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65"/>
  </p:notesMasterIdLst>
  <p:sldIdLst>
    <p:sldId id="633" r:id="rId3"/>
    <p:sldId id="528" r:id="rId4"/>
    <p:sldId id="529" r:id="rId5"/>
    <p:sldId id="530" r:id="rId6"/>
    <p:sldId id="553" r:id="rId7"/>
    <p:sldId id="554" r:id="rId8"/>
    <p:sldId id="555" r:id="rId9"/>
    <p:sldId id="595" r:id="rId10"/>
    <p:sldId id="532" r:id="rId11"/>
    <p:sldId id="602" r:id="rId12"/>
    <p:sldId id="603" r:id="rId13"/>
    <p:sldId id="607" r:id="rId14"/>
    <p:sldId id="557" r:id="rId15"/>
    <p:sldId id="612" r:id="rId16"/>
    <p:sldId id="559" r:id="rId17"/>
    <p:sldId id="622" r:id="rId18"/>
    <p:sldId id="621" r:id="rId19"/>
    <p:sldId id="620" r:id="rId20"/>
    <p:sldId id="592" r:id="rId21"/>
    <p:sldId id="531" r:id="rId22"/>
    <p:sldId id="556" r:id="rId23"/>
    <p:sldId id="538" r:id="rId24"/>
    <p:sldId id="619" r:id="rId25"/>
    <p:sldId id="630" r:id="rId26"/>
    <p:sldId id="562" r:id="rId27"/>
    <p:sldId id="533" r:id="rId28"/>
    <p:sldId id="563" r:id="rId29"/>
    <p:sldId id="545" r:id="rId30"/>
    <p:sldId id="570" r:id="rId31"/>
    <p:sldId id="564" r:id="rId32"/>
    <p:sldId id="565" r:id="rId33"/>
    <p:sldId id="566" r:id="rId34"/>
    <p:sldId id="569" r:id="rId35"/>
    <p:sldId id="568" r:id="rId36"/>
    <p:sldId id="546" r:id="rId37"/>
    <p:sldId id="626" r:id="rId38"/>
    <p:sldId id="582" r:id="rId39"/>
    <p:sldId id="583" r:id="rId40"/>
    <p:sldId id="593" r:id="rId41"/>
    <p:sldId id="594" r:id="rId42"/>
    <p:sldId id="548" r:id="rId43"/>
    <p:sldId id="549" r:id="rId44"/>
    <p:sldId id="550" r:id="rId45"/>
    <p:sldId id="631" r:id="rId46"/>
    <p:sldId id="581" r:id="rId47"/>
    <p:sldId id="628" r:id="rId48"/>
    <p:sldId id="629" r:id="rId49"/>
    <p:sldId id="584" r:id="rId50"/>
    <p:sldId id="572" r:id="rId51"/>
    <p:sldId id="575" r:id="rId52"/>
    <p:sldId id="573" r:id="rId53"/>
    <p:sldId id="574" r:id="rId54"/>
    <p:sldId id="576" r:id="rId55"/>
    <p:sldId id="490" r:id="rId56"/>
    <p:sldId id="587" r:id="rId57"/>
    <p:sldId id="588" r:id="rId58"/>
    <p:sldId id="589" r:id="rId59"/>
    <p:sldId id="613" r:id="rId60"/>
    <p:sldId id="614" r:id="rId61"/>
    <p:sldId id="615" r:id="rId62"/>
    <p:sldId id="623" r:id="rId63"/>
    <p:sldId id="632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80" d="100"/>
          <a:sy n="80" d="100"/>
        </p:scale>
        <p:origin x="9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480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07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098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63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552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FAABCF5-01A2-4C4E-A411-EFE8C0690050}" type="datetimeFigureOut">
              <a:rPr lang="zh-CN" altLang="en-US"/>
              <a:pPr>
                <a:defRPr/>
              </a:pPr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971675E-8520-4F55-A721-535196001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08492B0-2B29-4421-B713-7C3F9C2469D0}" type="datetimeFigureOut">
              <a:rPr lang="zh-CN" altLang="en-US"/>
              <a:pPr>
                <a:defRPr/>
              </a:pPr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B7202E2-A7E6-4A77-8063-0DAC1B3E97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0AF49B-214D-4681-89A9-48D2102E20D3}" type="datetimeFigureOut">
              <a:rPr lang="zh-CN" altLang="en-US"/>
              <a:pPr>
                <a:defRPr/>
              </a:pPr>
              <a:t>2018/11/17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9D88B9E-9BCA-4E72-98B7-F3A1289D5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719F2C9-DEA6-41F4-8D3F-A1DE4C489BC2}" type="datetimeFigureOut">
              <a:rPr lang="zh-CN" altLang="en-US"/>
              <a:pPr>
                <a:defRPr/>
              </a:pPr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999336-1F50-4D36-B0C4-F04807AA31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DD08C1-6AC9-43E5-93D4-E10DFACBF164}" type="datetimeFigureOut">
              <a:rPr lang="zh-CN" altLang="en-US"/>
              <a:pPr>
                <a:defRPr/>
              </a:pPr>
              <a:t>2018/11/17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405673D-2BF4-4D5E-837E-69E27029B7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2B5A9A-FAD6-40A1-9ADF-E05B6EB9246A}" type="datetimeFigureOut">
              <a:rPr lang="zh-CN" altLang="en-US"/>
              <a:pPr>
                <a:defRPr/>
              </a:pPr>
              <a:t>2018/11/17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DB2044-4145-4F7C-B265-F849096734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C60FEE-70E3-4A83-BAD1-6837CF7DAF5F}" type="datetimeFigureOut">
              <a:rPr lang="zh-CN" altLang="en-US"/>
              <a:pPr>
                <a:defRPr/>
              </a:pPr>
              <a:t>2018/11/17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DA57B8-410F-4B04-8439-6331C921D3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86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98948B-44EB-47E6-841E-F0D85FF2EF1A}" type="datetimeFigureOut">
              <a:rPr lang="zh-CN" altLang="en-US"/>
              <a:pPr>
                <a:defRPr/>
              </a:pPr>
              <a:t>2018/11/17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7C2B3CF-F846-4ABF-9D89-67043352D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E34AAB-9451-492A-8978-088C6B1758A2}" type="datetimeFigureOut">
              <a:rPr lang="zh-CN" altLang="en-US"/>
              <a:pPr>
                <a:defRPr/>
              </a:pPr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5E94B10-B2E5-479A-8810-7195887B5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0B9FA2A-0816-4C1C-83D9-FB07E7041FC1}" type="datetimeFigureOut">
              <a:rPr lang="zh-CN" altLang="en-US"/>
              <a:pPr>
                <a:defRPr/>
              </a:pPr>
              <a:t>2018/11/17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4B702F5-F3E8-49E0-954C-28C95558F7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63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020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001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204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035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40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79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6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413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Runnable.html" TargetMode="External"/><Relationship Id="rId2" Type="http://schemas.openxmlformats.org/officeDocument/2006/relationships/hyperlink" Target="mk:@MSITStore:D:\API\JDK_API_1.6_zh_&#20013;&#25991;.CHM::/java/lang/Object.html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多线程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076790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创建线程的两种方式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1. 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）写一个具体类，实现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接口。在类中实现  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2 )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创建这个类的对象 将对象作为实际参数传递给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   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类的构造方法中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创建线程对象。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）调用线程对象的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方法：开启线程，调用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接口子类的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3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308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218" y="2193251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1 </a:t>
            </a:r>
            <a:r>
              <a:rPr lang="zh-CN" altLang="en-US" sz="2800" dirty="0">
                <a:ea typeface="宋体" panose="02010600030101010101" pitchFamily="2" charset="-122"/>
              </a:rPr>
              <a:t>创建一个子线程，在线程中输出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之间的偶数，另外一个子线程输出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之间的奇数。</a:t>
            </a:r>
          </a:p>
        </p:txBody>
      </p:sp>
    </p:spTree>
    <p:extLst>
      <p:ext uri="{BB962C8B-B14F-4D97-AF65-F5344CB8AC3E}">
        <p14:creationId xmlns:p14="http://schemas.microsoft.com/office/powerpoint/2010/main" val="34837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356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 </a:t>
            </a:r>
            <a:r>
              <a:rPr lang="zh-CN" altLang="en-US" dirty="0">
                <a:ea typeface="宋体" panose="02010600030101010101" pitchFamily="2" charset="-122"/>
              </a:rPr>
              <a:t>创建两个子线程，让其中一个输出</a:t>
            </a:r>
            <a:r>
              <a:rPr lang="en-US" altLang="zh-CN" dirty="0">
                <a:ea typeface="宋体" panose="02010600030101010101" pitchFamily="2" charset="-122"/>
              </a:rPr>
              <a:t>1-100</a:t>
            </a:r>
            <a:r>
              <a:rPr lang="zh-CN" altLang="en-US" dirty="0">
                <a:ea typeface="宋体" panose="02010600030101010101" pitchFamily="2" charset="-122"/>
              </a:rPr>
              <a:t>之间的偶数，另一个输出</a:t>
            </a:r>
            <a:r>
              <a:rPr lang="en-US" altLang="zh-CN" dirty="0">
                <a:ea typeface="宋体" panose="02010600030101010101" pitchFamily="2" charset="-122"/>
              </a:rPr>
              <a:t>1-100</a:t>
            </a:r>
            <a:r>
              <a:rPr lang="zh-CN" altLang="en-US" dirty="0">
                <a:ea typeface="宋体" panose="02010600030101010101" pitchFamily="2" charset="-122"/>
              </a:rPr>
              <a:t>之间的奇数。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6076790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创建线程的第二种方式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94" y="1857364"/>
            <a:ext cx="8750206" cy="3412976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2 .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1)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写一个类继承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并重写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2)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子类对象，即创建了线程对象。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3)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调用线程对象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方法：启动线程，调用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48787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26" y="1844824"/>
            <a:ext cx="59698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/>
          <p:nvPr/>
        </p:nvCxnSpPr>
        <p:spPr>
          <a:xfrm rot="5400000" flipH="1" flipV="1">
            <a:off x="1374414" y="4329100"/>
            <a:ext cx="2880320" cy="504056"/>
          </a:xfrm>
          <a:prstGeom prst="curvedConnector3">
            <a:avLst>
              <a:gd name="adj1" fmla="val 11862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58690" y="5229200"/>
            <a:ext cx="50405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2666" y="5589240"/>
            <a:ext cx="21602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2746" y="5085184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4416" y="5756412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63036" y="3501008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6120680" cy="936104"/>
          </a:xfrm>
        </p:spPr>
        <p:txBody>
          <a:bodyPr/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mt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子线程的创建和启动过程</a:t>
            </a:r>
          </a:p>
        </p:txBody>
      </p:sp>
    </p:spTree>
    <p:extLst>
      <p:ext uri="{BB962C8B-B14F-4D97-AF65-F5344CB8AC3E}">
        <p14:creationId xmlns:p14="http://schemas.microsoft.com/office/powerpoint/2010/main" val="142169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442" y="752137"/>
            <a:ext cx="7631139" cy="84015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继承方式和实现方式的联系与区别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7544" y="1592293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public class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Thread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2" action="ppaction://hlinkfile" tooltip="java.lang 中的类"/>
              </a:rPr>
              <a:t>Object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3" action="ppaction://hlinkfile" tooltip="java.lang 中的接口"/>
              </a:rPr>
              <a:t>Runnable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468720" y="2221114"/>
            <a:ext cx="18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区别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83568" y="2852737"/>
            <a:ext cx="7131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继承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Thread:       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线程代码存放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子类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方法中。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实现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Runnable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：线程代码存在接口的子类的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方法。</a:t>
            </a: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467544" y="3919865"/>
            <a:ext cx="3423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实现方法的好处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83568" y="455453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）避免了单继承的局限性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）多个线程可以共享同一个接口实现类的对象，非常适合多个相同线程来处理同一份资源。</a:t>
            </a:r>
          </a:p>
        </p:txBody>
      </p:sp>
    </p:spTree>
    <p:extLst>
      <p:ext uri="{BB962C8B-B14F-4D97-AF65-F5344CB8AC3E}">
        <p14:creationId xmlns:p14="http://schemas.microsoft.com/office/powerpoint/2010/main" val="32404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308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1571612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ea typeface="宋体" pitchFamily="2" charset="-122"/>
              </a:rPr>
              <a:t>在</a:t>
            </a:r>
            <a:r>
              <a:rPr lang="en-US" altLang="zh-CN" sz="2800" dirty="0">
                <a:ea typeface="宋体" pitchFamily="2" charset="-122"/>
              </a:rPr>
              <a:t>main</a:t>
            </a:r>
            <a:r>
              <a:rPr lang="zh-CN" altLang="en-US" sz="2800" dirty="0">
                <a:ea typeface="宋体" pitchFamily="2" charset="-122"/>
              </a:rPr>
              <a:t>方法中创建并启动一个线程，该线程随机产生</a:t>
            </a:r>
            <a:r>
              <a:rPr lang="en-US" altLang="zh-CN" sz="2800" dirty="0">
                <a:ea typeface="宋体" pitchFamily="2" charset="-122"/>
              </a:rPr>
              <a:t>100</a:t>
            </a:r>
            <a:r>
              <a:rPr lang="zh-CN" altLang="en-US" sz="2800" dirty="0">
                <a:ea typeface="宋体" pitchFamily="2" charset="-122"/>
              </a:rPr>
              <a:t>个</a:t>
            </a:r>
            <a:r>
              <a:rPr lang="en-US" altLang="zh-CN" sz="2800" dirty="0">
                <a:ea typeface="宋体" pitchFamily="2" charset="-122"/>
              </a:rPr>
              <a:t>0-100</a:t>
            </a:r>
            <a:r>
              <a:rPr lang="zh-CN" altLang="en-US" sz="2800" dirty="0">
                <a:ea typeface="宋体" pitchFamily="2" charset="-122"/>
              </a:rPr>
              <a:t>随机整数，打印后结束；</a:t>
            </a:r>
            <a:endParaRPr lang="en-US" altLang="zh-CN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857256"/>
          </a:xfrm>
        </p:spPr>
        <p:txBody>
          <a:bodyPr/>
          <a:lstStyle/>
          <a:p>
            <a:r>
              <a:rPr lang="zh-CN" altLang="en-US" b="1" dirty="0">
                <a:ea typeface="宋体" charset="-122"/>
              </a:rPr>
              <a:t>结束线程 </a:t>
            </a:r>
            <a:r>
              <a:rPr lang="en-US" altLang="zh-CN" b="1" dirty="0">
                <a:ea typeface="宋体" charset="-122"/>
              </a:rPr>
              <a:t>— </a:t>
            </a:r>
            <a:r>
              <a:rPr lang="zh-CN" altLang="en-US" b="1" dirty="0">
                <a:ea typeface="宋体" charset="-122"/>
              </a:rPr>
              <a:t>使用通知方式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zh-CN" altLang="en-US" sz="3200" dirty="0">
                <a:ea typeface="宋体" pitchFamily="2" charset="-122"/>
              </a:rPr>
              <a:t>当线程完成执行并结束后，就无法再次运行了。</a:t>
            </a:r>
            <a:endParaRPr lang="en-US" altLang="zh-CN" sz="3200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3200" dirty="0">
                <a:ea typeface="宋体" pitchFamily="2" charset="-122"/>
              </a:rPr>
              <a:t>应该通过使用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标志</a:t>
            </a:r>
            <a:r>
              <a:rPr lang="zh-CN" altLang="en-US" sz="3200" dirty="0">
                <a:ea typeface="宋体" pitchFamily="2" charset="-122"/>
              </a:rPr>
              <a:t>来指示</a:t>
            </a:r>
            <a:r>
              <a:rPr lang="en-US" altLang="zh-CN" sz="3200" dirty="0">
                <a:ea typeface="宋体" pitchFamily="2" charset="-122"/>
              </a:rPr>
              <a:t>run</a:t>
            </a:r>
            <a:r>
              <a:rPr lang="zh-CN" altLang="en-US" sz="3200" dirty="0">
                <a:ea typeface="宋体" pitchFamily="2" charset="-122"/>
              </a:rPr>
              <a:t>方法退出的方式来停止线程，即通知方式。</a:t>
            </a:r>
            <a:endParaRPr lang="en-US" altLang="zh-CN" sz="3200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3200" dirty="0">
                <a:ea typeface="宋体" pitchFamily="2" charset="-122"/>
              </a:rPr>
              <a:t>该方式可确保线程以安全的方式结束运行。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>
              <a:ea typeface="宋体" pitchFamily="2" charset="-122"/>
            </a:endParaRPr>
          </a:p>
          <a:p>
            <a:r>
              <a:rPr lang="zh-CN" altLang="en-US" sz="3200" dirty="0">
                <a:ea typeface="宋体" pitchFamily="2" charset="-122"/>
              </a:rPr>
              <a:t>在</a:t>
            </a:r>
            <a:r>
              <a:rPr lang="en-US" altLang="zh-CN" sz="3200" dirty="0">
                <a:ea typeface="宋体" pitchFamily="2" charset="-122"/>
              </a:rPr>
              <a:t>main</a:t>
            </a:r>
            <a:r>
              <a:rPr lang="zh-CN" altLang="en-US" sz="3200" dirty="0">
                <a:ea typeface="宋体" pitchFamily="2" charset="-122"/>
              </a:rPr>
              <a:t>方法中创建并启动两个线程。第一个线程循环随机打印</a:t>
            </a:r>
            <a:r>
              <a:rPr lang="en-US" altLang="zh-CN" sz="3200" dirty="0">
                <a:ea typeface="宋体" pitchFamily="2" charset="-122"/>
              </a:rPr>
              <a:t>100</a:t>
            </a:r>
            <a:r>
              <a:rPr lang="zh-CN" altLang="en-US" sz="3200" dirty="0">
                <a:ea typeface="宋体" pitchFamily="2" charset="-122"/>
              </a:rPr>
              <a:t>以内的整数，直到第二个线程从键盘读取了“</a:t>
            </a:r>
            <a:r>
              <a:rPr lang="en-US" altLang="zh-CN" sz="3200" dirty="0">
                <a:ea typeface="宋体" pitchFamily="2" charset="-122"/>
              </a:rPr>
              <a:t>Q”</a:t>
            </a:r>
            <a:r>
              <a:rPr lang="zh-CN" altLang="en-US" sz="3200" dirty="0">
                <a:ea typeface="宋体" pitchFamily="2" charset="-122"/>
              </a:rPr>
              <a:t>命令。</a:t>
            </a:r>
          </a:p>
          <a:p>
            <a:endParaRPr lang="zh-CN" altLang="en-US" sz="3200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16096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类的有关方法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6832"/>
            <a:ext cx="7814672" cy="2952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start():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启动线程，并执行对象的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run():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线程在被调度时执行的操作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 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返回线程的名称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设置该线程名称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currentThread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返回当前线程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7413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5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21662" cy="85382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57242" y="1500174"/>
            <a:ext cx="8229600" cy="48811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程序、进程、线程的概念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中多线程的创建和使用</a:t>
            </a:r>
            <a:endParaRPr lang="en-US" altLang="zh-CN" sz="28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实现 </a:t>
            </a:r>
            <a:r>
              <a:rPr lang="en-US" altLang="en-US" dirty="0" err="1"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en-US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接口与继承 </a:t>
            </a:r>
            <a:r>
              <a:rPr lang="en-US" altLang="en-US" dirty="0">
                <a:ea typeface="宋体" pitchFamily="2" charset="-122"/>
                <a:cs typeface="Times New Roman" pitchFamily="18" charset="0"/>
              </a:rPr>
              <a:t>Thread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类的主要方法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线程的调度与设置优先级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的生命周期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线程的同步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线程的通信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4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37" y="692696"/>
            <a:ext cx="489112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线程的调度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689119"/>
            <a:ext cx="8229600" cy="3883021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调度策略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时间片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抢占式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高优先级的线程抢占</a:t>
            </a:r>
            <a:r>
              <a:rPr lang="en-US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的调度方法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同优先级线程组成先进先出队列（先到先服务），仍然使用抢占式策略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对高优先级，使用优先调度的抢占式策略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400" y="2438400"/>
            <a:ext cx="381000" cy="533400"/>
            <a:chOff x="2256" y="1536"/>
            <a:chExt cx="240" cy="336"/>
          </a:xfrm>
        </p:grpSpPr>
        <p:sp>
          <p:nvSpPr>
            <p:cNvPr id="338949" name="Line 5"/>
            <p:cNvSpPr>
              <a:spLocks noChangeShapeType="1"/>
            </p:cNvSpPr>
            <p:nvPr/>
          </p:nvSpPr>
          <p:spPr bwMode="auto">
            <a:xfrm>
              <a:off x="225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0" name="Line 6"/>
            <p:cNvSpPr>
              <a:spLocks noChangeShapeType="1"/>
            </p:cNvSpPr>
            <p:nvPr/>
          </p:nvSpPr>
          <p:spPr bwMode="auto">
            <a:xfrm>
              <a:off x="249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62400" y="2438400"/>
            <a:ext cx="381000" cy="533400"/>
            <a:chOff x="2496" y="1536"/>
            <a:chExt cx="240" cy="336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3400" y="2438400"/>
            <a:ext cx="381000" cy="533400"/>
            <a:chOff x="2736" y="1536"/>
            <a:chExt cx="240" cy="336"/>
          </a:xfrm>
        </p:grpSpPr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273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6324600" y="2971800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181600" y="2438400"/>
            <a:ext cx="381000" cy="533400"/>
            <a:chOff x="3264" y="1536"/>
            <a:chExt cx="240" cy="336"/>
          </a:xfrm>
        </p:grpSpPr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50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62600" y="2438400"/>
            <a:ext cx="381000" cy="533400"/>
            <a:chOff x="3504" y="1536"/>
            <a:chExt cx="240" cy="336"/>
          </a:xfrm>
        </p:grpSpPr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3504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374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943600" y="2438400"/>
            <a:ext cx="381000" cy="533400"/>
            <a:chOff x="3744" y="1536"/>
            <a:chExt cx="240" cy="336"/>
          </a:xfrm>
        </p:grpSpPr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398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724400" y="2438400"/>
            <a:ext cx="381000" cy="533400"/>
            <a:chOff x="2976" y="1536"/>
            <a:chExt cx="240" cy="336"/>
          </a:xfrm>
        </p:grpSpPr>
        <p:sp>
          <p:nvSpPr>
            <p:cNvPr id="338968" name="Line 24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1908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212694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线程的优先级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5071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线程的优先级控制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MAX_PRIORITY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MIN _PRIORITY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NORM_PRIORITY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涉及的方法：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返回线程优先值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改变线程的优先级</a:t>
            </a:r>
            <a:endParaRPr lang="zh-CN" altLang="en-US" dirty="0">
              <a:solidFill>
                <a:srgbClr val="FF99CC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线程创建时继承父线程的优先级</a:t>
            </a:r>
            <a:endParaRPr lang="zh-CN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6525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600478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类的有关方法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678768" cy="5024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 void  yield()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线程让步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暂停当前正在执行的线程，把执行机会让给优先级相同或更高的线程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若队列中没有同优先级的线程，忽略此方法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join()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方法时，调用线程将被阻塞，直到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方法加入的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线程执行完为止  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低优先级的线程也可以获得执行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 void  sleep(long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millis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指定时间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毫秒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令当前活动线程在指定时间段内放弃对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控制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使其他线程有机会被执行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时间到后重排队。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InterruptedException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异常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stop():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强制线程生命期结束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 err="1">
                <a:ea typeface="宋体" pitchFamily="2" charset="-122"/>
                <a:cs typeface="Times New Roman" pitchFamily="18" charset="0"/>
              </a:rPr>
              <a:t>isAlive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，判断线程是否还活着</a:t>
            </a:r>
          </a:p>
        </p:txBody>
      </p:sp>
    </p:spTree>
    <p:extLst>
      <p:ext uri="{BB962C8B-B14F-4D97-AF65-F5344CB8AC3E}">
        <p14:creationId xmlns:p14="http://schemas.microsoft.com/office/powerpoint/2010/main" val="112390649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案例题目描述</a:t>
            </a:r>
            <a:r>
              <a:rPr lang="en-US" altLang="zh-CN" dirty="0"/>
              <a:t>:</a:t>
            </a:r>
            <a:r>
              <a:rPr lang="zh-CN" altLang="en-US" dirty="0"/>
              <a:t>编写龟兔赛跑多线程程序，设赛跑长度为</a:t>
            </a:r>
            <a:r>
              <a:rPr lang="en-US" altLang="zh-CN" dirty="0"/>
              <a:t>30</a:t>
            </a:r>
            <a:r>
              <a:rPr lang="zh-CN" altLang="en-US" dirty="0"/>
              <a:t>米</a:t>
            </a:r>
          </a:p>
          <a:p>
            <a:pPr>
              <a:buNone/>
            </a:pPr>
            <a:r>
              <a:rPr lang="zh-CN" altLang="en-US" dirty="0"/>
              <a:t>乌龟和兔子每跑完</a:t>
            </a:r>
            <a:r>
              <a:rPr lang="en-US" altLang="zh-CN" dirty="0"/>
              <a:t>10</a:t>
            </a:r>
            <a:r>
              <a:rPr lang="zh-CN" altLang="en-US" dirty="0"/>
              <a:t>米输出一次结果。</a:t>
            </a:r>
          </a:p>
          <a:p>
            <a:pPr>
              <a:buNone/>
            </a:pPr>
            <a:r>
              <a:rPr lang="zh-CN" altLang="en-US" dirty="0"/>
              <a:t>兔子的速度是</a:t>
            </a:r>
            <a:r>
              <a:rPr lang="en-US" altLang="zh-CN" dirty="0"/>
              <a:t>10</a:t>
            </a:r>
            <a:r>
              <a:rPr lang="zh-CN" altLang="en-US" dirty="0"/>
              <a:t>米每秒</a:t>
            </a:r>
            <a:r>
              <a:rPr lang="en-US" altLang="zh-CN" dirty="0"/>
              <a:t>,</a:t>
            </a:r>
            <a:r>
              <a:rPr lang="zh-CN" altLang="en-US" dirty="0"/>
              <a:t>兔子每跑完</a:t>
            </a:r>
            <a:r>
              <a:rPr lang="en-US" altLang="zh-CN" dirty="0"/>
              <a:t>10</a:t>
            </a:r>
            <a:r>
              <a:rPr lang="zh-CN" altLang="en-US" dirty="0"/>
              <a:t>米休眠的时间</a:t>
            </a:r>
            <a:r>
              <a:rPr lang="en-US" altLang="zh-CN" dirty="0"/>
              <a:t>10</a:t>
            </a:r>
            <a:r>
              <a:rPr lang="zh-CN" altLang="en-US" dirty="0"/>
              <a:t>秒</a:t>
            </a:r>
          </a:p>
          <a:p>
            <a:pPr>
              <a:buNone/>
            </a:pPr>
            <a:r>
              <a:rPr lang="zh-CN" altLang="en-US" dirty="0"/>
              <a:t>乌龟的速度是</a:t>
            </a:r>
            <a:r>
              <a:rPr lang="en-US" altLang="zh-CN" dirty="0"/>
              <a:t>1</a:t>
            </a:r>
            <a:r>
              <a:rPr lang="zh-CN" altLang="en-US" dirty="0"/>
              <a:t>米每秒</a:t>
            </a:r>
            <a:r>
              <a:rPr lang="en-US" altLang="zh-CN" dirty="0"/>
              <a:t>,</a:t>
            </a:r>
            <a:r>
              <a:rPr lang="zh-CN" altLang="en-US" dirty="0"/>
              <a:t>乌龟每跑完</a:t>
            </a:r>
            <a:r>
              <a:rPr lang="en-US" altLang="zh-CN" dirty="0"/>
              <a:t>10</a:t>
            </a:r>
            <a:r>
              <a:rPr lang="zh-CN" altLang="en-US" dirty="0"/>
              <a:t>米的休眠时间是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案例完成思路要求：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乌龟定义一个线程</a:t>
            </a:r>
            <a:r>
              <a:rPr lang="en-US" altLang="zh-CN" dirty="0"/>
              <a:t>,</a:t>
            </a:r>
            <a:r>
              <a:rPr lang="zh-CN" altLang="en-US" dirty="0"/>
              <a:t>兔子定义一个线程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两个线程同时开启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提示：可以使用</a:t>
            </a:r>
            <a:r>
              <a:rPr lang="en-US" altLang="zh-CN" dirty="0" err="1"/>
              <a:t>Thread.sleep</a:t>
            </a:r>
            <a:r>
              <a:rPr lang="en-US" altLang="zh-CN" dirty="0"/>
              <a:t>(</a:t>
            </a:r>
            <a:r>
              <a:rPr lang="zh-CN" altLang="en-US" dirty="0"/>
              <a:t>毫秒数</a:t>
            </a:r>
            <a:r>
              <a:rPr lang="en-US" altLang="zh-CN" dirty="0"/>
              <a:t>)</a:t>
            </a:r>
            <a:r>
              <a:rPr lang="zh-CN" altLang="en-US" dirty="0"/>
              <a:t>来模拟耗时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：编写程序，在</a:t>
            </a:r>
            <a:r>
              <a:rPr lang="en-US" altLang="zh-CN" dirty="0"/>
              <a:t>main</a:t>
            </a:r>
            <a:r>
              <a:rPr lang="zh-CN" altLang="en-US" dirty="0"/>
              <a:t>方法中创建一个线程。线程每隔一定时间（</a:t>
            </a:r>
            <a:r>
              <a:rPr lang="en-US" altLang="zh-CN" dirty="0"/>
              <a:t>200ms</a:t>
            </a:r>
            <a:r>
              <a:rPr lang="zh-CN" altLang="en-US" dirty="0"/>
              <a:t>以内的随机时间）产生一个</a:t>
            </a:r>
            <a:r>
              <a:rPr lang="en-US" altLang="zh-CN" dirty="0"/>
              <a:t>0-100</a:t>
            </a:r>
            <a:r>
              <a:rPr lang="zh-CN" altLang="en-US" dirty="0"/>
              <a:t>之间的随机整数，打印后将该整数放到集合中；</a:t>
            </a:r>
          </a:p>
          <a:p>
            <a:r>
              <a:rPr lang="zh-CN" altLang="en-US" dirty="0"/>
              <a:t>共产生</a:t>
            </a:r>
            <a:r>
              <a:rPr lang="en-US" altLang="zh-CN" dirty="0"/>
              <a:t>100</a:t>
            </a:r>
            <a:r>
              <a:rPr lang="zh-CN" altLang="en-US" dirty="0"/>
              <a:t>个整数，全部产生后，睡眠</a:t>
            </a:r>
            <a:r>
              <a:rPr lang="en-US" altLang="zh-CN" dirty="0"/>
              <a:t>30</a:t>
            </a:r>
            <a:r>
              <a:rPr lang="zh-CN" altLang="en-US" dirty="0"/>
              <a:t>秒，然后将集合内容打印输出；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线程中，唤醒</a:t>
            </a:r>
            <a:r>
              <a:rPr lang="en-US" altLang="zh-CN" dirty="0"/>
              <a:t>interrupt</a:t>
            </a:r>
            <a:r>
              <a:rPr lang="zh-CN" altLang="en-US" dirty="0"/>
              <a:t>上述睡眠的线程，使其尽快打印集合内容。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7358" y="902380"/>
            <a:ext cx="6025307" cy="85010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使用多线程的优点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752486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宋体" pitchFamily="2" charset="-122"/>
              </a:rPr>
              <a:t>背景：</a:t>
            </a:r>
            <a:r>
              <a:rPr lang="zh-CN" altLang="en-US" sz="2400" dirty="0">
                <a:ea typeface="宋体" pitchFamily="2" charset="-122"/>
              </a:rPr>
              <a:t>只使用单个线程完成多个任务（调用多个方法），肯定比用多个线程来完成用的时间更短，为何仍需多线程呢？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多线程程序的优点：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ea typeface="宋体" pitchFamily="2" charset="-122"/>
              </a:rPr>
              <a:t>提高应用程序的响应。对图形化界面更有意义，可增强用户体验。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ea typeface="宋体" pitchFamily="2" charset="-122"/>
              </a:rPr>
              <a:t>提高计算机系统</a:t>
            </a:r>
            <a:r>
              <a:rPr lang="en-US" altLang="zh-CN" sz="2800" dirty="0">
                <a:ea typeface="宋体" pitchFamily="2" charset="-122"/>
              </a:rPr>
              <a:t>CPU</a:t>
            </a:r>
            <a:r>
              <a:rPr lang="zh-CN" altLang="en-US" sz="2800" dirty="0">
                <a:ea typeface="宋体" pitchFamily="2" charset="-122"/>
              </a:rPr>
              <a:t>的利用率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ea typeface="宋体" pitchFamily="2" charset="-122"/>
              </a:rPr>
              <a:t>改善程序结构。将既长又复杂的进程分为多个线程，独立运行，利于理解和修改</a:t>
            </a:r>
          </a:p>
        </p:txBody>
      </p:sp>
    </p:spTree>
    <p:extLst>
      <p:ext uri="{BB962C8B-B14F-4D97-AF65-F5344CB8AC3E}">
        <p14:creationId xmlns:p14="http://schemas.microsoft.com/office/powerpoint/2010/main" val="2165974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三、线程的生命周期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844824"/>
            <a:ext cx="8750206" cy="45434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要想实现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线程，必须在主线程中创建新的线程对象。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语言使用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类及其子类的对象来表示线程，在它的一个完整的生命周期中通常要经历如下的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五种状态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新建：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一个Thread类或其子类的对象被声明并创建时，新生的线程对象处于新建状态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就绪：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处于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新建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状态的线程被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后，将进入线程队列等待CPU时间片，此时它已具备了运行的条件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当就绪的线程被调度并获得处理器资源时,便进入运行状态， run()方法定义了线程的操作和功能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阻塞：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在某种特殊情况下，被人为挂起或执行输入输出操作时，让出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并临时中止自己的执行，进入阻塞状态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死亡：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线程完成了它的全部工作或线程被提前强制性地中止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45342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中用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Thread.State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枚举表示了线程的几种状态</a:t>
            </a:r>
          </a:p>
        </p:txBody>
      </p:sp>
    </p:spTree>
    <p:extLst>
      <p:ext uri="{BB962C8B-B14F-4D97-AF65-F5344CB8AC3E}">
        <p14:creationId xmlns:p14="http://schemas.microsoft.com/office/powerpoint/2010/main" val="3888171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995738" y="213201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2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27313" y="422116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508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9777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18"/>
          <p:cNvSpPr txBox="1">
            <a:spLocks noChangeArrowheads="1"/>
          </p:cNvSpPr>
          <p:nvPr/>
        </p:nvSpPr>
        <p:spPr bwMode="auto">
          <a:xfrm>
            <a:off x="754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dirty="0"/>
              <a:t>新  建</a:t>
            </a:r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>
            <a:off x="2698750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dirty="0"/>
              <a:t>就  绪</a:t>
            </a:r>
          </a:p>
        </p:txBody>
      </p:sp>
      <p:sp>
        <p:nvSpPr>
          <p:cNvPr id="12299" name="TextBox 20"/>
          <p:cNvSpPr txBox="1">
            <a:spLocks noChangeArrowheads="1"/>
          </p:cNvSpPr>
          <p:nvPr/>
        </p:nvSpPr>
        <p:spPr bwMode="auto">
          <a:xfrm>
            <a:off x="5580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dirty="0"/>
              <a:t>运  行</a:t>
            </a:r>
          </a:p>
        </p:txBody>
      </p:sp>
      <p:sp>
        <p:nvSpPr>
          <p:cNvPr id="12300" name="TextBox 21"/>
          <p:cNvSpPr txBox="1">
            <a:spLocks noChangeArrowheads="1"/>
          </p:cNvSpPr>
          <p:nvPr/>
        </p:nvSpPr>
        <p:spPr bwMode="auto">
          <a:xfrm>
            <a:off x="766921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dirty="0"/>
              <a:t>死  亡</a:t>
            </a:r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4067175" y="2205038"/>
            <a:ext cx="93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dirty="0"/>
              <a:t>阻  塞</a:t>
            </a:r>
          </a:p>
        </p:txBody>
      </p:sp>
      <p:cxnSp>
        <p:nvCxnSpPr>
          <p:cNvPr id="25" name="直接箭头连接符 24"/>
          <p:cNvCxnSpPr>
            <a:stCxn id="12297" idx="3"/>
            <a:endCxn id="16" idx="1"/>
          </p:cNvCxnSpPr>
          <p:nvPr/>
        </p:nvCxnSpPr>
        <p:spPr>
          <a:xfrm>
            <a:off x="1690688" y="4508500"/>
            <a:ext cx="936625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35375" y="4364038"/>
            <a:ext cx="1873250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299" idx="3"/>
            <a:endCxn id="18" idx="1"/>
          </p:cNvCxnSpPr>
          <p:nvPr/>
        </p:nvCxnSpPr>
        <p:spPr>
          <a:xfrm>
            <a:off x="6516688" y="4508500"/>
            <a:ext cx="1081087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35375" y="4581525"/>
            <a:ext cx="18732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/>
          <p:nvPr/>
        </p:nvCxnSpPr>
        <p:spPr>
          <a:xfrm rot="10800000" flipV="1">
            <a:off x="3130550" y="2420938"/>
            <a:ext cx="865188" cy="1800225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17" idx="0"/>
            <a:endCxn id="12301" idx="3"/>
          </p:cNvCxnSpPr>
          <p:nvPr/>
        </p:nvCxnSpPr>
        <p:spPr>
          <a:xfrm rot="16200000" flipV="1">
            <a:off x="4608512" y="2816226"/>
            <a:ext cx="1800225" cy="1009650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40"/>
          <p:cNvSpPr txBox="1">
            <a:spLocks noChangeArrowheads="1"/>
          </p:cNvSpPr>
          <p:nvPr/>
        </p:nvSpPr>
        <p:spPr bwMode="auto">
          <a:xfrm>
            <a:off x="1690688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start( )</a:t>
            </a:r>
            <a:endParaRPr lang="zh-CN" altLang="en-US"/>
          </a:p>
        </p:txBody>
      </p:sp>
      <p:sp>
        <p:nvSpPr>
          <p:cNvPr id="9238" name="TextBox 41"/>
          <p:cNvSpPr txBox="1">
            <a:spLocks noChangeArrowheads="1"/>
          </p:cNvSpPr>
          <p:nvPr/>
        </p:nvSpPr>
        <p:spPr bwMode="auto">
          <a:xfrm>
            <a:off x="3779838" y="3995738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得到</a:t>
            </a:r>
            <a:r>
              <a:rPr lang="en-US" altLang="zh-CN" dirty="0" err="1"/>
              <a:t>cpu</a:t>
            </a:r>
            <a:r>
              <a:rPr lang="zh-CN" altLang="en-US" dirty="0"/>
              <a:t>资源</a:t>
            </a:r>
          </a:p>
        </p:txBody>
      </p:sp>
      <p:sp>
        <p:nvSpPr>
          <p:cNvPr id="9239" name="TextBox 42"/>
          <p:cNvSpPr txBox="1">
            <a:spLocks noChangeArrowheads="1"/>
          </p:cNvSpPr>
          <p:nvPr/>
        </p:nvSpPr>
        <p:spPr bwMode="auto">
          <a:xfrm>
            <a:off x="3490913" y="4725988"/>
            <a:ext cx="244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yield( )</a:t>
            </a:r>
            <a:r>
              <a:rPr lang="zh-CN" altLang="en-US" dirty="0"/>
              <a:t>或失去</a:t>
            </a:r>
            <a:r>
              <a:rPr lang="en-US" altLang="zh-CN" dirty="0" err="1"/>
              <a:t>cpu</a:t>
            </a:r>
            <a:r>
              <a:rPr lang="zh-CN" altLang="en-US" dirty="0"/>
              <a:t>资源</a:t>
            </a:r>
          </a:p>
        </p:txBody>
      </p:sp>
      <p:sp>
        <p:nvSpPr>
          <p:cNvPr id="9240" name="TextBox 43"/>
          <p:cNvSpPr txBox="1">
            <a:spLocks noChangeArrowheads="1"/>
          </p:cNvSpPr>
          <p:nvPr/>
        </p:nvSpPr>
        <p:spPr bwMode="auto">
          <a:xfrm>
            <a:off x="6516688" y="4581525"/>
            <a:ext cx="2482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stop( )</a:t>
            </a:r>
          </a:p>
          <a:p>
            <a:pPr eaLnBrk="1" hangingPunct="1"/>
            <a:r>
              <a:rPr lang="en-US" altLang="zh-CN" dirty="0"/>
              <a:t>Error</a:t>
            </a:r>
            <a:r>
              <a:rPr lang="zh-CN" altLang="en-US" dirty="0"/>
              <a:t>或</a:t>
            </a:r>
            <a:r>
              <a:rPr lang="en-US" altLang="zh-CN" dirty="0"/>
              <a:t>Exception</a:t>
            </a:r>
          </a:p>
          <a:p>
            <a:pPr eaLnBrk="1" hangingPunct="1"/>
            <a:r>
              <a:rPr lang="en-US" altLang="zh-CN" dirty="0"/>
              <a:t>run( )</a:t>
            </a:r>
            <a:r>
              <a:rPr lang="zh-CN" altLang="en-US" dirty="0"/>
              <a:t>执行完成</a:t>
            </a:r>
          </a:p>
        </p:txBody>
      </p:sp>
      <p:sp>
        <p:nvSpPr>
          <p:cNvPr id="9241" name="TextBox 44"/>
          <p:cNvSpPr txBox="1">
            <a:spLocks noChangeArrowheads="1"/>
          </p:cNvSpPr>
          <p:nvPr/>
        </p:nvSpPr>
        <p:spPr bwMode="auto">
          <a:xfrm>
            <a:off x="5795963" y="2311400"/>
            <a:ext cx="1946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</a:p>
          <a:p>
            <a:pPr eaLnBrk="1" hangingPunct="1"/>
            <a:r>
              <a:rPr lang="zh-CN" altLang="en-US" dirty="0"/>
              <a:t>等待同步锁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wait()/join()</a:t>
            </a:r>
          </a:p>
          <a:p>
            <a:pPr eaLnBrk="1" hangingPunct="1"/>
            <a:r>
              <a:rPr lang="en-US" altLang="zh-CN" dirty="0"/>
              <a:t>suspend( )</a:t>
            </a:r>
            <a:endParaRPr lang="zh-CN" altLang="en-US" dirty="0"/>
          </a:p>
        </p:txBody>
      </p:sp>
      <p:sp>
        <p:nvSpPr>
          <p:cNvPr id="9242" name="TextBox 45"/>
          <p:cNvSpPr txBox="1">
            <a:spLocks noChangeArrowheads="1"/>
          </p:cNvSpPr>
          <p:nvPr/>
        </p:nvSpPr>
        <p:spPr bwMode="auto">
          <a:xfrm>
            <a:off x="1906779" y="2276475"/>
            <a:ext cx="18730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  <a:r>
              <a:rPr lang="zh-CN" altLang="en-US" dirty="0"/>
              <a:t>时间到</a:t>
            </a:r>
            <a:endParaRPr lang="en-US" altLang="zh-CN" dirty="0"/>
          </a:p>
          <a:p>
            <a:pPr eaLnBrk="1" hangingPunct="1"/>
            <a:r>
              <a:rPr lang="zh-CN" altLang="en-US" dirty="0"/>
              <a:t>获得同步锁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en-US" altLang="zh-CN" dirty="0"/>
              <a:t>resume( )</a:t>
            </a:r>
            <a:endParaRPr lang="zh-CN" altLang="en-US" dirty="0"/>
          </a:p>
        </p:txBody>
      </p:sp>
      <p:sp>
        <p:nvSpPr>
          <p:cNvPr id="12314" name="TextBox 27"/>
          <p:cNvSpPr txBox="1">
            <a:spLocks noChangeArrowheads="1"/>
          </p:cNvSpPr>
          <p:nvPr/>
        </p:nvSpPr>
        <p:spPr bwMode="auto">
          <a:xfrm>
            <a:off x="3318477" y="5529927"/>
            <a:ext cx="2378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线程状态转换图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三、线程的生命周期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38268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  <p:bldP spid="9238" grpId="0"/>
      <p:bldP spid="9239" grpId="0"/>
      <p:bldP spid="9240" grpId="0"/>
      <p:bldP spid="9241" grpId="0"/>
      <p:bldP spid="92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2754" y="764704"/>
            <a:ext cx="5011470" cy="85382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四、线程的同步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630525"/>
            <a:ext cx="7858180" cy="2014499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问题的提出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多个线程执行的不确定性引起执行结果的不稳定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多个线程对账本的共享，会造成操作的不完整性，会破坏数据。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37890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43808" y="4509120"/>
            <a:ext cx="864096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724128" y="4509120"/>
            <a:ext cx="936104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51165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你：取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75856" y="4653136"/>
            <a:ext cx="792088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5682" y="48396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老婆：取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4653136"/>
            <a:ext cx="864096" cy="13681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4443" y="341667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272589"/>
      </p:ext>
    </p:extLst>
  </p:cSld>
  <p:clrMapOvr>
    <a:masterClrMapping/>
  </p:clrMapOvr>
  <p:transition spd="slow" advTm="24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  <p:bldP spid="369667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55323" y="979488"/>
            <a:ext cx="17295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例  题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55323" y="1988840"/>
            <a:ext cx="7920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/>
              <a:t>模拟火车站售票程序，开启三个窗口售票。</a:t>
            </a:r>
          </a:p>
        </p:txBody>
      </p:sp>
    </p:spTree>
    <p:extLst>
      <p:ext uri="{BB962C8B-B14F-4D97-AF65-F5344CB8AC3E}">
        <p14:creationId xmlns:p14="http://schemas.microsoft.com/office/powerpoint/2010/main" val="193214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7056784" cy="86409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一、基本概念：程序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571612"/>
            <a:ext cx="8572560" cy="47149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(program)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是为完成特定任务、用某种语言编写的一组指令的集合。即指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一段静态的代码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，静态对象。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进程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(process)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是程序的一次执行过程，或是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正在运行的一个程序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。动态过程：有它自身的产生、存在和消亡的过程。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如：运行中的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QQ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，运行中的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MP3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播放器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程序是静态的，进程是动态的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(thread)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，进程可进一步细化为线程，是一个程序内部的一条执行路径。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若一个程序可同一时间执行多个线程，就是支持多线程的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31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14650" y="3789363"/>
            <a:ext cx="6051550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4650" y="1268413"/>
            <a:ext cx="6051550" cy="2097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635375" y="835025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90913" y="22129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635375" y="18542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0325" y="185420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609600" y="16367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609600" y="22129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609600" y="27892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330325" y="243046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330325" y="300672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24525" y="170973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6013450" y="125888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6013450" y="21415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6013450" y="28527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724525" y="250190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724525" y="329406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14650" y="1854200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9113" y="2430463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87675" y="2717800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932363" y="17811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932363" y="2501900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60925" y="2862263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3635375" y="3500438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490913" y="4591050"/>
            <a:ext cx="1296987" cy="647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3635375" y="4230688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330325" y="42306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609600" y="40147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609600" y="45910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609600" y="51673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0325" y="48069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330325" y="538321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914650" y="4230688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059113" y="4806950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987675" y="5094288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3924300" y="4725988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466725" y="908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理想状态</a:t>
            </a:r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3490913" y="2276475"/>
            <a:ext cx="1296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100,99,…3,2,1</a:t>
            </a:r>
            <a:endParaRPr lang="zh-CN" altLang="en-US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24525" y="408622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724525" y="487838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24525" y="56705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932363" y="4159250"/>
            <a:ext cx="576262" cy="5032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932363" y="4878388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6156325" y="3789363"/>
            <a:ext cx="2162175" cy="1944687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860925" y="5238750"/>
            <a:ext cx="576263" cy="3603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4427538" y="5373688"/>
            <a:ext cx="360362" cy="72072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3995738" y="5949950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64163" y="6022975"/>
            <a:ext cx="377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注：</a:t>
            </a:r>
            <a:r>
              <a:rPr lang="en-US" altLang="zh-CN"/>
              <a:t>#</a:t>
            </a:r>
            <a:r>
              <a:rPr lang="zh-CN" altLang="en-US"/>
              <a:t>表示</a:t>
            </a:r>
            <a:r>
              <a:rPr lang="en-US" altLang="zh-CN"/>
              <a:t>100—1</a:t>
            </a:r>
            <a:r>
              <a:rPr lang="zh-CN" altLang="en-US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35683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animBg="1"/>
      <p:bldP spid="13341" grpId="0"/>
      <p:bldP spid="13343" grpId="0"/>
      <p:bldP spid="13344" grpId="0"/>
      <p:bldP spid="13345" grpId="0"/>
      <p:bldP spid="13357" grpId="0"/>
      <p:bldP spid="71" grpId="0" animBg="1"/>
      <p:bldP spid="74" grpId="0" animBg="1"/>
      <p:bldP spid="75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1555750"/>
            <a:ext cx="6699250" cy="36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775" y="4076700"/>
            <a:ext cx="1295400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059113" y="3716338"/>
            <a:ext cx="129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09600" y="371633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77800" y="35004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7800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177800" y="46529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9600" y="42941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9600" y="48704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87900" y="1916113"/>
            <a:ext cx="649288" cy="15843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925" y="2708275"/>
            <a:ext cx="719138" cy="165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860925" y="3789363"/>
            <a:ext cx="576263" cy="12969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95513" y="3716338"/>
            <a:ext cx="503237" cy="43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38388" y="4294188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66950" y="4581525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11638" y="3644900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638" y="4365625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40200" y="4725988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466725" y="9080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极端状态</a:t>
            </a: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3275013" y="4221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3348038" y="11239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2266950" y="3429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4732338" y="26987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4643438" y="386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2122488" y="40767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2122488" y="4510088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4787900" y="45100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716463" y="1844675"/>
            <a:ext cx="936625" cy="4321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4716463" y="56626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被挂起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724525" y="3860800"/>
            <a:ext cx="2952750" cy="7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24525" y="2924175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525" y="1987550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5813425" y="16287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5795963" y="2554288"/>
            <a:ext cx="49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⑧</a:t>
            </a:r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5795963" y="34194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⑨</a:t>
            </a:r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6084888" y="1619250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输出，打印车票：</a:t>
            </a:r>
            <a:r>
              <a:rPr lang="en-US" altLang="zh-CN" b="1" dirty="0"/>
              <a:t>tick = 0</a:t>
            </a:r>
            <a:endParaRPr lang="zh-CN" altLang="en-US" b="1" dirty="0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6084888" y="2555875"/>
            <a:ext cx="2881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输出，打印车票</a:t>
            </a:r>
            <a:r>
              <a:rPr lang="en-US" altLang="zh-CN" b="1" dirty="0"/>
              <a:t>tick = 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6084888" y="3419475"/>
            <a:ext cx="305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输出，打印车票：</a:t>
            </a:r>
            <a:r>
              <a:rPr lang="en-US" altLang="zh-CN" b="1" dirty="0"/>
              <a:t>tick =</a:t>
            </a:r>
            <a:r>
              <a:rPr lang="en-US" altLang="zh-CN" b="1" dirty="0">
                <a:solidFill>
                  <a:srgbClr val="FF0000"/>
                </a:solidFill>
              </a:rPr>
              <a:t>-2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19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0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6725" y="979488"/>
            <a:ext cx="8210550" cy="280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251520" y="3900488"/>
            <a:ext cx="88924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1</a:t>
            </a:r>
            <a:r>
              <a:rPr lang="en-US" altLang="zh-CN" sz="2000" b="1" dirty="0"/>
              <a:t>. </a:t>
            </a:r>
            <a:r>
              <a:rPr lang="zh-CN" altLang="zh-CN" sz="2000" dirty="0"/>
              <a:t>多线程出现了安全问题</a:t>
            </a:r>
          </a:p>
          <a:p>
            <a:pPr eaLnBrk="1" hangingPunct="1"/>
            <a:r>
              <a:rPr lang="en-US" altLang="zh-CN" sz="2000" dirty="0"/>
              <a:t>      </a:t>
            </a:r>
          </a:p>
          <a:p>
            <a:pPr eaLnBrk="1" hangingPunct="1"/>
            <a:endParaRPr lang="zh-CN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682625" y="908050"/>
            <a:ext cx="7994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tick = 100;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while(true){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if(tick&gt;0){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try{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}catch(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e){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Thread.currentThread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()+“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售出车票，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tick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号为：    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"+tick--);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 }  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551" y="4593322"/>
            <a:ext cx="8424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422116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2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问题的原因：</a:t>
            </a:r>
            <a:endParaRPr lang="en-US" altLang="zh-CN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520" y="526119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3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解决办法</a:t>
            </a:r>
            <a:r>
              <a:rPr lang="en-US" altLang="zh-CN" sz="2000" b="1" dirty="0"/>
              <a:t>: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5589240"/>
            <a:ext cx="835292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对多条操作共享数据的语句，只能让一个线程都执行完，在执行过程中，其他线程不可以参与执行。</a:t>
            </a:r>
          </a:p>
          <a:p>
            <a:pPr eaLnBrk="1" hangingPunct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0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2267744" y="740847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Synchronized</a:t>
            </a:r>
            <a:r>
              <a:rPr lang="zh-CN" altLang="en-US" sz="3600" b="1" dirty="0">
                <a:latin typeface="+mn-lt"/>
              </a:rPr>
              <a:t>的使用方法</a:t>
            </a: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466725" y="2451125"/>
            <a:ext cx="81391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synchronized (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对象）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{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//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需要被同步的代码；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</a:p>
          <a:p>
            <a:pPr eaLnBrk="1" hangingPunct="1"/>
            <a:endParaRPr lang="en-US" sz="2400" b="1" dirty="0">
              <a:latin typeface="+mn-lt"/>
            </a:endParaRPr>
          </a:p>
          <a:p>
            <a:pPr marL="457200" indent="-457200" eaLnBrk="1" hangingPunct="1">
              <a:buAutoNum type="arabicPeriod" startAt="2"/>
            </a:pPr>
            <a:r>
              <a:rPr lang="en-US" altLang="zh-CN" sz="2400" b="1" dirty="0">
                <a:latin typeface="+mn-lt"/>
              </a:rPr>
              <a:t>synchronized</a:t>
            </a:r>
            <a:r>
              <a:rPr lang="zh-CN" altLang="en-US" sz="2400" b="1" dirty="0">
                <a:latin typeface="+mn-lt"/>
              </a:rPr>
              <a:t>还可以放在方法声明中，表示整个方法</a:t>
            </a:r>
            <a:endParaRPr lang="en-US" altLang="zh-CN" sz="2400" b="1" dirty="0">
              <a:latin typeface="+mn-lt"/>
            </a:endParaRPr>
          </a:p>
          <a:p>
            <a:pPr eaLnBrk="1" hangingPunct="1"/>
            <a:r>
              <a:rPr lang="en-US" altLang="zh-CN" sz="2400" b="1" dirty="0">
                <a:latin typeface="+mn-lt"/>
              </a:rPr>
              <a:t>      </a:t>
            </a:r>
            <a:r>
              <a:rPr lang="zh-CN" altLang="en-US" sz="2400" b="1" dirty="0">
                <a:latin typeface="+mn-lt"/>
              </a:rPr>
              <a:t>为同步方法。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zh-CN" altLang="en-US" sz="2400" b="1" dirty="0">
                <a:latin typeface="+mn-lt"/>
              </a:rPr>
              <a:t>例如：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public synchronized void show (String name){ 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….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zh-CN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724" y="1517883"/>
            <a:ext cx="813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对于多线程的安全问题提供了专业的解决方式：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同步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机制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23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8025" y="1771650"/>
            <a:ext cx="6556375" cy="2665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122488" y="1916113"/>
            <a:ext cx="6196012" cy="2376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122488" y="2419350"/>
            <a:ext cx="504825" cy="151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787900" y="1260475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59113" y="28606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203575" y="25019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77800" y="22844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77800" y="28606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77800" y="34369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82625" y="3068638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19700" y="24193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5364163" y="1916113"/>
            <a:ext cx="288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27313" y="2636838"/>
            <a:ext cx="360362" cy="2968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500563" y="24288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3779838" y="642306"/>
            <a:ext cx="37804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分析同步原理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82625" y="2492375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2625" y="3706813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2482850" y="18430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synchronized</a:t>
            </a:r>
            <a:endParaRPr lang="zh-CN" altLang="en-US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2771775" y="39322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obj</a:t>
            </a:r>
            <a:endParaRPr lang="zh-CN" altLang="en-US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2411413" y="3963988"/>
            <a:ext cx="360362" cy="184150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122488" y="4797425"/>
            <a:ext cx="504825" cy="1512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067675" y="2420938"/>
            <a:ext cx="8270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1401763" y="21224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2122488" y="19875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3779838" y="23479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6173788" y="16906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821738" y="2635250"/>
            <a:ext cx="0" cy="2522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2698750" y="3787775"/>
            <a:ext cx="5978525" cy="1370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3203575" y="2924175"/>
            <a:ext cx="107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100,99…3,2,…</a:t>
            </a:r>
            <a:endParaRPr lang="zh-CN" altLang="en-US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7165975" y="45100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48263" y="5878513"/>
            <a:ext cx="3673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注：</a:t>
            </a:r>
            <a:r>
              <a:rPr lang="en-US" altLang="zh-CN" dirty="0"/>
              <a:t>#</a:t>
            </a:r>
            <a:r>
              <a:rPr lang="zh-CN" altLang="en-US" dirty="0"/>
              <a:t>表示</a:t>
            </a:r>
            <a:r>
              <a:rPr lang="en-US" altLang="zh-CN" dirty="0"/>
              <a:t>100—1</a:t>
            </a:r>
            <a:r>
              <a:rPr lang="zh-CN" altLang="en-US" dirty="0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2973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004 -0.3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3412 L 0.004 -0.007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17413" grpId="0"/>
      <p:bldP spid="6" grpId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animBg="1"/>
      <p:bldP spid="46" grpId="1" animBg="1"/>
      <p:bldP spid="46" grpId="2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856" y="764704"/>
            <a:ext cx="2952328" cy="7200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互斥锁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391876" cy="48054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语言中，引入了对象互斥锁的概念，来保证共享数据操作的完整性。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每个对象都对应于一个可称为“互斥锁”的标记，这个标记用来保证在任一时刻，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只能有一个线程访问该对象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来与对象的互斥锁联系。当某个对象用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修饰时，表明该对象在任一时刻只能由一个线程访问。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同步的局限性：导致程序的执行效率要降低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同步方法（非静态的）的锁为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同步方法（静态的）的锁为当前类本身。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7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个账户分别向同一个卡上取钱（</a:t>
            </a:r>
            <a:r>
              <a:rPr lang="en-US" altLang="zh-CN" dirty="0"/>
              <a:t>10000</a:t>
            </a:r>
            <a:r>
              <a:rPr lang="zh-CN" altLang="en-US" dirty="0"/>
              <a:t>），每次都取</a:t>
            </a:r>
            <a:r>
              <a:rPr lang="en-US" altLang="zh-CN" dirty="0"/>
              <a:t>1000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548680"/>
            <a:ext cx="5630683" cy="907167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单例设计模式之懒汉式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225689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Times New Roman" pitchFamily="18" charset="0"/>
              </a:rPr>
              <a:t>class Singleton 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static Singleton instance = null;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Singleton(){}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Singleton </a:t>
            </a:r>
            <a:r>
              <a:rPr lang="en-US" altLang="zh-CN" sz="2000" b="1" dirty="0" err="1">
                <a:cs typeface="Times New Roman" pitchFamily="18" charset="0"/>
              </a:rPr>
              <a:t>getInstance</a:t>
            </a:r>
            <a:r>
              <a:rPr lang="en-US" altLang="zh-CN" sz="2000" b="1" dirty="0">
                <a:cs typeface="Times New Roman" pitchFamily="18" charset="0"/>
              </a:rPr>
              <a:t>(){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if(instance == 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	instance=new Singleton();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return instance;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}</a:t>
            </a:r>
            <a:r>
              <a:rPr lang="en-US" altLang="zh-CN" sz="2000" dirty="0">
                <a:cs typeface="Times New Roman" pitchFamily="18" charset="0"/>
              </a:rPr>
              <a:t> 	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public class </a:t>
            </a:r>
            <a:r>
              <a:rPr lang="en-US" altLang="zh-CN" sz="2000" b="1" dirty="0" err="1">
                <a:cs typeface="Times New Roman" pitchFamily="18" charset="0"/>
              </a:rPr>
              <a:t>TestSingleton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void main(String[] </a:t>
            </a:r>
            <a:r>
              <a:rPr lang="en-US" altLang="zh-CN" sz="2000" b="1" dirty="0" err="1">
                <a:cs typeface="Times New Roman" pitchFamily="18" charset="0"/>
              </a:rPr>
              <a:t>args</a:t>
            </a:r>
            <a:r>
              <a:rPr lang="en-US" altLang="zh-CN" sz="2000" b="1" dirty="0">
                <a:cs typeface="Times New Roman" pitchFamily="18" charset="0"/>
              </a:rPr>
              <a:t>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s1=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s2=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cs typeface="Times New Roman" pitchFamily="18" charset="0"/>
              </a:rPr>
              <a:t>(s1==s2);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endParaRPr lang="zh-CN" alt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33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3052454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银行有一个账户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包含属性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name, balance</a:t>
            </a:r>
          </a:p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写一个普通 类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Deposit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方法中存钱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有两个柜台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分别同时向同一个账户存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3000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元，每次存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1000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，存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次。每次存完打印账户余额。睡眠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毫秒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问题：该程序是否有安全问题，如果有，如何解决？</a:t>
            </a: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扩展练习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一个柜台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Deposit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存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3000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元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每次存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1000,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存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另一个柜台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Withdraw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3000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元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每次取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1000,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，明确哪些代码是多线程运行代码，须写入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，明确什么是共享数据。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，明确多线程运行代码中哪些语句是操作共享数据的。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40" y="6021288"/>
            <a:ext cx="824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拓展问题：可否实现两个储户交替存钱的操作。需要使用线程通信！</a:t>
            </a:r>
          </a:p>
        </p:txBody>
      </p:sp>
    </p:spTree>
    <p:extLst>
      <p:ext uri="{BB962C8B-B14F-4D97-AF65-F5344CB8AC3E}">
        <p14:creationId xmlns:p14="http://schemas.microsoft.com/office/powerpoint/2010/main" val="524979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线程的死锁问题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不同的线程分别占用对方需要的同步资源不放弃，都在等待对方放弃自己需要的同步资源，就形成了线程的死锁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解决方法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专门的算法、原则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尽量减少同步资源的定义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587017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DeadLock.java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981782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6264" y="764704"/>
            <a:ext cx="587613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进程与多线程</a:t>
            </a:r>
            <a:endParaRPr lang="zh-CN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7923" name="Freeform 3"/>
          <p:cNvSpPr>
            <a:spLocks/>
          </p:cNvSpPr>
          <p:nvPr/>
        </p:nvSpPr>
        <p:spPr bwMode="auto">
          <a:xfrm>
            <a:off x="2971800" y="2876562"/>
            <a:ext cx="152400" cy="18288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312" y="288"/>
              </a:cxn>
              <a:cxn ang="0">
                <a:pos x="120" y="576"/>
              </a:cxn>
              <a:cxn ang="0">
                <a:pos x="312" y="864"/>
              </a:cxn>
              <a:cxn ang="0">
                <a:pos x="120" y="1200"/>
              </a:cxn>
              <a:cxn ang="0">
                <a:pos x="312" y="1488"/>
              </a:cxn>
              <a:cxn ang="0">
                <a:pos x="120" y="1776"/>
              </a:cxn>
              <a:cxn ang="0">
                <a:pos x="312" y="2016"/>
              </a:cxn>
              <a:cxn ang="0">
                <a:pos x="120" y="2208"/>
              </a:cxn>
            </a:cxnLst>
            <a:rect l="0" t="0" r="r" b="b"/>
            <a:pathLst>
              <a:path w="312" h="2400">
                <a:moveTo>
                  <a:pt x="120" y="0"/>
                </a:moveTo>
                <a:cubicBezTo>
                  <a:pt x="216" y="96"/>
                  <a:pt x="312" y="192"/>
                  <a:pt x="312" y="288"/>
                </a:cubicBezTo>
                <a:cubicBezTo>
                  <a:pt x="312" y="384"/>
                  <a:pt x="120" y="480"/>
                  <a:pt x="120" y="576"/>
                </a:cubicBezTo>
                <a:cubicBezTo>
                  <a:pt x="120" y="672"/>
                  <a:pt x="312" y="760"/>
                  <a:pt x="312" y="864"/>
                </a:cubicBezTo>
                <a:cubicBezTo>
                  <a:pt x="312" y="968"/>
                  <a:pt x="120" y="1096"/>
                  <a:pt x="120" y="1200"/>
                </a:cubicBezTo>
                <a:cubicBezTo>
                  <a:pt x="120" y="1304"/>
                  <a:pt x="312" y="1392"/>
                  <a:pt x="312" y="1488"/>
                </a:cubicBezTo>
                <a:cubicBezTo>
                  <a:pt x="312" y="1584"/>
                  <a:pt x="120" y="1688"/>
                  <a:pt x="120" y="1776"/>
                </a:cubicBezTo>
                <a:cubicBezTo>
                  <a:pt x="120" y="1864"/>
                  <a:pt x="312" y="1944"/>
                  <a:pt x="312" y="2016"/>
                </a:cubicBezTo>
                <a:cubicBezTo>
                  <a:pt x="312" y="2088"/>
                  <a:pt x="0" y="2400"/>
                  <a:pt x="120" y="2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333767"/>
            <a:ext cx="1905000" cy="369888"/>
            <a:chOff x="2016" y="2400"/>
            <a:chExt cx="1200" cy="233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2448" y="2400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 dirty="0">
                  <a:ea typeface="宋体" pitchFamily="2" charset="-122"/>
                  <a:cs typeface="Times New Roman" pitchFamily="18" charset="0"/>
                </a:rPr>
                <a:t>单线程</a:t>
              </a:r>
            </a:p>
          </p:txBody>
        </p:sp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flipH="1">
              <a:off x="2016" y="2544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43600" y="2952762"/>
            <a:ext cx="914400" cy="1828800"/>
            <a:chOff x="3744" y="2160"/>
            <a:chExt cx="576" cy="1152"/>
          </a:xfrm>
        </p:grpSpPr>
        <p:sp>
          <p:nvSpPr>
            <p:cNvPr id="337928" name="Freeform 8"/>
            <p:cNvSpPr>
              <a:spLocks/>
            </p:cNvSpPr>
            <p:nvPr/>
          </p:nvSpPr>
          <p:spPr bwMode="auto">
            <a:xfrm>
              <a:off x="374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29" name="Freeform 9"/>
            <p:cNvSpPr>
              <a:spLocks/>
            </p:cNvSpPr>
            <p:nvPr/>
          </p:nvSpPr>
          <p:spPr bwMode="auto">
            <a:xfrm>
              <a:off x="398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30" name="Freeform 10"/>
            <p:cNvSpPr>
              <a:spLocks/>
            </p:cNvSpPr>
            <p:nvPr/>
          </p:nvSpPr>
          <p:spPr bwMode="auto">
            <a:xfrm>
              <a:off x="422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934200" y="3486167"/>
            <a:ext cx="1828800" cy="369888"/>
            <a:chOff x="4368" y="2496"/>
            <a:chExt cx="1152" cy="233"/>
          </a:xfrm>
        </p:grpSpPr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4752" y="2496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itchFamily="18" charset="0"/>
                </a:rPr>
                <a:t>多线程</a:t>
              </a: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4368" y="2640"/>
              <a:ext cx="432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43000" y="1809762"/>
            <a:ext cx="3276600" cy="3048000"/>
            <a:chOff x="720" y="1440"/>
            <a:chExt cx="2064" cy="192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20" y="1920"/>
              <a:ext cx="1632" cy="1440"/>
              <a:chOff x="720" y="1920"/>
              <a:chExt cx="1632" cy="1440"/>
            </a:xfrm>
          </p:grpSpPr>
          <p:sp>
            <p:nvSpPr>
              <p:cNvPr id="337936" name="Oval 16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12" cy="144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7937" name="Text Box 17"/>
              <p:cNvSpPr txBox="1">
                <a:spLocks noChangeArrowheads="1"/>
              </p:cNvSpPr>
              <p:nvPr/>
            </p:nvSpPr>
            <p:spPr bwMode="auto">
              <a:xfrm>
                <a:off x="720" y="2448"/>
                <a:ext cx="624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u="none">
                    <a:ea typeface="宋体" pitchFamily="2" charset="-122"/>
                    <a:cs typeface="Times New Roman" pitchFamily="18" charset="0"/>
                  </a:rPr>
                  <a:t>进程</a:t>
                </a:r>
              </a:p>
            </p:txBody>
          </p:sp>
          <p:sp>
            <p:nvSpPr>
              <p:cNvPr id="337938" name="AutoShape 18"/>
              <p:cNvSpPr>
                <a:spLocks/>
              </p:cNvSpPr>
              <p:nvPr/>
            </p:nvSpPr>
            <p:spPr bwMode="auto">
              <a:xfrm>
                <a:off x="1248" y="2064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1488" y="1440"/>
              <a:ext cx="129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传统进程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1809762"/>
            <a:ext cx="2362200" cy="3124200"/>
            <a:chOff x="3408" y="1440"/>
            <a:chExt cx="1488" cy="1968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3408" y="1968"/>
              <a:ext cx="1296" cy="14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3552" y="1440"/>
              <a:ext cx="134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多线程进程</a:t>
              </a:r>
            </a:p>
          </p:txBody>
        </p:sp>
      </p:grp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1142976" y="5715016"/>
            <a:ext cx="6786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程序都有一个隐含的主线程：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 main 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78579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nimBg="1"/>
      <p:bldP spid="3379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56357"/>
            <a:ext cx="5040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public 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TestDeadLock</a:t>
            </a:r>
            <a:r>
              <a:rPr lang="en-US" altLang="zh-CN" sz="2400" b="1" dirty="0">
                <a:solidFill>
                  <a:srgbClr val="C00000"/>
                </a:solidFill>
              </a:rPr>
              <a:t>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static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s1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static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s2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US" altLang="zh-CN" sz="2400" b="1" dirty="0" err="1">
                <a:solidFill>
                  <a:srgbClr val="C00000"/>
                </a:solidFill>
              </a:rPr>
              <a:t>args</a:t>
            </a:r>
            <a:r>
              <a:rPr lang="en-US" altLang="zh-CN" sz="2400" b="1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s2.append("A");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s2.append("B");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}}}}.start();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0768"/>
            <a:ext cx="3627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s2.append("C");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s1.append("D");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}}}}.start();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}}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53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012610" cy="78181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五、线程通信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00808"/>
            <a:ext cx="8496944" cy="47149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与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notify() 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：令当前线程挂起并放弃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、同步资源，使别的线程可访问并修改共享资源，而当前线程排队等候再次对资源的访问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notify()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：唤醒正在排队等待同步资源的线程中优先级最高者结束等待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：唤醒正在排队等待资源的所有线程结束等待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Java.lang.Object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提供的这三个方法只有在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代码块中才能使用，否则会报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java.lang.IllegalMonitorStateException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423778803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940032" cy="781814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在当前线程中调用方法：  锁对象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.wait()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使当前线程进入等待（某对象）状态 ，直到另一线程对该对象发出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notify 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为止。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调用方法的必要条件：当前线程必须具有对该对象的监控权（加锁）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调用此方法后，当前线程将释放对象监控权  ，然后进入等待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在当前线程被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notify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后，要重新获得监控权，然后从断点处继续代码的执行。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85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50855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notify()/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714488"/>
            <a:ext cx="8072494" cy="271464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.notify()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功能：唤醒等待该对象监控权的一个线程。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调用方法的必要条件：当前线程必须具有对该对象的监控权（加锁）</a:t>
            </a: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个账户分别向同一个卡上取钱（</a:t>
            </a:r>
            <a:r>
              <a:rPr lang="en-US" altLang="zh-CN" dirty="0"/>
              <a:t>10000</a:t>
            </a:r>
            <a:r>
              <a:rPr lang="zh-CN" altLang="en-US" dirty="0"/>
              <a:t>），每次都取</a:t>
            </a:r>
            <a:r>
              <a:rPr lang="en-US" altLang="zh-CN" dirty="0"/>
              <a:t>1000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204582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964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使用两个线程打印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1-100.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1,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交替打印</a:t>
            </a:r>
          </a:p>
        </p:txBody>
      </p:sp>
    </p:spTree>
    <p:extLst>
      <p:ext uri="{BB962C8B-B14F-4D97-AF65-F5344CB8AC3E}">
        <p14:creationId xmlns:p14="http://schemas.microsoft.com/office/powerpoint/2010/main" val="1318998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42871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小结：释放锁的操作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当前线程的同步方法、同步代码块执行结束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案例：一个人进了洗手间，完事之后出来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当前线程在同步代码块、同步方法中遇到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终止了该代码块、该方法的继续执行。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案例：一个人进了洗手间，没有正常的完事，女朋友叫他，不得已必须出来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当前线程在同步代码块、同步方法中出现了未处理的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Error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，导致异常结束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案例：一个人进了洗手间，没有正常的完事，发现忘带纸，不得已出来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当前线程在同步代码块、同步方法中执行了线程对象的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方法，当前线程暂停，并释放锁。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案例：一个人进了洗手间，没有正常的完事，觉得需要酝酿下，所以出来打算等会再进去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692696"/>
            <a:ext cx="578875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小结：不会释放锁的操作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线程执行同步代码块或同步方法时，程序调用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Thread.sleep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Thread.yield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方法暂停当前线程的执行</a:t>
            </a:r>
            <a:endParaRPr lang="en-US" altLang="zh-CN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案例：一个人进了洗手间，在里面打回电话，看会电影</a:t>
            </a:r>
            <a:endParaRPr lang="en-US" altLang="zh-CN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endParaRPr lang="en-US" altLang="zh-CN" sz="12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线程执行同步代码块时，其他线程调用了该线程的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方法将该线程挂起，该线程不会释放锁（同步监视器）。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应尽量避免使用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resume()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来控制线程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class Communication implements Runnable{</a:t>
            </a: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= 1;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void run()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while (true)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synchronized (this)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notify();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if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&lt;= 100) {</a:t>
            </a: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 + ":"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++);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else   break;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try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wait();} catch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InterruptedException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e)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}}}}}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850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生产者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Productor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将产品交给店员</a:t>
            </a:r>
            <a:r>
              <a:rPr lang="en-US" altLang="zh-CN" dirty="0">
                <a:ea typeface="宋体" pitchFamily="2" charset="-122"/>
              </a:rPr>
              <a:t>(Clerk)</a:t>
            </a:r>
            <a:r>
              <a:rPr lang="zh-CN" altLang="en-US" dirty="0">
                <a:ea typeface="宋体" pitchFamily="2" charset="-122"/>
              </a:rPr>
              <a:t>，而消费者</a:t>
            </a:r>
            <a:r>
              <a:rPr lang="en-US" altLang="zh-CN" dirty="0">
                <a:ea typeface="宋体" pitchFamily="2" charset="-122"/>
              </a:rPr>
              <a:t>(Customer)</a:t>
            </a:r>
            <a:r>
              <a:rPr lang="zh-CN" altLang="en-US" dirty="0">
                <a:ea typeface="宋体" pitchFamily="2" charset="-122"/>
              </a:rPr>
              <a:t>从店员处取走产品，店员一次只能持有固定数量的产品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比如</a:t>
            </a:r>
            <a:r>
              <a:rPr lang="en-US" altLang="zh-CN" dirty="0">
                <a:ea typeface="宋体" pitchFamily="2" charset="-122"/>
              </a:rPr>
              <a:t>:20</a:t>
            </a:r>
            <a:r>
              <a:rPr lang="zh-CN" altLang="en-US" dirty="0">
                <a:ea typeface="宋体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087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经典例题：生产者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消费者问题</a:t>
            </a:r>
          </a:p>
        </p:txBody>
      </p:sp>
    </p:spTree>
    <p:extLst>
      <p:ext uri="{BB962C8B-B14F-4D97-AF65-F5344CB8AC3E}">
        <p14:creationId xmlns:p14="http://schemas.microsoft.com/office/powerpoint/2010/main" val="167036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5572734" cy="840156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何时需要多线程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5569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程序需要同时执行两个或多个任务。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程序需要实现一些需要等待的任务时，如用户输入、文件读写操作、网络操作、搜索等。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需要一些后台运行的程序时。</a:t>
            </a:r>
          </a:p>
        </p:txBody>
      </p:sp>
    </p:spTree>
    <p:extLst>
      <p:ext uri="{BB962C8B-B14F-4D97-AF65-F5344CB8AC3E}">
        <p14:creationId xmlns:p14="http://schemas.microsoft.com/office/powerpoint/2010/main" val="3250967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TestProduct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Clerk </a:t>
            </a:r>
            <a:r>
              <a:rPr lang="en-US" altLang="zh-CN" sz="2400" b="1" dirty="0" err="1"/>
              <a:t>clerk</a:t>
            </a:r>
            <a:r>
              <a:rPr lang="en-US" altLang="zh-CN" sz="2400" b="1" dirty="0"/>
              <a:t> = new Clerk();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productorThread</a:t>
            </a:r>
            <a:r>
              <a:rPr lang="en-US" altLang="zh-CN" sz="2400" b="1" dirty="0"/>
              <a:t> = new Thread(new </a:t>
            </a:r>
            <a:r>
              <a:rPr lang="en-US" altLang="zh-CN" sz="2400" b="1" dirty="0" err="1"/>
              <a:t>Productor</a:t>
            </a:r>
            <a:r>
              <a:rPr lang="en-US" altLang="zh-CN" sz="2400" b="1" dirty="0"/>
              <a:t>(clerk));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consumerThread</a:t>
            </a:r>
            <a:r>
              <a:rPr lang="en-US" altLang="zh-CN" sz="2400" b="1" dirty="0"/>
              <a:t> = new Thread(new Consumer(clerk));</a:t>
            </a:r>
          </a:p>
          <a:p>
            <a:r>
              <a:rPr lang="en-US" altLang="zh-CN" sz="2400" b="1" dirty="0" err="1"/>
              <a:t>productorThread.start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 err="1"/>
              <a:t>consumerThread.start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3451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896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class Clerk{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售货员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private </a:t>
            </a: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product = 0;</a:t>
            </a:r>
          </a:p>
          <a:p>
            <a:r>
              <a:rPr lang="en-US" altLang="zh-CN" sz="2000" b="1" dirty="0">
                <a:ea typeface="宋体" pitchFamily="2" charset="-122"/>
              </a:rPr>
              <a:t>public synchronized void </a:t>
            </a:r>
            <a:r>
              <a:rPr lang="en-US" altLang="zh-CN" sz="2000" b="1" dirty="0" err="1">
                <a:ea typeface="宋体" pitchFamily="2" charset="-122"/>
              </a:rPr>
              <a:t>addProduct</a:t>
            </a:r>
            <a:r>
              <a:rPr lang="en-US" altLang="zh-CN" sz="2000" b="1" dirty="0">
                <a:ea typeface="宋体" pitchFamily="2" charset="-122"/>
              </a:rPr>
              <a:t>(){</a:t>
            </a:r>
          </a:p>
          <a:p>
            <a:r>
              <a:rPr lang="en-US" altLang="zh-CN" sz="2000" b="1" dirty="0">
                <a:ea typeface="宋体" pitchFamily="2" charset="-122"/>
              </a:rPr>
              <a:t>if(product &gt;= 20){</a:t>
            </a:r>
          </a:p>
          <a:p>
            <a:r>
              <a:rPr lang="en-US" altLang="zh-CN" sz="2000" b="1" dirty="0">
                <a:ea typeface="宋体" pitchFamily="2" charset="-122"/>
              </a:rPr>
              <a:t>try {</a:t>
            </a:r>
          </a:p>
          <a:p>
            <a:r>
              <a:rPr lang="en-US" altLang="zh-CN" sz="2000" b="1" dirty="0">
                <a:ea typeface="宋体" pitchFamily="2" charset="-122"/>
              </a:rPr>
              <a:t>wait();</a:t>
            </a:r>
          </a:p>
          <a:p>
            <a:r>
              <a:rPr lang="en-US" altLang="zh-CN" sz="2000" b="1" dirty="0">
                <a:ea typeface="宋体" pitchFamily="2" charset="-122"/>
              </a:rPr>
              <a:t>} catch (</a:t>
            </a:r>
            <a:r>
              <a:rPr lang="en-US" altLang="zh-CN" sz="2000" b="1" dirty="0" err="1">
                <a:ea typeface="宋体" pitchFamily="2" charset="-122"/>
              </a:rPr>
              <a:t>InterruptedException</a:t>
            </a:r>
            <a:r>
              <a:rPr lang="en-US" altLang="zh-CN" sz="2000" b="1" dirty="0">
                <a:ea typeface="宋体" pitchFamily="2" charset="-122"/>
              </a:rPr>
              <a:t> e) {</a:t>
            </a:r>
          </a:p>
          <a:p>
            <a:r>
              <a:rPr lang="en-US" altLang="zh-CN" sz="2000" b="1" dirty="0" err="1">
                <a:ea typeface="宋体" pitchFamily="2" charset="-122"/>
              </a:rPr>
              <a:t>e.printStackTrace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r>
              <a:rPr lang="en-US" altLang="zh-CN" sz="2000" b="1" dirty="0">
                <a:ea typeface="宋体" pitchFamily="2" charset="-122"/>
              </a:rPr>
              <a:t>}else{</a:t>
            </a:r>
          </a:p>
          <a:p>
            <a:r>
              <a:rPr lang="en-US" altLang="zh-CN" sz="2000" b="1" dirty="0">
                <a:ea typeface="宋体" pitchFamily="2" charset="-122"/>
              </a:rPr>
              <a:t>product++;</a:t>
            </a:r>
          </a:p>
          <a:p>
            <a:r>
              <a:rPr lang="en-US" altLang="zh-CN" sz="2000" b="1" dirty="0" err="1">
                <a:ea typeface="宋体" pitchFamily="2" charset="-122"/>
              </a:rPr>
              <a:t>System.out.println</a:t>
            </a:r>
            <a:r>
              <a:rPr lang="en-US" altLang="zh-CN" sz="2000" b="1" dirty="0">
                <a:ea typeface="宋体" pitchFamily="2" charset="-122"/>
              </a:rPr>
              <a:t>("</a:t>
            </a:r>
            <a:r>
              <a:rPr lang="zh-CN" altLang="en-US" sz="2000" b="1" dirty="0">
                <a:ea typeface="宋体" pitchFamily="2" charset="-122"/>
              </a:rPr>
              <a:t>生产者生产了第</a:t>
            </a:r>
            <a:r>
              <a:rPr lang="en-US" altLang="zh-CN" sz="2000" b="1" dirty="0">
                <a:ea typeface="宋体" pitchFamily="2" charset="-122"/>
              </a:rPr>
              <a:t>"+product+"</a:t>
            </a:r>
            <a:r>
              <a:rPr lang="zh-CN" altLang="en-US" sz="2000" b="1" dirty="0">
                <a:ea typeface="宋体" pitchFamily="2" charset="-122"/>
              </a:rPr>
              <a:t>个产品</a:t>
            </a:r>
            <a:r>
              <a:rPr lang="en-US" altLang="zh-CN" sz="2000" b="1" dirty="0">
                <a:ea typeface="宋体" pitchFamily="2" charset="-122"/>
              </a:rPr>
              <a:t>");</a:t>
            </a:r>
          </a:p>
          <a:p>
            <a:r>
              <a:rPr lang="en-US" altLang="zh-CN" sz="2000" b="1" dirty="0" err="1">
                <a:ea typeface="宋体" pitchFamily="2" charset="-122"/>
              </a:rPr>
              <a:t>notifyAll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ea typeface="宋体" pitchFamily="2" charset="-122"/>
              </a:rPr>
              <a:t>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5889" y="1052736"/>
            <a:ext cx="4283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public synchronized void </a:t>
            </a:r>
            <a:r>
              <a:rPr lang="en-US" altLang="zh-CN" sz="2000" b="1" dirty="0" err="1"/>
              <a:t>getProduct</a:t>
            </a:r>
            <a:r>
              <a:rPr lang="en-US" altLang="zh-CN" sz="2000" b="1" dirty="0"/>
              <a:t>(){</a:t>
            </a:r>
          </a:p>
          <a:p>
            <a:r>
              <a:rPr lang="en-US" altLang="zh-CN" sz="2000" b="1" dirty="0"/>
              <a:t>if(</a:t>
            </a:r>
            <a:r>
              <a:rPr lang="en-US" altLang="zh-CN" sz="2000" b="1" dirty="0" err="1"/>
              <a:t>this.product</a:t>
            </a:r>
            <a:r>
              <a:rPr lang="en-US" altLang="zh-CN" sz="2000" b="1" dirty="0"/>
              <a:t> &lt;= 0){</a:t>
            </a:r>
          </a:p>
          <a:p>
            <a:r>
              <a:rPr lang="en-US" altLang="zh-CN" sz="2000" b="1" dirty="0"/>
              <a:t>try {</a:t>
            </a:r>
          </a:p>
          <a:p>
            <a:r>
              <a:rPr lang="en-US" altLang="zh-CN" sz="2000" b="1" dirty="0"/>
              <a:t>wait();</a:t>
            </a:r>
          </a:p>
          <a:p>
            <a:r>
              <a:rPr lang="en-US" altLang="zh-CN" sz="2000" b="1" dirty="0"/>
              <a:t>} catch (</a:t>
            </a:r>
            <a:r>
              <a:rPr lang="en-US" altLang="zh-CN" sz="2000" b="1" dirty="0" err="1"/>
              <a:t>InterruptedException</a:t>
            </a:r>
            <a:r>
              <a:rPr lang="en-US" altLang="zh-CN" sz="2000" b="1" dirty="0"/>
              <a:t> e) {</a:t>
            </a:r>
          </a:p>
          <a:p>
            <a:r>
              <a:rPr lang="en-US" altLang="zh-CN" sz="2000" b="1" dirty="0" err="1"/>
              <a:t>e.printStackTrace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/>
              <a:t>}}else{</a:t>
            </a:r>
          </a:p>
          <a:p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消费者取走了第</a:t>
            </a:r>
            <a:r>
              <a:rPr lang="en-US" altLang="zh-CN" sz="2000" b="1" dirty="0"/>
              <a:t>"+product+"</a:t>
            </a:r>
            <a:r>
              <a:rPr lang="zh-CN" altLang="en-US" sz="2000" b="1" dirty="0"/>
              <a:t>个产品</a:t>
            </a:r>
            <a:r>
              <a:rPr lang="en-US" altLang="zh-CN" sz="2000" b="1" dirty="0"/>
              <a:t>");</a:t>
            </a:r>
          </a:p>
          <a:p>
            <a:r>
              <a:rPr lang="en-US" altLang="zh-CN" sz="2000" b="1" dirty="0"/>
              <a:t>product--;</a:t>
            </a:r>
          </a:p>
          <a:p>
            <a:r>
              <a:rPr lang="en-US" altLang="zh-CN" sz="2000" b="1" dirty="0" err="1"/>
              <a:t>notifyAll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/>
              <a:t>}}}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4872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 implements Runnable{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生产者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生产者开始生产产品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clerk.addProduct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>
                <a:ea typeface="宋体" pitchFamily="2" charset="-122"/>
              </a:rPr>
              <a:t>} } 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95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Consumer implements Runnable{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消费者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Consumer(Clerk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消费者开始取走产品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clerk.getProduct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>
                <a:ea typeface="宋体" pitchFamily="2" charset="-122"/>
              </a:rPr>
              <a:t> }  } 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154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习 </a:t>
            </a:r>
            <a:r>
              <a:rPr lang="en-US" altLang="zh-CN" sz="3600" b="1" dirty="0">
                <a:ea typeface="宋体" pitchFamily="2" charset="-122"/>
              </a:rPr>
              <a:t>2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074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模拟银行取钱的问题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）该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类封装了账户编号（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）和余额（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）两个属性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）设置相应属性的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getter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setter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）提供无参和有两个参数的构造器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Deposit, Withdraw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两个线程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再写存钱线程和取钱线程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取钱线程不断取钱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每次取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1000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以内随机的钱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如果不够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则等待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存钱线程也不断存钱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每次存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1000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以内随机的钱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存完以后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通知取钱线程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并睡眠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秒钟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余额不允许出现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或负数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176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Account {</a:t>
            </a:r>
          </a:p>
          <a:p>
            <a:r>
              <a:rPr lang="en-US" altLang="zh-CN" b="1" dirty="0"/>
              <a:t>private 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private double balance;</a:t>
            </a:r>
            <a:endParaRPr lang="zh-CN" altLang="en-US" dirty="0"/>
          </a:p>
          <a:p>
            <a:r>
              <a:rPr lang="en-US" altLang="zh-CN" b="1" dirty="0"/>
              <a:t>public Account(){</a:t>
            </a:r>
            <a:endParaRPr lang="zh-CN" altLang="en-US" dirty="0"/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Account(String </a:t>
            </a:r>
            <a:r>
              <a:rPr lang="en-US" altLang="zh-CN" b="1" dirty="0" err="1"/>
              <a:t>accountId,double</a:t>
            </a:r>
            <a:r>
              <a:rPr lang="en-US" altLang="zh-CN" b="1" dirty="0"/>
              <a:t> balance){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getAccountId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setAccountId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) 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double </a:t>
            </a:r>
            <a:r>
              <a:rPr lang="en-US" altLang="zh-CN" b="1" dirty="0" err="1"/>
              <a:t>getBalance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balance;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setBalance</a:t>
            </a:r>
            <a:r>
              <a:rPr lang="en-US" altLang="zh-CN" b="1" dirty="0"/>
              <a:t>(double balance) {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"Account [</a:t>
            </a:r>
            <a:r>
              <a:rPr lang="en-US" altLang="zh-CN" b="1" dirty="0" err="1"/>
              <a:t>accountId</a:t>
            </a:r>
            <a:r>
              <a:rPr lang="en-US" altLang="zh-CN" b="1" dirty="0"/>
              <a:t>=" +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+ ", balance=" + balance + "]";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960" y="38563"/>
            <a:ext cx="4907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public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</a:rPr>
              <a:t>hashCode</a:t>
            </a:r>
            <a:r>
              <a:rPr lang="en-US" altLang="zh-CN" b="1" dirty="0">
                <a:solidFill>
                  <a:srgbClr val="FFFF00"/>
                </a:solidFill>
              </a:rPr>
              <a:t>() {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final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prime = 31;</a:t>
            </a:r>
          </a:p>
          <a:p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result = 1;</a:t>
            </a:r>
          </a:p>
          <a:p>
            <a:r>
              <a:rPr lang="en-US" altLang="zh-CN" dirty="0"/>
              <a:t>result = prime * result</a:t>
            </a:r>
          </a:p>
          <a:p>
            <a:r>
              <a:rPr lang="en-US" altLang="zh-CN" dirty="0"/>
              <a:t>+ ((</a:t>
            </a:r>
            <a:r>
              <a:rPr lang="en-US" altLang="zh-CN" dirty="0" err="1"/>
              <a:t>accountId</a:t>
            </a:r>
            <a:r>
              <a:rPr lang="en-US" altLang="zh-CN" dirty="0"/>
              <a:t> == </a:t>
            </a:r>
            <a:r>
              <a:rPr lang="en-US" altLang="zh-CN" b="1" dirty="0"/>
              <a:t>null) ? 0 : </a:t>
            </a:r>
            <a:r>
              <a:rPr lang="en-US" altLang="zh-CN" b="1" dirty="0" err="1"/>
              <a:t>accountId.hashCode</a:t>
            </a:r>
            <a:r>
              <a:rPr lang="en-US" altLang="zh-CN" b="1" dirty="0"/>
              <a:t>());</a:t>
            </a:r>
          </a:p>
          <a:p>
            <a:r>
              <a:rPr lang="en-US" altLang="zh-CN" b="1" dirty="0"/>
              <a:t>long temp;</a:t>
            </a:r>
          </a:p>
          <a:p>
            <a:r>
              <a:rPr lang="en-US" altLang="zh-CN" dirty="0"/>
              <a:t>temp = </a:t>
            </a:r>
            <a:r>
              <a:rPr lang="en-US" altLang="zh-CN" dirty="0" err="1"/>
              <a:t>Double.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(balance);</a:t>
            </a:r>
          </a:p>
          <a:p>
            <a:r>
              <a:rPr lang="en-US" altLang="zh-CN" dirty="0"/>
              <a:t>result = prime * result + (</a:t>
            </a:r>
            <a:r>
              <a:rPr lang="en-US" altLang="zh-CN" b="1" dirty="0" err="1"/>
              <a:t>int</a:t>
            </a:r>
            <a:r>
              <a:rPr lang="en-US" altLang="zh-CN" b="1" dirty="0"/>
              <a:t>) (temp ^ (temp &gt;&gt;&gt; 32)); return result;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equals(Object </a:t>
            </a:r>
            <a:r>
              <a:rPr lang="en-US" altLang="zh-CN" b="1" dirty="0" err="1"/>
              <a:t>obj</a:t>
            </a:r>
            <a:r>
              <a:rPr lang="en-US" altLang="zh-CN" b="1" dirty="0"/>
              <a:t>) {</a:t>
            </a:r>
          </a:p>
          <a:p>
            <a:r>
              <a:rPr lang="en-US" altLang="zh-CN" b="1" dirty="0"/>
              <a:t>if (this == </a:t>
            </a:r>
            <a:r>
              <a:rPr lang="en-US" altLang="zh-CN" b="1" dirty="0" err="1"/>
              <a:t>obj</a:t>
            </a:r>
            <a:r>
              <a:rPr lang="en-US" altLang="zh-CN" b="1" dirty="0"/>
              <a:t>) return true;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obj</a:t>
            </a:r>
            <a:r>
              <a:rPr lang="en-US" altLang="zh-CN" b="1" dirty="0"/>
              <a:t> == null)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 != </a:t>
            </a:r>
            <a:r>
              <a:rPr lang="en-US" altLang="zh-CN" b="1" dirty="0" err="1"/>
              <a:t>obj.getClass</a:t>
            </a:r>
            <a:r>
              <a:rPr lang="en-US" altLang="zh-CN" b="1" dirty="0"/>
              <a:t>())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dirty="0"/>
              <a:t>Account other = (Account)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== null)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 != null) return false;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if (!</a:t>
            </a:r>
            <a:r>
              <a:rPr lang="en-US" altLang="zh-CN" b="1" dirty="0" err="1"/>
              <a:t>accountId.equals</a:t>
            </a:r>
            <a:r>
              <a:rPr lang="en-US" altLang="zh-CN" b="1" dirty="0"/>
              <a:t>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Double.</a:t>
            </a:r>
            <a:r>
              <a:rPr lang="en-US" altLang="zh-CN" b="1" i="1" dirty="0" err="1"/>
              <a:t>doubleToLongBits</a:t>
            </a:r>
            <a:r>
              <a:rPr lang="en-US" altLang="zh-CN" b="1" i="1" dirty="0"/>
              <a:t>(balance) != Double</a:t>
            </a:r>
          </a:p>
          <a:p>
            <a:r>
              <a:rPr lang="en-US" altLang="zh-CN" dirty="0"/>
              <a:t>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</a:t>
            </a:r>
            <a:r>
              <a:rPr lang="en-US" altLang="zh-CN" i="1" dirty="0" err="1"/>
              <a:t>other.balance</a:t>
            </a:r>
            <a:r>
              <a:rPr lang="en-US" altLang="zh-CN" i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return true;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05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36712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 extends Thread{</a:t>
            </a:r>
          </a:p>
          <a:p>
            <a:r>
              <a:rPr lang="en-US" altLang="zh-CN" dirty="0"/>
              <a:t>Account </a:t>
            </a:r>
            <a:r>
              <a:rPr lang="en-US" altLang="zh-CN" dirty="0" err="1"/>
              <a:t>account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要取款的额度</a:t>
            </a:r>
          </a:p>
          <a:p>
            <a:r>
              <a:rPr lang="en-US" altLang="zh-CN" b="1" dirty="0"/>
              <a:t>double </a:t>
            </a:r>
            <a:r>
              <a:rPr lang="en-US" altLang="zh-CN" b="1" dirty="0" err="1"/>
              <a:t>withDraw</a:t>
            </a:r>
            <a:r>
              <a:rPr lang="en-US" altLang="zh-CN" b="1" dirty="0"/>
              <a:t>;</a:t>
            </a:r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(String </a:t>
            </a:r>
            <a:r>
              <a:rPr lang="en-US" altLang="zh-CN" b="1" dirty="0" err="1"/>
              <a:t>name,Account</a:t>
            </a:r>
            <a:r>
              <a:rPr lang="en-US" altLang="zh-CN" b="1" dirty="0"/>
              <a:t> </a:t>
            </a:r>
            <a:r>
              <a:rPr lang="en-US" altLang="zh-CN" b="1" dirty="0" err="1"/>
              <a:t>account,double</a:t>
            </a:r>
            <a:r>
              <a:rPr lang="en-US" altLang="zh-CN" b="1" dirty="0"/>
              <a:t> </a:t>
            </a:r>
            <a:r>
              <a:rPr lang="en-US" altLang="zh-CN" b="1" dirty="0" err="1"/>
              <a:t>amt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super(name);</a:t>
            </a:r>
          </a:p>
          <a:p>
            <a:r>
              <a:rPr lang="en-US" altLang="zh-CN" b="1" dirty="0" err="1"/>
              <a:t>this.account</a:t>
            </a:r>
            <a:r>
              <a:rPr lang="en-US" altLang="zh-CN" b="1" dirty="0"/>
              <a:t> = account;</a:t>
            </a:r>
          </a:p>
          <a:p>
            <a:r>
              <a:rPr lang="en-US" altLang="zh-CN" b="1" dirty="0" err="1"/>
              <a:t>this.withDraw</a:t>
            </a:r>
            <a:r>
              <a:rPr lang="en-US" altLang="zh-CN" b="1" dirty="0"/>
              <a:t> = </a:t>
            </a:r>
            <a:r>
              <a:rPr lang="en-US" altLang="zh-CN" b="1" dirty="0" err="1"/>
              <a:t>amt</a:t>
            </a:r>
            <a:r>
              <a:rPr lang="en-US" altLang="zh-CN" b="1" dirty="0"/>
              <a:t>;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b="1" dirty="0"/>
              <a:t>public void run(){</a:t>
            </a:r>
          </a:p>
          <a:p>
            <a:r>
              <a:rPr lang="en-US" altLang="zh-CN" b="1" dirty="0"/>
              <a:t>synchronized (account)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account.getBalance</a:t>
            </a:r>
            <a:r>
              <a:rPr lang="en-US" altLang="zh-CN" b="1" dirty="0"/>
              <a:t>() &gt; </a:t>
            </a:r>
            <a:r>
              <a:rPr lang="en-US" altLang="zh-CN" b="1" dirty="0" err="1"/>
              <a:t>withDraw</a:t>
            </a:r>
            <a:r>
              <a:rPr lang="en-US" altLang="zh-CN" b="1" dirty="0"/>
              <a:t>)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Thread.currentThread</a:t>
            </a:r>
            <a:r>
              <a:rPr lang="en-US" altLang="zh-CN" i="1" dirty="0"/>
              <a:t>().</a:t>
            </a:r>
            <a:r>
              <a:rPr lang="en-US" altLang="zh-CN" i="1" dirty="0" err="1"/>
              <a:t>getName</a:t>
            </a:r>
            <a:r>
              <a:rPr lang="en-US" altLang="zh-CN" i="1" dirty="0"/>
              <a:t>()</a:t>
            </a:r>
          </a:p>
          <a:p>
            <a:r>
              <a:rPr lang="en-US" altLang="zh-CN" dirty="0"/>
              <a:t>+ ":</a:t>
            </a:r>
            <a:r>
              <a:rPr lang="zh-CN" altLang="en-US" dirty="0"/>
              <a:t>取款成功，取现的金额为：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b="1" dirty="0"/>
              <a:t>try {</a:t>
            </a:r>
            <a:r>
              <a:rPr lang="en-US" altLang="zh-CN" dirty="0" err="1"/>
              <a:t>Thread.</a:t>
            </a:r>
            <a:r>
              <a:rPr lang="en-US" altLang="zh-CN" i="1" dirty="0" err="1"/>
              <a:t>sleep</a:t>
            </a:r>
            <a:r>
              <a:rPr lang="en-US" altLang="zh-CN" i="1" dirty="0"/>
              <a:t>(50);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catch (</a:t>
            </a:r>
            <a:r>
              <a:rPr lang="en-US" altLang="zh-CN" b="1" dirty="0" err="1"/>
              <a:t>InterruptedException</a:t>
            </a:r>
            <a:r>
              <a:rPr lang="en-US" altLang="zh-CN" b="1" dirty="0"/>
              <a:t> e) {</a:t>
            </a:r>
          </a:p>
          <a:p>
            <a:r>
              <a:rPr lang="en-US" altLang="zh-CN" dirty="0" err="1"/>
              <a:t>e.printStackTrace</a:t>
            </a:r>
            <a:r>
              <a:rPr lang="en-US" altLang="zh-CN" dirty="0"/>
              <a:t>();}</a:t>
            </a:r>
          </a:p>
          <a:p>
            <a:r>
              <a:rPr lang="en-US" altLang="zh-CN" dirty="0" err="1"/>
              <a:t>account.setBalance</a:t>
            </a:r>
            <a:r>
              <a:rPr lang="en-US" altLang="zh-CN" dirty="0"/>
              <a:t>(</a:t>
            </a:r>
            <a:r>
              <a:rPr lang="en-US" altLang="zh-CN" dirty="0" err="1"/>
              <a:t>account.getBalance</a:t>
            </a:r>
            <a:r>
              <a:rPr lang="en-US" altLang="zh-CN" dirty="0"/>
              <a:t>() -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取现额度超过账户余额，取款失败</a:t>
            </a:r>
            <a:r>
              <a:rPr lang="en-US" altLang="zh-CN" i="1" dirty="0"/>
              <a:t>");</a:t>
            </a:r>
            <a:r>
              <a:rPr lang="en-US" altLang="zh-CN" dirty="0"/>
              <a:t>}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现在账户的余额为：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account.getBalance</a:t>
            </a:r>
            <a:r>
              <a:rPr lang="en-US" altLang="zh-CN" i="1" dirty="0"/>
              <a:t>());</a:t>
            </a:r>
          </a:p>
          <a:p>
            <a:r>
              <a:rPr lang="en-US" altLang="zh-CN" dirty="0"/>
              <a:t>}}}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253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TestWithDrawThread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dirty="0"/>
              <a:t>Account </a:t>
            </a:r>
            <a:r>
              <a:rPr lang="en-US" altLang="zh-CN" sz="2400" dirty="0" err="1"/>
              <a:t>account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Account("1234567",10000);</a:t>
            </a:r>
          </a:p>
          <a:p>
            <a:r>
              <a:rPr lang="en-US" altLang="zh-CN" sz="2400" dirty="0"/>
              <a:t>Thread t1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",account,8000);</a:t>
            </a:r>
          </a:p>
          <a:p>
            <a:r>
              <a:rPr lang="en-US" altLang="zh-CN" sz="2400" dirty="0"/>
              <a:t>Thread t2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's wife",account,2800);</a:t>
            </a:r>
          </a:p>
          <a:p>
            <a:r>
              <a:rPr lang="en-US" altLang="zh-CN" sz="2400" dirty="0"/>
              <a:t>t1.start();</a:t>
            </a:r>
          </a:p>
          <a:p>
            <a:r>
              <a:rPr lang="en-US" altLang="zh-CN" sz="2400" dirty="0"/>
              <a:t>t2.start();</a:t>
            </a:r>
            <a:endParaRPr lang="zh-CN" altLang="en-US" sz="2400" dirty="0"/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3631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8678" y="836712"/>
            <a:ext cx="856895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ea typeface="宋体" charset="-122"/>
              </a:rPr>
              <a:t>3. </a:t>
            </a:r>
            <a:r>
              <a:rPr lang="zh-CN" altLang="en-US" sz="2400" b="1" dirty="0">
                <a:solidFill>
                  <a:prstClr val="black"/>
                </a:solidFill>
                <a:ea typeface="宋体" charset="-122"/>
              </a:rPr>
              <a:t>同步锁</a:t>
            </a:r>
            <a:r>
              <a:rPr lang="en-US" altLang="zh-CN" sz="2400" b="1" dirty="0">
                <a:solidFill>
                  <a:prstClr val="black"/>
                </a:solidFill>
                <a:ea typeface="宋体" charset="-122"/>
              </a:rPr>
              <a:t>(Lock)</a:t>
            </a:r>
          </a:p>
          <a:p>
            <a:pPr indent="540000"/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从</a:t>
            </a:r>
            <a:r>
              <a:rPr lang="en-US" altLang="zh-CN" sz="2400" dirty="0">
                <a:solidFill>
                  <a:prstClr val="black"/>
                </a:solidFill>
                <a:ea typeface="宋体" charset="-122"/>
              </a:rPr>
              <a:t>Java 5</a:t>
            </a:r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开始，</a:t>
            </a:r>
            <a:r>
              <a:rPr lang="en-US" altLang="zh-CN" sz="2400" dirty="0">
                <a:solidFill>
                  <a:prstClr val="black"/>
                </a:solidFill>
                <a:ea typeface="宋体" charset="-122"/>
              </a:rPr>
              <a:t>Java</a:t>
            </a:r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提供了更强大的线程同步机制</a:t>
            </a:r>
            <a:r>
              <a:rPr lang="en-US" altLang="zh-CN" sz="2400" dirty="0">
                <a:solidFill>
                  <a:prstClr val="black"/>
                </a:solidFill>
                <a:ea typeface="宋体" charset="-122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通过显式定义同步锁对象来实现同步。同步锁使用</a:t>
            </a:r>
            <a:r>
              <a:rPr lang="en-US" altLang="zh-CN" sz="2400" dirty="0">
                <a:solidFill>
                  <a:prstClr val="black"/>
                </a:solidFill>
                <a:ea typeface="宋体" charset="-122"/>
              </a:rPr>
              <a:t>Lock</a:t>
            </a:r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对象充当。</a:t>
            </a:r>
            <a:endParaRPr lang="en-US" altLang="zh-CN" sz="2400" dirty="0">
              <a:solidFill>
                <a:prstClr val="black"/>
              </a:solidFill>
              <a:ea typeface="宋体" charset="-122"/>
            </a:endParaRPr>
          </a:p>
          <a:p>
            <a:pPr indent="540000"/>
            <a:r>
              <a:rPr lang="en-US" altLang="zh-CN" sz="2400" dirty="0">
                <a:solidFill>
                  <a:prstClr val="black"/>
                </a:solidFill>
                <a:ea typeface="宋体" charset="-122"/>
              </a:rPr>
              <a:t>Lock</a:t>
            </a:r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是控制多个线程对共享资源进行访问的工具。锁提供了对共享资源的独占访问，每次只能有一个线程对</a:t>
            </a:r>
            <a:r>
              <a:rPr lang="en-US" altLang="zh-CN" sz="2400" dirty="0">
                <a:solidFill>
                  <a:prstClr val="black"/>
                </a:solidFill>
                <a:ea typeface="宋体" charset="-122"/>
              </a:rPr>
              <a:t>Lock</a:t>
            </a:r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对象加锁，线程开始访问共享资源之前应先获得</a:t>
            </a:r>
            <a:r>
              <a:rPr lang="en-US" altLang="zh-CN" sz="2400" dirty="0">
                <a:solidFill>
                  <a:prstClr val="black"/>
                </a:solidFill>
                <a:ea typeface="宋体" charset="-122"/>
              </a:rPr>
              <a:t>Lock</a:t>
            </a:r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对象。</a:t>
            </a:r>
            <a:endParaRPr lang="en-US" altLang="zh-CN" sz="2400" dirty="0">
              <a:solidFill>
                <a:prstClr val="black"/>
              </a:solidFill>
              <a:ea typeface="宋体" charset="-122"/>
            </a:endParaRPr>
          </a:p>
          <a:p>
            <a:pPr indent="540000"/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在实现线程安全的控制中，比较常用的是</a:t>
            </a:r>
            <a:r>
              <a:rPr lang="en-US" altLang="zh-CN" sz="2400" dirty="0" err="1">
                <a:solidFill>
                  <a:prstClr val="black"/>
                </a:solidFill>
                <a:ea typeface="宋体" charset="-122"/>
              </a:rPr>
              <a:t>ReentrantLock</a:t>
            </a:r>
            <a:r>
              <a:rPr lang="en-US" altLang="zh-CN" sz="2400" dirty="0">
                <a:solidFill>
                  <a:prstClr val="black"/>
                </a:solidFill>
                <a:ea typeface="宋体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可重入锁</a:t>
            </a:r>
            <a:r>
              <a:rPr lang="en-US" altLang="zh-CN" sz="2400" dirty="0">
                <a:solidFill>
                  <a:prstClr val="black"/>
                </a:solidFill>
                <a:ea typeface="宋体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ea typeface="宋体" charset="-122"/>
              </a:rPr>
              <a:t>，可以显式加锁、释放锁。</a:t>
            </a:r>
            <a:endParaRPr lang="en-US" altLang="zh-CN" sz="2400" dirty="0">
              <a:solidFill>
                <a:prstClr val="black"/>
              </a:solidFill>
              <a:ea typeface="宋体" charset="-122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class A{</a:t>
            </a:r>
          </a:p>
          <a:p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	private final </a:t>
            </a:r>
            <a:r>
              <a:rPr lang="en-US" altLang="zh-CN" sz="2000" b="1" dirty="0" err="1">
                <a:solidFill>
                  <a:prstClr val="black"/>
                </a:solidFill>
                <a:ea typeface="宋体" charset="-122"/>
              </a:rPr>
              <a:t>ReentrantLock</a:t>
            </a:r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 lock = new </a:t>
            </a:r>
            <a:r>
              <a:rPr lang="en-US" altLang="zh-CN" sz="2000" b="1" dirty="0" err="1">
                <a:solidFill>
                  <a:prstClr val="black"/>
                </a:solidFill>
                <a:ea typeface="宋体" charset="-122"/>
              </a:rPr>
              <a:t>ReentrantLock</a:t>
            </a:r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();</a:t>
            </a:r>
          </a:p>
          <a:p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	public void m(){</a:t>
            </a:r>
          </a:p>
          <a:p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		</a:t>
            </a:r>
            <a:r>
              <a:rPr lang="en-US" altLang="zh-CN" sz="2000" b="1" dirty="0" err="1">
                <a:solidFill>
                  <a:prstClr val="black"/>
                </a:solidFill>
                <a:ea typeface="宋体" charset="-122"/>
              </a:rPr>
              <a:t>lock.lock</a:t>
            </a:r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();</a:t>
            </a:r>
          </a:p>
          <a:p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		try{</a:t>
            </a:r>
          </a:p>
          <a:p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			//</a:t>
            </a:r>
            <a:r>
              <a:rPr lang="zh-CN" altLang="en-US" sz="2000" b="1" dirty="0">
                <a:solidFill>
                  <a:prstClr val="black"/>
                </a:solidFill>
                <a:ea typeface="宋体" charset="-122"/>
              </a:rPr>
              <a:t>保证线程安全的代码</a:t>
            </a:r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;</a:t>
            </a:r>
          </a:p>
          <a:p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		}</a:t>
            </a:r>
          </a:p>
          <a:p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		finally{</a:t>
            </a:r>
          </a:p>
          <a:p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			</a:t>
            </a:r>
            <a:r>
              <a:rPr lang="en-US" altLang="zh-CN" sz="2000" b="1" dirty="0" err="1">
                <a:solidFill>
                  <a:prstClr val="black"/>
                </a:solidFill>
                <a:ea typeface="宋体" charset="-122"/>
              </a:rPr>
              <a:t>lock.unlock</a:t>
            </a:r>
            <a:r>
              <a:rPr lang="en-US" altLang="zh-CN" sz="2000" b="1" dirty="0">
                <a:solidFill>
                  <a:prstClr val="black"/>
                </a:solidFill>
                <a:ea typeface="宋体" charset="-122"/>
              </a:rPr>
              <a:t>();  }}}</a:t>
            </a:r>
          </a:p>
        </p:txBody>
      </p:sp>
    </p:spTree>
    <p:extLst>
      <p:ext uri="{BB962C8B-B14F-4D97-AF65-F5344CB8AC3E}">
        <p14:creationId xmlns:p14="http://schemas.microsoft.com/office/powerpoint/2010/main" val="5309195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prstClr val="white"/>
                </a:solidFill>
                <a:ea typeface="隶书" panose="02010509060101010101" pitchFamily="49" charset="-122"/>
              </a:rPr>
              <a:t>线程池</a:t>
            </a:r>
          </a:p>
        </p:txBody>
      </p:sp>
    </p:spTree>
    <p:extLst>
      <p:ext uri="{BB962C8B-B14F-4D97-AF65-F5344CB8AC3E}">
        <p14:creationId xmlns:p14="http://schemas.microsoft.com/office/powerpoint/2010/main" val="151571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688632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二、线程的创建和启动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public class Sample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public void method1(String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	</a:t>
            </a:r>
            <a:r>
              <a:rPr lang="en-US" altLang="zh-CN" dirty="0" err="1">
                <a:solidFill>
                  <a:srgbClr val="C00000"/>
                </a:solidFill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</a:rPr>
              <a:t>str</a:t>
            </a:r>
            <a:r>
              <a:rPr lang="en-US" altLang="zh-CN" i="1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public void method2(String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	method1(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public static void main(String[] </a:t>
            </a:r>
            <a:r>
              <a:rPr lang="en-US" altLang="zh-CN" dirty="0" err="1">
                <a:solidFill>
                  <a:srgbClr val="C00000"/>
                </a:solidFill>
              </a:rPr>
              <a:t>args</a:t>
            </a:r>
            <a:r>
              <a:rPr lang="en-US" altLang="zh-CN" dirty="0">
                <a:solidFill>
                  <a:srgbClr val="C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	Sample  s = new Sample();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	s.method2("hello!");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573325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此程序非多线程！</a:t>
            </a:r>
          </a:p>
        </p:txBody>
      </p:sp>
    </p:spTree>
    <p:extLst>
      <p:ext uri="{BB962C8B-B14F-4D97-AF65-F5344CB8AC3E}">
        <p14:creationId xmlns:p14="http://schemas.microsoft.com/office/powerpoint/2010/main" val="4179753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012610" cy="78181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13.6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线程池（了解）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        系统启动一个新线程的成本是比较高的，因为它涉及与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os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交互。这种情况下，系统启动时即创建大量空闲的线程，就可以很好地提高性能，尤其是当程序需要创建大量生存期很短暂的线程时。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        除此之外，使用线程池可以有效地控制系统中并发线程的数量。避免因并发创建的线程过多，导致系统性能下降，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JVM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崩溃。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        Java 5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以前，需要手动创建自己的线程池；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Java 5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开始，新增了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Executors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工厂类产生线程池。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使用线程池执行线程任务的步骤如下：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调用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Executors 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类的静态方法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newFixedThreadPool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nThreads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，创建一个可重用的、具有固定线程数的线程池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ExecutorService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对象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创建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Runnable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实例，作为线程执行任务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调用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ExecutorService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对象的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submit()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提交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Runnable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实例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调用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ExecutorService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对象的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shutDown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方法关闭线程池。</a:t>
            </a:r>
          </a:p>
        </p:txBody>
      </p:sp>
    </p:spTree>
    <p:extLst>
      <p:ext uri="{BB962C8B-B14F-4D97-AF65-F5344CB8AC3E}">
        <p14:creationId xmlns:p14="http://schemas.microsoft.com/office/powerpoint/2010/main" val="1245228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altLang="zh-CN" sz="4300" dirty="0"/>
          </a:p>
          <a:p>
            <a:pPr>
              <a:buNone/>
            </a:pPr>
            <a:endParaRPr lang="en-US" altLang="zh-CN" sz="4300" dirty="0"/>
          </a:p>
          <a:p>
            <a:pPr>
              <a:buNone/>
            </a:pPr>
            <a:r>
              <a:rPr lang="en-US" altLang="zh-CN" sz="5600" dirty="0"/>
              <a:t>package </a:t>
            </a:r>
            <a:r>
              <a:rPr lang="en-US" altLang="zh-CN" sz="5600" dirty="0" err="1"/>
              <a:t>com.atguigu.interview</a:t>
            </a:r>
            <a:r>
              <a:rPr lang="en-US" altLang="zh-CN" sz="5600" dirty="0"/>
              <a:t>;</a:t>
            </a:r>
          </a:p>
          <a:p>
            <a:pPr>
              <a:buNone/>
            </a:pPr>
            <a:r>
              <a:rPr lang="en-US" altLang="zh-CN" sz="5600" dirty="0"/>
              <a:t>import </a:t>
            </a:r>
            <a:r>
              <a:rPr lang="en-US" altLang="zh-CN" sz="5600" dirty="0" err="1"/>
              <a:t>java.util.concurrent.ExecutorService</a:t>
            </a:r>
            <a:r>
              <a:rPr lang="en-US" altLang="zh-CN" sz="5600" dirty="0"/>
              <a:t>;</a:t>
            </a:r>
          </a:p>
          <a:p>
            <a:pPr>
              <a:buNone/>
            </a:pPr>
            <a:r>
              <a:rPr lang="en-US" altLang="zh-CN" sz="5600" dirty="0"/>
              <a:t>import </a:t>
            </a:r>
            <a:r>
              <a:rPr lang="en-US" altLang="zh-CN" sz="5600" dirty="0" err="1"/>
              <a:t>java.util.concurrent.Executors</a:t>
            </a:r>
            <a:r>
              <a:rPr lang="en-US" altLang="zh-CN" sz="5600" dirty="0"/>
              <a:t>;</a:t>
            </a:r>
          </a:p>
          <a:p>
            <a:pPr>
              <a:buNone/>
            </a:pPr>
            <a:r>
              <a:rPr lang="en-US" altLang="zh-CN" sz="5600" dirty="0"/>
              <a:t>//</a:t>
            </a:r>
            <a:r>
              <a:rPr lang="zh-CN" altLang="en-US" sz="5600" dirty="0"/>
              <a:t>创建并使用多线程的第四种方法：使用线程池</a:t>
            </a:r>
          </a:p>
          <a:p>
            <a:pPr>
              <a:buNone/>
            </a:pPr>
            <a:r>
              <a:rPr lang="en-US" altLang="zh-CN" sz="5600" dirty="0"/>
              <a:t>class </a:t>
            </a:r>
            <a:r>
              <a:rPr lang="en-US" altLang="zh-CN" sz="5600" dirty="0" err="1"/>
              <a:t>MyThread</a:t>
            </a:r>
            <a:r>
              <a:rPr lang="en-US" altLang="zh-CN" sz="5600" dirty="0"/>
              <a:t> implements </a:t>
            </a:r>
            <a:r>
              <a:rPr lang="en-US" altLang="zh-CN" sz="5600" dirty="0" err="1"/>
              <a:t>Runnable</a:t>
            </a:r>
            <a:r>
              <a:rPr lang="en-US" altLang="zh-CN" sz="5600" dirty="0"/>
              <a:t> {</a:t>
            </a:r>
          </a:p>
          <a:p>
            <a:pPr>
              <a:buNone/>
            </a:pPr>
            <a:endParaRPr lang="en-US" altLang="zh-CN" sz="5600" dirty="0"/>
          </a:p>
          <a:p>
            <a:pPr>
              <a:buNone/>
            </a:pPr>
            <a:r>
              <a:rPr lang="en-US" altLang="zh-CN" sz="5600" dirty="0"/>
              <a:t>	@Override</a:t>
            </a:r>
          </a:p>
          <a:p>
            <a:pPr>
              <a:buNone/>
            </a:pPr>
            <a:r>
              <a:rPr lang="en-US" altLang="zh-CN" sz="5600" dirty="0"/>
              <a:t>	public void run() {</a:t>
            </a:r>
          </a:p>
          <a:p>
            <a:pPr>
              <a:buNone/>
            </a:pPr>
            <a:r>
              <a:rPr lang="en-US" altLang="zh-CN" sz="5600" dirty="0"/>
              <a:t>		for (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 = 1;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 &lt;= 100;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++) {</a:t>
            </a:r>
          </a:p>
          <a:p>
            <a:pPr>
              <a:buNone/>
            </a:pPr>
            <a:r>
              <a:rPr lang="en-US" altLang="zh-CN" sz="5600" dirty="0"/>
              <a:t>			</a:t>
            </a:r>
            <a:r>
              <a:rPr lang="en-US" altLang="zh-CN" sz="5600" dirty="0" err="1"/>
              <a:t>System.out.println</a:t>
            </a:r>
            <a:r>
              <a:rPr lang="en-US" altLang="zh-CN" sz="5600" dirty="0"/>
              <a:t>(</a:t>
            </a:r>
            <a:r>
              <a:rPr lang="en-US" altLang="zh-CN" sz="5600" dirty="0" err="1"/>
              <a:t>Thread.currentThread</a:t>
            </a:r>
            <a:r>
              <a:rPr lang="en-US" altLang="zh-CN" sz="5600" dirty="0"/>
              <a:t>().</a:t>
            </a:r>
            <a:r>
              <a:rPr lang="en-US" altLang="zh-CN" sz="5600" dirty="0" err="1"/>
              <a:t>getName</a:t>
            </a:r>
            <a:r>
              <a:rPr lang="en-US" altLang="zh-CN" sz="5600" dirty="0"/>
              <a:t>() + ":" + </a:t>
            </a:r>
            <a:r>
              <a:rPr lang="en-US" altLang="zh-CN" sz="5600" dirty="0" err="1"/>
              <a:t>i</a:t>
            </a:r>
            <a:r>
              <a:rPr lang="en-US" altLang="zh-CN" sz="5600" dirty="0"/>
              <a:t>);</a:t>
            </a:r>
          </a:p>
          <a:p>
            <a:pPr>
              <a:buNone/>
            </a:pPr>
            <a:r>
              <a:rPr lang="en-US" altLang="zh-CN" sz="5600" dirty="0"/>
              <a:t>		}</a:t>
            </a:r>
          </a:p>
          <a:p>
            <a:pPr>
              <a:buNone/>
            </a:pPr>
            <a:r>
              <a:rPr lang="en-US" altLang="zh-CN" sz="5600" dirty="0"/>
              <a:t>	}</a:t>
            </a:r>
          </a:p>
          <a:p>
            <a:pPr>
              <a:buNone/>
            </a:pPr>
            <a:endParaRPr lang="en-US" altLang="zh-CN" sz="5600" dirty="0"/>
          </a:p>
          <a:p>
            <a:pPr>
              <a:buNone/>
            </a:pPr>
            <a:r>
              <a:rPr lang="en-US" altLang="zh-CN" sz="5600" dirty="0"/>
              <a:t>}</a:t>
            </a:r>
          </a:p>
          <a:p>
            <a:pPr>
              <a:buNone/>
            </a:pPr>
            <a:endParaRPr lang="en-US" altLang="zh-CN" sz="5600" dirty="0"/>
          </a:p>
          <a:p>
            <a:pPr>
              <a:buNone/>
            </a:pPr>
            <a:r>
              <a:rPr lang="en-US" altLang="zh-CN" sz="5600" dirty="0"/>
              <a:t>public class </a:t>
            </a:r>
            <a:r>
              <a:rPr lang="en-US" altLang="zh-CN" sz="5600" dirty="0" err="1"/>
              <a:t>ThreadPool</a:t>
            </a:r>
            <a:r>
              <a:rPr lang="en-US" altLang="zh-CN" sz="5600" dirty="0"/>
              <a:t> {</a:t>
            </a:r>
          </a:p>
          <a:p>
            <a:pPr>
              <a:buNone/>
            </a:pPr>
            <a:r>
              <a:rPr lang="en-US" altLang="zh-CN" sz="5600" dirty="0"/>
              <a:t>	public static void main(String[] </a:t>
            </a:r>
            <a:r>
              <a:rPr lang="en-US" altLang="zh-CN" sz="5600" dirty="0" err="1"/>
              <a:t>args</a:t>
            </a:r>
            <a:r>
              <a:rPr lang="en-US" altLang="zh-CN" sz="5600" dirty="0"/>
              <a:t>) {</a:t>
            </a:r>
          </a:p>
          <a:p>
            <a:pPr>
              <a:buNone/>
            </a:pPr>
            <a:r>
              <a:rPr lang="en-US" altLang="zh-CN" sz="5600" dirty="0"/>
              <a:t>		//1.</a:t>
            </a:r>
            <a:r>
              <a:rPr lang="zh-CN" altLang="en-US" sz="5600" dirty="0"/>
              <a:t>调用</a:t>
            </a:r>
            <a:r>
              <a:rPr lang="en-US" altLang="zh-CN" sz="5600" dirty="0"/>
              <a:t>Executors</a:t>
            </a:r>
            <a:r>
              <a:rPr lang="zh-CN" altLang="en-US" sz="5600" dirty="0"/>
              <a:t>的</a:t>
            </a:r>
            <a:r>
              <a:rPr lang="en-US" altLang="zh-CN" sz="5600" dirty="0" err="1"/>
              <a:t>newFixedThreadPool</a:t>
            </a:r>
            <a:r>
              <a:rPr lang="en-US" altLang="zh-CN" sz="5600" dirty="0"/>
              <a:t>(),</a:t>
            </a:r>
            <a:r>
              <a:rPr lang="zh-CN" altLang="en-US" sz="5600" dirty="0"/>
              <a:t>返回指定线程数量的</a:t>
            </a:r>
            <a:r>
              <a:rPr lang="en-US" altLang="zh-CN" sz="5600" dirty="0" err="1"/>
              <a:t>ExecutorService</a:t>
            </a:r>
            <a:endParaRPr lang="en-US" altLang="zh-CN" sz="5600" dirty="0"/>
          </a:p>
          <a:p>
            <a:pPr>
              <a:buNone/>
            </a:pPr>
            <a:r>
              <a:rPr lang="en-US" altLang="zh-CN" sz="5600" dirty="0"/>
              <a:t>		</a:t>
            </a:r>
            <a:r>
              <a:rPr lang="en-US" altLang="zh-CN" sz="5600" dirty="0" err="1"/>
              <a:t>ExecutorService</a:t>
            </a:r>
            <a:r>
              <a:rPr lang="en-US" altLang="zh-CN" sz="5600" dirty="0"/>
              <a:t> pool = </a:t>
            </a:r>
            <a:r>
              <a:rPr lang="en-US" altLang="zh-CN" sz="5600" dirty="0" err="1"/>
              <a:t>Executors.newFixedThreadPool</a:t>
            </a:r>
            <a:r>
              <a:rPr lang="en-US" altLang="zh-CN" sz="5600" dirty="0"/>
              <a:t>(10);</a:t>
            </a:r>
          </a:p>
          <a:p>
            <a:pPr>
              <a:buNone/>
            </a:pPr>
            <a:r>
              <a:rPr lang="en-US" altLang="zh-CN" sz="5600" dirty="0"/>
              <a:t>		//2.</a:t>
            </a:r>
            <a:r>
              <a:rPr lang="zh-CN" altLang="en-US" sz="5600" dirty="0"/>
              <a:t>将</a:t>
            </a:r>
            <a:r>
              <a:rPr lang="en-US" altLang="zh-CN" sz="5600" dirty="0" err="1"/>
              <a:t>Runnable</a:t>
            </a:r>
            <a:r>
              <a:rPr lang="zh-CN" altLang="en-US" sz="5600" dirty="0"/>
              <a:t>实现类的对象作为形参传递给</a:t>
            </a:r>
            <a:r>
              <a:rPr lang="en-US" altLang="zh-CN" sz="5600" dirty="0" err="1"/>
              <a:t>ExecutorService</a:t>
            </a:r>
            <a:r>
              <a:rPr lang="zh-CN" altLang="en-US" sz="5600" dirty="0"/>
              <a:t>的</a:t>
            </a:r>
            <a:r>
              <a:rPr lang="en-US" altLang="zh-CN" sz="5600" dirty="0"/>
              <a:t>submit()</a:t>
            </a:r>
            <a:r>
              <a:rPr lang="zh-CN" altLang="en-US" sz="5600" dirty="0"/>
              <a:t>方法中，开启线程</a:t>
            </a:r>
          </a:p>
          <a:p>
            <a:pPr>
              <a:buNone/>
            </a:pPr>
            <a:r>
              <a:rPr lang="zh-CN" altLang="en-US" sz="5600" dirty="0"/>
              <a:t>		</a:t>
            </a:r>
            <a:r>
              <a:rPr lang="en-US" altLang="zh-CN" sz="5600" dirty="0"/>
              <a:t>//</a:t>
            </a:r>
            <a:r>
              <a:rPr lang="zh-CN" altLang="en-US" sz="5600" dirty="0"/>
              <a:t>并执行相关的</a:t>
            </a:r>
            <a:r>
              <a:rPr lang="en-US" altLang="zh-CN" sz="5600" dirty="0"/>
              <a:t>run()</a:t>
            </a:r>
          </a:p>
          <a:p>
            <a:pPr>
              <a:buNone/>
            </a:pPr>
            <a:r>
              <a:rPr lang="en-US" altLang="zh-CN" sz="5600" dirty="0"/>
              <a:t>		</a:t>
            </a:r>
            <a:r>
              <a:rPr lang="en-US" altLang="zh-CN" sz="5600" dirty="0" err="1"/>
              <a:t>pool.submit</a:t>
            </a:r>
            <a:r>
              <a:rPr lang="en-US" altLang="zh-CN" sz="5600" dirty="0"/>
              <a:t>(new </a:t>
            </a:r>
            <a:r>
              <a:rPr lang="en-US" altLang="zh-CN" sz="5600" dirty="0" err="1"/>
              <a:t>MyThread</a:t>
            </a:r>
            <a:r>
              <a:rPr lang="en-US" altLang="zh-CN" sz="5600" dirty="0"/>
              <a:t>());//</a:t>
            </a:r>
            <a:r>
              <a:rPr lang="zh-CN" altLang="en-US" sz="5600" dirty="0"/>
              <a:t>线程</a:t>
            </a:r>
            <a:r>
              <a:rPr lang="en-US" altLang="zh-CN" sz="5600" dirty="0"/>
              <a:t>.start()</a:t>
            </a:r>
          </a:p>
          <a:p>
            <a:pPr>
              <a:buNone/>
            </a:pPr>
            <a:r>
              <a:rPr lang="en-US" altLang="zh-CN" sz="5600" dirty="0"/>
              <a:t>		</a:t>
            </a:r>
            <a:r>
              <a:rPr lang="en-US" altLang="zh-CN" sz="5600" dirty="0" err="1"/>
              <a:t>pool.submit</a:t>
            </a:r>
            <a:r>
              <a:rPr lang="en-US" altLang="zh-CN" sz="5600" dirty="0"/>
              <a:t>(new </a:t>
            </a:r>
            <a:r>
              <a:rPr lang="en-US" altLang="zh-CN" sz="5600" dirty="0" err="1"/>
              <a:t>MyThread</a:t>
            </a:r>
            <a:r>
              <a:rPr lang="en-US" altLang="zh-CN" sz="5600" dirty="0"/>
              <a:t>());</a:t>
            </a:r>
          </a:p>
          <a:p>
            <a:pPr>
              <a:buNone/>
            </a:pPr>
            <a:r>
              <a:rPr lang="en-US" altLang="zh-CN" sz="5600" dirty="0"/>
              <a:t>		</a:t>
            </a:r>
            <a:r>
              <a:rPr lang="en-US" altLang="zh-CN" sz="5600" dirty="0" err="1"/>
              <a:t>pool.submit</a:t>
            </a:r>
            <a:r>
              <a:rPr lang="en-US" altLang="zh-CN" sz="5600" dirty="0"/>
              <a:t>(new </a:t>
            </a:r>
            <a:r>
              <a:rPr lang="en-US" altLang="zh-CN" sz="5600" dirty="0" err="1"/>
              <a:t>MyThread</a:t>
            </a:r>
            <a:r>
              <a:rPr lang="en-US" altLang="zh-CN" sz="5600" dirty="0"/>
              <a:t>());</a:t>
            </a:r>
          </a:p>
          <a:p>
            <a:pPr>
              <a:buNone/>
            </a:pPr>
            <a:r>
              <a:rPr lang="en-US" altLang="zh-CN" sz="5600" dirty="0"/>
              <a:t>		//3.</a:t>
            </a:r>
            <a:r>
              <a:rPr lang="zh-CN" altLang="en-US" sz="5600" dirty="0"/>
              <a:t>结束线程的使用</a:t>
            </a:r>
          </a:p>
          <a:p>
            <a:pPr>
              <a:buNone/>
            </a:pPr>
            <a:r>
              <a:rPr lang="zh-CN" altLang="en-US" sz="5600" dirty="0"/>
              <a:t>		</a:t>
            </a:r>
            <a:r>
              <a:rPr lang="en-US" altLang="zh-CN" sz="5600" dirty="0" err="1"/>
              <a:t>pool.shutdown</a:t>
            </a:r>
            <a:r>
              <a:rPr lang="en-US" altLang="zh-CN" sz="5600" dirty="0"/>
              <a:t>();</a:t>
            </a:r>
          </a:p>
          <a:p>
            <a:pPr>
              <a:buNone/>
            </a:pPr>
            <a:r>
              <a:rPr lang="en-US" altLang="zh-CN" sz="5600" dirty="0"/>
              <a:t>		</a:t>
            </a:r>
          </a:p>
          <a:p>
            <a:pPr>
              <a:buNone/>
            </a:pPr>
            <a:r>
              <a:rPr lang="en-US" altLang="zh-CN" sz="5600" dirty="0"/>
              <a:t>		</a:t>
            </a:r>
          </a:p>
          <a:p>
            <a:pPr>
              <a:buNone/>
            </a:pPr>
            <a:r>
              <a:rPr lang="en-US" altLang="zh-CN" sz="5600" dirty="0"/>
              <a:t>	}</a:t>
            </a:r>
          </a:p>
          <a:p>
            <a:pPr>
              <a:buNone/>
            </a:pPr>
            <a:r>
              <a:rPr lang="en-US" altLang="zh-CN" sz="5600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31840" y="292494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让天下没有难学的技术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6004782" cy="91216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多线程的创建和启动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语言的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允许程序运行多个线程，它通过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类来实现。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类的特性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每个线程都是通过某个特定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方法来完成操作的，经常把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方法的主体称为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线程体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通过该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方法来调用这个线程</a:t>
            </a:r>
          </a:p>
        </p:txBody>
      </p:sp>
    </p:spTree>
    <p:extLst>
      <p:ext uri="{BB962C8B-B14F-4D97-AF65-F5344CB8AC3E}">
        <p14:creationId xmlns:p14="http://schemas.microsoft.com/office/powerpoint/2010/main" val="228892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124744"/>
            <a:ext cx="1152128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main()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39552" y="1412776"/>
            <a:ext cx="72008" cy="4824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195736" y="3068960"/>
            <a:ext cx="14401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3212976"/>
            <a:ext cx="1080120" cy="29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67744" y="3068960"/>
            <a:ext cx="42484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68144" y="3212976"/>
            <a:ext cx="1080120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91980" y="3212976"/>
            <a:ext cx="0" cy="30243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236296" y="3212976"/>
            <a:ext cx="0" cy="18722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531894" y="6448600"/>
            <a:ext cx="183620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267744" y="5517232"/>
            <a:ext cx="0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11760" y="5301208"/>
            <a:ext cx="482453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51920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start()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27032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521269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8568952" cy="33843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构造方法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创建新的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target)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指定创建线程的目标对象，它实现了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Thread(Runnable target, String name)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创建新的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4709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1_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u="sng" dirty="0" err="1"/>
        </a:defPPr>
      </a:lst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11072</TotalTime>
  <Words>4613</Words>
  <Application>Microsoft Office PowerPoint</Application>
  <PresentationFormat>全屏显示(4:3)</PresentationFormat>
  <Paragraphs>603</Paragraphs>
  <Slides>62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Arial Unicode MS</vt:lpstr>
      <vt:lpstr>楷体</vt:lpstr>
      <vt:lpstr>隶书</vt:lpstr>
      <vt:lpstr>宋体</vt:lpstr>
      <vt:lpstr>微软雅黑</vt:lpstr>
      <vt:lpstr>新宋体</vt:lpstr>
      <vt:lpstr>Arial</vt:lpstr>
      <vt:lpstr>Calibri</vt:lpstr>
      <vt:lpstr>Times New Roman</vt:lpstr>
      <vt:lpstr>Wingdings</vt:lpstr>
      <vt:lpstr>1_PPT模板</vt:lpstr>
      <vt:lpstr>新课件模板-新logo</vt:lpstr>
      <vt:lpstr>PowerPoint 演示文稿</vt:lpstr>
      <vt:lpstr>课程内容</vt:lpstr>
      <vt:lpstr>一、基本概念：程序 - 进程 - 线程</vt:lpstr>
      <vt:lpstr>进程与多线程</vt:lpstr>
      <vt:lpstr>何时需要多线程</vt:lpstr>
      <vt:lpstr>二、线程的创建和启动</vt:lpstr>
      <vt:lpstr>多线程的创建和启动</vt:lpstr>
      <vt:lpstr>PowerPoint 演示文稿</vt:lpstr>
      <vt:lpstr>Thread类</vt:lpstr>
      <vt:lpstr>创建线程的两种方式</vt:lpstr>
      <vt:lpstr>PowerPoint 演示文稿</vt:lpstr>
      <vt:lpstr>练习</vt:lpstr>
      <vt:lpstr>创建线程的第二种方式</vt:lpstr>
      <vt:lpstr>mt子线程的创建和启动过程</vt:lpstr>
      <vt:lpstr>继承方式和实现方式的联系与区别</vt:lpstr>
      <vt:lpstr>PowerPoint 演示文稿</vt:lpstr>
      <vt:lpstr>结束线程 — 使用通知方式</vt:lpstr>
      <vt:lpstr>练习</vt:lpstr>
      <vt:lpstr>Thread类的有关方法(1)</vt:lpstr>
      <vt:lpstr>线程的调度</vt:lpstr>
      <vt:lpstr>线程的优先级</vt:lpstr>
      <vt:lpstr>Thread类的有关方法(2)</vt:lpstr>
      <vt:lpstr>练习题</vt:lpstr>
      <vt:lpstr>PowerPoint 演示文稿</vt:lpstr>
      <vt:lpstr>使用多线程的优点</vt:lpstr>
      <vt:lpstr>三、线程的生命周期</vt:lpstr>
      <vt:lpstr>三、线程的生命周期</vt:lpstr>
      <vt:lpstr>四、线程的同步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互斥锁</vt:lpstr>
      <vt:lpstr>练习</vt:lpstr>
      <vt:lpstr>单例设计模式之懒汉式</vt:lpstr>
      <vt:lpstr>练 习1</vt:lpstr>
      <vt:lpstr>线程的死锁问题</vt:lpstr>
      <vt:lpstr>PowerPoint 演示文稿</vt:lpstr>
      <vt:lpstr>五、线程通信</vt:lpstr>
      <vt:lpstr>wait() 方法</vt:lpstr>
      <vt:lpstr>notify()/notifyAll()</vt:lpstr>
      <vt:lpstr>练习</vt:lpstr>
      <vt:lpstr>练习</vt:lpstr>
      <vt:lpstr>小结：释放锁的操作</vt:lpstr>
      <vt:lpstr>小结：不会释放锁的操作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13.6 线程池（了解）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</cp:lastModifiedBy>
  <cp:revision>771</cp:revision>
  <dcterms:created xsi:type="dcterms:W3CDTF">2012-08-05T14:09:30Z</dcterms:created>
  <dcterms:modified xsi:type="dcterms:W3CDTF">2018-11-17T01:32:58Z</dcterms:modified>
</cp:coreProperties>
</file>