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587" r:id="rId2"/>
    <p:sldId id="528" r:id="rId3"/>
    <p:sldId id="577" r:id="rId4"/>
    <p:sldId id="529" r:id="rId5"/>
    <p:sldId id="530" r:id="rId6"/>
    <p:sldId id="578" r:id="rId7"/>
    <p:sldId id="540" r:id="rId8"/>
    <p:sldId id="556" r:id="rId9"/>
    <p:sldId id="557" r:id="rId10"/>
    <p:sldId id="552" r:id="rId11"/>
    <p:sldId id="542" r:id="rId12"/>
    <p:sldId id="579" r:id="rId13"/>
    <p:sldId id="558" r:id="rId14"/>
    <p:sldId id="576" r:id="rId15"/>
    <p:sldId id="564" r:id="rId16"/>
    <p:sldId id="559" r:id="rId17"/>
    <p:sldId id="560" r:id="rId18"/>
    <p:sldId id="580" r:id="rId19"/>
    <p:sldId id="543" r:id="rId20"/>
    <p:sldId id="553" r:id="rId21"/>
    <p:sldId id="581" r:id="rId22"/>
    <p:sldId id="544" r:id="rId23"/>
    <p:sldId id="545" r:id="rId24"/>
    <p:sldId id="546" r:id="rId25"/>
    <p:sldId id="547" r:id="rId26"/>
    <p:sldId id="548" r:id="rId27"/>
    <p:sldId id="561" r:id="rId28"/>
    <p:sldId id="549" r:id="rId29"/>
    <p:sldId id="582" r:id="rId30"/>
    <p:sldId id="550" r:id="rId31"/>
    <p:sldId id="566" r:id="rId32"/>
    <p:sldId id="551" r:id="rId33"/>
    <p:sldId id="585" r:id="rId34"/>
    <p:sldId id="586" r:id="rId35"/>
    <p:sldId id="58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27" autoAdjust="0"/>
  </p:normalViewPr>
  <p:slideViewPr>
    <p:cSldViewPr>
      <p:cViewPr varScale="1">
        <p:scale>
          <a:sx n="54" d="100"/>
          <a:sy n="54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反射</a:t>
            </a:r>
            <a:r>
              <a:rPr lang="zh-CN" altLang="en-US" baseline="0"/>
              <a:t> </a:t>
            </a:r>
            <a:r>
              <a:rPr lang="en-US" altLang="zh-CN" baseline="0"/>
              <a:t>+ </a:t>
            </a:r>
            <a:r>
              <a:rPr lang="zh-CN" altLang="en-US" baseline="0"/>
              <a:t>注解 </a:t>
            </a:r>
            <a:r>
              <a:rPr lang="en-US" altLang="zh-CN" baseline="0"/>
              <a:t>+ </a:t>
            </a:r>
            <a:r>
              <a:rPr lang="zh-CN" altLang="en-US" baseline="0"/>
              <a:t>设计模式 </a:t>
            </a:r>
            <a:r>
              <a:rPr lang="en-US" altLang="zh-CN" baseline="0"/>
              <a:t>= </a:t>
            </a:r>
            <a:r>
              <a:rPr lang="zh-CN" altLang="en-US" baseline="0"/>
              <a:t>框架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6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C43DBCF-18D7-458F-91B6-A25E77116B8C}" type="datetimeFigureOut">
              <a:rPr lang="zh-CN" altLang="en-US"/>
              <a:pPr>
                <a:defRPr/>
              </a:pPr>
              <a:t>2018/10/15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8E73945-1725-4A32-A751-B4339C11B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B9E506A-7D0B-4A1A-946D-9C6DFA8358EA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139572-AF85-416C-9967-4CBFBFDB6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AE48810-C459-43E2-AA0A-B6FEF3603D66}" type="datetimeFigureOut">
              <a:rPr lang="zh-CN" altLang="en-US"/>
              <a:pPr>
                <a:defRPr/>
              </a:pPr>
              <a:t>2018/10/15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E2F1D9-9D15-455D-9273-352F09F5C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1E48D9-3CF1-4A19-BAFE-84761BB27C3B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2CB784-F943-4A6A-A324-735C175627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20651D0-C788-482A-BC0E-6BA3BBD4A5D6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66E6F9-B876-4181-8951-00AB87B25D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3A7D5D-A3F8-4987-8B77-E2B86B52079A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55FA7A-4B0A-4F6E-8DDE-ED217AED62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E3BAC7-CC5A-4048-B725-151F61EC9B09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BF0F736-7A9B-4846-8676-B00508BA59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6C4C26-3F38-46C8-8E66-29304B68111D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059837A-86E8-43D0-B36B-B06B72436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DAA256F-19BF-45A9-8AA9-FC4F815635CC}" type="datetimeFigureOut">
              <a:rPr lang="zh-CN" altLang="en-US"/>
              <a:pPr>
                <a:defRPr/>
              </a:pPr>
              <a:t>2018/10/15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01EED3D-B80C-4DED-9045-DCB37ED204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99F405C-909D-436E-8312-089C26D09C92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0E51B54-D8CD-4F18-A81C-AC9DCD4B61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反射机制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764704"/>
            <a:ext cx="3672408" cy="69148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+mn-lt"/>
                <a:ea typeface="宋体" pitchFamily="2" charset="-122"/>
              </a:rPr>
              <a:t>反射的应用举例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"test4.Person";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Class.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forName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clazz.newInstance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Field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clazz.getField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("name");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, "Peter");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obj2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field.get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(obj2);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注：</a:t>
            </a:r>
            <a:r>
              <a:rPr lang="en-US" altLang="zh-CN" sz="2000" dirty="0">
                <a:ea typeface="宋体" pitchFamily="2" charset="-122"/>
              </a:rPr>
              <a:t>test4.Person</a:t>
            </a:r>
            <a:r>
              <a:rPr lang="zh-CN" altLang="en-US" sz="2000" dirty="0">
                <a:ea typeface="宋体" pitchFamily="2" charset="-122"/>
              </a:rPr>
              <a:t>是</a:t>
            </a:r>
            <a:r>
              <a:rPr lang="en-US" altLang="zh-CN" sz="2000" dirty="0">
                <a:ea typeface="宋体" pitchFamily="2" charset="-122"/>
              </a:rPr>
              <a:t>test4</a:t>
            </a:r>
            <a:r>
              <a:rPr lang="zh-CN" altLang="en-US" sz="2000" dirty="0">
                <a:ea typeface="宋体" pitchFamily="2" charset="-122"/>
              </a:rPr>
              <a:t>包下的</a:t>
            </a:r>
            <a:r>
              <a:rPr lang="en-US" altLang="zh-CN" sz="2000" dirty="0">
                <a:ea typeface="宋体" pitchFamily="2" charset="-122"/>
              </a:rPr>
              <a:t>Person</a:t>
            </a:r>
            <a:r>
              <a:rPr lang="zh-CN" altLang="en-US" sz="2000" dirty="0">
                <a:ea typeface="宋体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6630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若已知具体的类，通过类的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属性获取，该方法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最为安全可靠，程序性能最高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已知某个类的实例，调用该实例的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“www.atguigu.com”.getClass();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已知一个类的全类名，且该类在类路径下，可通过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类的静态方法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forName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获取，可能抛出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ClassNotFoundException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”);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）其他方式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不做要求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cl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this.getClass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clazz4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cl.loadClass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类的全类名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”);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6296" y="83671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类对象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四种方法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8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417240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14-3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类的加载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4800" dirty="0" err="1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ClassLoader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的理解</a:t>
            </a:r>
          </a:p>
        </p:txBody>
      </p:sp>
    </p:spTree>
    <p:extLst>
      <p:ext uri="{BB962C8B-B14F-4D97-AF65-F5344CB8AC3E}">
        <p14:creationId xmlns:p14="http://schemas.microsoft.com/office/powerpoint/2010/main" val="238270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了解：类的加载过程</a:t>
            </a:r>
          </a:p>
        </p:txBody>
      </p:sp>
      <p:sp>
        <p:nvSpPr>
          <p:cNvPr id="10" name="右箭头标注 9"/>
          <p:cNvSpPr/>
          <p:nvPr/>
        </p:nvSpPr>
        <p:spPr>
          <a:xfrm>
            <a:off x="690464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类的装载</a:t>
            </a:r>
          </a:p>
        </p:txBody>
      </p:sp>
      <p:sp>
        <p:nvSpPr>
          <p:cNvPr id="13" name="右箭头标注 12"/>
          <p:cNvSpPr/>
          <p:nvPr/>
        </p:nvSpPr>
        <p:spPr>
          <a:xfrm>
            <a:off x="3498776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类的连接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当程序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主动使用某个类时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，如果该类还未被加载到内存中，则系统会通过如下三个步骤来对该类进行初始化。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300192" y="2731065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类的初始化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7062" y="4759984"/>
            <a:ext cx="222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将类的</a:t>
            </a:r>
            <a:r>
              <a:rPr lang="en-US" altLang="zh-CN" dirty="0">
                <a:ea typeface="宋体" pitchFamily="2" charset="-122"/>
              </a:rPr>
              <a:t>class</a:t>
            </a:r>
            <a:r>
              <a:rPr lang="zh-CN" altLang="en-US" dirty="0">
                <a:ea typeface="宋体" pitchFamily="2" charset="-122"/>
              </a:rPr>
              <a:t>文件读入内存，并为之创建一个</a:t>
            </a:r>
            <a:r>
              <a:rPr lang="en-US" altLang="zh-CN" dirty="0" err="1">
                <a:ea typeface="宋体" pitchFamily="2" charset="-122"/>
              </a:rPr>
              <a:t>java.lang.Class</a:t>
            </a:r>
            <a:r>
              <a:rPr lang="zh-CN" altLang="en-US" dirty="0">
                <a:ea typeface="宋体" pitchFamily="2" charset="-122"/>
              </a:rPr>
              <a:t>对象。此过程由类加载器完成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465054" y="4725144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9872" y="49146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将类的二进制数据合并到</a:t>
            </a:r>
            <a:r>
              <a:rPr lang="en-US" altLang="zh-CN" sz="2000" dirty="0">
                <a:ea typeface="宋体" pitchFamily="2" charset="-122"/>
              </a:rPr>
              <a:t>JRE</a:t>
            </a:r>
            <a:r>
              <a:rPr lang="zh-CN" altLang="en-US" sz="2000" dirty="0">
                <a:ea typeface="宋体" pitchFamily="2" charset="-122"/>
              </a:rPr>
              <a:t>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6216" y="491463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JVM</a:t>
            </a:r>
            <a:r>
              <a:rPr lang="zh-CN" altLang="en-US" sz="2000" dirty="0">
                <a:ea typeface="宋体" pitchFamily="2" charset="-122"/>
              </a:rPr>
              <a:t>负责对类进行初始化</a:t>
            </a:r>
          </a:p>
        </p:txBody>
      </p:sp>
      <p:sp>
        <p:nvSpPr>
          <p:cNvPr id="22" name="矩形 21"/>
          <p:cNvSpPr/>
          <p:nvPr/>
        </p:nvSpPr>
        <p:spPr>
          <a:xfrm>
            <a:off x="3275856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84168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9" idx="0"/>
            <a:endCxn id="10" idx="2"/>
          </p:cNvCxnSpPr>
          <p:nvPr/>
        </p:nvCxnSpPr>
        <p:spPr>
          <a:xfrm flipH="1" flipV="1">
            <a:off x="1626267" y="4099217"/>
            <a:ext cx="28164" cy="6259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3" idx="2"/>
          </p:cNvCxnSpPr>
          <p:nvPr/>
        </p:nvCxnSpPr>
        <p:spPr>
          <a:xfrm flipH="1" flipV="1">
            <a:off x="4434579" y="4099217"/>
            <a:ext cx="30654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16" idx="2"/>
          </p:cNvCxnSpPr>
          <p:nvPr/>
        </p:nvCxnSpPr>
        <p:spPr>
          <a:xfrm flipH="1" flipV="1">
            <a:off x="7236296" y="4099217"/>
            <a:ext cx="37249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3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捕获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CCCCFE"/>
              </a:clrFrom>
              <a:clrTo>
                <a:srgbClr val="CCC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829"/>
          <a:stretch/>
        </p:blipFill>
        <p:spPr bwMode="auto">
          <a:xfrm>
            <a:off x="467544" y="1844824"/>
            <a:ext cx="842222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9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了解：</a:t>
            </a:r>
            <a:r>
              <a:rPr lang="en-US" altLang="zh-CN" b="1" dirty="0" err="1">
                <a:latin typeface="+mn-lt"/>
                <a:ea typeface="宋体" pitchFamily="2" charset="-122"/>
              </a:rPr>
              <a:t>ClassLoader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类加载器是用来把类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(class)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装载进内存的。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规范定义了两种类型的类加载器：启动类加载器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(bootstrap)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和用户自定义加载器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(user-defined class loader)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在运行时会产生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个类加载器组成的初始化加载器层次结构 ，如下图所示：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24863"/>
              </p:ext>
            </p:extLst>
          </p:nvPr>
        </p:nvGraphicFramePr>
        <p:xfrm>
          <a:off x="251520" y="3474779"/>
          <a:ext cx="46815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Visio" r:id="rId3" imgW="2734698" imgH="1942773" progId="">
                  <p:embed/>
                </p:oleObj>
              </mc:Choice>
              <mc:Fallback>
                <p:oleObj name="Visio" r:id="rId3" imgW="2734698" imgH="1942773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74779"/>
                        <a:ext cx="46815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9558" y="3237382"/>
            <a:ext cx="34909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引导类加载器</a:t>
            </a:r>
            <a:r>
              <a:rPr lang="zh-CN" altLang="en-US" sz="1600" dirty="0">
                <a:ea typeface="宋体" pitchFamily="2" charset="-122"/>
              </a:rPr>
              <a:t>：用</a:t>
            </a:r>
            <a:r>
              <a:rPr lang="en-US" altLang="zh-CN" sz="1600" dirty="0">
                <a:ea typeface="宋体" pitchFamily="2" charset="-122"/>
              </a:rPr>
              <a:t>C++</a:t>
            </a:r>
            <a:r>
              <a:rPr lang="zh-CN" altLang="en-US" sz="1600" dirty="0">
                <a:ea typeface="宋体" pitchFamily="2" charset="-122"/>
              </a:rPr>
              <a:t>编写的，是</a:t>
            </a:r>
            <a:r>
              <a:rPr lang="en-US" altLang="zh-CN" sz="1600" dirty="0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自带的类装载器，负责</a:t>
            </a:r>
            <a:r>
              <a:rPr lang="en-US" altLang="zh-CN" sz="1600" dirty="0">
                <a:ea typeface="宋体" pitchFamily="2" charset="-122"/>
              </a:rPr>
              <a:t>Java</a:t>
            </a:r>
            <a:r>
              <a:rPr lang="zh-CN" altLang="en-US" sz="1600" dirty="0">
                <a:ea typeface="宋体" pitchFamily="2" charset="-122"/>
              </a:rPr>
              <a:t>平台核心库，用来装载核心类库。该加载器无法直接获取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9484" y="4437360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扩展类加载器</a:t>
            </a:r>
            <a:r>
              <a:rPr lang="zh-CN" altLang="en-US" sz="1600" dirty="0">
                <a:ea typeface="宋体" pitchFamily="2" charset="-122"/>
              </a:rPr>
              <a:t>：负责</a:t>
            </a:r>
            <a:r>
              <a:rPr lang="en-US" altLang="zh-CN" sz="1600" dirty="0" err="1">
                <a:ea typeface="宋体" pitchFamily="2" charset="-122"/>
              </a:rPr>
              <a:t>jre</a:t>
            </a:r>
            <a:r>
              <a:rPr lang="en-US" altLang="zh-CN" sz="1600" dirty="0">
                <a:ea typeface="宋体" pitchFamily="2" charset="-122"/>
              </a:rPr>
              <a:t>/lib/</a:t>
            </a:r>
            <a:r>
              <a:rPr lang="en-US" altLang="zh-CN" sz="1600" dirty="0" err="1">
                <a:ea typeface="宋体" pitchFamily="2" charset="-122"/>
              </a:rPr>
              <a:t>ext</a:t>
            </a:r>
            <a:r>
              <a:rPr lang="zh-CN" altLang="en-US" sz="1600" dirty="0">
                <a:ea typeface="宋体" pitchFamily="2" charset="-122"/>
              </a:rPr>
              <a:t>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包或 </a:t>
            </a:r>
            <a:r>
              <a:rPr lang="en-US" altLang="zh-CN" sz="1600" dirty="0">
                <a:ea typeface="宋体" pitchFamily="2" charset="-122"/>
              </a:rPr>
              <a:t>–D </a:t>
            </a:r>
            <a:r>
              <a:rPr lang="en-US" altLang="zh-CN" sz="1600" dirty="0" err="1">
                <a:ea typeface="宋体" pitchFamily="2" charset="-122"/>
              </a:rPr>
              <a:t>java.ext.dirs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指定目录下的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包装入工作库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9484" y="5589488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系统类加载器</a:t>
            </a:r>
            <a:r>
              <a:rPr lang="zh-CN" altLang="en-US" sz="1600" dirty="0">
                <a:ea typeface="宋体" pitchFamily="2" charset="-122"/>
              </a:rPr>
              <a:t>：负责</a:t>
            </a:r>
            <a:r>
              <a:rPr lang="en-US" altLang="zh-CN" sz="1600" dirty="0">
                <a:ea typeface="宋体" pitchFamily="2" charset="-122"/>
              </a:rPr>
              <a:t>java –</a:t>
            </a:r>
            <a:r>
              <a:rPr lang="en-US" altLang="zh-CN" sz="1600" dirty="0" err="1">
                <a:ea typeface="宋体" pitchFamily="2" charset="-122"/>
              </a:rPr>
              <a:t>classpath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或 </a:t>
            </a:r>
            <a:r>
              <a:rPr lang="en-US" altLang="zh-CN" sz="1600" dirty="0">
                <a:ea typeface="宋体" pitchFamily="2" charset="-122"/>
              </a:rPr>
              <a:t>–D </a:t>
            </a:r>
            <a:r>
              <a:rPr lang="en-US" altLang="zh-CN" sz="1600" dirty="0" err="1">
                <a:ea typeface="宋体" pitchFamily="2" charset="-122"/>
              </a:rPr>
              <a:t>java.class.path</a:t>
            </a:r>
            <a:r>
              <a:rPr lang="zh-CN" altLang="en-US" sz="1600" dirty="0">
                <a:ea typeface="宋体" pitchFamily="2" charset="-122"/>
              </a:rPr>
              <a:t>所指的目录下的类与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 ，是最常用的加载器</a:t>
            </a:r>
          </a:p>
        </p:txBody>
      </p:sp>
      <p:sp>
        <p:nvSpPr>
          <p:cNvPr id="8" name="矩形 7"/>
          <p:cNvSpPr/>
          <p:nvPr/>
        </p:nvSpPr>
        <p:spPr>
          <a:xfrm>
            <a:off x="1386053" y="6220674"/>
            <a:ext cx="2448272" cy="399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   Classloader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1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76064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获取一个系统类加载器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ClassLoader.getSystemClassLoader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获取系统类加载器的父类加载器，即扩展类加载器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获取扩展类加载器的父类加载器，即引导类加载器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//4.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测试当前类由哪个类加载器进行加载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("exer2.ClassloaderDemo").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941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//5.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JDK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提供的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Object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类由哪个类加载器加载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java.lang.Object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//*6.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关于类加载器的一个主要方法：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getResourceAsStream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获取类路径下的指定文件的输入流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in = null;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this.getClass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getResourceAsStream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("exer2\\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test.properties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(in);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i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14-4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创建运行时类的对象</a:t>
            </a:r>
          </a:p>
        </p:txBody>
      </p:sp>
    </p:spTree>
    <p:extLst>
      <p:ext uri="{BB962C8B-B14F-4D97-AF65-F5344CB8AC3E}">
        <p14:creationId xmlns:p14="http://schemas.microsoft.com/office/powerpoint/2010/main" val="162884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78826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2.1.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创建类的对象：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newInstance()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要  求：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）类必须有一个无参数的构造器。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）类的构造器的访问权限需要足够。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难道没有无参的构造器就不能创建对象了吗？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不是！只要在操作的时候明确的调用类中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的构造器，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并将参数传递进去之后，才可以实例化操作。步骤如下：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getDeclaredConstructor(Class … parameterTypes)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取得本类的指定形参类型的构造器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）向构造器的形参中传递一个对象数组进去，里面包含了构造器中所需的各个参数。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实例化对象。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933" y="145560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有了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对象，能做什么？</a:t>
            </a:r>
            <a:endParaRPr lang="en-US" altLang="zh-CN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" y="5430793"/>
            <a:ext cx="5274361" cy="66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224" y="62280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以上是反射机制应用最多的地方。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77161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latin typeface="宋体" pitchFamily="2" charset="-122"/>
                <a:ea typeface="宋体" pitchFamily="2" charset="-122"/>
              </a:rPr>
              <a:t>创建运行时类的对象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6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987824" y="-27384"/>
            <a:ext cx="3355978" cy="99783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472" y="1928802"/>
            <a:ext cx="8393016" cy="4236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>
                <a:ea typeface="宋体" pitchFamily="2" charset="-122"/>
              </a:rPr>
              <a:t>14.1 Java</a:t>
            </a:r>
            <a:r>
              <a:rPr lang="zh-CN" altLang="en-US">
                <a:ea typeface="宋体" pitchFamily="2" charset="-122"/>
              </a:rPr>
              <a:t>反射机制概述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14.2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理解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Class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类并获取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Class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类的实例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14.3 </a:t>
            </a:r>
            <a:r>
              <a:rPr lang="zh-CN" altLang="en-US">
                <a:ea typeface="宋体" pitchFamily="2" charset="-122"/>
              </a:rPr>
              <a:t>类的加载与</a:t>
            </a:r>
            <a:r>
              <a:rPr lang="en-US" altLang="zh-CN">
                <a:ea typeface="宋体" pitchFamily="2" charset="-122"/>
              </a:rPr>
              <a:t>ClassLoader</a:t>
            </a:r>
            <a:r>
              <a:rPr lang="zh-CN" altLang="en-US">
                <a:ea typeface="宋体" pitchFamily="2" charset="-122"/>
              </a:rPr>
              <a:t>的理解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14.4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通过反射创建运行时类的对象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14.5 </a:t>
            </a:r>
            <a:r>
              <a:rPr lang="zh-CN" altLang="en-US">
                <a:ea typeface="宋体" pitchFamily="2" charset="-122"/>
              </a:rPr>
              <a:t>通过反射获取运行时类的完整结构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14.6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通过反射调用运行时类的指定属性、指定方法等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14.7 </a:t>
            </a:r>
            <a:r>
              <a:rPr lang="zh-CN" altLang="en-US">
                <a:ea typeface="宋体" pitchFamily="2" charset="-122"/>
              </a:rPr>
              <a:t>反射的应用：动态代理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99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672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根据全类名获取对应的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String name = “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atguigu.java.Person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null;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(name);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调用指定参数结构的构造器，生成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的实例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Constructor con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clazz.getConstructor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String.class,Integer.class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的实例创建对应类的对象，并初始化类属性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Person p2 = (Person) 	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con.newInstance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("Peter",20);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(p2);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94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14-5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获取运行时类的完整结构</a:t>
            </a:r>
          </a:p>
        </p:txBody>
      </p:sp>
    </p:spTree>
    <p:extLst>
      <p:ext uri="{BB962C8B-B14F-4D97-AF65-F5344CB8AC3E}">
        <p14:creationId xmlns:p14="http://schemas.microsoft.com/office/powerpoint/2010/main" val="162884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44824"/>
            <a:ext cx="835292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Superclass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全部的构造器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全部的方法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全部的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Field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0872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通过反射获取运行时类</a:t>
            </a:r>
            <a:r>
              <a:rPr lang="zh-CN" altLang="en-US" sz="3600" b="1" dirty="0">
                <a:ea typeface="宋体" pitchFamily="2" charset="-122"/>
              </a:rPr>
              <a:t>的完整结构</a:t>
            </a:r>
          </a:p>
        </p:txBody>
      </p:sp>
    </p:spTree>
    <p:extLst>
      <p:ext uri="{BB962C8B-B14F-4D97-AF65-F5344CB8AC3E}">
        <p14:creationId xmlns:p14="http://schemas.microsoft.com/office/powerpoint/2010/main" val="158623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348" y="1844824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使用反射可以取得：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getInterfaces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   </a:t>
            </a: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确定此对象所表示的类或接口实现的接口。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Class&lt;? Super T&gt;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getSuperclass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返回表示此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所表示的实体（类、接口、基本类型）的父类的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90872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通过反射获取运行时类</a:t>
            </a:r>
            <a:r>
              <a:rPr lang="zh-CN" altLang="en-US" sz="3600" b="1" dirty="0">
                <a:ea typeface="宋体" pitchFamily="2" charset="-122"/>
              </a:rPr>
              <a:t>的完整结构</a:t>
            </a:r>
          </a:p>
        </p:txBody>
      </p:sp>
    </p:spTree>
    <p:extLst>
      <p:ext uri="{BB962C8B-B14F-4D97-AF65-F5344CB8AC3E}">
        <p14:creationId xmlns:p14="http://schemas.microsoft.com/office/powerpoint/2010/main" val="84395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78769"/>
            <a:ext cx="8352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全部的构造器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对象所表示的类的所有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对象表示的类声明的所有构造方法。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取得方法名称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取得参数的类型：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4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7701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全部的方法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getDeclaredMethods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getReturnType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取得全部的返回值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取得全部的参数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取得修饰符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getExceptionTypes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取得异常信息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4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79928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全部的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以整数形式返回此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的修饰符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得到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的属性类型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的名称。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9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509" y="1199501"/>
            <a:ext cx="79928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6. Annotation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相关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get Annotation(Class&lt;T&gt;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annotationClass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getDeclaredAnnotations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()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泛型相关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获取父类泛型类型：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Type getGenericSuperclass()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ParameterizedType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获取实际的泛型类型参数数组：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getActualTypeArguments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8.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类所在的包  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Package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getPackage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0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</a:rPr>
              <a:t>小 结：</a:t>
            </a:r>
            <a:endParaRPr lang="en-US" altLang="zh-CN" sz="3200" b="1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1.</a:t>
            </a:r>
            <a:r>
              <a:rPr lang="zh-CN" altLang="en-US" sz="2800" dirty="0">
                <a:ea typeface="宋体" pitchFamily="2" charset="-122"/>
              </a:rPr>
              <a:t>在实际的操作中，取得类的信息的操作代码，并不会经常开发。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一定要熟悉</a:t>
            </a:r>
            <a:r>
              <a:rPr lang="en-US" altLang="zh-CN" sz="2800" dirty="0" err="1">
                <a:ea typeface="宋体" pitchFamily="2" charset="-122"/>
              </a:rPr>
              <a:t>java.lang.reflect</a:t>
            </a:r>
            <a:r>
              <a:rPr lang="zh-CN" altLang="en-US" sz="2800" dirty="0">
                <a:ea typeface="宋体" pitchFamily="2" charset="-122"/>
              </a:rPr>
              <a:t>包的作用，反射机制。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3.</a:t>
            </a:r>
            <a:r>
              <a:rPr lang="zh-CN" altLang="en-US" sz="2800" dirty="0">
                <a:ea typeface="宋体" pitchFamily="2" charset="-122"/>
              </a:rPr>
              <a:t>如何取得属性、方法、构造器的名称，修饰符等。</a:t>
            </a:r>
          </a:p>
        </p:txBody>
      </p:sp>
    </p:spTree>
    <p:extLst>
      <p:ext uri="{BB962C8B-B14F-4D97-AF65-F5344CB8AC3E}">
        <p14:creationId xmlns:p14="http://schemas.microsoft.com/office/powerpoint/2010/main" val="407624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573700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14-6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调用运行时类的指定属性、指定方法等</a:t>
            </a:r>
          </a:p>
        </p:txBody>
      </p:sp>
    </p:spTree>
    <p:extLst>
      <p:ext uri="{BB962C8B-B14F-4D97-AF65-F5344CB8AC3E}">
        <p14:creationId xmlns:p14="http://schemas.microsoft.com/office/powerpoint/2010/main" val="16288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14-1 Java</a:t>
            </a:r>
            <a:r>
              <a:rPr lang="zh-CN" altLang="en-US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反射机制概述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101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反射调用类中的指定方法、指定属性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通过反射，调用类中的方法，通过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类完成。步骤：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name,Class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…parameterTypes)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方法取得一个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对象，并设置此方法操作时所需要的参数类型。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之后使用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进行调用，并向方法中传递要设置的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对象的参数信息。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0224" y="4321101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330" y="43731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4117" y="4961945"/>
            <a:ext cx="2392371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4116" y="5587849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557" y="5014031"/>
            <a:ext cx="23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”)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57" y="5587849"/>
            <a:ext cx="1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invoke()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连接符 13"/>
          <p:cNvCxnSpPr>
            <a:stCxn id="5" idx="3"/>
          </p:cNvCxnSpPr>
          <p:nvPr/>
        </p:nvCxnSpPr>
        <p:spPr>
          <a:xfrm>
            <a:off x="2212637" y="4557853"/>
            <a:ext cx="1479955" cy="92333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4600" y="44655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2756488" y="5198697"/>
            <a:ext cx="663352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9763" y="5018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找到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2196529" y="5772515"/>
            <a:ext cx="1223311" cy="5208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867" y="5932430"/>
            <a:ext cx="15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调用方法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3" y="5539412"/>
            <a:ext cx="613023" cy="5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>
            <a:stCxn id="1026" idx="3"/>
            <a:endCxn id="23" idx="1"/>
          </p:cNvCxnSpPr>
          <p:nvPr/>
        </p:nvCxnSpPr>
        <p:spPr>
          <a:xfrm>
            <a:off x="4062786" y="5837858"/>
            <a:ext cx="323081" cy="27923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56888" y="4465520"/>
            <a:ext cx="1728192" cy="552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62816" y="5035037"/>
            <a:ext cx="1728192" cy="352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6888" y="5402833"/>
            <a:ext cx="1728192" cy="435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5876" y="4500280"/>
            <a:ext cx="129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Person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356888" y="53877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():void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27" name="直接箭头连接符 1026"/>
          <p:cNvCxnSpPr/>
          <p:nvPr/>
        </p:nvCxnSpPr>
        <p:spPr>
          <a:xfrm>
            <a:off x="5321971" y="4650186"/>
            <a:ext cx="890901" cy="809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9" idx="3"/>
            <a:endCxn id="31" idx="1"/>
          </p:cNvCxnSpPr>
          <p:nvPr/>
        </p:nvCxnSpPr>
        <p:spPr>
          <a:xfrm>
            <a:off x="5321971" y="5203084"/>
            <a:ext cx="1034917" cy="417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箭头连接符 1033"/>
          <p:cNvCxnSpPr>
            <a:endCxn id="31" idx="2"/>
          </p:cNvCxnSpPr>
          <p:nvPr/>
        </p:nvCxnSpPr>
        <p:spPr>
          <a:xfrm flipV="1">
            <a:off x="5767421" y="5837858"/>
            <a:ext cx="1453563" cy="29844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03557" y="1541983"/>
            <a:ext cx="68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调用指定方法</a:t>
            </a:r>
          </a:p>
        </p:txBody>
      </p:sp>
    </p:spTree>
    <p:extLst>
      <p:ext uri="{BB962C8B-B14F-4D97-AF65-F5344CB8AC3E}">
        <p14:creationId xmlns:p14="http://schemas.microsoft.com/office/powerpoint/2010/main" val="1106198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反射调用类中的指定方法、指定属性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说明：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1.Object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对应原方法的返回值，若原方法无返回值，此时返回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2.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若原方法若为静态方法，此时形参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3.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若原方法形参列表为空，则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Object[]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4.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若原方法声明为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则需要在调用此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invoke()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方法前，显式调用方法对象的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方法，将可访问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235294" y="1541983"/>
            <a:ext cx="68174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 …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571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52" y="845221"/>
            <a:ext cx="313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调用指定属性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1416833"/>
            <a:ext cx="8820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在反射机制中，可以直接通过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类操作类中的属性，通过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方法就可以完成设置和取得属性内容的操作。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中：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Object get(Object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取得指定对象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obj,Object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设置指定对象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注：在类中属性都设置为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的前提下，在使用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方法时，首先要使用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方法将需要操作的属性设置为可以被外部访问。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访问私有属性时，让这个属性可见。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83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、利用通过反射修改私有成员变量</a:t>
            </a:r>
          </a:p>
          <a:p>
            <a:pPr lvl="0"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PrivateTest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类，有私有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属性，并且属性值为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hellokitty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，只提供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getName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的公有方法</a:t>
            </a:r>
          </a:p>
          <a:p>
            <a:pPr lvl="0"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创建带有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ReflectTest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的类，利用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类得到私有的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</a:t>
            </a:r>
          </a:p>
          <a:p>
            <a:pPr lvl="0"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修改私有的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属性值，并调用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getName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的方法打印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属性值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利用反射和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完成以下功能</a:t>
            </a:r>
          </a:p>
          <a:p>
            <a:pPr lvl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类的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forName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方法得到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类（）</a:t>
            </a:r>
          </a:p>
          <a:p>
            <a:pPr lvl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newInstance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的方法创建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对象，并创建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\mynew.txt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文件 </a:t>
            </a:r>
          </a:p>
          <a:p>
            <a:pPr>
              <a:buNone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利用反射和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完成以下功能</a:t>
            </a:r>
          </a:p>
          <a:p>
            <a:pPr lvl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类的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forName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方法得到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类（）</a:t>
            </a:r>
          </a:p>
          <a:p>
            <a:pPr lvl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newInstance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的方法创建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对象，并创建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\mynew.txt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0" y="256490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让天下没有难学的技术</a:t>
            </a:r>
            <a:endParaRPr lang="zh-CN" altLang="en-US" sz="3200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640960" cy="4896544"/>
          </a:xfrm>
        </p:spPr>
        <p:txBody>
          <a:bodyPr>
            <a:normAutofit/>
          </a:bodyPr>
          <a:lstStyle/>
          <a:p>
            <a:pPr defTabSz="914400">
              <a:buFont typeface="Wingdings" pitchFamily="2" charset="2"/>
              <a:buChar char="l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 Reflection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Reflection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（反射）是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被视为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动态语言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的关键，反射机制允许程序在执行期借助于</a:t>
            </a:r>
            <a:r>
              <a:rPr lang="en-US" altLang="zh-CN" sz="2600" dirty="0">
                <a:ea typeface="宋体" pitchFamily="2" charset="-122"/>
                <a:cs typeface="Arial Unicode MS" pitchFamily="34" charset="-122"/>
              </a:rPr>
              <a:t>Reflection API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取得任何类的内部信息，并能直接操作任意对象的内部属性及方法。</a:t>
            </a:r>
          </a:p>
          <a:p>
            <a:pPr defTabSz="9144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反射机制提供的功能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在运行时判断任意一个对象所属的类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在运行时构造任意一个类的对象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在运行时判断任意一个类所具有的成员变量和方法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在运行时调用任意一个对象的成员变量和方法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生成动态代理</a:t>
            </a:r>
          </a:p>
        </p:txBody>
      </p:sp>
    </p:spTree>
    <p:extLst>
      <p:ext uri="{BB962C8B-B14F-4D97-AF65-F5344CB8AC3E}">
        <p14:creationId xmlns:p14="http://schemas.microsoft.com/office/powerpoint/2010/main" val="25909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076790" cy="78181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反射机制研究及应用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557242" y="1928802"/>
            <a:ext cx="8229600" cy="4525963"/>
          </a:xfrm>
        </p:spPr>
        <p:txBody>
          <a:bodyPr/>
          <a:lstStyle/>
          <a:p>
            <a:pPr algn="just" defTabSz="91440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反射相关的主要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java.lang.Class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代表一个类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java.lang.reflect.Method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代表类的方法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java.lang.reflect.Field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代表类的成员变量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java.lang.reflect.Constructor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代表类的构造方法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… …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0" y="19888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14-2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理解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Class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类并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获取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Class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的实例</a:t>
            </a:r>
          </a:p>
        </p:txBody>
      </p:sp>
    </p:spTree>
    <p:extLst>
      <p:ext uri="{BB962C8B-B14F-4D97-AF65-F5344CB8AC3E}">
        <p14:creationId xmlns:p14="http://schemas.microsoft.com/office/powerpoint/2010/main" val="238270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73049"/>
            <a:ext cx="8259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类中定义了以下的方法，此方法将被所有子类继承：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●  public final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endParaRPr lang="en-US" altLang="zh-CN" sz="16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以上的方法返回值的类型是一个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类，此类是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反射的源头，实际上所谓反射从程序的运行结果来看也很好理解，即：可以通过对象反射求出类的名称。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正常方式：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45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反射方式：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4283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引入需要的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包类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名称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通过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en-US" dirty="0">
                <a:ea typeface="宋体" pitchFamily="2" charset="-122"/>
              </a:rPr>
              <a:t>实例化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240" y="4283804"/>
            <a:ext cx="18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取得实例化对象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5464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实例化对象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545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getClass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9155" y="5445224"/>
            <a:ext cx="27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得到完整的“包类”名称</a:t>
            </a:r>
          </a:p>
        </p:txBody>
      </p:sp>
      <p:sp>
        <p:nvSpPr>
          <p:cNvPr id="11" name="矩形 10"/>
          <p:cNvSpPr/>
          <p:nvPr/>
        </p:nvSpPr>
        <p:spPr>
          <a:xfrm>
            <a:off x="1475656" y="4283804"/>
            <a:ext cx="23042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1853" y="4283804"/>
            <a:ext cx="19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5656" y="5445224"/>
            <a:ext cx="136815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1920" y="5464774"/>
            <a:ext cx="1512168" cy="34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8570" y="5445224"/>
            <a:ext cx="261391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3"/>
            <a:endCxn id="13" idx="1"/>
          </p:cNvCxnSpPr>
          <p:nvPr/>
        </p:nvCxnSpPr>
        <p:spPr>
          <a:xfrm>
            <a:off x="3851920" y="446847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2843808" y="5629890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42466" y="5680603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1"/>
          </p:cNvCxnSpPr>
          <p:nvPr/>
        </p:nvCxnSpPr>
        <p:spPr>
          <a:xfrm>
            <a:off x="6084168" y="4468470"/>
            <a:ext cx="59768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61254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59" cy="50405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对象照镜子后可以得到的信息：某个类的属性、方法和构造器、某个类到底实现了哪些接口。对于每个类而言，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JRE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都为其保留一个不变的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类型的对象。一个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对象包含了特定某个类的有关信息。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对象只能由系统建立对象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一个类在 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中只会有一个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每个类的实例都会记得自己是由哪个 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实例所生成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</a:p>
        </p:txBody>
      </p:sp>
    </p:spTree>
    <p:extLst>
      <p:ext uri="{BB962C8B-B14F-4D97-AF65-F5344CB8AC3E}">
        <p14:creationId xmlns:p14="http://schemas.microsoft.com/office/powerpoint/2010/main" val="79396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246" y="764704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Class</a:t>
            </a:r>
            <a:r>
              <a:rPr lang="zh-CN" altLang="en-US" sz="3600" b="1" dirty="0">
                <a:ea typeface="宋体" pitchFamily="2" charset="-122"/>
              </a:rPr>
              <a:t>类的常用方法</a:t>
            </a:r>
            <a:endParaRPr lang="en-US" altLang="zh-CN" sz="3600" b="1" dirty="0">
              <a:ea typeface="宋体" pitchFamily="2" charset="-122"/>
            </a:endParaRPr>
          </a:p>
        </p:txBody>
      </p:sp>
      <p:graphicFrame>
        <p:nvGraphicFramePr>
          <p:cNvPr id="12" name="Group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85666"/>
              </p:ext>
            </p:extLst>
          </p:nvPr>
        </p:nvGraphicFramePr>
        <p:xfrm>
          <a:off x="323528" y="1700808"/>
          <a:ext cx="8568952" cy="4430716"/>
        </p:xfrm>
        <a:graphic>
          <a:graphicData uri="http://schemas.openxmlformats.org/drawingml/2006/table">
            <a:tbl>
              <a:tblPr/>
              <a:tblGrid>
                <a:gridCol w="33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方法名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功能说明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name)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返回指定类名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Object newInstance()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调用缺省构造函数，返回该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对象的一个实例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返回此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对象所表示的实体（类、接口、数组类、基本类型或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void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）名称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getSuperClass()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返回当前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对象的父类的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获取当前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对象的接口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ClassLoader getClassLoader()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返回该类的类加载器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getSuperclass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返回表示此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所表示的实体的超类的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getConstructors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返回一个包含某些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对象的数组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getDeclaredFields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对象的一个数组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对象，此对象的形参类型为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6329</TotalTime>
  <Words>2470</Words>
  <Application>Microsoft Office PowerPoint</Application>
  <PresentationFormat>全屏显示(4:3)</PresentationFormat>
  <Paragraphs>265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 Unicode MS</vt:lpstr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新课件模板-新logo</vt:lpstr>
      <vt:lpstr>Visio</vt:lpstr>
      <vt:lpstr>PowerPoint 演示文稿</vt:lpstr>
      <vt:lpstr>课程内容</vt:lpstr>
      <vt:lpstr>PowerPoint 演示文稿</vt:lpstr>
      <vt:lpstr>PowerPoint 演示文稿</vt:lpstr>
      <vt:lpstr> Java反射机制研究及应用</vt:lpstr>
      <vt:lpstr>PowerPoint 演示文稿</vt:lpstr>
      <vt:lpstr>Class 类</vt:lpstr>
      <vt:lpstr>Class 类</vt:lpstr>
      <vt:lpstr>PowerPoint 演示文稿</vt:lpstr>
      <vt:lpstr>反射的应用举例</vt:lpstr>
      <vt:lpstr>PowerPoint 演示文稿</vt:lpstr>
      <vt:lpstr>PowerPoint 演示文稿</vt:lpstr>
      <vt:lpstr>了解：类的加载过程</vt:lpstr>
      <vt:lpstr>PowerPoint 演示文稿</vt:lpstr>
      <vt:lpstr>了解：ClassLoader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586</cp:revision>
  <dcterms:created xsi:type="dcterms:W3CDTF">2012-08-05T14:09:30Z</dcterms:created>
  <dcterms:modified xsi:type="dcterms:W3CDTF">2018-10-15T08:59:28Z</dcterms:modified>
</cp:coreProperties>
</file>