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648" r:id="rId2"/>
    <p:sldId id="486" r:id="rId3"/>
    <p:sldId id="627" r:id="rId4"/>
    <p:sldId id="597" r:id="rId5"/>
    <p:sldId id="598" r:id="rId6"/>
    <p:sldId id="599" r:id="rId7"/>
    <p:sldId id="628" r:id="rId8"/>
    <p:sldId id="600" r:id="rId9"/>
    <p:sldId id="601" r:id="rId10"/>
    <p:sldId id="602" r:id="rId11"/>
    <p:sldId id="646" r:id="rId12"/>
    <p:sldId id="603" r:id="rId13"/>
    <p:sldId id="604" r:id="rId14"/>
    <p:sldId id="605" r:id="rId15"/>
    <p:sldId id="606" r:id="rId16"/>
    <p:sldId id="607" r:id="rId17"/>
    <p:sldId id="608" r:id="rId18"/>
    <p:sldId id="629" r:id="rId19"/>
    <p:sldId id="609" r:id="rId20"/>
    <p:sldId id="610" r:id="rId21"/>
    <p:sldId id="611" r:id="rId22"/>
    <p:sldId id="612" r:id="rId23"/>
    <p:sldId id="613" r:id="rId24"/>
    <p:sldId id="614" r:id="rId25"/>
    <p:sldId id="615" r:id="rId26"/>
    <p:sldId id="616" r:id="rId27"/>
    <p:sldId id="617" r:id="rId28"/>
    <p:sldId id="618" r:id="rId29"/>
    <p:sldId id="619" r:id="rId30"/>
    <p:sldId id="620" r:id="rId31"/>
    <p:sldId id="621" r:id="rId32"/>
    <p:sldId id="622" r:id="rId33"/>
    <p:sldId id="630" r:id="rId34"/>
    <p:sldId id="623" r:id="rId35"/>
    <p:sldId id="624" r:id="rId36"/>
    <p:sldId id="625" r:id="rId37"/>
    <p:sldId id="626" r:id="rId38"/>
    <p:sldId id="631" r:id="rId39"/>
    <p:sldId id="586" r:id="rId40"/>
    <p:sldId id="587" r:id="rId41"/>
    <p:sldId id="588" r:id="rId42"/>
    <p:sldId id="594" r:id="rId43"/>
    <p:sldId id="589" r:id="rId44"/>
    <p:sldId id="590" r:id="rId45"/>
    <p:sldId id="591" r:id="rId46"/>
    <p:sldId id="647"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7" autoAdjust="0"/>
    <p:restoredTop sz="94663" autoAdjust="0"/>
  </p:normalViewPr>
  <p:slideViewPr>
    <p:cSldViewPr>
      <p:cViewPr varScale="1">
        <p:scale>
          <a:sx n="54" d="100"/>
          <a:sy n="54"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ea typeface="宋体" charset="-122"/>
              </a:rPr>
              <a:t>物理层和数据链路层涉及物理介质访问和二进制数据流传输。</a:t>
            </a:r>
            <a:endParaRPr lang="en-US" altLang="zh-CN" dirty="0">
              <a:ea typeface="宋体" charset="-122"/>
            </a:endParaRPr>
          </a:p>
          <a:p>
            <a:pPr eaLnBrk="1" hangingPunct="1"/>
            <a:r>
              <a:rPr lang="zh-CN" altLang="en-US" dirty="0">
                <a:ea typeface="宋体" charset="-122"/>
              </a:rPr>
              <a:t>网络层的主要协议有</a:t>
            </a:r>
            <a:r>
              <a:rPr lang="en-US" altLang="zh-CN" dirty="0">
                <a:ea typeface="宋体" charset="-122"/>
              </a:rPr>
              <a:t>IP</a:t>
            </a:r>
            <a:r>
              <a:rPr lang="zh-CN" altLang="en-US" dirty="0">
                <a:ea typeface="宋体" charset="-122"/>
              </a:rPr>
              <a:t>（</a:t>
            </a:r>
            <a:r>
              <a:rPr lang="en-US" altLang="zh-CN" dirty="0">
                <a:ea typeface="宋体" charset="-122"/>
              </a:rPr>
              <a:t>Internet protocol</a:t>
            </a:r>
            <a:r>
              <a:rPr lang="zh-CN" altLang="en-US" dirty="0">
                <a:ea typeface="宋体" charset="-122"/>
              </a:rPr>
              <a:t>）、</a:t>
            </a:r>
            <a:r>
              <a:rPr lang="en-US" altLang="zh-CN" dirty="0">
                <a:ea typeface="宋体" charset="-122"/>
              </a:rPr>
              <a:t>ICMP</a:t>
            </a:r>
            <a:r>
              <a:rPr lang="zh-CN" altLang="en-US" dirty="0">
                <a:ea typeface="宋体" charset="-122"/>
              </a:rPr>
              <a:t>（</a:t>
            </a:r>
            <a:r>
              <a:rPr lang="en-US" altLang="zh-CN" dirty="0">
                <a:ea typeface="宋体" charset="-122"/>
              </a:rPr>
              <a:t>Internet Control Message Protocol</a:t>
            </a:r>
            <a:r>
              <a:rPr lang="zh-CN" altLang="en-US" dirty="0">
                <a:ea typeface="宋体" charset="-122"/>
              </a:rPr>
              <a:t>，互联网控制报文协议）、</a:t>
            </a:r>
            <a:r>
              <a:rPr lang="en-US" altLang="zh-CN" dirty="0">
                <a:ea typeface="宋体" charset="-122"/>
              </a:rPr>
              <a:t>IGMP</a:t>
            </a:r>
            <a:r>
              <a:rPr lang="zh-CN" altLang="en-US" dirty="0">
                <a:ea typeface="宋体" charset="-122"/>
              </a:rPr>
              <a:t>（</a:t>
            </a:r>
            <a:r>
              <a:rPr lang="en-US" altLang="zh-CN" dirty="0">
                <a:ea typeface="宋体" charset="-122"/>
              </a:rPr>
              <a:t>Internet Group Management Protocol</a:t>
            </a:r>
            <a:r>
              <a:rPr lang="zh-CN" altLang="en-US" dirty="0">
                <a:ea typeface="宋体" charset="-122"/>
              </a:rPr>
              <a:t>，互联网组管理协议）、</a:t>
            </a:r>
            <a:r>
              <a:rPr lang="en-US" altLang="zh-CN" dirty="0">
                <a:ea typeface="宋体" charset="-122"/>
              </a:rPr>
              <a:t>ARP</a:t>
            </a:r>
            <a:r>
              <a:rPr lang="zh-CN" altLang="en-US" dirty="0">
                <a:ea typeface="宋体" charset="-122"/>
              </a:rPr>
              <a:t>（</a:t>
            </a:r>
            <a:r>
              <a:rPr lang="en-US" altLang="zh-CN" dirty="0">
                <a:ea typeface="宋体" charset="-122"/>
              </a:rPr>
              <a:t>Address Resolution Protocol</a:t>
            </a:r>
            <a:r>
              <a:rPr lang="zh-CN" altLang="en-US" dirty="0">
                <a:ea typeface="宋体" charset="-122"/>
              </a:rPr>
              <a:t>，地址解析协议）和</a:t>
            </a:r>
            <a:r>
              <a:rPr lang="en-US" altLang="zh-CN" dirty="0">
                <a:ea typeface="宋体" charset="-122"/>
              </a:rPr>
              <a:t>RARP</a:t>
            </a:r>
            <a:r>
              <a:rPr lang="zh-CN" altLang="en-US" dirty="0">
                <a:ea typeface="宋体" charset="-122"/>
              </a:rPr>
              <a:t>（</a:t>
            </a:r>
            <a:r>
              <a:rPr lang="en-US" altLang="zh-CN" dirty="0">
                <a:ea typeface="宋体" charset="-122"/>
              </a:rPr>
              <a:t>Reverse Address Resolution Protocol</a:t>
            </a:r>
            <a:r>
              <a:rPr lang="zh-CN" altLang="en-US" dirty="0">
                <a:ea typeface="宋体" charset="-122"/>
              </a:rPr>
              <a:t>，反向地址解析协议）等。涉及寻址和路由选择</a:t>
            </a:r>
            <a:endParaRPr lang="en-US" altLang="zh-CN" dirty="0">
              <a:ea typeface="宋体" charset="-122"/>
            </a:endParaRPr>
          </a:p>
          <a:p>
            <a:pPr eaLnBrk="1" hangingPunct="1"/>
            <a:r>
              <a:rPr lang="zh-CN" altLang="en-US" dirty="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a:ea typeface="宋体" charset="-122"/>
            </a:endParaRPr>
          </a:p>
          <a:p>
            <a:pPr eaLnBrk="1" hangingPunct="1"/>
            <a:r>
              <a:rPr lang="zh-CN" altLang="en-US">
                <a:ea typeface="宋体" charset="-122"/>
              </a:rPr>
              <a:t>应用层提供应用程序的网络接口。</a:t>
            </a:r>
            <a:endParaRPr lang="zh-CN" altLang="en-US" dirty="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9</a:t>
            </a:fld>
            <a:endParaRPr lang="zh-CN" altLang="en-US"/>
          </a:p>
        </p:txBody>
      </p:sp>
    </p:spTree>
    <p:extLst>
      <p:ext uri="{BB962C8B-B14F-4D97-AF65-F5344CB8AC3E}">
        <p14:creationId xmlns:p14="http://schemas.microsoft.com/office/powerpoint/2010/main" val="282760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54525"/>
            <a:ext cx="6858000" cy="1656052"/>
          </a:xfrm>
        </p:spPr>
        <p:txBody>
          <a:bodyPr anchor="b">
            <a:normAutofit/>
          </a:bodyPr>
          <a:lstStyle>
            <a:lvl1pPr algn="ctr">
              <a:defRPr sz="5400" b="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2C4432E1-AF67-4478-AFBB-4D23314CD438}" type="datetimeFigureOut">
              <a:rPr lang="zh-CN" altLang="en-US"/>
              <a:pPr>
                <a:defRPr/>
              </a:pPr>
              <a:t>2018/10/15</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5484D406-83DE-47ED-B998-FF1B9BA3BC6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40"/>
            <a:ext cx="7886700" cy="55599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7B95E4DD-9C49-42C4-A10D-E9149509951C}" type="datetimeFigureOut">
              <a:rPr lang="zh-CN" altLang="en-US"/>
              <a:pPr>
                <a:defRPr/>
              </a:pPr>
              <a:t>2018/10/15</a:t>
            </a:fld>
            <a:endParaRPr lang="zh-CN" altLang="en-US"/>
          </a:p>
        </p:txBody>
      </p:sp>
      <p:sp>
        <p:nvSpPr>
          <p:cNvPr id="4"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958AC3E8-BC0F-46BC-AEF8-B990BEEDEF5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dirty="0"/>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C50D5849-AB66-4A76-8CC2-2C293229B0BE}" type="datetimeFigureOut">
              <a:rPr lang="zh-CN" altLang="en-US"/>
              <a:pPr>
                <a:defRPr/>
              </a:pPr>
              <a:t>2018/10/15</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3292A2DB-4081-4887-9234-73AFDD23392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5" name="标题 4"/>
          <p:cNvSpPr>
            <a:spLocks noGrp="1"/>
          </p:cNvSpPr>
          <p:nvPr>
            <p:ph type="title"/>
          </p:nvPr>
        </p:nvSpPr>
        <p:spPr>
          <a:xfrm>
            <a:off x="628650" y="2187826"/>
            <a:ext cx="7886700" cy="2483549"/>
          </a:xfrm>
        </p:spPr>
        <p:txBody>
          <a:bodyPr>
            <a:normAutofit/>
          </a:bodyPr>
          <a:lstStyle>
            <a:lvl1pPr algn="ctr">
              <a:defRPr sz="4500" b="0"/>
            </a:lvl1pPr>
          </a:lstStyle>
          <a:p>
            <a:r>
              <a:rPr lang="zh-CN" altLang="en-US"/>
              <a:t>单击此处编辑母版标题样式</a:t>
            </a:r>
            <a:endParaRPr lang="zh-CN" altLang="en-US" dirty="0"/>
          </a:p>
        </p:txBody>
      </p:sp>
      <p:sp>
        <p:nvSpPr>
          <p:cNvPr id="3"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D7C1F835-0B26-420C-BA15-446DABB92790}" type="datetimeFigureOut">
              <a:rPr lang="zh-CN" altLang="en-US"/>
              <a:pPr>
                <a:defRPr/>
              </a:pPr>
              <a:t>2018/10/15</a:t>
            </a:fld>
            <a:endParaRPr lang="zh-CN" altLang="en-US"/>
          </a:p>
        </p:txBody>
      </p:sp>
      <p:sp>
        <p:nvSpPr>
          <p:cNvPr id="4"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4E4F434A-BEB8-472D-985B-BA10F9E648F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080B6BAC-4532-40E3-99D2-CECF786723A0}" type="datetimeFigureOut">
              <a:rPr lang="zh-CN" altLang="en-US"/>
              <a:pPr>
                <a:defRPr/>
              </a:pPr>
              <a:t>2018/10/15</a:t>
            </a:fld>
            <a:endParaRPr lang="zh-CN" altLang="en-US"/>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D4B82F67-C197-4504-8A70-94AD4A7BB11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85036C5C-7F2E-4278-A330-7E405B8621BB}" type="datetimeFigureOut">
              <a:rPr lang="zh-CN" altLang="en-US"/>
              <a:pPr>
                <a:defRPr/>
              </a:pPr>
              <a:t>2018/10/15</a:t>
            </a:fld>
            <a:endParaRPr lang="zh-CN" altLang="en-US"/>
          </a:p>
        </p:txBody>
      </p:sp>
      <p:sp>
        <p:nvSpPr>
          <p:cNvPr id="8" name="页脚占位符 7"/>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2F2529B8-925D-44F2-B611-823A096851C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a:t>单击此处编辑母版标题样式</a:t>
            </a:r>
            <a:endParaRPr lang="zh-CN" altLang="en-US" dirty="0"/>
          </a:p>
        </p:txBody>
      </p:sp>
      <p:sp>
        <p:nvSpPr>
          <p:cNvPr id="37" name="内容占位符 36"/>
          <p:cNvSpPr>
            <a:spLocks noGrp="1"/>
          </p:cNvSpPr>
          <p:nvPr>
            <p:ph sz="quarter" idx="13"/>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a:t>单击此处编辑母版文本样式</a:t>
            </a:r>
          </a:p>
        </p:txBody>
      </p:sp>
      <p:sp>
        <p:nvSpPr>
          <p:cNvPr id="4"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147F2151-4C45-48A0-9217-BB7FCABE164C}" type="datetimeFigureOut">
              <a:rPr lang="zh-CN" altLang="en-US"/>
              <a:pPr>
                <a:defRPr/>
              </a:pPr>
              <a:t>2018/10/15</a:t>
            </a:fld>
            <a:endParaRPr lang="zh-CN" altLang="en-US"/>
          </a:p>
        </p:txBody>
      </p:sp>
      <p:sp>
        <p:nvSpPr>
          <p:cNvPr id="5"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C41327B7-1276-476F-887A-51F08A844B9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4400191C-D5E2-432C-B2FE-CDC278F364A2}" type="datetimeFigureOut">
              <a:rPr lang="zh-CN" altLang="en-US"/>
              <a:pPr>
                <a:defRPr/>
              </a:pPr>
              <a:t>2018/10/15</a:t>
            </a:fld>
            <a:endParaRPr lang="zh-CN" altLang="en-US"/>
          </a:p>
        </p:txBody>
      </p:sp>
      <p:sp>
        <p:nvSpPr>
          <p:cNvPr id="3"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DB803647-5929-4D13-8731-9D29DB261CE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713797"/>
            <a:ext cx="3511241" cy="1428411"/>
          </a:xfrm>
        </p:spPr>
        <p:txBody>
          <a:bodyPr anchor="t" anchorCtr="0">
            <a:normAutofit/>
          </a:bodyPr>
          <a:lstStyle>
            <a:lvl1pPr>
              <a:defRPr sz="2700"/>
            </a:lvl1pPr>
          </a:lstStyle>
          <a:p>
            <a:r>
              <a:rPr lang="zh-CN" altLang="en-US"/>
              <a:t>单击此处编辑母版标题样式</a:t>
            </a:r>
            <a:endParaRPr lang="zh-CN" altLang="en-US" dirty="0"/>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DF44FAAC-2071-4F36-BB6A-418BB713A8BC}" type="datetimeFigureOut">
              <a:rPr lang="zh-CN" altLang="en-US"/>
              <a:pPr>
                <a:defRPr/>
              </a:pPr>
              <a:t>2018/10/15</a:t>
            </a:fld>
            <a:endParaRPr lang="zh-CN" altLang="en-US" dirty="0"/>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80658AD0-F690-4527-926F-5B545060409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3674" y="365190"/>
            <a:ext cx="681676" cy="5812855"/>
          </a:xfrm>
        </p:spPr>
        <p:txBody>
          <a:bodyPr vert="eaVert">
            <a:normAutofit/>
          </a:bodyPr>
          <a:lstStyle>
            <a:lvl1pPr>
              <a:defRPr sz="3300"/>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6F61F42D-0218-48B1-AC6A-60F584C24694}" type="datetimeFigureOut">
              <a:rPr lang="zh-CN" altLang="en-US"/>
              <a:pPr>
                <a:defRPr/>
              </a:pPr>
              <a:t>2018/10/15</a:t>
            </a:fld>
            <a:endParaRPr lang="zh-CN" altLang="en-US"/>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53E06D8C-BB4E-4C33-8D3C-D5D413949A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2pPr>
      <a:lvl3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3pPr>
      <a:lvl4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4pPr>
      <a:lvl5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5pPr>
      <a:lvl6pPr marL="4572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6pPr>
      <a:lvl7pPr marL="9144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7pPr>
      <a:lvl8pPr marL="13716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8pPr>
      <a:lvl9pPr marL="18288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9pPr>
    </p:titleStyle>
    <p:bodyStyle>
      <a:lvl1pPr marL="171450" indent="-171450" algn="l" defTabSz="685800" rtl="0" eaLnBrk="1" fontAlgn="base" hangingPunct="1">
        <a:lnSpc>
          <a:spcPct val="90000"/>
        </a:lnSpc>
        <a:spcBef>
          <a:spcPts val="750"/>
        </a:spcBef>
        <a:spcAft>
          <a:spcPct val="0"/>
        </a:spcAft>
        <a:buFont typeface="Arial" pitchFamily="34" charset="0"/>
        <a:buChar char="•"/>
        <a:defRPr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192.168.1.100:8080/helloworld/index.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5" name="矩形 4"/>
          <p:cNvSpPr/>
          <p:nvPr/>
        </p:nvSpPr>
        <p:spPr>
          <a:xfrm>
            <a:off x="2627784" y="2132856"/>
            <a:ext cx="5669280" cy="830997"/>
          </a:xfrm>
          <a:prstGeom prst="rect">
            <a:avLst/>
          </a:prstGeom>
          <a:noFill/>
          <a:ln>
            <a:noFill/>
          </a:ln>
        </p:spPr>
        <p:txBody>
          <a:bodyPr wrap="square" rtlCol="0" anchor="t">
            <a:spAutoFit/>
          </a:bodyPr>
          <a:lstStyle/>
          <a:p>
            <a:pPr algn="ctr"/>
            <a:r>
              <a:rPr lang="zh-CN" altLang="en-US" sz="4800" b="1" dirty="0">
                <a:ln/>
                <a:solidFill>
                  <a:srgbClr val="006450"/>
                </a:solidFill>
                <a:effectLst>
                  <a:outerShdw blurRad="38100" dist="19050" dir="2700000" algn="tl" rotWithShape="0">
                    <a:schemeClr val="dk1">
                      <a:alpha val="40000"/>
                    </a:schemeClr>
                  </a:outerShdw>
                </a:effectLst>
              </a:rPr>
              <a:t>网络编程</a:t>
            </a:r>
          </a:p>
        </p:txBody>
      </p:sp>
      <p:sp>
        <p:nvSpPr>
          <p:cNvPr id="6" name="矩形 5"/>
          <p:cNvSpPr/>
          <p:nvPr/>
        </p:nvSpPr>
        <p:spPr>
          <a:xfrm>
            <a:off x="2987824" y="4005064"/>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讲师：王飞龙</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数据封装</a:t>
            </a: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数据拆封</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15-3 </a:t>
            </a:r>
            <a:r>
              <a:rPr lang="en-US" altLang="zh-CN" sz="4800" dirty="0" err="1">
                <a:solidFill>
                  <a:schemeClr val="accent6">
                    <a:lumMod val="75000"/>
                  </a:schemeClr>
                </a:solidFill>
                <a:ea typeface="隶书" panose="02010509060101010101" pitchFamily="49" charset="-122"/>
              </a:rPr>
              <a:t>InetAddress</a:t>
            </a:r>
            <a:r>
              <a:rPr lang="zh-CN" altLang="en-US" sz="4800" dirty="0">
                <a:solidFill>
                  <a:schemeClr val="accent6">
                    <a:lumMod val="75000"/>
                  </a:schemeClr>
                </a:solidFill>
                <a:ea typeface="隶书" panose="02010509060101010101" pitchFamily="49" charset="-122"/>
              </a:rPr>
              <a:t>类</a:t>
            </a:r>
          </a:p>
        </p:txBody>
      </p:sp>
    </p:spTree>
    <p:extLst>
      <p:ext uri="{BB962C8B-B14F-4D97-AF65-F5344CB8AC3E}">
        <p14:creationId xmlns:p14="http://schemas.microsoft.com/office/powerpoint/2010/main" val="120889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a:latin typeface="+mn-lt"/>
                <a:ea typeface="宋体" pitchFamily="2" charset="-122"/>
              </a:rPr>
              <a:t>通讯要素</a:t>
            </a:r>
            <a:r>
              <a:rPr lang="en-US" altLang="zh-CN" sz="4000" b="1" dirty="0">
                <a:latin typeface="+mn-lt"/>
                <a:ea typeface="宋体" pitchFamily="2" charset="-122"/>
              </a:rPr>
              <a:t>1</a:t>
            </a:r>
            <a:r>
              <a:rPr lang="zh-CN" altLang="en-US" sz="4000" b="1" dirty="0">
                <a:latin typeface="+mn-lt"/>
                <a:ea typeface="宋体" pitchFamily="2" charset="-122"/>
              </a:rPr>
              <a:t>：</a:t>
            </a:r>
            <a:r>
              <a:rPr lang="en-US" altLang="zh-CN" sz="4000" b="1" dirty="0">
                <a:latin typeface="+mn-lt"/>
                <a:ea typeface="宋体" pitchFamily="2" charset="-122"/>
              </a:rPr>
              <a:t>IP </a:t>
            </a:r>
            <a:r>
              <a:rPr lang="zh-CN" altLang="en-US" sz="4000" b="1" dirty="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idx="1"/>
          </p:nvPr>
        </p:nvSpPr>
        <p:spPr>
          <a:xfrm>
            <a:off x="323528" y="1484784"/>
            <a:ext cx="8640960" cy="5040560"/>
          </a:xfrm>
        </p:spPr>
        <p:txBody>
          <a:bodyPr>
            <a:normAutofit/>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a:ea typeface="宋体" pitchFamily="2" charset="-122"/>
                <a:cs typeface="Arial Unicode MS" pitchFamily="34" charset="-122"/>
              </a:rPr>
              <a:t>IP </a:t>
            </a:r>
            <a:r>
              <a:rPr lang="zh-CN" altLang="en-US" b="1" dirty="0">
                <a:ea typeface="宋体" pitchFamily="2" charset="-122"/>
                <a:cs typeface="Arial Unicode MS" pitchFamily="34" charset="-122"/>
              </a:rPr>
              <a:t>地址：</a:t>
            </a:r>
            <a:r>
              <a:rPr lang="en-US" altLang="zh-CN" dirty="0" err="1">
                <a:ea typeface="宋体" pitchFamily="2" charset="-122"/>
                <a:cs typeface="Arial Unicode MS" pitchFamily="34" charset="-122"/>
              </a:rPr>
              <a:t>InetAddress</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唯一的标识 </a:t>
            </a:r>
            <a:r>
              <a:rPr lang="en-US" altLang="zh-CN" dirty="0">
                <a:ea typeface="宋体" pitchFamily="2" charset="-122"/>
                <a:cs typeface="Arial Unicode MS" pitchFamily="34" charset="-122"/>
              </a:rPr>
              <a:t>Internet </a:t>
            </a:r>
            <a:r>
              <a:rPr lang="zh-CN" altLang="en-US" dirty="0">
                <a:ea typeface="宋体" pitchFamily="2" charset="-122"/>
                <a:cs typeface="Arial Unicode MS" pitchFamily="34" charset="-122"/>
              </a:rPr>
              <a:t>上的计算机</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本地回环地址</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hostAddress</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127.0.0.1      </a:t>
            </a:r>
            <a:r>
              <a:rPr lang="zh-CN" altLang="en-US" dirty="0">
                <a:ea typeface="宋体" pitchFamily="2" charset="-122"/>
                <a:cs typeface="Arial Unicode MS" pitchFamily="34" charset="-122"/>
              </a:rPr>
              <a:t>主机名</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hostName</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err="1">
                <a:ea typeface="宋体" pitchFamily="2" charset="-122"/>
                <a:cs typeface="Arial Unicode MS" pitchFamily="34" charset="-122"/>
              </a:rPr>
              <a:t>localhost</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a:ea typeface="宋体" pitchFamily="2" charset="-122"/>
                <a:cs typeface="Arial Unicode MS" pitchFamily="34" charset="-122"/>
              </a:rPr>
              <a:t>端口号</a:t>
            </a:r>
            <a:r>
              <a:rPr lang="zh-CN" altLang="en-US" sz="2800" dirty="0">
                <a:ea typeface="宋体" pitchFamily="2" charset="-122"/>
                <a:cs typeface="Arial Unicode MS" pitchFamily="34" charset="-122"/>
              </a:rPr>
              <a:t>标识正在计算机上运行的进程（程序）</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不同的进程有不同的端口号</a:t>
            </a:r>
            <a:endParaRPr lang="en-US" altLang="zh-CN" sz="24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a:t>
            </a:r>
            <a:r>
              <a:rPr lang="zh-CN" altLang="en-US" sz="2400">
                <a:ea typeface="宋体" pitchFamily="2" charset="-122"/>
                <a:cs typeface="Arial Unicode MS" pitchFamily="34" charset="-122"/>
              </a:rPr>
              <a:t>（如</a:t>
            </a:r>
            <a:r>
              <a:rPr lang="en-US" altLang="zh-CN" sz="2400">
                <a:ea typeface="宋体" pitchFamily="2" charset="-122"/>
                <a:cs typeface="Arial Unicode MS" pitchFamily="34" charset="-122"/>
              </a:rPr>
              <a:t>http</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80</a:t>
            </a:r>
            <a:r>
              <a:rPr lang="zh-CN" altLang="en-US" sz="2400">
                <a:ea typeface="宋体" pitchFamily="2" charset="-122"/>
                <a:cs typeface="Arial Unicode MS" pitchFamily="34" charset="-122"/>
              </a:rPr>
              <a:t>，</a:t>
            </a:r>
            <a:r>
              <a:rPr lang="en-US" altLang="zh-CN" sz="2400">
                <a:ea typeface="宋体" pitchFamily="2" charset="-122"/>
                <a:cs typeface="Arial Unicode MS" pitchFamily="34" charset="-122"/>
              </a:rPr>
              <a:t>Tomcat</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8080</a:t>
            </a:r>
            <a:r>
              <a:rPr lang="zh-CN" altLang="en-US" sz="2400">
                <a:ea typeface="宋体" pitchFamily="2" charset="-122"/>
                <a:cs typeface="Arial Unicode MS" pitchFamily="34" charset="-122"/>
              </a:rPr>
              <a:t>，</a:t>
            </a:r>
            <a:r>
              <a:rPr lang="en-US" altLang="zh-CN" sz="2400">
                <a:ea typeface="宋体" pitchFamily="2" charset="-122"/>
                <a:cs typeface="Arial Unicode MS" pitchFamily="34" charset="-122"/>
              </a:rPr>
              <a:t>MySql</a:t>
            </a:r>
            <a:r>
              <a:rPr lang="zh-CN" altLang="en-US" sz="2400" dirty="0">
                <a:ea typeface="宋体" pitchFamily="2" charset="-122"/>
                <a:cs typeface="Arial Unicode MS" pitchFamily="34" charset="-122"/>
              </a:rPr>
              <a:t>占用</a:t>
            </a:r>
            <a:r>
              <a:rPr lang="zh-CN" altLang="en-US" sz="2400">
                <a:ea typeface="宋体" pitchFamily="2" charset="-122"/>
                <a:cs typeface="Arial Unicode MS" pitchFamily="34" charset="-122"/>
              </a:rPr>
              <a:t>端口</a:t>
            </a:r>
            <a:r>
              <a:rPr lang="en-US" altLang="zh-CN" sz="2400">
                <a:ea typeface="宋体" pitchFamily="2" charset="-122"/>
                <a:cs typeface="Arial Unicode MS" pitchFamily="34" charset="-122"/>
              </a:rPr>
              <a:t>3306,Oracle</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1521</a:t>
            </a:r>
            <a:r>
              <a:rPr lang="zh-CN" altLang="en-US" sz="2400">
                <a:ea typeface="宋体" pitchFamily="2" charset="-122"/>
                <a:cs typeface="Arial Unicode MS" pitchFamily="34" charset="-122"/>
              </a:rPr>
              <a:t>等</a:t>
            </a:r>
            <a:r>
              <a:rPr lang="zh-CN" altLang="en-US" sz="2400" dirty="0">
                <a:ea typeface="宋体" pitchFamily="2" charset="-122"/>
                <a:cs typeface="Arial Unicode MS" pitchFamily="34" charset="-122"/>
              </a:rPr>
              <a:t>）。除非我们需要访问这些特定服务，否则，就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zh-CN" altLang="en-US" sz="2400" b="1" dirty="0">
                <a:solidFill>
                  <a:srgbClr val="0000FF"/>
                </a:solidFill>
                <a:ea typeface="宋体" pitchFamily="2" charset="-122"/>
                <a:cs typeface="Arial Unicode MS" pitchFamily="34" charset="-122"/>
              </a:rPr>
              <a:t>端口号与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a:t>
            </a:r>
            <a:r>
              <a:rPr lang="zh-CN" altLang="en-US" sz="2400" b="1">
                <a:solidFill>
                  <a:srgbClr val="0000FF"/>
                </a:solidFill>
                <a:ea typeface="宋体" pitchFamily="2" charset="-122"/>
                <a:cs typeface="Arial Unicode MS" pitchFamily="34" charset="-122"/>
              </a:rPr>
              <a:t>接字：</a:t>
            </a:r>
            <a:r>
              <a:rPr lang="en-US" altLang="zh-CN" sz="2400" b="1">
                <a:solidFill>
                  <a:srgbClr val="0000FF"/>
                </a:solidFill>
                <a:ea typeface="宋体" pitchFamily="2" charset="-122"/>
                <a:cs typeface="Arial Unicode MS" pitchFamily="34" charset="-122"/>
              </a:rPr>
              <a:t>Socket</a:t>
            </a:r>
            <a:r>
              <a:rPr lang="zh-CN" altLang="en-US" sz="2400">
                <a:ea typeface="宋体" pitchFamily="2" charset="-122"/>
                <a:cs typeface="Arial Unicode MS" pitchFamily="34" charset="-122"/>
              </a:rPr>
              <a:t>。</a:t>
            </a:r>
            <a:endParaRPr lang="en-US" altLang="zh-CN" sz="2400" dirty="0">
              <a:ea typeface="宋体" pitchFamily="2" charset="-122"/>
              <a:cs typeface="Arial Unicode MS" pitchFamily="34" charset="-122"/>
            </a:endParaRPr>
          </a:p>
        </p:txBody>
      </p:sp>
    </p:spTree>
    <p:extLst>
      <p:ext uri="{BB962C8B-B14F-4D97-AF65-F5344CB8AC3E}">
        <p14:creationId xmlns:p14="http://schemas.microsoft.com/office/powerpoint/2010/main" val="316741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12" idx="1"/>
          </p:cNvCxnSpPr>
          <p:nvPr/>
        </p:nvCxnSpPr>
        <p:spPr>
          <a:xfrm>
            <a:off x="2483768" y="2780928"/>
            <a:ext cx="3960440" cy="360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5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idx="1"/>
          </p:nvPr>
        </p:nvSpPr>
        <p:spPr>
          <a:xfrm>
            <a:off x="395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endParaRPr lang="en-US" altLang="zh-CN" sz="2400" dirty="0">
              <a:ea typeface="宋体" pitchFamily="2" charset="-122"/>
              <a:cs typeface="Arial Unicode MS" pitchFamily="34" charset="-122"/>
            </a:endParaRPr>
          </a:p>
          <a:p>
            <a:pPr lvl="1" algn="just">
              <a:buFont typeface="Wingdings" pitchFamily="2" charset="2"/>
              <a:buChar char="Ø"/>
            </a:pPr>
            <a:r>
              <a:rPr lang="zh-CN" altLang="en-US" dirty="0">
                <a:solidFill>
                  <a:srgbClr val="C00000"/>
                </a:solidFill>
                <a:ea typeface="宋体" pitchFamily="2" charset="-122"/>
                <a:cs typeface="Arial Unicode MS" pitchFamily="34" charset="-122"/>
              </a:rPr>
              <a:t>域名</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www.atguigu.com</a:t>
            </a:r>
          </a:p>
          <a:p>
            <a:pPr lvl="1" algn="just">
              <a:buFont typeface="Wingdings" pitchFamily="2" charset="2"/>
              <a:buChar char="Ø"/>
            </a:pPr>
            <a:r>
              <a:rPr lang="en-US" altLang="zh-CN" dirty="0">
                <a:solidFill>
                  <a:srgbClr val="C00000"/>
                </a:solidFill>
                <a:ea typeface="宋体" pitchFamily="2" charset="-122"/>
                <a:cs typeface="Arial Unicode MS" pitchFamily="34" charset="-122"/>
              </a:rPr>
              <a:t>IP </a:t>
            </a:r>
            <a:r>
              <a:rPr lang="zh-CN" altLang="en-US" dirty="0">
                <a:solidFill>
                  <a:srgbClr val="C00000"/>
                </a:solidFill>
                <a:ea typeface="宋体" pitchFamily="2" charset="-122"/>
                <a:cs typeface="Arial Unicode MS" pitchFamily="34" charset="-122"/>
              </a:rPr>
              <a:t>地址</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hostAddress</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202.108.35.210</a:t>
            </a:r>
          </a:p>
          <a:p>
            <a:pPr algn="just">
              <a:buFont typeface="Wingdings" pitchFamily="2" charset="2"/>
              <a:buChar char="l"/>
            </a:pPr>
            <a:r>
              <a:rPr lang="en-US" altLang="zh-CN" sz="2400" dirty="0">
                <a:ea typeface="宋体" pitchFamily="2" charset="-122"/>
                <a:cs typeface="Arial Unicode MS" pitchFamily="34" charset="-122"/>
              </a:rPr>
              <a:t>InetAddress</a:t>
            </a:r>
            <a:r>
              <a:rPr lang="zh-CN" altLang="en-US" sz="2400" dirty="0">
                <a:ea typeface="宋体" pitchFamily="2" charset="-122"/>
                <a:cs typeface="Arial Unicode MS" pitchFamily="34" charset="-122"/>
              </a:rPr>
              <a:t>类主要表示</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地址，两个子类：</a:t>
            </a:r>
            <a:r>
              <a:rPr lang="en-US" altLang="zh-CN" sz="2400" dirty="0">
                <a:ea typeface="宋体" pitchFamily="2" charset="-122"/>
                <a:cs typeface="Arial Unicode MS" pitchFamily="34" charset="-122"/>
              </a:rPr>
              <a:t>Inet4Address</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Inet6Address</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lgn="just">
              <a:buFont typeface="Wingdings" pitchFamily="2" charset="2"/>
              <a:buChar char="l"/>
            </a:pPr>
            <a:r>
              <a:rPr lang="en-US" altLang="zh-CN" sz="2400" dirty="0">
                <a:ea typeface="宋体" pitchFamily="2" charset="-122"/>
                <a:cs typeface="Arial Unicode MS" pitchFamily="34" charset="-122"/>
              </a:rPr>
              <a:t>InetAddress </a:t>
            </a:r>
            <a:r>
              <a:rPr lang="zh-CN" altLang="en-US" sz="2400" dirty="0">
                <a:ea typeface="宋体" pitchFamily="2" charset="-122"/>
                <a:cs typeface="Arial Unicode MS" pitchFamily="34" charset="-122"/>
              </a:rPr>
              <a:t>类对象含有一个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主机地址的域名和</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a:t>
            </a:r>
            <a:r>
              <a:rPr lang="en-US" altLang="zh-CN" sz="2400" dirty="0">
                <a:ea typeface="宋体" pitchFamily="2" charset="-122"/>
                <a:cs typeface="Arial Unicode MS" pitchFamily="34" charset="-122"/>
              </a:rPr>
              <a:t>www.atguigu.com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202.108.35.210</a:t>
            </a:r>
            <a:r>
              <a:rPr lang="zh-CN" altLang="en-US" sz="2400" dirty="0">
                <a:ea typeface="宋体" pitchFamily="2" charset="-122"/>
                <a:cs typeface="Arial Unicode MS" pitchFamily="34" charset="-122"/>
              </a:rPr>
              <a:t>。</a:t>
            </a:r>
          </a:p>
          <a:p>
            <a:pPr>
              <a:buFont typeface="Wingdings" pitchFamily="2" charset="2"/>
              <a:buChar char="l"/>
            </a:pPr>
            <a:r>
              <a:rPr lang="zh-CN" altLang="en-US" sz="2400" dirty="0">
                <a:ea typeface="宋体" pitchFamily="2" charset="-122"/>
                <a:cs typeface="Arial Unicode MS" pitchFamily="34" charset="-122"/>
              </a:rPr>
              <a:t>域名容易记忆，当在连接网络时输入一个主机的域名后，域名服务器（</a:t>
            </a:r>
            <a:r>
              <a:rPr lang="en-US" altLang="zh-CN" sz="2400" dirty="0">
                <a:ea typeface="宋体" pitchFamily="2" charset="-122"/>
                <a:cs typeface="Arial Unicode MS" pitchFamily="34" charset="-122"/>
              </a:rPr>
              <a:t>DNS</a:t>
            </a:r>
            <a:r>
              <a:rPr lang="zh-CN" altLang="en-US" sz="2400" dirty="0">
                <a:ea typeface="宋体" pitchFamily="2" charset="-122"/>
                <a:cs typeface="Arial Unicode MS" pitchFamily="34" charset="-122"/>
              </a:rPr>
              <a:t>）负责将域名转化成</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地址，这样才能和主机建立连接。 </a:t>
            </a:r>
            <a:r>
              <a:rPr lang="en-US" altLang="zh-CN" sz="2400" b="1" dirty="0">
                <a:solidFill>
                  <a:srgbClr val="0000FF"/>
                </a:solidFill>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域名解析</a:t>
            </a:r>
          </a:p>
        </p:txBody>
      </p:sp>
    </p:spTree>
    <p:extLst>
      <p:ext uri="{BB962C8B-B14F-4D97-AF65-F5344CB8AC3E}">
        <p14:creationId xmlns:p14="http://schemas.microsoft.com/office/powerpoint/2010/main" val="236722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690328"/>
            <a:ext cx="3211328" cy="29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77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a:latin typeface="宋体" pitchFamily="2" charset="-122"/>
                <a:ea typeface="宋体" pitchFamily="2" charset="-122"/>
              </a:rPr>
              <a:t>网络服务器</a:t>
            </a: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C:\Windows\System32\drivers\etc\hosts</a:t>
            </a:r>
            <a:endParaRPr lang="zh-CN" altLang="en-US" dirty="0"/>
          </a:p>
        </p:txBody>
      </p:sp>
      <p:sp>
        <p:nvSpPr>
          <p:cNvPr id="22" name="TextBox 21"/>
          <p:cNvSpPr txBox="1"/>
          <p:nvPr/>
        </p:nvSpPr>
        <p:spPr>
          <a:xfrm>
            <a:off x="345458" y="5589240"/>
            <a:ext cx="3794494"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4095452"/>
            <a:ext cx="4756463" cy="2645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2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457200" y="1412776"/>
            <a:ext cx="8229600" cy="4525963"/>
          </a:xfrm>
        </p:spPr>
        <p:txBody>
          <a:bodyPr>
            <a:normAutofit/>
          </a:bodyPr>
          <a:lstStyle/>
          <a:p>
            <a:pPr>
              <a:buFont typeface="Wingdings" pitchFamily="2" charset="2"/>
              <a:buChar char="l"/>
            </a:pPr>
            <a:r>
              <a:rPr lang="en-US" altLang="zh-CN" sz="2400" dirty="0">
                <a:ea typeface="宋体" pitchFamily="2" charset="-122"/>
              </a:rPr>
              <a:t>InetAddress</a:t>
            </a:r>
            <a:r>
              <a:rPr lang="zh-CN" altLang="en-US" sz="2400" dirty="0">
                <a:ea typeface="宋体" pitchFamily="2" charset="-122"/>
              </a:rPr>
              <a:t>类没有提供公共的构造器，而是提供了如下两个静态方法来获取</a:t>
            </a:r>
            <a:r>
              <a:rPr lang="en-US" altLang="zh-CN" sz="2400" dirty="0">
                <a:ea typeface="宋体" pitchFamily="2" charset="-122"/>
              </a:rPr>
              <a:t>InetAddress</a:t>
            </a:r>
            <a:r>
              <a:rPr lang="zh-CN" altLang="en-US" sz="2400" dirty="0">
                <a:ea typeface="宋体" pitchFamily="2" charset="-122"/>
              </a:rPr>
              <a:t>实例</a:t>
            </a: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a:ea typeface="宋体" pitchFamily="2" charset="-122"/>
              </a:rPr>
              <a:t>InetAddress</a:t>
            </a:r>
            <a:r>
              <a:rPr lang="zh-CN" altLang="en-US" sz="2400" dirty="0">
                <a:ea typeface="宋体" pitchFamily="2" charset="-122"/>
              </a:rPr>
              <a:t>提供了如下几个常用的方法</a:t>
            </a:r>
            <a:endParaRPr lang="en-US" altLang="zh-CN" sz="2400" dirty="0">
              <a:ea typeface="宋体" pitchFamily="2" charset="-122"/>
            </a:endParaRPr>
          </a:p>
          <a:p>
            <a:pPr marL="0" indent="0">
              <a:buNone/>
            </a:pPr>
            <a:endParaRPr lang="en-US" altLang="zh-CN" sz="2400" dirty="0">
              <a:ea typeface="宋体" pitchFamily="2" charset="-122"/>
            </a:endParaRPr>
          </a:p>
          <a:p>
            <a:pPr marL="0" indent="0">
              <a:buNone/>
            </a:pPr>
            <a:r>
              <a:rPr lang="en-US" altLang="zh-CN" sz="2400" dirty="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864" y="2847534"/>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864" y="2233463"/>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033664"/>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5487488"/>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 y="6035427"/>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5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a:latin typeface="+mn-lt"/>
                <a:ea typeface="宋体" pitchFamily="2" charset="-122"/>
                <a:cs typeface="Arial Unicode MS" pitchFamily="34" charset="-122"/>
              </a:rPr>
              <a:t>InetAdress</a:t>
            </a:r>
            <a:r>
              <a:rPr lang="en-US" altLang="zh-CN" sz="3600" b="1" dirty="0">
                <a:latin typeface="+mn-lt"/>
                <a:ea typeface="宋体" pitchFamily="2" charset="-122"/>
                <a:cs typeface="Arial Unicode MS" pitchFamily="34" charset="-122"/>
              </a:rPr>
              <a:t> </a:t>
            </a:r>
            <a:r>
              <a:rPr lang="zh-CN" altLang="en-US" sz="3600" b="1" dirty="0">
                <a:latin typeface="+mn-lt"/>
                <a:ea typeface="宋体" pitchFamily="2" charset="-122"/>
                <a:cs typeface="Arial Unicode MS" pitchFamily="34" charset="-122"/>
              </a:rPr>
              <a:t>代码示例</a:t>
            </a:r>
          </a:p>
        </p:txBody>
      </p:sp>
    </p:spTree>
    <p:extLst>
      <p:ext uri="{BB962C8B-B14F-4D97-AF65-F5344CB8AC3E}">
        <p14:creationId xmlns:p14="http://schemas.microsoft.com/office/powerpoint/2010/main" val="176690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15-4 TCP</a:t>
            </a:r>
            <a:r>
              <a:rPr lang="zh-CN" altLang="en-US" sz="4800" dirty="0">
                <a:solidFill>
                  <a:schemeClr val="accent6">
                    <a:lumMod val="75000"/>
                  </a:schemeClr>
                </a:solidFill>
                <a:ea typeface="隶书" panose="02010509060101010101" pitchFamily="49" charset="-122"/>
              </a:rPr>
              <a:t>网络通信</a:t>
            </a:r>
          </a:p>
        </p:txBody>
      </p:sp>
    </p:spTree>
    <p:extLst>
      <p:ext uri="{BB962C8B-B14F-4D97-AF65-F5344CB8AC3E}">
        <p14:creationId xmlns:p14="http://schemas.microsoft.com/office/powerpoint/2010/main" val="4015277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a:latin typeface="+mn-lt"/>
                <a:ea typeface="宋体" pitchFamily="2" charset="-122"/>
              </a:rPr>
              <a:t>通讯要素</a:t>
            </a:r>
            <a:r>
              <a:rPr lang="en-US" altLang="zh-CN" b="1" dirty="0">
                <a:latin typeface="+mn-lt"/>
                <a:ea typeface="宋体" pitchFamily="2" charset="-122"/>
              </a:rPr>
              <a:t>2</a:t>
            </a:r>
            <a:r>
              <a:rPr lang="zh-CN" altLang="en-US" b="1" dirty="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a:latin typeface="宋体" pitchFamily="2" charset="-122"/>
                <a:ea typeface="宋体" pitchFamily="2" charset="-122"/>
              </a:rPr>
              <a:t>网络通信协议</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a:latin typeface="宋体" pitchFamily="2" charset="-122"/>
                <a:ea typeface="宋体" pitchFamily="2" charset="-122"/>
              </a:rPr>
              <a:t>通信协议分层的思想</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p>
        </p:txBody>
      </p:sp>
    </p:spTree>
    <p:extLst>
      <p:ext uri="{BB962C8B-B14F-4D97-AF65-F5344CB8AC3E}">
        <p14:creationId xmlns:p14="http://schemas.microsoft.com/office/powerpoint/2010/main" val="419639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a:latin typeface="宋体" pitchFamily="2" charset="-122"/>
                <a:ea typeface="宋体" pitchFamily="2" charset="-122"/>
              </a:rPr>
              <a:t>主要内容</a:t>
            </a:r>
          </a:p>
        </p:txBody>
      </p:sp>
      <p:sp>
        <p:nvSpPr>
          <p:cNvPr id="3" name="TextBox 2"/>
          <p:cNvSpPr txBox="1"/>
          <p:nvPr/>
        </p:nvSpPr>
        <p:spPr>
          <a:xfrm>
            <a:off x="683568" y="1604211"/>
            <a:ext cx="7920880" cy="4196020"/>
          </a:xfrm>
          <a:prstGeom prst="rect">
            <a:avLst/>
          </a:prstGeom>
          <a:noFill/>
        </p:spPr>
        <p:txBody>
          <a:bodyPr wrap="square" rtlCol="0">
            <a:spAutoFit/>
          </a:bodyPr>
          <a:lstStyle/>
          <a:p>
            <a:pPr>
              <a:lnSpc>
                <a:spcPts val="4000"/>
              </a:lnSpc>
            </a:pPr>
            <a:r>
              <a:rPr lang="en-US" altLang="zh-CN" sz="2800">
                <a:ea typeface="宋体" pitchFamily="2" charset="-122"/>
                <a:cs typeface="Arial Unicode MS" pitchFamily="34" charset="-122"/>
              </a:rPr>
              <a:t>15.1 </a:t>
            </a:r>
            <a:r>
              <a:rPr lang="zh-CN" altLang="en-US" sz="2800">
                <a:ea typeface="宋体" pitchFamily="2" charset="-122"/>
                <a:cs typeface="Arial Unicode MS" pitchFamily="34" charset="-122"/>
              </a:rPr>
              <a:t>网络</a:t>
            </a:r>
            <a:r>
              <a:rPr lang="zh-CN" altLang="en-US" sz="2800" dirty="0">
                <a:ea typeface="宋体" pitchFamily="2" charset="-122"/>
                <a:cs typeface="Arial Unicode MS" pitchFamily="34" charset="-122"/>
              </a:rPr>
              <a:t>编程概述</a:t>
            </a:r>
            <a:endParaRPr lang="en-US" altLang="zh-CN" sz="2800" dirty="0">
              <a:ea typeface="宋体" pitchFamily="2" charset="-122"/>
              <a:cs typeface="Arial Unicode MS" pitchFamily="34" charset="-122"/>
            </a:endParaRPr>
          </a:p>
          <a:p>
            <a:pPr>
              <a:lnSpc>
                <a:spcPts val="4000"/>
              </a:lnSpc>
            </a:pPr>
            <a:r>
              <a:rPr lang="en-US" altLang="zh-CN" sz="2800">
                <a:ea typeface="宋体" pitchFamily="2" charset="-122"/>
                <a:cs typeface="Arial Unicode MS" pitchFamily="34" charset="-122"/>
              </a:rPr>
              <a:t>15.2 </a:t>
            </a:r>
            <a:r>
              <a:rPr lang="zh-CN" altLang="en-US" sz="2800">
                <a:ea typeface="宋体" pitchFamily="2" charset="-122"/>
                <a:cs typeface="Arial Unicode MS" pitchFamily="34" charset="-122"/>
              </a:rPr>
              <a:t>通讯</a:t>
            </a:r>
            <a:r>
              <a:rPr lang="zh-CN" altLang="en-US" sz="2800" dirty="0">
                <a:ea typeface="宋体" pitchFamily="2" charset="-122"/>
                <a:cs typeface="Arial Unicode MS" pitchFamily="34" charset="-122"/>
              </a:rPr>
              <a:t>要素</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和端口号</a:t>
            </a:r>
            <a:endParaRPr lang="en-US" altLang="zh-CN" sz="2400" dirty="0">
              <a:ea typeface="宋体" pitchFamily="2" charset="-122"/>
              <a:cs typeface="Arial Unicode MS" pitchFamily="34" charset="-122"/>
            </a:endParaRPr>
          </a:p>
          <a:p>
            <a:pPr marL="914400" lvl="1" indent="-457200">
              <a:lnSpc>
                <a:spcPts val="4000"/>
              </a:lnSpc>
              <a:buFont typeface="Wingdings" pitchFamily="2" charset="2"/>
              <a:buChar char="Ø"/>
            </a:pPr>
            <a:r>
              <a:rPr lang="zh-CN" altLang="en-US" sz="2400" dirty="0">
                <a:ea typeface="宋体" pitchFamily="2" charset="-122"/>
                <a:cs typeface="Arial Unicode MS" pitchFamily="34" charset="-122"/>
              </a:rPr>
              <a:t>网络通信协议</a:t>
            </a:r>
            <a:endParaRPr lang="en-US" altLang="zh-CN" sz="2400" dirty="0">
              <a:ea typeface="宋体" pitchFamily="2" charset="-122"/>
            </a:endParaRPr>
          </a:p>
          <a:p>
            <a:pPr marL="0" lvl="1">
              <a:lnSpc>
                <a:spcPts val="4000"/>
              </a:lnSpc>
            </a:pPr>
            <a:r>
              <a:rPr lang="en-US" altLang="zh-CN" sz="2800">
                <a:ea typeface="宋体" pitchFamily="2" charset="-122"/>
                <a:cs typeface="Arial Unicode MS" pitchFamily="34" charset="-122"/>
              </a:rPr>
              <a:t>15.3 InetAddress</a:t>
            </a:r>
            <a:r>
              <a:rPr lang="zh-CN" altLang="en-US" sz="2800" dirty="0">
                <a:ea typeface="宋体" pitchFamily="2" charset="-122"/>
                <a:cs typeface="Arial Unicode MS" pitchFamily="34" charset="-122"/>
              </a:rPr>
              <a:t>类</a:t>
            </a:r>
            <a:endParaRPr lang="en-US" altLang="zh-CN" sz="2800" dirty="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15.4 TCP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15.5 UDP</a:t>
            </a:r>
            <a:r>
              <a:rPr lang="zh-CN" altLang="en-US" sz="2800">
                <a:ea typeface="宋体" pitchFamily="2" charset="-122"/>
                <a:cs typeface="Arial Unicode MS" pitchFamily="34" charset="-122"/>
              </a:rPr>
              <a:t>网络通信</a:t>
            </a:r>
            <a:endParaRPr lang="en-US" altLang="zh-CN" sz="280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15.6 URL</a:t>
            </a:r>
            <a:r>
              <a:rPr lang="zh-CN" altLang="en-US" sz="2800" dirty="0">
                <a:ea typeface="宋体" pitchFamily="2" charset="-122"/>
                <a:cs typeface="Arial Unicode MS" pitchFamily="34" charset="-122"/>
              </a:rPr>
              <a:t>编程</a:t>
            </a:r>
            <a:endParaRPr lang="en-US" altLang="zh-CN" sz="2800" dirty="0">
              <a:ea typeface="宋体" pitchFamily="2"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idx="1"/>
          </p:nvPr>
        </p:nvSpPr>
        <p:spPr>
          <a:xfrm>
            <a:off x="251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a:ea typeface="宋体" pitchFamily="2" charset="-122"/>
                <a:cs typeface="Arial Unicode MS" pitchFamily="34" charset="-122"/>
              </a:rPr>
              <a:t>。</a:t>
            </a:r>
            <a:endParaRPr lang="en-US" altLang="zh-CN" sz="2400" b="1" dirty="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a:solidFill>
                  <a:srgbClr val="0000FF"/>
                </a:solidFill>
                <a:ea typeface="宋体" pitchFamily="2" charset="-122"/>
                <a:cs typeface="Arial Unicode MS" pitchFamily="34" charset="-122"/>
              </a:rPr>
              <a:t>TCP/IP </a:t>
            </a:r>
            <a:r>
              <a:rPr lang="zh-CN" altLang="en-US" sz="2400" b="1" dirty="0">
                <a:solidFill>
                  <a:srgbClr val="0000FF"/>
                </a:solidFill>
                <a:ea typeface="宋体" pitchFamily="2" charset="-122"/>
                <a:cs typeface="Arial Unicode MS" pitchFamily="34" charset="-122"/>
              </a:rPr>
              <a:t>以其两个主要协议：传输控制协议(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IP(Internet Protocol)</a:t>
            </a:r>
            <a:r>
              <a:rPr lang="zh-CN" altLang="en-US" sz="2400" dirty="0">
                <a:ea typeface="宋体" pitchFamily="2" charset="-122"/>
                <a:cs typeface="Arial Unicode MS" pitchFamily="34" charset="-122"/>
              </a:rPr>
              <a:t>协议是网络层的主要协议，支持网间互连的数据通信。</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en-US" altLang="zh-CN" sz="2400" dirty="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协议模型从更实用的角度出发，形成了高效的四层体系结构，即</a:t>
            </a:r>
            <a:r>
              <a:rPr lang="zh-CN" altLang="en-US" sz="2400" b="1" dirty="0">
                <a:solidFill>
                  <a:srgbClr val="0000FF"/>
                </a:solidFill>
                <a:ea typeface="宋体" pitchFamily="2" charset="-122"/>
                <a:cs typeface="Arial Unicode MS" pitchFamily="34" charset="-122"/>
              </a:rPr>
              <a:t>物理链路层、</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325585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4967288" y="887413"/>
            <a:ext cx="4176712" cy="719137"/>
          </a:xfrm>
          <a:prstGeom prst="rect">
            <a:avLst/>
          </a:prstGeom>
        </p:spPr>
        <p:txBody>
          <a:bodyPr anchor="ctr">
            <a:normAutofit/>
          </a:bodyPr>
          <a:lstStyle/>
          <a:p>
            <a:r>
              <a:rPr lang="en-US" altLang="zh-CN" sz="4000" b="1" dirty="0">
                <a:latin typeface="+mn-lt"/>
                <a:ea typeface="宋体" pitchFamily="2" charset="-122"/>
                <a:cs typeface="Arial Unicode MS" pitchFamily="34" charset="-122"/>
              </a:rPr>
              <a:t>TCP </a:t>
            </a:r>
            <a:r>
              <a:rPr lang="zh-CN" altLang="en-US" sz="4000" b="1" dirty="0">
                <a:latin typeface="+mn-lt"/>
                <a:ea typeface="宋体" pitchFamily="2" charset="-122"/>
                <a:cs typeface="Arial Unicode MS" pitchFamily="34" charset="-122"/>
              </a:rPr>
              <a:t>和 </a:t>
            </a:r>
            <a:r>
              <a:rPr lang="en-US" altLang="zh-CN" sz="4000" b="1" dirty="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TCP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使用</a:t>
            </a:r>
            <a:r>
              <a:rPr kumimoji="0" lang="en-US" altLang="zh-CN" dirty="0">
                <a:latin typeface="+mn-lt"/>
                <a:cs typeface="Arial Unicode MS" pitchFamily="34" charset="-122"/>
              </a:rPr>
              <a:t>TCP</a:t>
            </a:r>
            <a:r>
              <a:rPr kumimoji="0" lang="zh-CN" altLang="en-US" dirty="0">
                <a:latin typeface="+mn-lt"/>
                <a:cs typeface="Arial Unicode MS" pitchFamily="34" charset="-122"/>
              </a:rPr>
              <a:t>协议前，须先建立</a:t>
            </a:r>
            <a:r>
              <a:rPr kumimoji="0" lang="en-US" altLang="zh-CN" dirty="0">
                <a:latin typeface="+mn-lt"/>
                <a:cs typeface="Arial Unicode MS" pitchFamily="34" charset="-122"/>
              </a:rPr>
              <a:t>TCP</a:t>
            </a:r>
            <a:r>
              <a:rPr kumimoji="0" lang="zh-CN" altLang="en-US" dirty="0">
                <a:latin typeface="+mn-lt"/>
                <a:cs typeface="Arial Unicode MS" pitchFamily="34" charset="-122"/>
              </a:rPr>
              <a:t>连接，形成传输数据通道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传输前，采用“</a:t>
            </a:r>
            <a:r>
              <a:rPr kumimoji="0" lang="zh-CN" altLang="en-US" b="1" dirty="0">
                <a:latin typeface="+mn-lt"/>
                <a:cs typeface="Arial Unicode MS" pitchFamily="34" charset="-122"/>
              </a:rPr>
              <a:t>三次握手</a:t>
            </a:r>
            <a:r>
              <a:rPr kumimoji="0" lang="zh-CN" altLang="en-US" dirty="0">
                <a:latin typeface="+mn-lt"/>
                <a:cs typeface="Arial Unicode MS" pitchFamily="34" charset="-122"/>
              </a:rPr>
              <a:t>”方式，是可靠的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协议进行通信的两个应用进程：客户端、服务端</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在连接中可进行大数据量的传输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传输完毕，需释放已建立的连接，效率低</a:t>
            </a:r>
          </a:p>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UDP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将数据、源、目的封装成数据包，不需要建立连接</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每个数据报的大小限制在</a:t>
            </a:r>
            <a:r>
              <a:rPr kumimoji="0" lang="en-US" altLang="zh-CN" dirty="0">
                <a:latin typeface="+mn-lt"/>
                <a:cs typeface="Arial Unicode MS" pitchFamily="34" charset="-122"/>
              </a:rPr>
              <a:t>64K</a:t>
            </a:r>
            <a:r>
              <a:rPr kumimoji="0" lang="zh-CN" altLang="en-US" dirty="0">
                <a:latin typeface="+mn-lt"/>
                <a:cs typeface="Arial Unicode MS" pitchFamily="34" charset="-122"/>
              </a:rPr>
              <a:t>内</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因无需连接，故是不可靠的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extLst>
      <p:ext uri="{BB962C8B-B14F-4D97-AF65-F5344CB8AC3E}">
        <p14:creationId xmlns:p14="http://schemas.microsoft.com/office/powerpoint/2010/main" val="14112708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539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开发网络应用程序早已被广泛的采用，以至于成为事实上的标准。</a:t>
            </a:r>
            <a:endParaRPr lang="en-US" altLang="zh-CN" sz="2400" dirty="0">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通信的两端都要有</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，是两台机器间通信的端点</a:t>
            </a:r>
            <a:endParaRPr lang="en-US" altLang="zh-CN" sz="2400" dirty="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a:ea typeface="宋体" pitchFamily="2" charset="-122"/>
              </a:rPr>
              <a:t>Socket</a:t>
            </a:r>
            <a:r>
              <a:rPr lang="zh-CN" altLang="en-US" sz="2400" dirty="0">
                <a:ea typeface="宋体" pitchFamily="2" charset="-122"/>
              </a:rPr>
              <a:t>允许程序把网络连接当成一个流，</a:t>
            </a:r>
            <a:r>
              <a:rPr lang="zh-CN" altLang="zh-CN" sz="2400" dirty="0">
                <a:ea typeface="宋体" pitchFamily="2" charset="-122"/>
              </a:rPr>
              <a:t>数据在两个Socket间通过IO传输。</a:t>
            </a:r>
            <a:endParaRPr lang="en-US" altLang="zh-CN" sz="2400" dirty="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，等待通信请求的  </a:t>
            </a:r>
            <a:r>
              <a:rPr lang="en-US" altLang="zh-CN" dirty="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服务端</a:t>
            </a:r>
          </a:p>
        </p:txBody>
      </p:sp>
      <p:sp>
        <p:nvSpPr>
          <p:cNvPr id="4" name="标题 1"/>
          <p:cNvSpPr txBox="1">
            <a:spLocks/>
          </p:cNvSpPr>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p14="http://schemas.microsoft.com/office/powerpoint/2010/main" val="375152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a:latin typeface="+mn-lt"/>
                <a:cs typeface="Arial Unicode MS" pitchFamily="34" charset="-122"/>
              </a:rPr>
              <a:t>Java</a:t>
            </a:r>
            <a:r>
              <a:rPr kumimoji="0" lang="zh-CN" altLang="en-US" dirty="0">
                <a:latin typeface="+mn-lt"/>
                <a:cs typeface="Arial Unicode MS" pitchFamily="34" charset="-122"/>
              </a:rPr>
              <a:t>语言的基于套接字编程分为服务端编程和客户端编程，其通信模型如图所示：</a:t>
            </a: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90" y="242088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a:latin typeface="+mn-lt"/>
                <a:ea typeface="宋体" pitchFamily="2" charset="-122"/>
              </a:rPr>
              <a:t>基于</a:t>
            </a:r>
            <a:r>
              <a:rPr lang="en-US" altLang="zh-CN" sz="4000" b="1">
                <a:latin typeface="+mn-lt"/>
                <a:ea typeface="宋体" pitchFamily="2" charset="-122"/>
              </a:rPr>
              <a:t>Socket</a:t>
            </a:r>
            <a:r>
              <a:rPr lang="zh-CN" altLang="en-US" sz="4000" b="1">
                <a:latin typeface="+mn-lt"/>
                <a:ea typeface="宋体" pitchFamily="2" charset="-122"/>
              </a:rPr>
              <a:t>的</a:t>
            </a:r>
            <a:r>
              <a:rPr lang="en-US" altLang="zh-CN" sz="4000" b="1">
                <a:latin typeface="+mn-lt"/>
                <a:ea typeface="宋体" pitchFamily="2" charset="-122"/>
              </a:rPr>
              <a:t>TCP</a:t>
            </a:r>
            <a:r>
              <a:rPr lang="zh-CN" altLang="en-US" sz="4000" b="1">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p14="http://schemas.microsoft.com/office/powerpoint/2010/main" val="22466842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2863850" y="620713"/>
            <a:ext cx="6280150" cy="1030287"/>
          </a:xfrm>
          <a:prstGeom prst="rect">
            <a:avLst/>
          </a:prstGeo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val="2315408588"/>
              </p:ext>
            </p:extLst>
          </p:nvPr>
        </p:nvGraphicFramePr>
        <p:xfrm>
          <a:off x="251520" y="1844824"/>
          <a:ext cx="8640960" cy="5065008"/>
        </p:xfrm>
        <a:graphic>
          <a:graphicData uri="http://schemas.openxmlformats.org/drawingml/2006/table">
            <a:tbl>
              <a:tblPr/>
              <a:tblGrid>
                <a:gridCol w="3312368">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0457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2376488" y="692150"/>
            <a:ext cx="6767512" cy="792163"/>
          </a:xfrm>
          <a:prstGeom prst="rect">
            <a:avLst/>
          </a:prstGeo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p14="http://schemas.microsoft.com/office/powerpoint/2010/main" val="3616245825"/>
              </p:ext>
            </p:extLst>
          </p:nvPr>
        </p:nvGraphicFramePr>
        <p:xfrm>
          <a:off x="539552" y="1772816"/>
          <a:ext cx="7992888" cy="5182860"/>
        </p:xfrm>
        <a:graphic>
          <a:graphicData uri="http://schemas.openxmlformats.org/drawingml/2006/table">
            <a:tbl>
              <a:tblPr/>
              <a:tblGrid>
                <a:gridCol w="3240360">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94968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3671888" y="620713"/>
            <a:ext cx="5472112" cy="1030287"/>
          </a:xfrm>
          <a:prstGeom prst="rect">
            <a:avLst/>
          </a:prstGeom>
        </p:spPr>
        <p:txBody>
          <a:bodyPr anchor="ctr">
            <a:normAutofit/>
          </a:bodyPr>
          <a:lstStyle/>
          <a:p>
            <a:r>
              <a:rPr lang="zh-CN" altLang="en-US" sz="4000" b="1" dirty="0">
                <a:latin typeface="+mn-lt"/>
                <a:ea typeface="宋体" pitchFamily="2" charset="-122"/>
              </a:rPr>
              <a:t>基于</a:t>
            </a:r>
            <a:r>
              <a:rPr lang="en-US" altLang="zh-CN" sz="4000" b="1" dirty="0">
                <a:latin typeface="+mn-lt"/>
                <a:ea typeface="宋体" pitchFamily="2" charset="-122"/>
              </a:rPr>
              <a:t>Socket</a:t>
            </a:r>
            <a:r>
              <a:rPr lang="zh-CN" altLang="en-US" sz="4000" b="1" dirty="0">
                <a:latin typeface="+mn-lt"/>
                <a:ea typeface="宋体" pitchFamily="2" charset="-122"/>
              </a:rPr>
              <a:t>的</a:t>
            </a:r>
            <a:r>
              <a:rPr lang="en-US" altLang="zh-CN" sz="4000" b="1" dirty="0">
                <a:latin typeface="+mn-lt"/>
                <a:ea typeface="宋体" pitchFamily="2" charset="-122"/>
              </a:rPr>
              <a:t>TCP</a:t>
            </a:r>
            <a:r>
              <a:rPr lang="zh-CN" altLang="en-US" sz="4000" b="1" dirty="0">
                <a:latin typeface="+mn-lt"/>
                <a:ea typeface="宋体" pitchFamily="2" charset="-122"/>
              </a:rPr>
              <a:t>编程</a:t>
            </a: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a:solidFill>
                  <a:schemeClr val="hlink"/>
                </a:solidFill>
                <a:latin typeface="+mn-lt"/>
                <a:cs typeface="Arial Unicode MS" pitchFamily="34" charset="-122"/>
              </a:rPr>
              <a:t>：</a:t>
            </a:r>
            <a:endParaRPr kumimoji="0" lang="en-US" altLang="zh-CN" sz="2800" b="1" dirty="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创建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根据指定服务端的 </a:t>
            </a:r>
            <a:r>
              <a:rPr kumimoji="0" lang="en-US" altLang="zh-CN" sz="2000" dirty="0">
                <a:latin typeface="+mn-lt"/>
                <a:cs typeface="Arial Unicode MS" pitchFamily="34" charset="-122"/>
              </a:rPr>
              <a:t>IP </a:t>
            </a:r>
            <a:r>
              <a:rPr kumimoji="0" lang="zh-CN" altLang="en-US" sz="2000" dirty="0">
                <a:latin typeface="+mn-lt"/>
                <a:cs typeface="Arial Unicode MS" pitchFamily="34" charset="-122"/>
              </a:rPr>
              <a:t>地址或端口号构造 </a:t>
            </a:r>
            <a:r>
              <a:rPr kumimoji="0" lang="en-US" altLang="zh-CN" sz="2000" dirty="0">
                <a:latin typeface="+mn-lt"/>
                <a:cs typeface="Arial Unicode MS" pitchFamily="34" charset="-122"/>
              </a:rPr>
              <a:t>Socket </a:t>
            </a:r>
            <a:r>
              <a:rPr kumimoji="0" lang="zh-CN" altLang="en-US" sz="2000" dirty="0">
                <a:latin typeface="+mn-lt"/>
                <a:cs typeface="Arial Unicode MS" pitchFamily="34" charset="-122"/>
              </a:rPr>
              <a:t>类对象。若服务器端响应，则建立客户端到服务器的通信线路。若连接失败，会出现异常。</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打开连接到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的输入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出流： </a:t>
            </a:r>
            <a:r>
              <a:rPr kumimoji="0" lang="zh-CN" altLang="en-US" sz="2000" dirty="0">
                <a:latin typeface="+mn-lt"/>
                <a:cs typeface="Arial Unicode MS" pitchFamily="34" charset="-122"/>
              </a:rPr>
              <a:t>使用 </a:t>
            </a:r>
            <a:r>
              <a:rPr kumimoji="0" lang="en-US" altLang="zh-CN" sz="2000" dirty="0" err="1">
                <a:latin typeface="+mn-lt"/>
                <a:cs typeface="Arial Unicode MS" pitchFamily="34" charset="-122"/>
              </a:rPr>
              <a:t>getInputStream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方法获得输入流，使用 </a:t>
            </a:r>
            <a:r>
              <a:rPr kumimoji="0" lang="en-US" altLang="zh-CN" sz="2000" dirty="0" err="1">
                <a:latin typeface="+mn-lt"/>
                <a:cs typeface="Arial Unicode MS" pitchFamily="34" charset="-122"/>
              </a:rPr>
              <a:t>getOutputStream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方法获得输出流，进行数据传输</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按照一定的协议对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进行读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写操作：</a:t>
            </a:r>
            <a:r>
              <a:rPr kumimoji="0" lang="zh-CN" altLang="en-US" sz="2000" dirty="0">
                <a:latin typeface="+mn-lt"/>
                <a:cs typeface="Arial Unicode MS" pitchFamily="34" charset="-122"/>
              </a:rPr>
              <a:t>通过输入流读取服务器放入线路的信息（但不能读取自己放入线路的信息），通过输出流将信息写入线程。</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关闭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断开客户端到服务器的连接，释放线路 </a:t>
            </a:r>
          </a:p>
        </p:txBody>
      </p:sp>
    </p:spTree>
    <p:extLst>
      <p:ext uri="{BB962C8B-B14F-4D97-AF65-F5344CB8AC3E}">
        <p14:creationId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a:latin typeface="+mn-lt"/>
                <a:ea typeface="宋体" pitchFamily="2" charset="-122"/>
                <a:cs typeface="Arial Unicode MS" pitchFamily="34" charset="-122"/>
              </a:rPr>
              <a:t>Socket</a:t>
            </a:r>
            <a:r>
              <a:rPr lang="zh-CN" altLang="en-US" b="1" dirty="0">
                <a:latin typeface="+mn-lt"/>
                <a:ea typeface="宋体" pitchFamily="2" charset="-122"/>
                <a:cs typeface="Arial Unicode MS" pitchFamily="34" charset="-122"/>
              </a:rPr>
              <a:t>对象</a:t>
            </a:r>
          </a:p>
        </p:txBody>
      </p:sp>
      <p:sp>
        <p:nvSpPr>
          <p:cNvPr id="61443" name="Rectangle 3"/>
          <p:cNvSpPr>
            <a:spLocks noGrp="1" noChangeArrowheads="1"/>
          </p:cNvSpPr>
          <p:nvPr>
            <p:ph idx="1"/>
          </p:nvPr>
        </p:nvSpPr>
        <p:spPr>
          <a:xfrm>
            <a:off x="395536" y="1484784"/>
            <a:ext cx="8424936" cy="4104456"/>
          </a:xfrm>
        </p:spPr>
        <p:txBody>
          <a:bodyPr>
            <a:normAutofit/>
          </a:bodyPr>
          <a:lstStyle/>
          <a:p>
            <a:pPr algn="just">
              <a:buFont typeface="Wingdings" pitchFamily="2" charset="2"/>
              <a:buChar char="l"/>
            </a:pPr>
            <a:r>
              <a:rPr lang="zh-CN" altLang="en-US" sz="2400" dirty="0">
                <a:ea typeface="宋体" pitchFamily="2" charset="-122"/>
                <a:cs typeface="Arial Unicode MS" pitchFamily="34" charset="-122"/>
              </a:rPr>
              <a:t>客户端程序可以使用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UnknownHostException,IOExceptio</a:t>
            </a:r>
            <a:r>
              <a:rPr lang="en-US" altLang="zh-CN" sz="2000" dirty="0">
                <a:solidFill>
                  <a:schemeClr val="hlink"/>
                </a:solidFill>
                <a:ea typeface="宋体" pitchFamily="2" charset="-122"/>
                <a:cs typeface="Arial Unicode MS" pitchFamily="34" charset="-122"/>
              </a:rPr>
              <a:t>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向服务器(域名是host。端口号为port)发起TCP连接，若成功，则创建Socket对象，否则抛出异常。</a:t>
            </a:r>
            <a:endParaRPr lang="en-US" altLang="zh-CN" sz="20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Socket(InetAddress address,int port)throws IOException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根据InetAddress对象所表示的IP地址以及端口号port发起连接。</a:t>
            </a:r>
            <a:endParaRPr lang="en-US" altLang="zh-CN" sz="2000" dirty="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en-US" altLang="zh-CN" sz="2400" b="1" dirty="0">
                <a:solidFill>
                  <a:srgbClr val="C00000"/>
                </a:solidFill>
              </a:rPr>
              <a:t>40</a:t>
            </a:r>
            <a:r>
              <a:rPr lang="zh-CN" altLang="zh-CN" sz="2400" b="1" dirty="0">
                <a:solidFill>
                  <a:srgbClr val="C00000"/>
                </a:solidFill>
              </a:rPr>
              <a:t>.1</a:t>
            </a:r>
            <a:r>
              <a:rPr lang="en-US" altLang="zh-CN" sz="2400" b="1" dirty="0">
                <a:solidFill>
                  <a:srgbClr val="C00000"/>
                </a:solidFill>
              </a:rPr>
              <a:t>65</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val="2455058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051720" y="692696"/>
            <a:ext cx="5328592" cy="958031"/>
          </a:xfrm>
        </p:spPr>
        <p:txBody>
          <a:bodyPr anchor="ctr">
            <a:normAutofit fontScale="90000"/>
          </a:bodyPr>
          <a:lstStyle/>
          <a:p>
            <a:r>
              <a:rPr lang="zh-CN" altLang="en-US" sz="4000" b="1" dirty="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的</a:t>
            </a:r>
            <a:r>
              <a:rPr lang="en-US" altLang="zh-CN" sz="4000" b="1" dirty="0">
                <a:latin typeface="+mn-lt"/>
                <a:ea typeface="宋体" pitchFamily="2" charset="-122"/>
                <a:cs typeface="Arial Unicode MS" pitchFamily="34" charset="-122"/>
              </a:rPr>
              <a:t>TCP</a:t>
            </a:r>
            <a:r>
              <a:rPr lang="zh-CN" altLang="en-US" sz="4000" b="1" dirty="0">
                <a:latin typeface="+mn-lt"/>
                <a:ea typeface="宋体" pitchFamily="2" charset="-122"/>
                <a:cs typeface="Arial Unicode MS" pitchFamily="34" charset="-122"/>
              </a:rPr>
              <a:t>编程</a:t>
            </a:r>
          </a:p>
        </p:txBody>
      </p:sp>
      <p:sp>
        <p:nvSpPr>
          <p:cNvPr id="79874" name="Rectangle 2"/>
          <p:cNvSpPr>
            <a:spLocks noGrp="1" noChangeArrowheads="1"/>
          </p:cNvSpPr>
          <p:nvPr>
            <p:ph idx="1"/>
          </p:nvPr>
        </p:nvSpPr>
        <p:spPr>
          <a:xfrm>
            <a:off x="358080" y="1844824"/>
            <a:ext cx="8534400" cy="4464496"/>
          </a:xfrm>
        </p:spPr>
        <p:txBody>
          <a:bodyPr>
            <a:normAutofit/>
          </a:bodyPr>
          <a:lstStyle/>
          <a:p>
            <a:pPr>
              <a:spcBef>
                <a:spcPts val="0"/>
              </a:spcBef>
              <a:spcAft>
                <a:spcPts val="1800"/>
              </a:spcAft>
              <a:buFont typeface="Wingdings" pitchFamily="2" charset="2"/>
              <a:buChar char="l"/>
            </a:pPr>
            <a:r>
              <a:rPr lang="zh-CN" altLang="en-US" b="1" dirty="0">
                <a:solidFill>
                  <a:schemeClr val="hlink"/>
                </a:solidFill>
                <a:ea typeface="宋体" pitchFamily="2" charset="-122"/>
                <a:cs typeface="Arial Unicode MS" pitchFamily="34" charset="-122"/>
              </a:rPr>
              <a:t>服务器程序的工作过程包含以下四个基本的步骤：</a:t>
            </a:r>
            <a:endParaRPr lang="en-US" altLang="zh-CN" b="1" dirty="0">
              <a:solidFill>
                <a:schemeClr val="hlink"/>
              </a:solidFill>
              <a:ea typeface="宋体" pitchFamily="2" charset="-122"/>
              <a:cs typeface="Arial Unicode MS" pitchFamily="34" charset="-122"/>
            </a:endParaRPr>
          </a:p>
          <a:p>
            <a:pPr lvl="1">
              <a:buFont typeface="Wingdings" pitchFamily="2" charset="2"/>
              <a:buChar char="Ø"/>
            </a:pPr>
            <a:r>
              <a:rPr lang="zh-CN" altLang="en-US" b="1" dirty="0">
                <a:ea typeface="宋体" pitchFamily="2" charset="-122"/>
                <a:cs typeface="Arial Unicode MS" pitchFamily="34" charset="-122"/>
              </a:rPr>
              <a:t>调用 </a:t>
            </a:r>
            <a:r>
              <a:rPr lang="en-US" altLang="zh-CN" b="1" dirty="0" err="1">
                <a:ea typeface="宋体" pitchFamily="2" charset="-122"/>
                <a:cs typeface="Arial Unicode MS" pitchFamily="34" charset="-122"/>
              </a:rPr>
              <a:t>ServerSocket</a:t>
            </a:r>
            <a:r>
              <a:rPr lang="en-US" altLang="zh-CN" b="1" dirty="0">
                <a:ea typeface="宋体" pitchFamily="2" charset="-122"/>
                <a:cs typeface="Arial Unicode MS" pitchFamily="34" charset="-122"/>
              </a:rPr>
              <a:t>(</a:t>
            </a:r>
            <a:r>
              <a:rPr lang="en-US" altLang="zh-CN" b="1" dirty="0" err="1">
                <a:ea typeface="宋体" pitchFamily="2" charset="-122"/>
                <a:cs typeface="Arial Unicode MS" pitchFamily="34" charset="-122"/>
              </a:rPr>
              <a:t>int</a:t>
            </a:r>
            <a:r>
              <a:rPr lang="en-US" altLang="zh-CN" b="1" dirty="0">
                <a:ea typeface="宋体" pitchFamily="2" charset="-122"/>
                <a:cs typeface="Arial Unicode MS" pitchFamily="34" charset="-122"/>
              </a:rPr>
              <a:t> port)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创建一个服务器端套接字，并绑定到指定端口上。用于监听客户端的请求。</a:t>
            </a:r>
            <a:endParaRPr lang="en-US" altLang="zh-CN" dirty="0">
              <a:ea typeface="宋体" pitchFamily="2" charset="-122"/>
              <a:cs typeface="Arial Unicode MS" pitchFamily="34" charset="-122"/>
            </a:endParaRPr>
          </a:p>
          <a:p>
            <a:pPr lvl="1">
              <a:buFont typeface="Wingdings" pitchFamily="2" charset="2"/>
              <a:buChar char="Ø"/>
            </a:pPr>
            <a:r>
              <a:rPr lang="zh-CN" altLang="en-US" b="1" dirty="0">
                <a:ea typeface="宋体" pitchFamily="2" charset="-122"/>
                <a:cs typeface="Arial Unicode MS" pitchFamily="34" charset="-122"/>
              </a:rPr>
              <a:t>调用 </a:t>
            </a:r>
            <a:r>
              <a:rPr lang="en-US" altLang="zh-CN" b="1" dirty="0">
                <a:ea typeface="宋体" pitchFamily="2" charset="-122"/>
                <a:cs typeface="Arial Unicode MS" pitchFamily="34" charset="-122"/>
              </a:rPr>
              <a:t>accept()</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监听连接请求，如果客户端请求连接，则接受连接，返回通信套接字对象。</a:t>
            </a:r>
          </a:p>
          <a:p>
            <a:pPr lvl="1">
              <a:buFont typeface="Wingdings" pitchFamily="2" charset="2"/>
              <a:buChar char="Ø"/>
            </a:pPr>
            <a:r>
              <a:rPr lang="zh-CN" altLang="en-US" b="1" dirty="0">
                <a:ea typeface="宋体" pitchFamily="2" charset="-122"/>
                <a:cs typeface="Arial Unicode MS" pitchFamily="34" charset="-122"/>
              </a:rPr>
              <a:t>调用 该</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类对象的 </a:t>
            </a:r>
            <a:r>
              <a:rPr lang="en-US" altLang="zh-CN" b="1" dirty="0" err="1">
                <a:ea typeface="宋体" pitchFamily="2" charset="-122"/>
                <a:cs typeface="Arial Unicode MS" pitchFamily="34" charset="-122"/>
              </a:rPr>
              <a:t>getOutputStream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和 </a:t>
            </a:r>
            <a:r>
              <a:rPr lang="en-US" altLang="zh-CN" b="1" dirty="0" err="1">
                <a:ea typeface="宋体" pitchFamily="2" charset="-122"/>
                <a:cs typeface="Arial Unicode MS" pitchFamily="34" charset="-122"/>
              </a:rPr>
              <a:t>getInputStream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获取输出流和输入流，开始网络数据的发送和接收。</a:t>
            </a:r>
          </a:p>
          <a:p>
            <a:pPr lvl="1">
              <a:buFont typeface="Wingdings" pitchFamily="2" charset="2"/>
              <a:buChar char="Ø"/>
            </a:pPr>
            <a:r>
              <a:rPr lang="zh-CN" altLang="en-US" b="1" dirty="0">
                <a:ea typeface="宋体" pitchFamily="2" charset="-122"/>
                <a:cs typeface="Arial Unicode MS" pitchFamily="34" charset="-122"/>
              </a:rPr>
              <a:t>关闭</a:t>
            </a:r>
            <a:r>
              <a:rPr lang="en-US" altLang="zh-CN" b="1" dirty="0" err="1">
                <a:ea typeface="宋体" pitchFamily="2" charset="-122"/>
                <a:cs typeface="Arial Unicode MS" pitchFamily="34" charset="-122"/>
              </a:rPr>
              <a:t>ServerSocket</a:t>
            </a:r>
            <a:r>
              <a:rPr lang="zh-CN" altLang="en-US" b="1" dirty="0">
                <a:ea typeface="宋体" pitchFamily="2" charset="-122"/>
                <a:cs typeface="Arial Unicode MS" pitchFamily="34" charset="-122"/>
              </a:rPr>
              <a:t>和</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对象：</a:t>
            </a:r>
            <a:r>
              <a:rPr lang="zh-CN" altLang="en-US" dirty="0">
                <a:ea typeface="宋体" pitchFamily="2" charset="-122"/>
                <a:cs typeface="Arial Unicode MS" pitchFamily="34" charset="-122"/>
              </a:rPr>
              <a:t>客户端访问结束，关闭通信套接字。</a:t>
            </a:r>
          </a:p>
        </p:txBody>
      </p:sp>
    </p:spTree>
    <p:extLst>
      <p:ext uri="{BB962C8B-B14F-4D97-AF65-F5344CB8AC3E}">
        <p14:creationId xmlns:p14="http://schemas.microsoft.com/office/powerpoint/2010/main" val="352797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itchFamily="2" charset="-122"/>
                <a:cs typeface="Arial Unicode MS" pitchFamily="34" charset="-122"/>
              </a:rPr>
              <a:t>服务器建立 </a:t>
            </a:r>
            <a:r>
              <a:rPr lang="en-US" altLang="zh-CN" sz="4000" b="1" dirty="0" err="1">
                <a:latin typeface="+mn-lt"/>
                <a:ea typeface="宋体" pitchFamily="2" charset="-122"/>
                <a:cs typeface="Arial Unicode MS" pitchFamily="34" charset="-122"/>
              </a:rPr>
              <a:t>ServerSocket</a:t>
            </a:r>
            <a:r>
              <a:rPr lang="en-US" altLang="zh-CN" sz="4000" b="1" dirty="0">
                <a:latin typeface="+mn-lt"/>
                <a:ea typeface="宋体" pitchFamily="2" charset="-122"/>
                <a:cs typeface="Arial Unicode MS" pitchFamily="34" charset="-122"/>
              </a:rPr>
              <a:t> </a:t>
            </a:r>
            <a:r>
              <a:rPr lang="zh-CN" altLang="en-US" sz="4000" b="1" dirty="0">
                <a:latin typeface="+mn-lt"/>
                <a:ea typeface="宋体" pitchFamily="2" charset="-122"/>
                <a:cs typeface="Arial Unicode MS" pitchFamily="34" charset="-122"/>
              </a:rPr>
              <a:t>对象</a:t>
            </a:r>
          </a:p>
        </p:txBody>
      </p:sp>
      <p:sp>
        <p:nvSpPr>
          <p:cNvPr id="58371" name="Rectangle 3"/>
          <p:cNvSpPr>
            <a:spLocks noGrp="1" noChangeArrowheads="1"/>
          </p:cNvSpPr>
          <p:nvPr>
            <p:ph idx="1"/>
          </p:nvPr>
        </p:nvSpPr>
        <p:spPr>
          <a:xfrm>
            <a:off x="251520" y="1700808"/>
            <a:ext cx="8424936" cy="2952328"/>
          </a:xfrm>
        </p:spPr>
        <p:txBody>
          <a:bodyPr>
            <a:normAutofit/>
          </a:bodyPr>
          <a:lstStyle/>
          <a:p>
            <a:pPr>
              <a:buFont typeface="Wingdings" pitchFamily="2" charset="2"/>
              <a:buChar char="l"/>
            </a:pPr>
            <a:r>
              <a:rPr lang="en-US" altLang="zh-CN" sz="2400" dirty="0" err="1">
                <a:ea typeface="宋体" pitchFamily="2" charset="-122"/>
                <a:cs typeface="Arial Unicode MS" pitchFamily="34" charset="-122"/>
              </a:rPr>
              <a:t>ServerSocket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endParaRPr lang="en-US" altLang="zh-CN" sz="2400" b="1" dirty="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方法会返回一个 </a:t>
            </a:r>
            <a:r>
              <a:rPr lang="en-US" altLang="zh-CN" sz="2400" dirty="0">
                <a:ea typeface="宋体" pitchFamily="2" charset="-122"/>
                <a:cs typeface="Arial Unicode MS" pitchFamily="34" charset="-122"/>
              </a:rPr>
              <a:t>Socket </a:t>
            </a:r>
            <a:r>
              <a:rPr lang="zh-CN" altLang="en-US" sz="2400" dirty="0">
                <a:ea typeface="宋体" pitchFamily="2" charset="-122"/>
                <a:cs typeface="Arial Unicode MS" pitchFamily="34" charset="-122"/>
              </a:rPr>
              <a:t>对象</a:t>
            </a:r>
          </a:p>
          <a:p>
            <a:endParaRPr lang="zh-CN" altLang="en-US" sz="2400" dirty="0">
              <a:ea typeface="宋体"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val="254766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15-1 </a:t>
            </a:r>
            <a:r>
              <a:rPr lang="zh-CN" altLang="en-US" sz="4800" dirty="0">
                <a:solidFill>
                  <a:schemeClr val="accent6">
                    <a:lumMod val="75000"/>
                  </a:schemeClr>
                </a:solidFill>
                <a:ea typeface="隶书" panose="02010509060101010101" pitchFamily="49" charset="-122"/>
              </a:rPr>
              <a:t>网络编程概述</a:t>
            </a:r>
          </a:p>
        </p:txBody>
      </p:sp>
    </p:spTree>
    <p:extLst>
      <p:ext uri="{BB962C8B-B14F-4D97-AF65-F5344CB8AC3E}">
        <p14:creationId xmlns:p14="http://schemas.microsoft.com/office/powerpoint/2010/main" val="401527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a:latin typeface="宋体" pitchFamily="2" charset="-122"/>
                <a:ea typeface="宋体" pitchFamily="2" charset="-122"/>
              </a:rPr>
              <a:t>例 题</a:t>
            </a:r>
          </a:p>
        </p:txBody>
      </p:sp>
      <p:sp>
        <p:nvSpPr>
          <p:cNvPr id="3" name="内容占位符 2"/>
          <p:cNvSpPr>
            <a:spLocks noGrp="1"/>
          </p:cNvSpPr>
          <p:nvPr>
            <p:ph idx="1"/>
          </p:nvPr>
        </p:nvSpPr>
        <p:spPr/>
        <p:txBody>
          <a:bodyPr/>
          <a:lstStyle/>
          <a:p>
            <a:pPr marL="0" indent="0">
              <a:buNone/>
            </a:pPr>
            <a:r>
              <a:rPr lang="en-US" altLang="zh-CN" dirty="0">
                <a:latin typeface="宋体" pitchFamily="2" charset="-122"/>
                <a:ea typeface="宋体" pitchFamily="2" charset="-122"/>
              </a:rPr>
              <a:t>1.</a:t>
            </a:r>
            <a:r>
              <a:rPr lang="zh-CN" altLang="en-US" dirty="0">
                <a:latin typeface="宋体" pitchFamily="2" charset="-122"/>
                <a:ea typeface="宋体" pitchFamily="2" charset="-122"/>
              </a:rPr>
              <a:t>客户端发送内容给服务端，服务端将内容打印到控制台上。</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2.</a:t>
            </a:r>
            <a:r>
              <a:rPr lang="zh-CN" altLang="en-US" dirty="0">
                <a:latin typeface="宋体" pitchFamily="2" charset="-122"/>
                <a:ea typeface="宋体" pitchFamily="2" charset="-122"/>
              </a:rPr>
              <a:t>客户端发送内容给服务端，服务端给予反馈。</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zh-CN" altLang="en-US" dirty="0">
                <a:latin typeface="宋体" pitchFamily="2" charset="-122"/>
                <a:ea typeface="宋体" pitchFamily="2" charset="-122"/>
              </a:rPr>
              <a:t>从客户端发送文件给服务端，服务端保存到本地。并返回“发送成功”给客户端。并关闭相应的连接。</a:t>
            </a:r>
          </a:p>
        </p:txBody>
      </p:sp>
    </p:spTree>
    <p:extLst>
      <p:ext uri="{BB962C8B-B14F-4D97-AF65-F5344CB8AC3E}">
        <p14:creationId xmlns:p14="http://schemas.microsoft.com/office/powerpoint/2010/main" val="2986184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a:latin typeface="+mn-lt"/>
                <a:ea typeface="宋体" pitchFamily="2" charset="-122"/>
                <a:cs typeface="Arial Unicode MS" pitchFamily="34" charset="-122"/>
              </a:rPr>
              <a:t>练  习</a:t>
            </a:r>
          </a:p>
        </p:txBody>
      </p:sp>
      <p:sp>
        <p:nvSpPr>
          <p:cNvPr id="3" name="内容占位符 2"/>
          <p:cNvSpPr>
            <a:spLocks noGrp="1"/>
          </p:cNvSpPr>
          <p:nvPr>
            <p:ph idx="1"/>
          </p:nvPr>
        </p:nvSpPr>
        <p:spPr>
          <a:xfrm>
            <a:off x="827584" y="1772816"/>
            <a:ext cx="7560840" cy="3096344"/>
          </a:xfrm>
        </p:spPr>
        <p:txBody>
          <a:bodyPr>
            <a:normAutofit/>
          </a:bodyPr>
          <a:lstStyle/>
          <a:p>
            <a:pPr marL="0" indent="0">
              <a:buNone/>
            </a:pPr>
            <a:r>
              <a:rPr lang="en-US" altLang="zh-CN" dirty="0">
                <a:ea typeface="宋体" pitchFamily="2" charset="-122"/>
                <a:cs typeface="Arial Unicode MS" pitchFamily="34" charset="-122"/>
              </a:rPr>
              <a:t>1.</a:t>
            </a:r>
            <a:r>
              <a:rPr lang="zh-CN" altLang="en-US" dirty="0">
                <a:ea typeface="宋体" pitchFamily="2" charset="-122"/>
                <a:cs typeface="Arial Unicode MS" pitchFamily="34" charset="-122"/>
              </a:rPr>
              <a:t>服务端读取图片并发送给客户端，客户端保存图片到本地</a:t>
            </a:r>
            <a:endParaRPr lang="en-US" altLang="zh-CN" dirty="0">
              <a:ea typeface="宋体" pitchFamily="2" charset="-122"/>
              <a:cs typeface="Arial Unicode MS" pitchFamily="34" charset="-122"/>
            </a:endParaRPr>
          </a:p>
          <a:p>
            <a:pPr marL="0" indent="0">
              <a:buNone/>
            </a:pPr>
            <a:endParaRPr lang="en-US" altLang="zh-CN" dirty="0">
              <a:ea typeface="宋体" pitchFamily="2" charset="-122"/>
              <a:cs typeface="Arial Unicode MS" pitchFamily="34" charset="-122"/>
            </a:endParaRPr>
          </a:p>
          <a:p>
            <a:pPr marL="0" indent="0">
              <a:buNone/>
            </a:pPr>
            <a:r>
              <a:rPr lang="en-US" altLang="zh-CN" dirty="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客户端给服务端发送文本，服务端会将文本转成大写在返回给客户端。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val="122430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a:latin typeface="+mn-lt"/>
                <a:ea typeface="宋体" pitchFamily="2" charset="-122"/>
              </a:rPr>
              <a:t>客户端</a:t>
            </a:r>
            <a:r>
              <a:rPr lang="en-US" altLang="zh-CN" b="1" dirty="0">
                <a:latin typeface="+mn-lt"/>
                <a:ea typeface="宋体" pitchFamily="2" charset="-122"/>
              </a:rPr>
              <a:t>—</a:t>
            </a:r>
            <a:r>
              <a:rPr lang="zh-CN" altLang="en-US" b="1" dirty="0">
                <a:latin typeface="+mn-lt"/>
                <a:ea typeface="宋体" pitchFamily="2" charset="-122"/>
              </a:rPr>
              <a:t>服务端</a:t>
            </a:r>
          </a:p>
        </p:txBody>
      </p:sp>
      <p:sp>
        <p:nvSpPr>
          <p:cNvPr id="3" name="内容占位符 2"/>
          <p:cNvSpPr>
            <a:spLocks noGrp="1"/>
          </p:cNvSpPr>
          <p:nvPr>
            <p:ph idx="1"/>
          </p:nvPr>
        </p:nvSpPr>
        <p:spPr/>
        <p:txBody>
          <a:bodyPr/>
          <a:lstStyle/>
          <a:p>
            <a:pPr>
              <a:buFont typeface="Wingdings" pitchFamily="2" charset="2"/>
              <a:buChar char="l"/>
            </a:pPr>
            <a:r>
              <a:rPr lang="zh-CN" altLang="en-US" sz="3200" dirty="0">
                <a:ea typeface="宋体" pitchFamily="2" charset="-122"/>
              </a:rPr>
              <a:t>客户端：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zh-CN" altLang="en-US" sz="2800" dirty="0">
                <a:ea typeface="宋体" pitchFamily="2" charset="-122"/>
              </a:rPr>
              <a:t>浏览器</a:t>
            </a:r>
            <a:endParaRPr lang="en-US" altLang="zh-CN" sz="2800" dirty="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a:ea typeface="宋体" pitchFamily="2" charset="-122"/>
              </a:rPr>
              <a:t>服务端：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en-US" altLang="zh-CN" sz="2800" dirty="0">
                <a:ea typeface="宋体" pitchFamily="2" charset="-122"/>
              </a:rPr>
              <a:t>Tomcat</a:t>
            </a:r>
            <a:r>
              <a:rPr lang="zh-CN" altLang="en-US" sz="2800" dirty="0">
                <a:ea typeface="宋体" pitchFamily="2" charset="-122"/>
              </a:rPr>
              <a:t>服务器</a:t>
            </a:r>
          </a:p>
        </p:txBody>
      </p:sp>
    </p:spTree>
    <p:extLst>
      <p:ext uri="{BB962C8B-B14F-4D97-AF65-F5344CB8AC3E}">
        <p14:creationId xmlns:p14="http://schemas.microsoft.com/office/powerpoint/2010/main" val="52217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15-5 UDP</a:t>
            </a:r>
            <a:r>
              <a:rPr lang="zh-CN" altLang="en-US" sz="4800" dirty="0">
                <a:solidFill>
                  <a:schemeClr val="accent6">
                    <a:lumMod val="75000"/>
                  </a:schemeClr>
                </a:solidFill>
                <a:ea typeface="隶书" panose="02010509060101010101" pitchFamily="49" charset="-122"/>
              </a:rPr>
              <a:t>网络通信</a:t>
            </a:r>
          </a:p>
        </p:txBody>
      </p:sp>
    </p:spTree>
    <p:extLst>
      <p:ext uri="{BB962C8B-B14F-4D97-AF65-F5344CB8AC3E}">
        <p14:creationId xmlns:p14="http://schemas.microsoft.com/office/powerpoint/2010/main" val="298312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a:latin typeface="+mn-lt"/>
                <a:ea typeface="宋体" pitchFamily="2" charset="-122"/>
                <a:cs typeface="Arial Unicode MS" pitchFamily="34" charset="-122"/>
              </a:rPr>
              <a:t>UDP</a:t>
            </a:r>
            <a:r>
              <a:rPr lang="zh-CN" altLang="en-US" b="1" dirty="0">
                <a:latin typeface="+mn-lt"/>
                <a:ea typeface="宋体" pitchFamily="2" charset="-122"/>
                <a:cs typeface="Arial Unicode MS" pitchFamily="34" charset="-122"/>
              </a:rPr>
              <a:t>网络通信</a:t>
            </a:r>
          </a:p>
        </p:txBody>
      </p:sp>
      <p:sp>
        <p:nvSpPr>
          <p:cNvPr id="3" name="内容占位符 2"/>
          <p:cNvSpPr>
            <a:spLocks noGrp="1"/>
          </p:cNvSpPr>
          <p:nvPr>
            <p:ph idx="1"/>
          </p:nvPr>
        </p:nvSpPr>
        <p:spPr>
          <a:xfrm>
            <a:off x="251520" y="1844825"/>
            <a:ext cx="8568952" cy="4320479"/>
          </a:xfrm>
        </p:spPr>
        <p:txBody>
          <a:bodyPr>
            <a:normAutofit/>
          </a:bodyPr>
          <a:lstStyle/>
          <a:p>
            <a:pPr>
              <a:buFont typeface="Wingdings" pitchFamily="2" charset="2"/>
              <a:buChar char="l"/>
            </a:pPr>
            <a:r>
              <a:rPr lang="zh-CN" altLang="en-US" sz="2400" dirty="0">
                <a:ea typeface="宋体" pitchFamily="2" charset="-122"/>
                <a:cs typeface="Arial Unicode MS" pitchFamily="34" charset="-122"/>
              </a:rPr>
              <a:t>类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和 </a:t>
            </a: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实现了基于 </a:t>
            </a:r>
            <a:r>
              <a:rPr lang="en-US" altLang="zh-CN" sz="2400" dirty="0">
                <a:ea typeface="宋体" pitchFamily="2" charset="-122"/>
                <a:cs typeface="Arial Unicode MS" pitchFamily="34" charset="-122"/>
              </a:rPr>
              <a:t>UDP </a:t>
            </a:r>
            <a:r>
              <a:rPr lang="zh-CN" altLang="en-US" sz="2400" dirty="0">
                <a:ea typeface="宋体" pitchFamily="2" charset="-122"/>
                <a:cs typeface="Arial Unicode MS" pitchFamily="34" charset="-122"/>
              </a:rPr>
              <a:t>协议网络程序。</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协议中每个数据报都给出了完整的地址信息，因此无须建立发送方和接收方的连接</a:t>
            </a:r>
            <a:endParaRPr lang="en-US" altLang="zh-CN"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23400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流  程：</a:t>
            </a:r>
            <a:endParaRPr lang="en-US"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建立发送端，接收端</a:t>
            </a:r>
          </a:p>
          <a:p>
            <a:pPr marL="971550" lvl="1" indent="-514350">
              <a:lnSpc>
                <a:spcPct val="150000"/>
              </a:lnSpc>
              <a:buFont typeface="+mj-lt"/>
              <a:buAutoNum type="arabicPeriod"/>
            </a:pPr>
            <a:r>
              <a:rPr lang="zh-CN" altLang="zh-CN" sz="2800" dirty="0">
                <a:ea typeface="宋体" pitchFamily="2" charset="-122"/>
              </a:rPr>
              <a:t>建立数据包</a:t>
            </a:r>
          </a:p>
          <a:p>
            <a:pPr marL="971550" lvl="1" indent="-514350">
              <a:lnSpc>
                <a:spcPct val="150000"/>
              </a:lnSpc>
              <a:buFont typeface="+mj-lt"/>
              <a:buAutoNum type="arabicPeriod"/>
            </a:pPr>
            <a:r>
              <a:rPr lang="zh-CN" altLang="zh-CN" sz="2800" dirty="0">
                <a:ea typeface="宋体" pitchFamily="2" charset="-122"/>
              </a:rPr>
              <a:t>调用Socket的发送</a:t>
            </a:r>
            <a:r>
              <a:rPr lang="zh-CN" altLang="en-US" sz="2800" dirty="0">
                <a:ea typeface="宋体" pitchFamily="2" charset="-122"/>
              </a:rPr>
              <a:t>、</a:t>
            </a:r>
            <a:r>
              <a:rPr lang="zh-CN" altLang="zh-CN" sz="2800" dirty="0">
                <a:ea typeface="宋体" pitchFamily="2" charset="-122"/>
              </a:rPr>
              <a:t>接收方法</a:t>
            </a:r>
          </a:p>
          <a:p>
            <a:pPr marL="971550" lvl="1" indent="-514350">
              <a:lnSpc>
                <a:spcPct val="150000"/>
              </a:lnSpc>
              <a:buFont typeface="+mj-lt"/>
              <a:buAutoNum type="arabicPeriod"/>
            </a:pPr>
            <a:r>
              <a:rPr lang="zh-CN" altLang="zh-CN" sz="2800" dirty="0">
                <a:ea typeface="宋体" pitchFamily="2" charset="-122"/>
              </a:rPr>
              <a:t>关闭Socket</a:t>
            </a:r>
          </a:p>
          <a:p>
            <a:pPr marL="457200" indent="-457200">
              <a:lnSpc>
                <a:spcPct val="150000"/>
              </a:lnSpc>
              <a:buFont typeface="Wingdings" pitchFamily="2" charset="2"/>
              <a:buChar char="l"/>
            </a:pPr>
            <a:r>
              <a:rPr lang="zh-CN" altLang="zh-CN" sz="2800" dirty="0">
                <a:ea typeface="宋体" pitchFamily="2" charset="-122"/>
              </a:rPr>
              <a:t>发送端与接收端是两个独立的运行程序</a:t>
            </a: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a:latin typeface="+mn-lt"/>
                <a:ea typeface="宋体" pitchFamily="2" charset="-122"/>
                <a:cs typeface="Arial Unicode MS" pitchFamily="34" charset="-122"/>
              </a:rPr>
              <a:t>UDP</a:t>
            </a:r>
            <a:r>
              <a:rPr lang="zh-CN" altLang="en-US" b="1" dirty="0">
                <a:latin typeface="+mn-lt"/>
                <a:ea typeface="宋体" pitchFamily="2" charset="-122"/>
                <a:cs typeface="Arial Unicode MS" pitchFamily="34" charset="-122"/>
              </a:rPr>
              <a:t>网络通信</a:t>
            </a:r>
          </a:p>
        </p:txBody>
      </p:sp>
    </p:spTree>
    <p:extLst>
      <p:ext uri="{BB962C8B-B14F-4D97-AF65-F5344CB8AC3E}">
        <p14:creationId xmlns:p14="http://schemas.microsoft.com/office/powerpoint/2010/main" val="386956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发送端</a:t>
            </a: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“hello,</a:t>
            </a:r>
            <a:r>
              <a:rPr lang="en-US" altLang="zh-CN" sz="2400" b="1" dirty="0">
                <a:solidFill>
                  <a:srgbClr val="0000FF"/>
                </a:solidFill>
              </a:rPr>
              <a:t>atguigu.com</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p14="http://schemas.microsoft.com/office/powerpoint/2010/main" val="710366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接收端</a:t>
            </a: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endParaRPr lang="en-US" altLang="zh-CN" sz="2400" b="1" dirty="0">
              <a:ea typeface="宋体" pitchFamily="2" charset="-122"/>
            </a:endParaRPr>
          </a:p>
          <a:p>
            <a:pPr lvl="1"/>
            <a:endParaRPr lang="en-US" altLang="zh-CN" sz="2400" b="1" dirty="0">
              <a:solidFill>
                <a:srgbClr val="0000FF"/>
              </a:solidFill>
              <a:ea typeface="宋体" pitchFamily="2" charset="-122"/>
            </a:endParaRPr>
          </a:p>
          <a:p>
            <a:pPr lvl="1"/>
            <a:r>
              <a:rPr lang="zh-CN" altLang="zh-CN" sz="2400" b="1" dirty="0">
                <a:solidFill>
                  <a:srgbClr val="0000FF"/>
                </a:solidFill>
                <a:ea typeface="宋体" pitchFamily="2" charset="-122"/>
              </a:rPr>
              <a:t>DatagramSocket 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p>
        </p:txBody>
      </p:sp>
    </p:spTree>
    <p:extLst>
      <p:ext uri="{BB962C8B-B14F-4D97-AF65-F5344CB8AC3E}">
        <p14:creationId xmlns:p14="http://schemas.microsoft.com/office/powerpoint/2010/main" val="4121101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15-6 URL</a:t>
            </a:r>
            <a:r>
              <a:rPr lang="zh-CN" altLang="en-US" sz="4800" dirty="0">
                <a:solidFill>
                  <a:schemeClr val="accent6">
                    <a:lumMod val="75000"/>
                  </a:schemeClr>
                </a:solidFill>
                <a:ea typeface="隶书" panose="02010509060101010101" pitchFamily="49" charset="-122"/>
              </a:rPr>
              <a:t>编程</a:t>
            </a:r>
          </a:p>
        </p:txBody>
      </p:sp>
    </p:spTree>
    <p:extLst>
      <p:ext uri="{BB962C8B-B14F-4D97-AF65-F5344CB8AC3E}">
        <p14:creationId xmlns:p14="http://schemas.microsoft.com/office/powerpoint/2010/main" val="2983129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844824"/>
            <a:ext cx="8892480" cy="4320479"/>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zh-CN" altLang="en-US" sz="2400" dirty="0">
                <a:ea typeface="宋体" pitchFamily="2" charset="-122"/>
                <a:cs typeface="Arial Unicode MS" pitchFamily="34" charset="-122"/>
              </a:rPr>
              <a:t>：统一资源定位符，它表示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的地址。通过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我们可以访问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上的各种网络资源，比如最常见的 </a:t>
            </a:r>
            <a:r>
              <a:rPr lang="en-US" altLang="zh-CN" sz="2400" dirty="0">
                <a:ea typeface="宋体" pitchFamily="2" charset="-122"/>
                <a:cs typeface="Arial Unicode MS" pitchFamily="34" charset="-122"/>
              </a:rPr>
              <a:t>www</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ftp </a:t>
            </a:r>
            <a:r>
              <a:rPr lang="zh-CN" altLang="en-US" sz="2400" dirty="0">
                <a:ea typeface="宋体" pitchFamily="2" charset="-122"/>
                <a:cs typeface="Arial Unicode MS" pitchFamily="34" charset="-122"/>
              </a:rPr>
              <a:t>站点。浏览器通过解析给定的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可以在网络上查找相应的文件或其他资源。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endParaRPr lang="en-US" altLang="zh-CN" sz="2400" dirty="0">
              <a:ea typeface="宋体" pitchFamily="2" charset="-122"/>
              <a:cs typeface="Arial Unicode MS" pitchFamily="34" charset="-122"/>
            </a:endParaRPr>
          </a:p>
          <a:p>
            <a:pPr lvl="1">
              <a:buFont typeface="Wingdings" pitchFamily="2" charset="2"/>
              <a:buChar char="Ø"/>
            </a:pPr>
            <a:r>
              <a:rPr lang="en-US" altLang="zh-CN" sz="2200" dirty="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a:ea typeface="宋体" pitchFamily="2" charset="-122"/>
                <a:cs typeface="Arial Unicode MS" pitchFamily="34" charset="-122"/>
              </a:rPr>
              <a:t>&gt;</a:t>
            </a:r>
          </a:p>
          <a:p>
            <a:pPr lvl="1">
              <a:buFont typeface="Wingdings" pitchFamily="2" charset="2"/>
              <a:buChar char="Ø"/>
            </a:pPr>
            <a:r>
              <a:rPr lang="zh-CN" altLang="en-US" sz="2200" dirty="0">
                <a:ea typeface="宋体" pitchFamily="2" charset="-122"/>
                <a:cs typeface="Arial Unicode MS" pitchFamily="34" charset="-122"/>
              </a:rPr>
              <a:t>例如</a:t>
            </a:r>
            <a:r>
              <a:rPr lang="en-US" altLang="zh-CN" sz="2200" dirty="0">
                <a:ea typeface="宋体" pitchFamily="2" charset="-122"/>
                <a:cs typeface="Arial Unicode MS" pitchFamily="34" charset="-122"/>
              </a:rPr>
              <a:t>: </a:t>
            </a:r>
            <a:r>
              <a:rPr lang="en-US" altLang="zh-CN" sz="2200" dirty="0">
                <a:ea typeface="宋体" pitchFamily="2" charset="-122"/>
                <a:cs typeface="Arial Unicode MS" pitchFamily="34" charset="-122"/>
                <a:hlinkClick r:id="rId2"/>
              </a:rPr>
              <a:t>http</a:t>
            </a:r>
            <a:r>
              <a:rPr lang="en-US" altLang="zh-CN" sz="2200">
                <a:ea typeface="宋体" pitchFamily="2" charset="-122"/>
                <a:cs typeface="Arial Unicode MS" pitchFamily="34" charset="-122"/>
                <a:hlinkClick r:id="rId2"/>
              </a:rPr>
              <a:t>://192.168.1.100:8080/helloworld/index.jsp</a:t>
            </a:r>
            <a:endParaRPr lang="en-US" altLang="zh-CN" sz="2200">
              <a:ea typeface="宋体" pitchFamily="2" charset="-122"/>
              <a:cs typeface="Arial Unicode MS" pitchFamily="34" charset="-122"/>
            </a:endParaRPr>
          </a:p>
          <a:p>
            <a:pPr lvl="1">
              <a:buFont typeface="Wingdings" pitchFamily="2" charset="2"/>
              <a:buChar char="Ø"/>
            </a:pPr>
            <a:r>
              <a:rPr lang="en-US" altLang="zh-CN" sz="2200">
                <a:ea typeface="宋体" pitchFamily="2" charset="-122"/>
                <a:cs typeface="Arial Unicode MS" pitchFamily="34" charset="-122"/>
              </a:rPr>
              <a:t>http://127.0.0.1:8080/examples/hello.txt</a:t>
            </a:r>
            <a:endParaRPr lang="en-US" altLang="zh-CN" sz="2200" dirty="0">
              <a:ea typeface="宋体" pitchFamily="2" charset="-122"/>
              <a:cs typeface="Arial Unicode MS" pitchFamily="34" charset="-122"/>
            </a:endParaRPr>
          </a:p>
        </p:txBody>
      </p:sp>
    </p:spTree>
    <p:extLst>
      <p:ext uri="{BB962C8B-B14F-4D97-AF65-F5344CB8AC3E}">
        <p14:creationId xmlns:p14="http://schemas.microsoft.com/office/powerpoint/2010/main" val="425855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a:latin typeface="宋体" pitchFamily="2" charset="-122"/>
                <a:ea typeface="宋体" pitchFamily="2" charset="-122"/>
                <a:cs typeface="Arial Unicode MS" pitchFamily="34" charset="-122"/>
              </a:rPr>
              <a:t>网络编程概述</a:t>
            </a:r>
          </a:p>
        </p:txBody>
      </p:sp>
      <p:sp>
        <p:nvSpPr>
          <p:cNvPr id="4100" name="Rectangle 4"/>
          <p:cNvSpPr>
            <a:spLocks noGrp="1" noChangeArrowheads="1"/>
          </p:cNvSpPr>
          <p:nvPr>
            <p:ph idx="1"/>
          </p:nvPr>
        </p:nvSpPr>
        <p:spPr>
          <a:xfrm>
            <a:off x="323528" y="1916832"/>
            <a:ext cx="8568952" cy="3960440"/>
          </a:xfrm>
        </p:spPr>
        <p:txBody>
          <a:bodyPr>
            <a:noAutofit/>
          </a:bodyPr>
          <a:lstStyle/>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是 </a:t>
            </a:r>
            <a:r>
              <a:rPr lang="en-US" altLang="zh-CN" sz="2800" dirty="0">
                <a:ea typeface="宋体" pitchFamily="2" charset="-122"/>
                <a:cs typeface="Arial Unicode MS" pitchFamily="34" charset="-122"/>
              </a:rPr>
              <a:t>Internet </a:t>
            </a:r>
            <a:r>
              <a:rPr lang="zh-CN" altLang="en-US" sz="2800" dirty="0">
                <a:ea typeface="宋体" pitchFamily="2" charset="-122"/>
                <a:cs typeface="Arial Unicode MS" pitchFamily="34" charset="-122"/>
              </a:rPr>
              <a:t>上的语言，它从语言级上提供了对网络应用程序的支持，程序员能够很容易开发常见的网络</a:t>
            </a:r>
            <a:r>
              <a:rPr lang="zh-CN" altLang="en-US" sz="2800">
                <a:ea typeface="宋体" pitchFamily="2" charset="-122"/>
                <a:cs typeface="Arial Unicode MS" pitchFamily="34" charset="-122"/>
              </a:rPr>
              <a:t>应用程序。</a:t>
            </a:r>
            <a:endParaRPr lang="en-US" altLang="zh-CN" sz="2800">
              <a:ea typeface="宋体" pitchFamily="2" charset="-122"/>
              <a:cs typeface="Arial Unicode MS" pitchFamily="34" charset="-122"/>
            </a:endParaRPr>
          </a:p>
          <a:p>
            <a:pPr marL="381000" indent="-381000"/>
            <a:endParaRPr lang="zh-CN" altLang="en-US" sz="2800" dirty="0">
              <a:ea typeface="宋体" pitchFamily="2" charset="-122"/>
              <a:cs typeface="Arial Unicode MS" pitchFamily="34" charset="-122"/>
            </a:endParaRPr>
          </a:p>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提供的网络类库，可以实现无痛的网络连接，联网的底层细节被隐藏在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的本机安装系统里，由 </a:t>
            </a:r>
            <a:r>
              <a:rPr lang="en-US" altLang="zh-CN" sz="2800" dirty="0">
                <a:ea typeface="宋体" pitchFamily="2" charset="-122"/>
                <a:cs typeface="Arial Unicode MS" pitchFamily="34" charset="-122"/>
              </a:rPr>
              <a:t>JVM </a:t>
            </a:r>
            <a:r>
              <a:rPr lang="zh-CN" altLang="en-US" sz="2800" dirty="0">
                <a:ea typeface="宋体" pitchFamily="2" charset="-122"/>
                <a:cs typeface="Arial Unicode MS" pitchFamily="34" charset="-122"/>
              </a:rPr>
              <a:t>进行控制。并且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实现了一个跨平台的网络库，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p>
        </p:txBody>
      </p:sp>
    </p:spTree>
    <p:custDataLst>
      <p:tags r:id="rId1"/>
    </p:custDataLst>
    <p:extLst>
      <p:ext uri="{BB962C8B-B14F-4D97-AF65-F5344CB8AC3E}">
        <p14:creationId xmlns:p14="http://schemas.microsoft.com/office/powerpoint/2010/main" val="329092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java.net </a:t>
            </a:r>
            <a:r>
              <a:rPr lang="zh-CN" altLang="en-US" sz="2400" dirty="0">
                <a:ea typeface="宋体" pitchFamily="2" charset="-122"/>
                <a:cs typeface="Arial Unicode MS" pitchFamily="34" charset="-122"/>
              </a:rPr>
              <a:t>中实现了类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。我们可以通过下面的构造器来初始化一个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对象：</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 (String spec)</a:t>
            </a:r>
            <a:r>
              <a:rPr lang="zh-CN" altLang="en-US" dirty="0">
                <a:ea typeface="宋体" pitchFamily="2" charset="-122"/>
                <a:cs typeface="Arial Unicode MS" pitchFamily="34" charset="-122"/>
              </a:rPr>
              <a:t>：通过一个表示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 new URL ("http://www. atguigu.com/"); </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URL(URL context, String spec)</a:t>
            </a:r>
            <a:r>
              <a:rPr lang="zh-CN" altLang="en-US" dirty="0">
                <a:ea typeface="宋体" pitchFamily="2" charset="-122"/>
                <a:cs typeface="Arial Unicode MS" pitchFamily="34" charset="-122"/>
              </a:rPr>
              <a:t>：通过基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和相对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构造一个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downloadUrl</a:t>
            </a:r>
            <a:r>
              <a:rPr lang="en-US" altLang="zh-CN" b="1" dirty="0">
                <a:solidFill>
                  <a:srgbClr val="0000FF"/>
                </a:solidFill>
                <a:ea typeface="宋体" pitchFamily="2" charset="-122"/>
                <a:cs typeface="Arial Unicode MS" pitchFamily="34" charset="-122"/>
              </a:rPr>
              <a:t> = new URL(</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a:ea typeface="宋体" pitchFamily="2" charset="-122"/>
                <a:cs typeface="Arial Unicode MS" pitchFamily="34" charset="-122"/>
              </a:rPr>
              <a:t>public URL(String protocol, String host, String file); </a:t>
            </a:r>
            <a:r>
              <a:rPr lang="zh-CN" altLang="en-US" dirty="0">
                <a:ea typeface="宋体" pitchFamily="2" charset="-122"/>
                <a:cs typeface="Arial Unicode MS" pitchFamily="34" charset="-122"/>
              </a:rPr>
              <a:t>例如：</a:t>
            </a:r>
            <a:r>
              <a:rPr lang="en-US" altLang="zh-CN" b="1" dirty="0">
                <a:solidFill>
                  <a:srgbClr val="0000FF"/>
                </a:solidFill>
                <a:ea typeface="宋体" pitchFamily="2" charset="-122"/>
                <a:cs typeface="Arial Unicode MS" pitchFamily="34" charset="-122"/>
              </a:rPr>
              <a:t>new URL("http", "www.atguigu.com", “download. html");</a:t>
            </a:r>
          </a:p>
          <a:p>
            <a:pPr lvl="1">
              <a:buFont typeface="Wingdings" pitchFamily="2" charset="2"/>
              <a:buChar char="Ø"/>
            </a:pPr>
            <a:r>
              <a:rPr lang="en-US" altLang="zh-CN" dirty="0">
                <a:ea typeface="宋体" pitchFamily="2" charset="-122"/>
                <a:cs typeface="Arial Unicode MS" pitchFamily="34" charset="-122"/>
              </a:rPr>
              <a:t>public 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a:ea typeface="宋体" pitchFamily="2" charset="-122"/>
                <a:cs typeface="Arial Unicode MS" pitchFamily="34" charset="-122"/>
              </a:rPr>
              <a:t>例如</a:t>
            </a:r>
            <a:r>
              <a:rPr lang="en-US" altLang="zh-CN" dirty="0">
                <a:ea typeface="宋体" pitchFamily="2" charset="-122"/>
                <a:cs typeface="Arial Unicode MS" pitchFamily="34" charset="-122"/>
              </a:rPr>
              <a:t>: </a:t>
            </a:r>
            <a:r>
              <a:rPr lang="en-US" altLang="zh-CN" b="1" dirty="0">
                <a:solidFill>
                  <a:srgbClr val="0000FF"/>
                </a:solidFill>
                <a:ea typeface="宋体" pitchFamily="2" charset="-122"/>
                <a:cs typeface="Arial Unicode MS" pitchFamily="34" charset="-122"/>
              </a:rPr>
              <a:t>URL gamelan = new URL("http", "www.atguigu.com", 80, “download.html");</a:t>
            </a:r>
          </a:p>
        </p:txBody>
      </p:sp>
    </p:spTree>
    <p:extLst>
      <p:ext uri="{BB962C8B-B14F-4D97-AF65-F5344CB8AC3E}">
        <p14:creationId xmlns:p14="http://schemas.microsoft.com/office/powerpoint/2010/main" val="84182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pPr>
              <a:lnSpc>
                <a:spcPct val="120000"/>
              </a:lnSpc>
              <a:buFont typeface="Wingdings" pitchFamily="2" charset="2"/>
              <a:buChar char="l"/>
            </a:pPr>
            <a:r>
              <a:rPr lang="zh-CN" altLang="en-US" sz="2600" dirty="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的构造方法都声明抛出非运行时异常，必须要对这一异常进行处理，通常是用 </a:t>
            </a:r>
            <a:r>
              <a:rPr lang="en-US" altLang="zh-CN" sz="2600" dirty="0">
                <a:ea typeface="宋体" pitchFamily="2" charset="-122"/>
                <a:cs typeface="Arial Unicode MS" pitchFamily="34" charset="-122"/>
              </a:rPr>
              <a:t>try-catch </a:t>
            </a:r>
            <a:r>
              <a:rPr lang="zh-CN" altLang="en-US" sz="2600" dirty="0">
                <a:ea typeface="宋体" pitchFamily="2" charset="-122"/>
                <a:cs typeface="Arial Unicode MS" pitchFamily="34" charset="-122"/>
              </a:rPr>
              <a:t>语句进行捕获。</a:t>
            </a:r>
          </a:p>
          <a:p>
            <a:pPr>
              <a:lnSpc>
                <a:spcPct val="120000"/>
              </a:lnSpc>
              <a:buFont typeface="Wingdings" pitchFamily="2" charset="2"/>
              <a:buChar char="l"/>
            </a:pPr>
            <a:r>
              <a:rPr lang="zh-CN" altLang="en-US" sz="2600" dirty="0">
                <a:ea typeface="宋体" pitchFamily="2" charset="-122"/>
                <a:cs typeface="Arial Unicode MS" pitchFamily="34" charset="-122"/>
              </a:rPr>
              <a:t>一个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a:solidFill>
                  <a:srgbClr val="0000FF"/>
                </a:solidFill>
                <a:ea typeface="宋体" pitchFamily="2" charset="-122"/>
                <a:cs typeface="Arial Unicode MS" pitchFamily="34" charset="-122"/>
              </a:rPr>
              <a:t>public </a:t>
            </a:r>
            <a:r>
              <a:rPr lang="en-US" altLang="zh-CN" dirty="0">
                <a:solidFill>
                  <a:srgbClr val="0000FF"/>
                </a:solidFill>
                <a:ea typeface="宋体" pitchFamily="2" charset="-122"/>
                <a:cs typeface="Arial Unicode MS" pitchFamily="34" charset="-122"/>
              </a:rPr>
              <a:t>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val="777229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dirty="0"/>
              <a:t>"http://localhost:8080/examples/myTest.txt"</a:t>
            </a:r>
            <a:r>
              <a:rPr lang="en-US" altLang="zh-CN" b="1" dirty="0"/>
              <a:t>);</a:t>
            </a:r>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2638180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itchFamily="2" charset="2"/>
              <a:buChar char="l"/>
            </a:pPr>
            <a:r>
              <a:rPr lang="en-US" altLang="zh-CN" sz="2200" dirty="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的方法 </a:t>
            </a:r>
            <a:r>
              <a:rPr lang="en-US" altLang="zh-CN" sz="2200" dirty="0" err="1">
                <a:solidFill>
                  <a:srgbClr val="C00000"/>
                </a:solidFill>
                <a:ea typeface="宋体" pitchFamily="2" charset="-122"/>
                <a:cs typeface="Arial Unicode MS" pitchFamily="34" charset="-122"/>
              </a:rPr>
              <a:t>openStream</a:t>
            </a:r>
            <a:r>
              <a:rPr lang="en-US" altLang="zh-CN" sz="2200" dirty="0">
                <a:solidFill>
                  <a:srgbClr val="C00000"/>
                </a:solidFill>
                <a:ea typeface="宋体" pitchFamily="2" charset="-122"/>
                <a:cs typeface="Arial Unicode MS" pitchFamily="34" charset="-122"/>
              </a:rPr>
              <a:t>()</a:t>
            </a:r>
            <a:r>
              <a:rPr lang="zh-CN" altLang="en-US" sz="2200" dirty="0">
                <a:solidFill>
                  <a:srgbClr val="C00000"/>
                </a:solidFill>
                <a:ea typeface="宋体" pitchFamily="2" charset="-122"/>
                <a:cs typeface="Arial Unicode MS" pitchFamily="34" charset="-122"/>
              </a:rPr>
              <a:t>：能从网络上读取数据</a:t>
            </a:r>
            <a:endParaRPr lang="en-US" altLang="zh-CN" sz="2200" dirty="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a:ea typeface="宋体" pitchFamily="2" charset="-122"/>
                <a:cs typeface="Arial Unicode MS" pitchFamily="34" charset="-122"/>
              </a:rPr>
              <a:t>若希望输出数据，例如向服务器端的 </a:t>
            </a:r>
            <a:r>
              <a:rPr lang="en-US" altLang="zh-CN" sz="2200" dirty="0">
                <a:ea typeface="宋体" pitchFamily="2" charset="-122"/>
                <a:cs typeface="Arial Unicode MS" pitchFamily="34" charset="-122"/>
              </a:rPr>
              <a:t>CGI </a:t>
            </a:r>
            <a:r>
              <a:rPr lang="zh-CN" altLang="en-US" sz="2200" dirty="0">
                <a:ea typeface="宋体" pitchFamily="2" charset="-122"/>
                <a:cs typeface="Arial Unicode MS" pitchFamily="34" charset="-122"/>
              </a:rPr>
              <a:t>（公共网关接口</a:t>
            </a:r>
            <a:r>
              <a:rPr lang="en-US" altLang="zh-CN" sz="2200" dirty="0">
                <a:ea typeface="宋体" pitchFamily="2" charset="-122"/>
                <a:cs typeface="Arial Unicode MS" pitchFamily="34" charset="-122"/>
              </a:rPr>
              <a:t>-Common Gateway Interface-</a:t>
            </a:r>
            <a:r>
              <a:rPr lang="zh-CN" altLang="en-US" sz="2200" dirty="0">
                <a:ea typeface="宋体" pitchFamily="2" charset="-122"/>
                <a:cs typeface="Arial Unicode MS" pitchFamily="34" charset="-122"/>
              </a:rPr>
              <a:t>的简称，是用户浏览器和服务器端的应用程序进行连接的接口）程序发送一些数据，则必须先与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建立连接，然后才能对其进行读写，此时需要使用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a:ea typeface="宋体" pitchFamily="2" charset="-122"/>
                <a:cs typeface="Arial Unicode MS" pitchFamily="34" charset="-122"/>
              </a:rPr>
              <a:t>URLConnection</a:t>
            </a:r>
            <a:r>
              <a:rPr lang="zh-CN" altLang="en-US" sz="2200" dirty="0">
                <a:ea typeface="宋体" pitchFamily="2" charset="-122"/>
                <a:cs typeface="Arial Unicode MS" pitchFamily="34" charset="-122"/>
              </a:rPr>
              <a:t>：表示到</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所引用的远程对象的连接。当与一个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建立连接时，首先要在一个 </a:t>
            </a:r>
            <a:r>
              <a:rPr lang="en-US" altLang="zh-CN" sz="2200" dirty="0">
                <a:ea typeface="宋体" pitchFamily="2" charset="-122"/>
                <a:cs typeface="Arial Unicode MS" pitchFamily="34" charset="-122"/>
              </a:rPr>
              <a:t>URL </a:t>
            </a:r>
            <a:r>
              <a:rPr lang="zh-CN" altLang="en-US" sz="2200" dirty="0">
                <a:ea typeface="宋体" pitchFamily="2" charset="-122"/>
                <a:cs typeface="Arial Unicode MS" pitchFamily="34" charset="-122"/>
              </a:rPr>
              <a:t>对象上通过方法 </a:t>
            </a:r>
            <a:r>
              <a:rPr lang="en-US" altLang="zh-CN" sz="2200" b="1" dirty="0" err="1">
                <a:solidFill>
                  <a:srgbClr val="C00000"/>
                </a:solidFill>
                <a:ea typeface="宋体" pitchFamily="2" charset="-122"/>
                <a:cs typeface="Arial Unicode MS" pitchFamily="34" charset="-122"/>
              </a:rPr>
              <a:t>openConnection</a:t>
            </a:r>
            <a:r>
              <a:rPr lang="en-US" altLang="zh-CN" sz="2200" b="1" dirty="0">
                <a:solidFill>
                  <a:srgbClr val="C00000"/>
                </a:solidFill>
                <a:ea typeface="宋体" pitchFamily="2" charset="-122"/>
                <a:cs typeface="Arial Unicode MS" pitchFamily="34" charset="-122"/>
              </a:rPr>
              <a:t>() </a:t>
            </a:r>
            <a:r>
              <a:rPr lang="zh-CN" altLang="en-US" sz="2200" dirty="0">
                <a:ea typeface="宋体" pitchFamily="2" charset="-122"/>
                <a:cs typeface="Arial Unicode MS" pitchFamily="34" charset="-122"/>
              </a:rPr>
              <a:t>生成对应的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对象。如果连接过程失败，将产生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p>
          <a:p>
            <a:pPr lvl="1">
              <a:lnSpc>
                <a:spcPct val="120000"/>
              </a:lnSpc>
              <a:buFont typeface="Wingdings" pitchFamily="2" charset="2"/>
              <a:buChar char="Ø"/>
            </a:pPr>
            <a:r>
              <a:rPr lang="en-US" altLang="zh-CN" sz="2200" dirty="0">
                <a:ea typeface="宋体" pitchFamily="2" charset="-122"/>
                <a:cs typeface="Arial Unicode MS" pitchFamily="34" charset="-122"/>
              </a:rPr>
              <a:t>URL </a:t>
            </a:r>
            <a:r>
              <a:rPr lang="en-US" altLang="zh-CN" sz="2200" dirty="0" err="1">
                <a:ea typeface="宋体" pitchFamily="2" charset="-122"/>
                <a:cs typeface="Arial Unicode MS" pitchFamily="34" charset="-122"/>
              </a:rPr>
              <a:t>netchinaren</a:t>
            </a:r>
            <a:r>
              <a:rPr lang="en-US" altLang="zh-CN" sz="2200" dirty="0">
                <a:ea typeface="宋体" pitchFamily="2" charset="-122"/>
                <a:cs typeface="Arial Unicode MS" pitchFamily="34" charset="-122"/>
              </a:rPr>
              <a:t> = new URL ("http://www.atguigu.com/index.shtml"); </a:t>
            </a:r>
          </a:p>
          <a:p>
            <a:pPr lvl="1">
              <a:lnSpc>
                <a:spcPct val="120000"/>
              </a:lnSpc>
              <a:buFont typeface="Wingdings" pitchFamily="2" charset="2"/>
              <a:buChar char="Ø"/>
            </a:pPr>
            <a:r>
              <a:rPr lang="en-US" altLang="zh-CN" sz="2200" dirty="0" err="1">
                <a:ea typeface="宋体" pitchFamily="2" charset="-122"/>
                <a:cs typeface="Arial Unicode MS" pitchFamily="34" charset="-122"/>
              </a:rPr>
              <a:t>URLConnectonn</a:t>
            </a:r>
            <a:r>
              <a:rPr lang="en-US" altLang="zh-CN" sz="2200" dirty="0">
                <a:ea typeface="宋体" pitchFamily="2" charset="-122"/>
                <a:cs typeface="Arial Unicode MS" pitchFamily="34" charset="-122"/>
              </a:rPr>
              <a:t> u = </a:t>
            </a:r>
            <a:r>
              <a:rPr lang="en-US" altLang="zh-CN" sz="2200" dirty="0" err="1">
                <a:ea typeface="宋体" pitchFamily="2" charset="-122"/>
                <a:cs typeface="Arial Unicode MS" pitchFamily="34" charset="-122"/>
              </a:rPr>
              <a:t>netchinaren.openConnection</a:t>
            </a:r>
            <a:r>
              <a:rPr lang="en-US" altLang="zh-CN" sz="2200" dirty="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val="2174379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对象获取的输入流和输出流，即可以与现有的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endParaRPr lang="en-US" altLang="zh-CN" sz="2400"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6750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a:latin typeface="+mn-lt"/>
                <a:ea typeface="宋体" pitchFamily="2" charset="-122"/>
                <a:cs typeface="Arial Unicode MS" pitchFamily="34" charset="-122"/>
              </a:rPr>
              <a:t>小   结 </a:t>
            </a:r>
          </a:p>
        </p:txBody>
      </p:sp>
      <p:sp>
        <p:nvSpPr>
          <p:cNvPr id="29699" name="Rectangle 3"/>
          <p:cNvSpPr>
            <a:spLocks noGrp="1" noChangeArrowheads="1"/>
          </p:cNvSpPr>
          <p:nvPr>
            <p:ph idx="1"/>
          </p:nvPr>
        </p:nvSpPr>
        <p:spPr>
          <a:xfrm>
            <a:off x="179512" y="1556792"/>
            <a:ext cx="8784976" cy="4752528"/>
          </a:xfrm>
        </p:spPr>
        <p:txBody>
          <a:bodyPr>
            <a:noAutofit/>
          </a:bodyPr>
          <a:lstStyle/>
          <a:p>
            <a:pPr>
              <a:buFont typeface="Wingdings" pitchFamily="2" charset="2"/>
              <a:buChar char="l"/>
            </a:pPr>
            <a:r>
              <a:rPr lang="zh-CN" altLang="en-US" sz="1800" dirty="0">
                <a:ea typeface="宋体" pitchFamily="2" charset="-122"/>
                <a:cs typeface="Arial Unicode MS" pitchFamily="34" charset="-122"/>
              </a:rPr>
              <a:t>位于网络中的计算机具有唯一的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endParaRPr lang="en-US" altLang="zh-CN" sz="1800" dirty="0">
              <a:ea typeface="宋体" pitchFamily="2" charset="-122"/>
              <a:cs typeface="Arial Unicode MS" pitchFamily="34" charset="-122"/>
            </a:endParaRPr>
          </a:p>
          <a:p>
            <a:pPr>
              <a:buFont typeface="Wingdings" pitchFamily="2" charset="2"/>
              <a:buChar char="l"/>
            </a:pPr>
            <a:r>
              <a:rPr lang="zh-CN" altLang="en-US" sz="1800" dirty="0">
                <a:solidFill>
                  <a:srgbClr val="C00000"/>
                </a:solidFill>
                <a:ea typeface="宋体" pitchFamily="2" charset="-122"/>
                <a:cs typeface="Arial Unicode MS" pitchFamily="34" charset="-122"/>
              </a:rPr>
              <a:t>客户端－服务器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协议用于实现面向连接的会话。</a:t>
            </a:r>
          </a:p>
          <a:p>
            <a:pPr>
              <a:buFont typeface="Wingdings" pitchFamily="2" charset="2"/>
              <a:buChar char="l"/>
            </a:pP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中有关网络方面的功能都定义在</a:t>
            </a:r>
            <a:r>
              <a:rPr lang="en-US" altLang="zh-CN" sz="1800" dirty="0">
                <a:ea typeface="宋体" pitchFamily="2" charset="-122"/>
                <a:cs typeface="Arial Unicode MS" pitchFamily="34" charset="-122"/>
              </a:rPr>
              <a:t> java.net </a:t>
            </a:r>
            <a:r>
              <a:rPr lang="zh-CN" altLang="en-US" sz="1800" dirty="0">
                <a:ea typeface="宋体" pitchFamily="2" charset="-122"/>
                <a:cs typeface="Arial Unicode MS" pitchFamily="34" charset="-122"/>
              </a:rPr>
              <a:t>程序包中。</a:t>
            </a: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用 </a:t>
            </a:r>
            <a:r>
              <a:rPr lang="en-US" altLang="zh-CN" sz="1800" dirty="0" err="1">
                <a:ea typeface="宋体" pitchFamily="2" charset="-122"/>
                <a:cs typeface="Arial Unicode MS" pitchFamily="34" charset="-122"/>
              </a:rPr>
              <a:t>InetAddress</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对象表示 </a:t>
            </a:r>
            <a:r>
              <a:rPr lang="en-US" altLang="zh-CN" sz="1800" dirty="0">
                <a:solidFill>
                  <a:srgbClr val="C00000"/>
                </a:solidFill>
                <a:ea typeface="宋体" pitchFamily="2" charset="-122"/>
                <a:cs typeface="Arial Unicode MS" pitchFamily="34" charset="-122"/>
              </a:rPr>
              <a:t>IP </a:t>
            </a:r>
            <a:r>
              <a:rPr lang="zh-CN" altLang="en-US" sz="1800" dirty="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 </a:t>
            </a:r>
            <a:r>
              <a:rPr lang="zh-CN" altLang="en-US" sz="1800" dirty="0">
                <a:ea typeface="宋体" pitchFamily="2" charset="-122"/>
                <a:cs typeface="Arial Unicode MS" pitchFamily="34" charset="-122"/>
              </a:rPr>
              <a:t>和 </a:t>
            </a:r>
            <a:r>
              <a:rPr lang="en-US" altLang="zh-CN" sz="1800" dirty="0">
                <a:ea typeface="宋体" pitchFamily="2" charset="-122"/>
                <a:cs typeface="Arial Unicode MS" pitchFamily="34" charset="-122"/>
              </a:rPr>
              <a:t>IP </a:t>
            </a:r>
            <a:r>
              <a:rPr lang="zh-CN" altLang="en-US" sz="1800" dirty="0">
                <a:ea typeface="宋体" pitchFamily="2" charset="-122"/>
                <a:cs typeface="Arial Unicode MS" pitchFamily="34" charset="-122"/>
              </a:rPr>
              <a:t>地址(</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Socket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ServerSocket</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实现了基于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是客户端和服务器之间的一个连接，连接创建的细节被隐藏了。这个连接提供了一个安全的数据传输通道，这是因为 </a:t>
            </a:r>
            <a:r>
              <a:rPr lang="en-US" altLang="zh-CN" sz="1800" dirty="0">
                <a:ea typeface="宋体" pitchFamily="2" charset="-122"/>
                <a:cs typeface="Arial Unicode MS" pitchFamily="34" charset="-122"/>
              </a:rPr>
              <a:t>TCP </a:t>
            </a:r>
            <a:r>
              <a:rPr lang="zh-CN" altLang="en-US" sz="1800" dirty="0">
                <a:ea typeface="宋体" pitchFamily="2" charset="-122"/>
                <a:cs typeface="Arial Unicode MS" pitchFamily="34" charset="-122"/>
              </a:rPr>
              <a:t>协议可以解决数据在传送过程中的丢失、损坏、重复、乱序以及网络拥挤等问题，它保证数据可靠的传送。</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URLConnection</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提供了最高级网络应用。</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的网络资源的位置来同一表示 </a:t>
            </a:r>
            <a:r>
              <a:rPr lang="en-US" altLang="zh-CN" sz="1800" dirty="0">
                <a:ea typeface="宋体" pitchFamily="2" charset="-122"/>
                <a:cs typeface="Arial Unicode MS" pitchFamily="34" charset="-122"/>
              </a:rPr>
              <a:t>Internet </a:t>
            </a:r>
            <a:r>
              <a:rPr lang="zh-CN" altLang="en-US" sz="1800" dirty="0">
                <a:ea typeface="宋体" pitchFamily="2" charset="-122"/>
                <a:cs typeface="Arial Unicode MS" pitchFamily="34" charset="-122"/>
              </a:rPr>
              <a:t>上各种网络资源。通过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对象可以创建当前应用程序和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表示的网络资源之间的连接，这样当前程序就可以读取网络资源数据，或者把自己的数据传送到网络上去。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val="77000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6" name="矩形 5"/>
          <p:cNvSpPr/>
          <p:nvPr/>
        </p:nvSpPr>
        <p:spPr>
          <a:xfrm>
            <a:off x="2915816" y="2780928"/>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让天下没有难学的技术</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a:latin typeface="宋体" pitchFamily="2" charset="-122"/>
                <a:ea typeface="宋体" pitchFamily="2" charset="-122"/>
                <a:cs typeface="Arial Unicode MS" pitchFamily="34" charset="-122"/>
              </a:rPr>
              <a:t>网络基础 </a:t>
            </a:r>
          </a:p>
        </p:txBody>
      </p:sp>
      <p:sp>
        <p:nvSpPr>
          <p:cNvPr id="1027" name="Rectangle 3"/>
          <p:cNvSpPr>
            <a:spLocks noGrp="1" noChangeArrowheads="1"/>
          </p:cNvSpPr>
          <p:nvPr>
            <p:ph idx="1"/>
          </p:nvPr>
        </p:nvSpPr>
        <p:spPr>
          <a:xfrm>
            <a:off x="251520" y="1124744"/>
            <a:ext cx="8712968" cy="5040560"/>
          </a:xfrm>
        </p:spPr>
        <p:txBody>
          <a:bodyPr>
            <a:normAutofit/>
          </a:bodyPr>
          <a:lstStyle/>
          <a:p>
            <a:pPr>
              <a:lnSpc>
                <a:spcPct val="110000"/>
              </a:lnSpc>
              <a:buFont typeface="Wingdings" pitchFamily="2" charset="2"/>
              <a:buChar char="l"/>
            </a:pPr>
            <a:r>
              <a:rPr lang="zh-CN" altLang="en-US" b="1" dirty="0">
                <a:ea typeface="宋体" pitchFamily="2" charset="-122"/>
                <a:cs typeface="Arial Unicode MS" pitchFamily="34" charset="-122"/>
              </a:rPr>
              <a:t>计算机网络：</a:t>
            </a:r>
            <a:endParaRPr lang="en-US" altLang="zh-CN" b="1" dirty="0">
              <a:ea typeface="宋体" pitchFamily="2" charset="-122"/>
              <a:cs typeface="Arial Unicode MS" pitchFamily="34" charset="-122"/>
            </a:endParaRPr>
          </a:p>
          <a:p>
            <a:pPr marL="0" indent="0">
              <a:lnSpc>
                <a:spcPct val="110000"/>
              </a:lnSpc>
              <a:buNone/>
            </a:pP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a:ea typeface="宋体" pitchFamily="2" charset="-122"/>
                <a:cs typeface="Arial Unicode MS" pitchFamily="34" charset="-122"/>
              </a:rPr>
              <a:t>网络编程的目的：</a:t>
            </a:r>
            <a:endParaRPr lang="en-US" altLang="zh-CN" b="1" dirty="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zh-CN" altLang="en-US" sz="2400" b="1" dirty="0">
                <a:solidFill>
                  <a:srgbClr val="0000FF"/>
                </a:solidFill>
                <a:ea typeface="宋体" pitchFamily="2" charset="-122"/>
                <a:cs typeface="Arial Unicode MS" pitchFamily="34" charset="-122"/>
              </a:rPr>
              <a:t>直接或间接地通过网络协议与其它计算机进行通讯。</a:t>
            </a:r>
            <a:endParaRPr lang="en-US" altLang="zh-CN" sz="2400" b="1" dirty="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a:ea typeface="宋体" pitchFamily="2" charset="-122"/>
                <a:cs typeface="Arial Unicode MS" pitchFamily="34" charset="-122"/>
              </a:rPr>
              <a:t>网络编程中有两个主要的问题：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a:solidFill>
                  <a:srgbClr val="0000FF"/>
                </a:solidFill>
                <a:ea typeface="宋体" pitchFamily="2" charset="-122"/>
                <a:cs typeface="Arial Unicode MS" pitchFamily="34" charset="-122"/>
              </a:rPr>
              <a:t>如何准确地定位网络上一台或多台主机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a:solidFill>
                  <a:srgbClr val="0000FF"/>
                </a:solidFill>
                <a:ea typeface="宋体" pitchFamily="2" charset="-122"/>
                <a:cs typeface="Arial Unicode MS" pitchFamily="34" charset="-122"/>
              </a:rPr>
              <a:t>找到主机后如何可靠高效地进行</a:t>
            </a:r>
            <a:r>
              <a:rPr lang="zh-CN" altLang="en-US" b="1">
                <a:solidFill>
                  <a:srgbClr val="0000FF"/>
                </a:solidFill>
                <a:ea typeface="宋体" pitchFamily="2" charset="-122"/>
                <a:cs typeface="Arial Unicode MS" pitchFamily="34" charset="-122"/>
              </a:rPr>
              <a:t>数据传输</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31881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704" b="3132"/>
          <a:stretch/>
        </p:blipFill>
        <p:spPr bwMode="auto">
          <a:xfrm>
            <a:off x="2483768" y="908720"/>
            <a:ext cx="6408712" cy="565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p14="http://schemas.microsoft.com/office/powerpoint/2010/main" val="344809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15-2 </a:t>
            </a:r>
            <a:r>
              <a:rPr lang="zh-CN" altLang="en-US" sz="4800" dirty="0">
                <a:solidFill>
                  <a:schemeClr val="accent6">
                    <a:lumMod val="75000"/>
                  </a:schemeClr>
                </a:solidFill>
                <a:ea typeface="隶书" panose="02010509060101010101" pitchFamily="49" charset="-122"/>
              </a:rPr>
              <a:t>网络通信要素</a:t>
            </a:r>
          </a:p>
        </p:txBody>
      </p:sp>
    </p:spTree>
    <p:extLst>
      <p:ext uri="{BB962C8B-B14F-4D97-AF65-F5344CB8AC3E}">
        <p14:creationId xmlns:p14="http://schemas.microsoft.com/office/powerpoint/2010/main" val="401527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一定的规则</a:t>
            </a:r>
            <a:r>
              <a:rPr lang="zh-CN" altLang="en-US" sz="2400" dirty="0">
                <a:ea typeface="宋体" pitchFamily="2" charset="-122"/>
                <a:cs typeface="Arial Unicode MS" pitchFamily="34" charset="-122"/>
              </a:rPr>
              <a:t>（有两套参考模型）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a:latin typeface="宋体" pitchFamily="2" charset="-122"/>
                <a:ea typeface="宋体" pitchFamily="2" charset="-122"/>
                <a:cs typeface="Arial Unicode MS" pitchFamily="34" charset="-122"/>
              </a:rPr>
              <a:t>网络通信要素 </a:t>
            </a:r>
            <a:endParaRPr lang="zh-CN" altLang="en-US"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24350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05438162"/>
              </p:ext>
            </p:extLst>
          </p:nvPr>
        </p:nvGraphicFramePr>
        <p:xfrm>
          <a:off x="971601" y="1853912"/>
          <a:ext cx="7488831" cy="4389120"/>
        </p:xfrm>
        <a:graphic>
          <a:graphicData uri="http://schemas.openxmlformats.org/drawingml/2006/table">
            <a:tbl>
              <a:tblPr firstRow="1" bandRow="1">
                <a:tableStyleId>{5940675A-B579-460E-94D1-54222C63F5DA}</a:tableStyleId>
              </a:tblPr>
              <a:tblGrid>
                <a:gridCol w="2496277">
                  <a:extLst>
                    <a:ext uri="{9D8B030D-6E8A-4147-A177-3AD203B41FA5}">
                      <a16:colId xmlns:a16="http://schemas.microsoft.com/office/drawing/2014/main" val="20000"/>
                    </a:ext>
                  </a:extLst>
                </a:gridCol>
                <a:gridCol w="2496277">
                  <a:extLst>
                    <a:ext uri="{9D8B030D-6E8A-4147-A177-3AD203B41FA5}">
                      <a16:colId xmlns:a16="http://schemas.microsoft.com/office/drawing/2014/main" val="20001"/>
                    </a:ext>
                  </a:extLst>
                </a:gridCol>
                <a:gridCol w="2496277">
                  <a:extLst>
                    <a:ext uri="{9D8B030D-6E8A-4147-A177-3AD203B41FA5}">
                      <a16:colId xmlns:a16="http://schemas.microsoft.com/office/drawing/2014/main" val="20002"/>
                    </a:ext>
                  </a:extLst>
                </a:gridCol>
              </a:tblGrid>
              <a:tr h="783384">
                <a:tc>
                  <a:txBody>
                    <a:bodyPr/>
                    <a:lstStyle/>
                    <a:p>
                      <a:pPr algn="ctr">
                        <a:spcBef>
                          <a:spcPts val="12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OSI</a:t>
                      </a:r>
                      <a:r>
                        <a:rPr lang="zh-CN" altLang="en-US" sz="2400" b="1" dirty="0">
                          <a:solidFill>
                            <a:srgbClr val="C00000"/>
                          </a:solidFill>
                          <a:latin typeface="+mn-lt"/>
                          <a:ea typeface="宋体" pitchFamily="2" charset="-122"/>
                        </a:rPr>
                        <a:t>参考模型</a:t>
                      </a:r>
                    </a:p>
                  </a:txBody>
                  <a:tcPr/>
                </a:tc>
                <a:tc>
                  <a:txBody>
                    <a:bodyPr/>
                    <a:lstStyle/>
                    <a:p>
                      <a:pPr algn="ctr">
                        <a:spcBef>
                          <a:spcPts val="24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a:t>
                      </a:r>
                    </a:p>
                  </a:txBody>
                  <a:tcPr/>
                </a:tc>
                <a:tc>
                  <a:txBody>
                    <a:bodyPr/>
                    <a:lstStyle/>
                    <a:p>
                      <a:pPr algn="ct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参考模型各层对应协议</a:t>
                      </a:r>
                    </a:p>
                  </a:txBody>
                  <a:tcPr/>
                </a:tc>
                <a:extLst>
                  <a:ext uri="{0D108BD9-81ED-4DB2-BD59-A6C34878D82A}">
                    <a16:rowId xmlns:a16="http://schemas.microsoft.com/office/drawing/2014/main" val="10000"/>
                  </a:ext>
                </a:extLst>
              </a:tr>
              <a:tr h="453865">
                <a:tc>
                  <a:txBody>
                    <a:bodyPr/>
                    <a:lstStyle/>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HTTP</a:t>
                      </a:r>
                      <a:r>
                        <a:rPr lang="zh-CN" altLang="en-US" sz="2400" dirty="0">
                          <a:latin typeface="+mn-lt"/>
                          <a:ea typeface="宋体" pitchFamily="2" charset="-122"/>
                        </a:rPr>
                        <a:t>、</a:t>
                      </a:r>
                      <a:r>
                        <a:rPr lang="en-US" altLang="zh-CN" sz="2400" dirty="0">
                          <a:latin typeface="+mn-lt"/>
                          <a:ea typeface="宋体" pitchFamily="2" charset="-122"/>
                        </a:rPr>
                        <a:t>ftp</a:t>
                      </a:r>
                      <a:r>
                        <a:rPr lang="zh-CN" altLang="en-US" sz="2400" dirty="0">
                          <a:latin typeface="+mn-lt"/>
                          <a:ea typeface="宋体" pitchFamily="2" charset="-122"/>
                        </a:rPr>
                        <a:t>、</a:t>
                      </a:r>
                      <a:r>
                        <a:rPr lang="en-US" altLang="zh-CN" sz="2400" dirty="0">
                          <a:latin typeface="+mn-lt"/>
                          <a:ea typeface="宋体" pitchFamily="2" charset="-122"/>
                        </a:rPr>
                        <a:t>telnet</a:t>
                      </a:r>
                      <a:r>
                        <a:rPr lang="zh-CN" altLang="en-US" sz="2400" dirty="0">
                          <a:latin typeface="+mn-lt"/>
                          <a:ea typeface="宋体" pitchFamily="2" charset="-122"/>
                        </a:rPr>
                        <a:t>、</a:t>
                      </a:r>
                      <a:r>
                        <a:rPr lang="en-US" altLang="zh-CN" sz="2400" dirty="0">
                          <a:latin typeface="+mn-lt"/>
                          <a:ea typeface="宋体" pitchFamily="2" charset="-122"/>
                        </a:rPr>
                        <a:t>DNS…</a:t>
                      </a:r>
                      <a:endParaRPr lang="zh-CN" altLang="en-US" sz="2400" dirty="0">
                        <a:latin typeface="+mn-lt"/>
                        <a:ea typeface="宋体" pitchFamily="2" charset="-122"/>
                      </a:endParaRPr>
                    </a:p>
                  </a:txBody>
                  <a:tcPr/>
                </a:tc>
                <a:extLst>
                  <a:ext uri="{0D108BD9-81ED-4DB2-BD59-A6C34878D82A}">
                    <a16:rowId xmlns:a16="http://schemas.microsoft.com/office/drawing/2014/main" val="10001"/>
                  </a:ext>
                </a:extLst>
              </a:tr>
              <a:tr h="453865">
                <a:tc>
                  <a:txBody>
                    <a:bodyPr/>
                    <a:lstStyle/>
                    <a:p>
                      <a:pPr algn="ctr"/>
                      <a:r>
                        <a:rPr lang="zh-CN" altLang="en-US" sz="2400" dirty="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2"/>
                  </a:ext>
                </a:extLst>
              </a:tr>
              <a:tr h="453865">
                <a:tc>
                  <a:txBody>
                    <a:bodyPr/>
                    <a:lstStyle/>
                    <a:p>
                      <a:pPr algn="ctr"/>
                      <a:r>
                        <a:rPr lang="zh-CN" altLang="en-US" sz="2400" dirty="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3"/>
                  </a:ext>
                </a:extLst>
              </a:tr>
              <a:tr h="453865">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TCP</a:t>
                      </a:r>
                      <a:r>
                        <a:rPr lang="zh-CN" altLang="en-US" sz="2400" dirty="0">
                          <a:latin typeface="+mn-lt"/>
                          <a:ea typeface="宋体" pitchFamily="2" charset="-122"/>
                        </a:rPr>
                        <a:t>、</a:t>
                      </a:r>
                      <a:r>
                        <a:rPr lang="en-US" altLang="zh-CN" sz="2400" dirty="0">
                          <a:latin typeface="+mn-lt"/>
                          <a:ea typeface="宋体" pitchFamily="2" charset="-122"/>
                        </a:rPr>
                        <a:t>UDP</a:t>
                      </a:r>
                      <a:r>
                        <a:rPr lang="zh-CN" altLang="en-US" sz="2400" dirty="0">
                          <a:latin typeface="+mn-lt"/>
                          <a:ea typeface="宋体" pitchFamily="2" charset="-122"/>
                        </a:rPr>
                        <a:t>、</a:t>
                      </a:r>
                      <a:r>
                        <a:rPr lang="en-US" altLang="zh-CN" sz="2400" dirty="0">
                          <a:latin typeface="+mn-lt"/>
                          <a:ea typeface="宋体" pitchFamily="2" charset="-122"/>
                        </a:rPr>
                        <a:t>…</a:t>
                      </a:r>
                      <a:endParaRPr lang="zh-CN" altLang="en-US" sz="2400" dirty="0">
                        <a:latin typeface="+mn-lt"/>
                        <a:ea typeface="宋体" pitchFamily="2" charset="-122"/>
                      </a:endParaRPr>
                    </a:p>
                  </a:txBody>
                  <a:tcPr/>
                </a:tc>
                <a:extLst>
                  <a:ext uri="{0D108BD9-81ED-4DB2-BD59-A6C34878D82A}">
                    <a16:rowId xmlns:a16="http://schemas.microsoft.com/office/drawing/2014/main" val="10004"/>
                  </a:ext>
                </a:extLst>
              </a:tr>
              <a:tr h="453865">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IP</a:t>
                      </a:r>
                      <a:r>
                        <a:rPr lang="zh-CN" altLang="en-US" sz="2400" dirty="0">
                          <a:latin typeface="+mn-lt"/>
                          <a:ea typeface="宋体" pitchFamily="2" charset="-122"/>
                        </a:rPr>
                        <a:t>、</a:t>
                      </a:r>
                      <a:r>
                        <a:rPr lang="en-US" altLang="zh-CN" sz="2400" dirty="0">
                          <a:latin typeface="+mn-lt"/>
                          <a:ea typeface="宋体" pitchFamily="2" charset="-122"/>
                        </a:rPr>
                        <a:t>ICMP</a:t>
                      </a:r>
                      <a:r>
                        <a:rPr lang="zh-CN" altLang="en-US" sz="2400" dirty="0">
                          <a:latin typeface="+mn-lt"/>
                          <a:ea typeface="宋体" pitchFamily="2" charset="-122"/>
                        </a:rPr>
                        <a:t>、</a:t>
                      </a:r>
                      <a:r>
                        <a:rPr lang="en-US" altLang="zh-CN" sz="2400" dirty="0">
                          <a:latin typeface="+mn-lt"/>
                          <a:ea typeface="宋体" pitchFamily="2" charset="-122"/>
                        </a:rPr>
                        <a:t>ARP…</a:t>
                      </a:r>
                      <a:endParaRPr lang="zh-CN" altLang="en-US" sz="2400" dirty="0">
                        <a:latin typeface="+mn-lt"/>
                        <a:ea typeface="宋体" pitchFamily="2" charset="-122"/>
                      </a:endParaRPr>
                    </a:p>
                  </a:txBody>
                  <a:tcPr/>
                </a:tc>
                <a:extLst>
                  <a:ext uri="{0D108BD9-81ED-4DB2-BD59-A6C34878D82A}">
                    <a16:rowId xmlns:a16="http://schemas.microsoft.com/office/drawing/2014/main" val="10005"/>
                  </a:ext>
                </a:extLst>
              </a:tr>
              <a:tr h="453865">
                <a:tc>
                  <a:txBody>
                    <a:bodyPr/>
                    <a:lstStyle/>
                    <a:p>
                      <a:pPr algn="ct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物理</a:t>
                      </a:r>
                      <a:r>
                        <a:rPr lang="en-US" altLang="zh-CN" sz="2400" dirty="0">
                          <a:latin typeface="+mn-lt"/>
                          <a:ea typeface="宋体" pitchFamily="2" charset="-122"/>
                        </a:rPr>
                        <a:t>+</a:t>
                      </a: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Link</a:t>
                      </a:r>
                      <a:endParaRPr lang="zh-CN" altLang="en-US" sz="2400" dirty="0">
                        <a:latin typeface="+mn-lt"/>
                        <a:ea typeface="宋体" pitchFamily="2" charset="-122"/>
                      </a:endParaRPr>
                    </a:p>
                  </a:txBody>
                  <a:tcPr/>
                </a:tc>
                <a:extLst>
                  <a:ext uri="{0D108BD9-81ED-4DB2-BD59-A6C34878D82A}">
                    <a16:rowId xmlns:a16="http://schemas.microsoft.com/office/drawing/2014/main" val="10006"/>
                  </a:ext>
                </a:extLst>
              </a:tr>
              <a:tr h="453865">
                <a:tc>
                  <a:txBody>
                    <a:bodyPr/>
                    <a:lstStyle/>
                    <a:p>
                      <a:pPr algn="ctr"/>
                      <a:r>
                        <a:rPr lang="zh-CN" altLang="en-US" sz="2400" dirty="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485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TIMING" val="|7.2"/>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新课件模板-新lo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新课件模板-新logo</Template>
  <TotalTime>5458</TotalTime>
  <Words>3547</Words>
  <Application>Microsoft Office PowerPoint</Application>
  <PresentationFormat>全屏显示(4:3)</PresentationFormat>
  <Paragraphs>307</Paragraphs>
  <Slides>46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 Unicode MS</vt:lpstr>
      <vt:lpstr>隶书</vt:lpstr>
      <vt:lpstr>宋体</vt:lpstr>
      <vt:lpstr>微软雅黑</vt:lpstr>
      <vt:lpstr>Arial</vt:lpstr>
      <vt:lpstr>Calibri</vt:lpstr>
      <vt:lpstr>Times New Roman</vt:lpstr>
      <vt:lpstr>Wingdings</vt:lpstr>
      <vt:lpstr>新课件模板-新logo</vt:lpstr>
      <vt:lpstr>PowerPoint 演示文稿</vt:lpstr>
      <vt:lpstr>PowerPoint 演示文稿</vt:lpstr>
      <vt:lpstr>PowerPoint 演示文稿</vt:lpstr>
      <vt:lpstr>网络编程概述</vt:lpstr>
      <vt:lpstr>网络基础 </vt:lpstr>
      <vt:lpstr>PowerPoint 演示文稿</vt:lpstr>
      <vt:lpstr>PowerPoint 演示文稿</vt:lpstr>
      <vt:lpstr>网络通信要素 </vt:lpstr>
      <vt:lpstr>网络通信协议</vt:lpstr>
      <vt:lpstr>PowerPoint 演示文稿</vt:lpstr>
      <vt:lpstr>PowerPoint 演示文稿</vt:lpstr>
      <vt:lpstr>通讯要素1：IP 和 端口号</vt:lpstr>
      <vt:lpstr>PowerPoint 演示文稿</vt:lpstr>
      <vt:lpstr>InetAddress类 </vt:lpstr>
      <vt:lpstr>PowerPoint 演示文稿</vt:lpstr>
      <vt:lpstr>InetAdress类</vt:lpstr>
      <vt:lpstr>PowerPoint 演示文稿</vt:lpstr>
      <vt:lpstr>PowerPoint 演示文稿</vt:lpstr>
      <vt:lpstr>通讯要素2：网络通信协议</vt:lpstr>
      <vt:lpstr>TCP/IP协议簇 </vt:lpstr>
      <vt:lpstr>TCP 和 UDP</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PowerPoint 演示文稿</vt:lpstr>
      <vt:lpstr>UDP网络通信</vt:lpstr>
      <vt:lpstr>UDP网络通信</vt:lpstr>
      <vt:lpstr>PowerPoint 演示文稿</vt:lpstr>
      <vt:lpstr>PowerPoint 演示文稿</vt:lpstr>
      <vt:lpstr>PowerPoint 演示文稿</vt:lpstr>
      <vt:lpstr>URL编程</vt:lpstr>
      <vt:lpstr>URL编程</vt:lpstr>
      <vt:lpstr>URL编程</vt:lpstr>
      <vt:lpstr>URL编程</vt:lpstr>
      <vt:lpstr> 针对HTTP协议的URLConnection类</vt:lpstr>
      <vt:lpstr>URLConnection类</vt:lpstr>
      <vt:lpstr>小   结 </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cp:lastModifiedBy>
  <cp:revision>554</cp:revision>
  <dcterms:created xsi:type="dcterms:W3CDTF">2012-08-05T14:09:30Z</dcterms:created>
  <dcterms:modified xsi:type="dcterms:W3CDTF">2018-10-15T08:58:55Z</dcterms:modified>
</cp:coreProperties>
</file>