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40" r:id="rId3"/>
    <p:sldId id="528" r:id="rId5"/>
    <p:sldId id="836" r:id="rId6"/>
    <p:sldId id="742" r:id="rId7"/>
    <p:sldId id="743" r:id="rId8"/>
    <p:sldId id="746" r:id="rId9"/>
    <p:sldId id="744" r:id="rId10"/>
    <p:sldId id="745" r:id="rId11"/>
    <p:sldId id="535" r:id="rId12"/>
    <p:sldId id="703" r:id="rId13"/>
    <p:sldId id="536" r:id="rId14"/>
    <p:sldId id="721" r:id="rId15"/>
    <p:sldId id="537" r:id="rId16"/>
    <p:sldId id="538" r:id="rId17"/>
    <p:sldId id="606" r:id="rId18"/>
    <p:sldId id="607" r:id="rId19"/>
    <p:sldId id="608" r:id="rId20"/>
    <p:sldId id="539" r:id="rId21"/>
    <p:sldId id="543" r:id="rId22"/>
    <p:sldId id="723" r:id="rId23"/>
    <p:sldId id="724" r:id="rId24"/>
    <p:sldId id="610" r:id="rId25"/>
    <p:sldId id="544" r:id="rId26"/>
    <p:sldId id="612" r:id="rId27"/>
    <p:sldId id="813" r:id="rId28"/>
    <p:sldId id="809" r:id="rId29"/>
    <p:sldId id="810" r:id="rId30"/>
    <p:sldId id="811" r:id="rId31"/>
    <p:sldId id="812" r:id="rId32"/>
    <p:sldId id="814" r:id="rId33"/>
    <p:sldId id="826" r:id="rId34"/>
    <p:sldId id="728" r:id="rId35"/>
    <p:sldId id="545" r:id="rId36"/>
    <p:sldId id="546" r:id="rId37"/>
    <p:sldId id="547" r:id="rId38"/>
    <p:sldId id="613" r:id="rId39"/>
    <p:sldId id="771" r:id="rId40"/>
    <p:sldId id="772" r:id="rId41"/>
    <p:sldId id="549" r:id="rId42"/>
    <p:sldId id="717" r:id="rId43"/>
    <p:sldId id="718" r:id="rId44"/>
    <p:sldId id="551" r:id="rId45"/>
    <p:sldId id="655" r:id="rId46"/>
    <p:sldId id="734" r:id="rId47"/>
    <p:sldId id="747" r:id="rId48"/>
    <p:sldId id="748" r:id="rId49"/>
    <p:sldId id="838" r:id="rId50"/>
    <p:sldId id="749" r:id="rId51"/>
    <p:sldId id="750" r:id="rId52"/>
    <p:sldId id="751" r:id="rId53"/>
    <p:sldId id="752" r:id="rId54"/>
    <p:sldId id="754" r:id="rId55"/>
    <p:sldId id="757" r:id="rId56"/>
    <p:sldId id="756" r:id="rId57"/>
    <p:sldId id="815" r:id="rId58"/>
    <p:sldId id="798" r:id="rId59"/>
    <p:sldId id="801" r:id="rId60"/>
    <p:sldId id="841" r:id="rId61"/>
    <p:sldId id="842" r:id="rId62"/>
    <p:sldId id="755" r:id="rId63"/>
    <p:sldId id="779" r:id="rId64"/>
    <p:sldId id="780" r:id="rId65"/>
    <p:sldId id="782" r:id="rId66"/>
    <p:sldId id="552" r:id="rId67"/>
    <p:sldId id="553" r:id="rId68"/>
    <p:sldId id="829" r:id="rId69"/>
    <p:sldId id="830" r:id="rId70"/>
    <p:sldId id="831" r:id="rId71"/>
    <p:sldId id="832" r:id="rId72"/>
    <p:sldId id="833" r:id="rId73"/>
    <p:sldId id="834" r:id="rId74"/>
    <p:sldId id="835" r:id="rId75"/>
    <p:sldId id="839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7" autoAdjust="0"/>
    <p:restoredTop sz="80519" autoAdjust="0"/>
  </p:normalViewPr>
  <p:slideViewPr>
    <p:cSldViewPr>
      <p:cViewPr varScale="1">
        <p:scale>
          <a:sx n="86" d="100"/>
          <a:sy n="86" d="100"/>
        </p:scale>
        <p:origin x="10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229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6: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16934 338,'0'0,"0"0,0 0,0 23,0 47,0-47,0 1,0-1,-24 1,24 69,0-70,0 23,-24-46,24 47,0-47,0 24,0 45,-24-22,24-23,0-2,0-22,0 47,0-47,0 24,0 22,0-46,0 23,0 24,0-47,0 24,0 45,0-69,0 24,0-1,0 1,0-24,0 22,0 2,0-1,0-23,0 24,0-1,0 0,0 71,0-25,0-22,0-1,0-22,0 23,0-47,0 23,0 0,0 0,0 1,0-1,0 1,0 92,0-116,0 24,0-1,0-23,0 23,0 1,0-1,0-23,0 24,0-2,0 2,0-24,0 23,0 1,0-1,0-23,0 23,0 0</inkml:trace>
  <inkml:trace contextRef="#ctx0" brushRef="#br0">0 291,'0'0,"0"-23,24 0,-24 23,24 0,-1 0,1 0,24 0,0 0,23 0,0 0,25 0,70 0,1 0,95 0,24 0,47 0,24 0,-71 0,-72 0,24 0,-117 0,21 0,-70 0,-1 0,1-24,-25 24,49-23,-1-1,48-22,23-1,1 47,-72 0,24 0,-23 0,-25 0,-47 0,24 0,23 0,-23 0,47 0,0 0,48 0,-24 0,48-23,71 23,-48 0,1 0,23 0,-23 0,23 0,0 0,-95 0,-23 0,-1 0,-24 23,1 1,23-1,-24 1,25-24,70 22,-47 2,24-1,24 1,0-24,-1 0,1 0,-47 0,-1 0,48 0,0 0,-48 0,47-24,1 1,-48-1,0 24,24-22,-48 22,24-24,0 24,24 0,-48 0,48 0,-47 0,23 0,24 0,-48 0,48 0,23 0,-70 0,-1 0,-24 0,25 0,-25 0,24 24,0-24,1 22,23 2,0-1,24-23,-48 24,48-24,-24 0,-24 0,0 0,-23 0,71 0,-24 0,24 0,-24 0,24 0,-24 0,-48 0,24 0,24 0,-71 0,24 0,24 0,47 0,-24 23,47 0,-23-23,-71 0,23 0,-24 0,-23 0,-24 0,0 0,-1 0,1 0,24 0,-24 0,71 0,24 0,-48 0,25 0,94 23,-47-23,-24 0,-24 0,24 0,-71 0,0 0,-25 0,1 0,0 0,-24 0,24 0,0 0,0 0,-24 0,23 0,25 0,-24 0,0 0,-1 0,1 0,0 0,0 0,0 0,-1 0,-23 0,24 0,0 0,0 0,-24 0,24 0,0 0,-1 0,-23 0</inkml:trace>
  <inkml:trace contextRef="#ctx0" brushRef="#br0">119 2460,'0'0,"24"0,0 0,0 0,-1 0,73 0,46 0,49 0,95 0,-1 0,49 0,-25 0,96 0,-95 0,0 0,-48 0,-24 0,1 0,-49 0,-23 0,23 0,-47 0,48 0,-25 0,25 0,-25 0,1 0,0 23,0-23,23 0,1 0,70 0,-22 0,-25 0,24 0,-71 0,-1 0,-70 0,-1 0,48 0,-48 0,24 0,24 0,24 0,-1 24,25-2,-23 2,70-1,-24-23,0 24,-23-24,-25 0,25 0,-48 0,24 0,-48 0,-24 0,48 0,0 0,47 0,-23 23,47 0,24 0,24 24,0-23,-24-1,-47-23,-1 23,-71 0,-23-23,-25 0,24 0,24 0,-23 0,23-23,23 23,1-23,72-24,-49 47,1-23,-47-1,23 1,-24 0,0 0,24 23,-48-24,-23 24,-1 0,1 0,23-23,0 23,0 0,1 0,-1 0,0 0,-24 0,-23 0,24 23,-25-23,1 0,23 0,48 0,0 0,0 0,-23-23,-25 23,-23 0,-1-24,-23 24,0-22,0-2,-24 24,24 0,-1-23,-23 23,24 0,0-24,0 24,0-23,-24 23,23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7: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71,'0'0,"0"24,0-24,0 143,0-48,0 0,24 1,-24-1,23-47,-23-1,0 1,24-24,-24-1,0 1,0 0,24-24,0 0,0 0,23 0,25-24,-25-47,49-1,-25-47,-47 0,24 48,-48-24,0 23,0 1,0 47,-24-24,0 1,24 23,-48 24,48 0,-119 24,72-1,-1 25,-23 0,47-24,-24 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7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265 0,'0'47,"-24"-23,-48 119,25-48,-25 0,48-23,1-25,23 25,0-1,0-71,0 24,0 24,0-48,23 47,1-23,48-24,-1 0,24 0,1 0,47 0,-48-24,24 1,-24-25,0 24,-71-24,0 25,0-25,-24 0,0-23,0 47,0-47,0-1,-48 25,24-1,-47 0,47 25,-24-1,1 24,23 0,-47 0,23 24,-23-24,23 47,24-23,-24 47,25-47,23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7: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577 0,'-96'24,"-23"47,0 48,24-47,23 23,49-71,-25 0,48 0,0 47,0-23,0-25,0 1,0 0,0 0,0 23,0-23,24 0,-24 0,47 0,-23-24,0 0,24 0,47-24,-47 0,-1-47,1 47,-1-48,1 25,-24-1,24-23,-48 23,0-23,0 23,0 0,0 1,0-1,0 1,0 47,0-24,-24 0,0 24,0-24,-24 24,1 0,23 0,-95 0,71 0,-47 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7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0 405,'23'0,"1"0,24-24,-48 24,24-23,-1 23,49-24,-1 24,25 0,-1 0,0 24,-24-1,1 1,-48 24,0-24,-24 0,0 23,0 25,0-25,-48 25,24-1,-47 1,-25 47,25-48,-24-23,71 23,-48-47,72 0,0-24,24 0,24 0,119 0,-25-48,-22 48,94-71,-47-1,-25 25,25-25,-72 1</inkml:trace>
  <inkml:trace contextRef="#ctx0" brushRef="#br0">1785 262,'-23'-47,"23"71,-24 23,-24 48,-23 25,47-25,-24-48,25 25,23-25,0 49,0-49,0 25,23-48,-23-1,48 1,-48 0,71-24,25 0,94-24,24-47,96 23,-24-71,-24 0,23-24,-70 48,-120 23,-47-23,-25 71,-23 1,-23 23,-49-24</inkml:trace>
  <inkml:trace contextRef="#ctx0" brushRef="#br0">2809 0,'0'48,"0"-48,0 95,0 1,-23 142,23-95,-24 47,-24 24,24 25,1-1,-1-24,-24 48,0-24,48-47,0-72,0-96,0 1,0-24,-23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9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336 199,'-24'-24,"0"24,24 0,-24 0,1 24,-25 0,48-24,-24 48,0-48,1 47,-49 48,48-47,1 24,23-25,0-23,0 24,0-25,0 1,0 24,23-1,1-23,24 24,-48-24,47 0,1-1,0 25,-1-48,25 24,-48-24,23 0,1 0,-1-24,-23 0,48-23,-49-25,25 1,-24-1,-24 1,0-1,0 1,0-1,-24-47,-24 48,25 0,-1 23,-24 0,24 24,1 1,-1 23,24 0,-24 0,0 0,-47 0,71 0,-24 0,-24 47,24-23,1 24,23-48</inkml:trace>
  <inkml:trace contextRef="#ctx0" brushRef="#br0">1908 175,'0'0,"0"24,0 24,0-24,0-1,0 49,23-1,1 1,0-1,-24 1,0-25,24 25,0-25,-1-23,1 24,24-48,-24 24,-24-24,23 0,25 0,0 0,23-24,24-24,24 0,-71-47,47 71,-47-95,-48 48,24 23,-24-23,0 23,0 1,-24-25,-47 25,47 23,-48-24,-23 24,47 24,-23 0,-24 0,23 0,-23 0,24 0,23 0,-23 0,-1 0,72 24,-24-24</inkml:trace>
  <inkml:trace contextRef="#ctx0" brushRef="#br0">455 1723,'0'0,"24"0,0 0,-1 0,-23 24,0 0,0 23,24 25,0-25,0-23,0 48,-1-1,-23-47,48 24,-24-1,0 1,23-1,-47 25,24-48,0 23,0-23,0 0,-1 0,-23 0,24-24,-24 23,48-23,-1 0,25 0,47 0,48-47,71-1,-24-47,48 47,24-47,23 24,1 71,-72 0,0 0,-119 23,0 1,-95 24,24-24,-48-1,0 1,0 0,24 48,23-1,-47-23,72 47,-25 24,1 0,23 0,-47-71,24 47,-24-47,-24-1,0-23,0 0,0-24,0 47,0-47,0 24,0-48,-24 1,24-49,0-23,0 23,0-23,47 0,25-24,23 24,24-1,72 1,23 48,24-1,24 0,0 24,24 1,-48-1,48 24,-72 0,24 0,0 24,-71-1,-24 1,-48 0,24 24,-24-48,48 24,0-1,71 1,1 0,-1 0,48 23,0 25,0-48,-24-1,24 25,-24-24,-48 0,49-24,-25 47,0 1,-47-48,95 0,-48 0,24 0,-23 0,23 0,24 0,-72 0,-47-24,24 0,-72 1,48 23,-48-24,48 0,-24 0,-24 24,24 0,96 0,-96 0,24 0,47 0,-71 0,24 0,47 0,-47 0,-47 0,-1-24,24 24,-24-24,0 1,-23-25,-1 0,1 25,-72-25,47 48,1-71,-24 47,23-24,-23 48,48-48,-72 25,23-1,1 0,0-24,0 25,-24-1,24-24,-24 24,24-23,-24 23,0 0,0-24,23 1,-23-1,24 24,-24-23,0 47,0-24,0 0,0 0,0 24,24-23,-24-1,0 0,0 24,0-24,0 0,0 0,24 24,-24-23,0-1,0 0,0 0,0 0,-24 1,24-1,0 0,-24-24,24 25,-24-25,24 48,0-24,-47-24,23 25,24-25,0 48,0-24,-24 0,24 1,-24-1,0 0,24 0,0 0,-23-23,-1 47</inkml:trace>
  <inkml:trace contextRef="#ctx0" brushRef="#br0">10218 4938,'24'0,"0"0,0 0,-1 0,1 47,-24-23,24 48,-24-1,0 24,0 48,0 24,0 23,0-47,0-24,0 24,0-47,0 46,0-46,0-1,0-24,0 25,0-25,0 0,0-23,0-24,0 0,0 23,-24-47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9: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336 199,'-24'-24,"0"24,24 0,-24 0,1 24,-25 0,48-24,-24 48,0-48,1 47,-49 48,48-47,1 24,23-25,0-23,0 24,0-25,0 1,0 24,23-1,1-23,24 24,-48-24,47 0,1-1,0 25,-1-48,25 24,-48-24,23 0,1 0,-1-24,-23 0,48-23,-49-25,25 1,-24-1,-24 1,0-1,0 1,0-1,-24-47,-24 48,25 0,-1 23,-24 0,24 24,1 1,-1 23,24 0,-24 0,0 0,-47 0,71 0,-24 0,-24 47,24-23,1 24,23-48</inkml:trace>
  <inkml:trace contextRef="#ctx0" brushRef="#br0">1908 175,'0'0,"0"24,0 24,0-24,0-1,0 49,23-1,1 1,0-1,-24 1,0-25,24 25,0-25,-1-23,1 24,24-48,-24 24,-24-24,23 0,25 0,0 0,23-24,24-24,24 0,-71-47,47 71,-47-95,-48 48,24 23,-24-23,0 23,0 1,-24-25,-47 25,47 23,-48-24,-23 24,47 24,-23 0,-24 0,23 0,-23 0,24 0,23 0,-23 0,-1 0,72 24,-24-24</inkml:trace>
  <inkml:trace contextRef="#ctx0" brushRef="#br0">455 1723,'0'0,"24"0,0 0,-1 0,-23 24,0 0,0 23,24 25,0-25,0-23,0 48,-1-1,-23-47,48 24,-24-1,0 1,23-1,-47 25,24-48,0 23,0-23,0 0,-1 0,-23 0,24-24,-24 23,48-23,-1 0,25 0,47 0,48-47,71-1,-24-47,48 47,24-47,23 24,1 71,-72 0,0 0,-119 23,0 1,-95 24,24-24,-48-1,0 1,0 0,24 48,23-1,-47-23,72 47,-25 24,1 0,23 0,-47-71,24 47,-24-47,-24-1,0-23,0 0,0-24,0 47,0-47,0 24,0-48,-24 1,24-49,0-23,0 23,0-23,47 0,25-24,23 24,24-1,72 1,23 48,24-1,24 0,0 24,24 1,-48-1,48 24,-72 0,24 0,0 24,-71-1,-24 1,-48 0,24 24,-24-48,48 24,0-1,71 1,1 0,-1 0,48 23,0 25,0-48,-24-1,24 25,-24-24,-48 0,49-24,-25 47,0 1,-47-48,95 0,-48 0,24 0,-23 0,23 0,24 0,-72 0,-47-24,24 0,-72 1,48 23,-48-24,48 0,-24 0,-24 24,24 0,96 0,-96 0,24 0,47 0,-71 0,24 0,47 0,-47 0,-47 0,-1-24,24 24,-24-24,0 1,-23-25,-1 0,1 25,-72-25,47 48,1-71,-24 47,23-24,-23 48,48-48,-72 25,23-1,1 0,0-24,0 25,-24-1,24-24,-24 24,24-23,-24 23,0 0,0-24,23 1,-23-1,24 24,-24-23,0 47,0-24,0 0,0 0,0 24,24-23,-24-1,0 0,0 24,0-24,0 0,0 0,24 24,-24-23,0-1,0 0,0 0,0 0,-24 1,24-1,0 0,-24-24,24 25,-24-25,24 48,0-24,-47-24,23 25,24-25,0 48,0-24,-24 0,24 1,-24-1,0 0,24 0,0 0,-23-23,-1 47</inkml:trace>
  <inkml:trace contextRef="#ctx0" brushRef="#br0">10218 4938,'24'0,"0"0,0 0,-1 0,1 47,-24-23,24 48,-24-1,0 24,0 48,0 24,0 23,0-47,0-24,0 24,0-47,0 46,0-46,0-1,0-24,0 25,0-25,0 0,0-23,0-24,0 0,0 23,-24-47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6: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214 0,'-24'0,"-24"24,48-24,-47 48,23-48,24 24,-24-1,0 25,24-48,0 24,-23 0,23 0,0 23,0 1,0-24,0-1,0 25,23-24,-23 0,0 47,48-47,-24 24,-24-48,24 23,-1-23,1 24,-24 0,24-24,0 0,0 24,0-24,-1 24,25-24,-24 0,23-24,1-24,-24 1,23-1,1-71,-48 71,0-23,0 23,0 1,0-1,0 24,0 0,0-23,-24 47,0-24,24 24,-47-24,47 0,-24 24,0 0,-23 0,-1 0,48 0,-24 0,24 0,-47 0,47 0,-24 24,24 0,0-24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6: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310 65,'0'0,"0"0,-24 0,24 0,-48 0,24 24,-71 71,71-71,1 24,-1-1,0 1,0 0,24-25,0 1,0 0,0 0,0 0,24 23,-24-23,24-24,0 48,-1-48,1 0,0 0,24 24,-25-24,1 0,24 0,0 0,-1-24,-23 0,47-24,-47 1,24 23,-48-48,24 25,-1-1,-23 24,0-47,0 47,0-24,0 25,0-25,0 48,0-48,-23 25,-1 23,0 0,24 0,-24 0,0 0,-23 0,-48 0,47 0,24 0,0 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6: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 0,'0'0,"0"23,0-23,0 24,0 0,0 0,0 0,0-24,0 47,0-47,0 24,-24 24,24-48,0 24,0-1,0 1,0-24,0 24,0 0,0 0,0-24,0 23,0 1,0 0,0-24,0 71,0-47,0 24,0-48,0 24,0-24,0 47,0-47,0 24,24 48,-24-72,0 23,0 1,0 0,24 47,-24-47,0-24,0 48,0-48,0 24,0 47,0-71,0 24,0 0,0 0,0-24,0 23,0 49,0-72,0 24,0-1,0 1,0-24,0 24,0 24,0-48,0 47,0 25,0-48,0-1,0-23,0 24,0 0,0 0,0-24,0 24,0-1,0 1,0-24,0 24,0 0,0 0,0-24,0 24,0-1,0 1,0 0,0 24,0-25,0 1,0 0,0 0,0 0,-24-1,24 1,-24 0,24 0,-47-24,23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7: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269 119,'0'-48,"-48"48,48 0,-24 24,-23-24,47 0,-72 72,48-48,1 47,23-47,0 0,0-1,-24 73,24-49,0-23,0 0,0 24,0-1,0-47,0 48,24-24,-1-24,25 23,0 1,-1 0,1-24,23 0,-23 0,0 0,23-24,-23 0,-1-23,1-1,-24 24,23-71,-23 71,0-47,-24 23,24 1,-24-1,0 24,0 0,-24-23,0-1,-23 24,23 0,24 24,-24-47,0 23,0 24,1 0,23 0,-24 0,-72 0,96 0,-47 0,23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7: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127 143,'0'0,"-24"23,0 1,0 0,24 0,-23 47,23 1,-24-25,24 1,0-24,0 0,0 47,0 0,0-47,24 24,-1-24,-23-24,24 23,0-23,0 0,-24 0,24 0,47 0,-23-23,-1-1,1-24,0-47,-25 47,1 1,-24-25,0 25,0-25,-24 25,24-1,-23-23,-49 23,48 24,-23 0,23 0,24 24,-48-23,48 23,-24 0,-23 0,47 23,-24 1,0-24,24 24,-24-24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7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96 0,'0'24,"0"-24,0 24,0 0,0-1,-24 144,24-119,-47 23,23 48,24-71,0 47,0-23,0-25,0-23,0-24,0 48,0-25,0-23,48 0,47 0,-24-47,25-1,-1-47,-48 24,25-1,-72-23,24 23,0-23,-24 48,0-1,0 0,0 1,-24 47,0-24,0 24,24 0,-24 0,0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7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 0,'24'0,"-24"24,0 47,0 24,0 0,0 1,0 47,0 23,-24-23,0-48,0-23,24-25,-47-47,47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18-07-18T03:47: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285 0,'0'0,"0"0,0 48,0 71,0-24,0 24,-23 1,23 22,-24 1,-48 24,72-72,-47 24,47-47,-24-1,0-23,24-24,0-1,0 25,0-48,0 24,0 0,-24-1,-23-23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8943D05-C7DC-4CB2-A053-96F8C8587B04}" type="slidenum">
              <a:rPr lang="en-US" altLang="zh-CN"/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13429-28EF-44A1-8C16-DC171D3F71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byte</a:t>
            </a:r>
            <a:r>
              <a:rPr lang="en-US" altLang="zh-CN" baseline="0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b=3+4 ，3和4都是常量，所以java在编译时期会检查该常量的和是否超出byte类型的范围。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byte</a:t>
            </a:r>
            <a:r>
              <a:rPr lang="en-US" altLang="zh-CN" baseline="0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b=b1+b2不可以，是因为b1和b2是变量，因为变量的值会变化，不确定具体的值，所以默认使用int类型进行存储。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对于刚学习</a:t>
            </a:r>
            <a:r>
              <a:rPr lang="en-US" altLang="zh-CN"/>
              <a:t>java</a:t>
            </a:r>
            <a:r>
              <a:rPr lang="zh-CN" altLang="en-US"/>
              <a:t>语言的同学来说，如果要全部记忆上述的关键字是比较麻烦的。其实也是没有必要的，随着知识的熟练度的加强，会慢慢记住关键字的使用的。</a:t>
            </a:r>
            <a:endParaRPr lang="en-US" altLang="zh-CN"/>
          </a:p>
          <a:p>
            <a:r>
              <a:rPr lang="zh-CN" altLang="en-US"/>
              <a:t>不用强记。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运算所需变量为两个的运算符叫做</a:t>
            </a:r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双目运算符。比如：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，*，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&amp;&amp;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altLang="zh-CN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单目运算符</a:t>
            </a:r>
            <a:r>
              <a:rPr lang="zh-CN" altLang="en-US" dirty="0"/>
              <a:t>是运算所需变量为一个的运算符，又叫</a:t>
            </a:r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一元运算符。</a:t>
            </a:r>
            <a:endParaRPr lang="en-US" altLang="zh-CN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逻辑非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【!】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、按位取反运算符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【~】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、自增自减运算符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【++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、负号运算符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【-】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)】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运算所需变量为三个的运算符叫做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三目运算符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条件表达式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【?:】</a:t>
            </a:r>
            <a:endParaRPr lang="zh-CN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854525"/>
            <a:ext cx="6858000" cy="16560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669"/>
            <a:ext cx="6858000" cy="165605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A3E9926-28A2-4B81-8A4E-1E2A38F6F3E9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FCB5D9D-E62A-4A55-B65C-7DAA13A433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640"/>
            <a:ext cx="7886700" cy="55599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3824EB4-21AF-4D9F-B636-23ADEDEFF35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8D0A8E-2F02-41FD-94AE-1553793AE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38644"/>
            <a:ext cx="7886700" cy="435209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CB147C-E665-4AE7-87D7-2AB13ED491CA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72B9444-B5AE-4090-871C-342CFE3A5C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2187826"/>
            <a:ext cx="7886700" cy="2483549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703481-FE54-41D2-B86A-830F7048353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0FA81D-3776-4012-B01B-F788711006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944"/>
            <a:ext cx="3886200" cy="43520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FFD520C-47F9-4B02-9C7A-3D9EE488789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A49B14-DEBB-4BEE-8B7C-2C9258580F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89"/>
            <a:ext cx="78867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5267"/>
            <a:ext cx="3868340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6067"/>
            <a:ext cx="3868340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745267"/>
            <a:ext cx="3887391" cy="8240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616067"/>
            <a:ext cx="3887391" cy="3574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F0323D0-A92A-44EE-800A-964B7A48D76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896F73F-86E9-4F73-8A7F-5E046BE85A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8875" y="2159378"/>
            <a:ext cx="4286250" cy="1382692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/>
          </p:nvPr>
        </p:nvSpPr>
        <p:spPr>
          <a:xfrm>
            <a:off x="2428875" y="3733855"/>
            <a:ext cx="4286250" cy="118614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0E4E54C-57B1-468B-A2A7-C38C8866B1A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D087100-BCD7-4F9A-A023-5163E74E8B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9247DDA-53F4-4067-924A-C3FF3719AF4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0481695-A6E1-4F4F-8103-6B0EB1C135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713797"/>
            <a:ext cx="3511241" cy="142841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713798"/>
            <a:ext cx="4283912" cy="540454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1" y="2314278"/>
            <a:ext cx="3511241" cy="3812255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B8FFFC7-9907-48D5-A638-43F02E3864E1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72827F-A26A-4936-A296-6105B205AA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3674" y="365190"/>
            <a:ext cx="681676" cy="5812855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365190"/>
            <a:ext cx="7084832" cy="581285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84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88641B2-5FEC-47EE-91FB-9ADA8A4CDC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8467"/>
            <a:ext cx="30861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6383867"/>
            <a:ext cx="2057400" cy="364067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B1BE6AF-A9FD-48F3-83B8-624E6EA2FC3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12.png"/><Relationship Id="rId7" Type="http://schemas.openxmlformats.org/officeDocument/2006/relationships/customXml" Target="../ink/ink4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0.png"/><Relationship Id="rId3" Type="http://schemas.openxmlformats.org/officeDocument/2006/relationships/customXml" Target="../ink/ink2.x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21.png"/><Relationship Id="rId25" Type="http://schemas.openxmlformats.org/officeDocument/2006/relationships/customXml" Target="../ink/ink13.xml"/><Relationship Id="rId24" Type="http://schemas.openxmlformats.org/officeDocument/2006/relationships/image" Target="../media/image20.png"/><Relationship Id="rId23" Type="http://schemas.openxmlformats.org/officeDocument/2006/relationships/customXml" Target="../ink/ink12.xml"/><Relationship Id="rId22" Type="http://schemas.openxmlformats.org/officeDocument/2006/relationships/image" Target="../media/image19.png"/><Relationship Id="rId21" Type="http://schemas.openxmlformats.org/officeDocument/2006/relationships/customXml" Target="../ink/ink11.xml"/><Relationship Id="rId20" Type="http://schemas.openxmlformats.org/officeDocument/2006/relationships/image" Target="../media/image18.png"/><Relationship Id="rId2" Type="http://schemas.openxmlformats.org/officeDocument/2006/relationships/image" Target="../media/image9.png"/><Relationship Id="rId19" Type="http://schemas.openxmlformats.org/officeDocument/2006/relationships/customXml" Target="../ink/ink10.xml"/><Relationship Id="rId18" Type="http://schemas.openxmlformats.org/officeDocument/2006/relationships/image" Target="../media/image17.png"/><Relationship Id="rId17" Type="http://schemas.openxmlformats.org/officeDocument/2006/relationships/customXml" Target="../ink/ink9.xml"/><Relationship Id="rId16" Type="http://schemas.openxmlformats.org/officeDocument/2006/relationships/image" Target="../media/image16.png"/><Relationship Id="rId15" Type="http://schemas.openxmlformats.org/officeDocument/2006/relationships/customXml" Target="../ink/ink8.xml"/><Relationship Id="rId14" Type="http://schemas.openxmlformats.org/officeDocument/2006/relationships/image" Target="../media/image15.png"/><Relationship Id="rId13" Type="http://schemas.openxmlformats.org/officeDocument/2006/relationships/customXml" Target="../ink/ink7.xml"/><Relationship Id="rId12" Type="http://schemas.openxmlformats.org/officeDocument/2006/relationships/image" Target="../media/image14.png"/><Relationship Id="rId11" Type="http://schemas.openxmlformats.org/officeDocument/2006/relationships/customXml" Target="../ink/ink6.xml"/><Relationship Id="rId10" Type="http://schemas.openxmlformats.org/officeDocument/2006/relationships/image" Target="../media/image13.png"/><Relationship Id="rId1" Type="http://schemas.openxmlformats.org/officeDocument/2006/relationships/customXml" Target="../ink/ink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customXml" Target="../ink/ink1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customXml" Target="../ink/ink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7784" y="2132856"/>
            <a:ext cx="566928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变量和位运算符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4005064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讲师：王飞龙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6724" y="1027113"/>
            <a:ext cx="5905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补充：变量的分类-按声明的位置的不同</a:t>
            </a:r>
            <a:endParaRPr lang="zh-CN" altLang="en-US" dirty="0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466725" y="1803400"/>
            <a:ext cx="8066088" cy="449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/>
              <a:t>在方法体外，类体内声明的变量称为</a:t>
            </a:r>
            <a:r>
              <a:rPr lang="zh-CN" altLang="en-US" b="1" dirty="0">
                <a:solidFill>
                  <a:srgbClr val="FF0000"/>
                </a:solidFill>
              </a:rPr>
              <a:t>成员变量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b="1" dirty="0"/>
              <a:t>在方法体内部声明的变量称为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sz="2200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●</a:t>
            </a:r>
            <a:r>
              <a:rPr lang="zh-CN" altLang="en-US" b="1" dirty="0"/>
              <a:t>注意：二者在初始化值方面的异同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eaLnBrk="1" hangingPunct="1"/>
            <a:r>
              <a:rPr lang="en-US" altLang="zh-CN" sz="2000" b="1" dirty="0"/>
              <a:t>         </a:t>
            </a:r>
            <a:r>
              <a:rPr lang="zh-CN" altLang="en-US" sz="2000" b="1" dirty="0"/>
              <a:t>同：</a:t>
            </a:r>
            <a:r>
              <a:rPr lang="zh-CN" altLang="en-US" sz="2000" dirty="0"/>
              <a:t>都有生命周期</a:t>
            </a:r>
            <a:r>
              <a:rPr lang="en-US" altLang="zh-CN" sz="2000" b="1" dirty="0"/>
              <a:t>      </a:t>
            </a:r>
            <a:r>
              <a:rPr lang="zh-CN" altLang="en-US" sz="2000" b="1" dirty="0"/>
              <a:t>异：</a:t>
            </a:r>
            <a:r>
              <a:rPr lang="zh-CN" altLang="en-US" sz="2000" dirty="0"/>
              <a:t>局部变量除形参外，需显式初始化。</a:t>
            </a:r>
            <a:endParaRPr lang="zh-CN" altLang="en-US" sz="2000" dirty="0"/>
          </a:p>
        </p:txBody>
      </p:sp>
      <p:sp>
        <p:nvSpPr>
          <p:cNvPr id="2" name="左大括号 1"/>
          <p:cNvSpPr/>
          <p:nvPr/>
        </p:nvSpPr>
        <p:spPr>
          <a:xfrm>
            <a:off x="1185863" y="3213100"/>
            <a:ext cx="215900" cy="1368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4" name="TextBox 3"/>
          <p:cNvSpPr txBox="1">
            <a:spLocks noChangeArrowheads="1"/>
          </p:cNvSpPr>
          <p:nvPr/>
        </p:nvSpPr>
        <p:spPr bwMode="auto">
          <a:xfrm>
            <a:off x="1401763" y="2998788"/>
            <a:ext cx="15128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/>
              <a:t>成员变量</a:t>
            </a:r>
            <a:endParaRPr lang="zh-CN" altLang="en-US" sz="2200" b="1"/>
          </a:p>
        </p:txBody>
      </p:sp>
      <p:sp>
        <p:nvSpPr>
          <p:cNvPr id="14345" name="TextBox 9"/>
          <p:cNvSpPr txBox="1">
            <a:spLocks noChangeArrowheads="1"/>
          </p:cNvSpPr>
          <p:nvPr/>
        </p:nvSpPr>
        <p:spPr bwMode="auto">
          <a:xfrm>
            <a:off x="1401763" y="4335463"/>
            <a:ext cx="15128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/>
              <a:t>局部变量</a:t>
            </a:r>
            <a:endParaRPr lang="zh-CN" altLang="en-US" sz="2200" b="1"/>
          </a:p>
        </p:txBody>
      </p:sp>
      <p:sp>
        <p:nvSpPr>
          <p:cNvPr id="11" name="左大括号 10"/>
          <p:cNvSpPr/>
          <p:nvPr/>
        </p:nvSpPr>
        <p:spPr>
          <a:xfrm>
            <a:off x="2843213" y="2744788"/>
            <a:ext cx="252412" cy="10445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71775" y="3968750"/>
            <a:ext cx="250825" cy="1333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3059113" y="2559050"/>
            <a:ext cx="45386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实例变量（不以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  <a:endParaRPr lang="zh-CN" altLang="en-US" sz="2200"/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3059113" y="3398838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类变量（以</a:t>
            </a:r>
            <a:r>
              <a:rPr lang="en-US" altLang="zh-CN" sz="2200"/>
              <a:t>static</a:t>
            </a:r>
            <a:r>
              <a:rPr lang="zh-CN" altLang="en-US" sz="2200"/>
              <a:t>修饰）</a:t>
            </a:r>
            <a:endParaRPr lang="zh-CN" altLang="en-US" sz="2200"/>
          </a:p>
        </p:txBody>
      </p:sp>
      <p:sp>
        <p:nvSpPr>
          <p:cNvPr id="14350" name="TextBox 15"/>
          <p:cNvSpPr txBox="1">
            <a:spLocks noChangeArrowheads="1"/>
          </p:cNvSpPr>
          <p:nvPr/>
        </p:nvSpPr>
        <p:spPr bwMode="auto">
          <a:xfrm>
            <a:off x="3113088" y="3843338"/>
            <a:ext cx="45370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形参（方法、构造器中定义的变量）</a:t>
            </a:r>
            <a:endParaRPr lang="zh-CN" altLang="en-US" sz="2200"/>
          </a:p>
        </p:txBody>
      </p:sp>
      <p:sp>
        <p:nvSpPr>
          <p:cNvPr id="14351" name="TextBox 16"/>
          <p:cNvSpPr txBox="1">
            <a:spLocks noChangeArrowheads="1"/>
          </p:cNvSpPr>
          <p:nvPr/>
        </p:nvSpPr>
        <p:spPr bwMode="auto">
          <a:xfrm>
            <a:off x="3059113" y="4335463"/>
            <a:ext cx="453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方法局部变量（在方法内定义）</a:t>
            </a:r>
            <a:endParaRPr lang="zh-CN" altLang="en-US" sz="2200"/>
          </a:p>
        </p:txBody>
      </p:sp>
      <p:sp>
        <p:nvSpPr>
          <p:cNvPr id="14352" name="TextBox 17"/>
          <p:cNvSpPr txBox="1">
            <a:spLocks noChangeArrowheads="1"/>
          </p:cNvSpPr>
          <p:nvPr/>
        </p:nvSpPr>
        <p:spPr bwMode="auto">
          <a:xfrm>
            <a:off x="3121025" y="4911725"/>
            <a:ext cx="490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代码块局部变量（在代码块内定义）</a:t>
            </a:r>
            <a:endParaRPr lang="zh-CN" altLang="en-US" sz="2200"/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414338" y="3398838"/>
            <a:ext cx="844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所有</a:t>
            </a:r>
            <a:endParaRPr lang="en-US" altLang="zh-CN"/>
          </a:p>
          <a:p>
            <a:pPr eaLnBrk="1" hangingPunct="1"/>
            <a:r>
              <a:rPr lang="zh-CN" altLang="en-US"/>
              <a:t>变量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6931774" cy="79434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整数类型：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10659"/>
            <a:ext cx="8820472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各整数类型有固定的表数范围和字段长度，不受具体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的影响，以保证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程序的可移植性。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的整型常量默认为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型，声明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型常量须后加‘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L’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程序中变量常声明为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型，除非不足以表示大数，才使用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755576" y="3428205"/>
          <a:ext cx="7635875" cy="2305051"/>
        </p:xfrm>
        <a:graphic>
          <a:graphicData uri="http://schemas.openxmlformats.org/drawingml/2006/table">
            <a:tbl>
              <a:tblPr/>
              <a:tblGrid>
                <a:gridCol w="2544762"/>
                <a:gridCol w="2544763"/>
                <a:gridCol w="254635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类   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占用存储空间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表数范围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yte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1字节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=8bit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位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-128 ~ 127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2字节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4字节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8字节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~ 2</a:t>
                      </a:r>
                      <a:r>
                        <a:rPr kumimoji="0" lang="zh-CN" altLang="en-US" sz="2400" b="0" i="0" u="none" strike="noStrike" cap="none" normalizeH="0" baseline="3000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-1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83662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500MB   1MB = 1024KB  1KB= 1024B  B= byte ? </a:t>
            </a:r>
            <a:r>
              <a:rPr lang="en-US" altLang="zh-CN">
                <a:ea typeface="宋体" panose="02010600030101010101" pitchFamily="2" charset="-122"/>
              </a:rPr>
              <a:t>bit?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bit: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计算机中的最小存储单位。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byte: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计算机中基本存储单元。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00113" y="980728"/>
            <a:ext cx="7537450" cy="4968552"/>
          </a:xfrm>
        </p:spPr>
        <p:txBody>
          <a:bodyPr>
            <a:noAutofit/>
          </a:bodyPr>
          <a:lstStyle/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1  public class </a:t>
            </a:r>
            <a:r>
              <a:rPr lang="en-US" altLang="zh-CN" sz="2000" b="1" dirty="0" err="1">
                <a:latin typeface="+mj-lt"/>
                <a:ea typeface="宋体" panose="02010600030101010101" pitchFamily="2" charset="-122"/>
              </a:rPr>
              <a:t>VariableTest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 {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2      public static void main(String[] </a:t>
            </a:r>
            <a:r>
              <a:rPr lang="en-US" altLang="zh-CN" sz="2000" b="1" dirty="0" err="1">
                <a:latin typeface="+mj-lt"/>
                <a:ea typeface="宋体" panose="02010600030101010101" pitchFamily="2" charset="-122"/>
              </a:rPr>
              <a:t>args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) {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3          </a:t>
            </a:r>
            <a:r>
              <a:rPr lang="en-US" altLang="zh-CN" sz="2000" b="1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 number1;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4          number1 = 10;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5  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6          </a:t>
            </a:r>
            <a:r>
              <a:rPr lang="en-US" altLang="zh-CN" sz="2000" b="1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 number2;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7          number2 = 20;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8  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9          </a:t>
            </a:r>
            <a:r>
              <a:rPr lang="en-US" altLang="zh-CN" sz="2000" b="1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 number3;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10        number3 = number1 + number2;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11        </a:t>
            </a:r>
            <a:r>
              <a:rPr lang="en-US" altLang="zh-CN" sz="2000" b="1" dirty="0" err="1">
                <a:latin typeface="+mj-lt"/>
                <a:ea typeface="宋体" panose="02010600030101010101" pitchFamily="2" charset="-122"/>
              </a:rPr>
              <a:t>System.out.println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("Number3 = " + number3);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12 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13        </a:t>
            </a:r>
            <a:r>
              <a:rPr lang="en-US" altLang="zh-CN" sz="2000" b="1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 number4 = 50;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14        </a:t>
            </a:r>
            <a:r>
              <a:rPr lang="en-US" altLang="zh-CN" sz="2000" b="1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 number5 = number4 - number3;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15        </a:t>
            </a:r>
            <a:r>
              <a:rPr lang="en-US" altLang="zh-CN" sz="2000" b="1" dirty="0" err="1">
                <a:latin typeface="+mj-lt"/>
                <a:ea typeface="宋体" panose="02010600030101010101" pitchFamily="2" charset="-122"/>
              </a:rPr>
              <a:t>System.out.println</a:t>
            </a: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("Number5 = " + number5);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16     }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  <a:p>
            <a:pPr marL="0" indent="-361950">
              <a:spcBef>
                <a:spcPts val="0"/>
              </a:spcBef>
              <a:buNone/>
              <a:defRPr/>
            </a:pPr>
            <a:r>
              <a:rPr lang="en-US" altLang="zh-CN" sz="2000" b="1" dirty="0">
                <a:latin typeface="+mj-lt"/>
                <a:ea typeface="宋体" panose="02010600030101010101" pitchFamily="2" charset="-122"/>
              </a:rPr>
              <a:t>17 }</a:t>
            </a:r>
            <a:endParaRPr lang="en-US" altLang="zh-CN" sz="2000" b="1" dirty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764704"/>
            <a:ext cx="5428718" cy="79434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浮点类型：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2249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与整数类型类似，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浮点类型也有固定的表数范围和字段长度，不受具体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的影响。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的浮点型常量默认为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声明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型常量，须后加‘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或‘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F’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浮点型常量有两种表示形式：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十进制数形式：如：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5.12       512.0f        .512   (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必须有小数点）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科学计数法形式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5.12e2      512E2     100E-2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lvl="1" indent="-342900">
              <a:buNone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通常情况下，应该使用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型，因为它比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型更精确。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/>
          <p:nvPr/>
        </p:nvGraphicFramePr>
        <p:xfrm>
          <a:off x="755576" y="5013177"/>
          <a:ext cx="8136902" cy="1280160"/>
        </p:xfrm>
        <a:graphic>
          <a:graphicData uri="http://schemas.openxmlformats.org/drawingml/2006/table">
            <a:tbl>
              <a:tblPr/>
              <a:tblGrid>
                <a:gridCol w="2149465"/>
                <a:gridCol w="2072504"/>
                <a:gridCol w="3914933"/>
              </a:tblGrid>
              <a:tr h="200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类  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占用存储空间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表数范围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876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单精度float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4字节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-3.403E38 ~ 3.403E38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876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双精度double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8字节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Arial Unicode MS" pitchFamily="34" charset="-122"/>
                          <a:sym typeface="Calibri" panose="020F0502020204030204" pitchFamily="34" charset="0"/>
                        </a:rPr>
                        <a:t>-1.798E308 ~ 1.798E308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Arial Unicode MS" pitchFamily="34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92696"/>
            <a:ext cx="3988558" cy="78181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字符类型：</a:t>
            </a:r>
            <a:r>
              <a:rPr lang="en-US" altLang="zh-CN" sz="32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sz="32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38450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型数据用来表示通常意义上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”(2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字符型常量的三种表现形式：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字符常量是用单引号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‘ ’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括起来的单个字符，涵盖世界上所有书面语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的字符。例如：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char c1 = 'a';   char c2 = '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'; char c3 =  '9';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az-Cyrl-AZ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中还允许使用转义字符‘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\’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来将其后的字符转变为特殊字符型常量。例如：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char c3 = ‘\n’; 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'\n'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表示换行符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直接使用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值来表示字符型常量：‘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uXXXX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。其中，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XXXX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代表一个十六进制整数。如：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\u000a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表示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类型是可以进行运算的。因为它都对应有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码。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53510" y="16846"/>
            <a:ext cx="1957302" cy="283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27528"/>
            <a:ext cx="5284702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ASCII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70" y="1457324"/>
            <a:ext cx="8237030" cy="4972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在计算机内部，所有数据都使用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二进制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表示。每一个二进制位（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）有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两种状态，因此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个二进制位就可以组合出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状态，这被称为一个字节（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）。一个字节一共可以用来表示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种不同的状态，每一个状态对应一个符号，就是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256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个符号，从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0000000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11111111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码：上个世纪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年代，美国制定了一套字符编码，对英语字符与二进制位之间的关系，做了统一规定。这被称为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码。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码一共规定了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字符的编码，比如空格“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SPACE”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（二进制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00100000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），大写的字母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（二进制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01000001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）。这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个符号（包括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个不能打印出来的控制符号），只占用了一个字节的后面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位，最前面的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位统一规定为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不能表示所有字符。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相同的编码表示的字符不一样：比如，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130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在法语编码中代表了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é</a:t>
            </a:r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，在希伯来语编码中却代表了字母</a:t>
            </a:r>
            <a:r>
              <a:rPr lang="en-US" altLang="zh-CN" sz="1800" dirty="0" err="1">
                <a:ea typeface="宋体" panose="02010600030101010101" pitchFamily="2" charset="-122"/>
                <a:cs typeface="Times New Roman" panose="02020603050405020304" pitchFamily="18" charset="0"/>
              </a:rPr>
              <a:t>Gimel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(ג)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764704"/>
            <a:ext cx="5500726" cy="857256"/>
          </a:xfrm>
        </p:spPr>
        <p:txBody>
          <a:bodyPr/>
          <a:lstStyle/>
          <a:p>
            <a:r>
              <a:rPr 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编码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8290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乱码：世界上存在着多种编码方式，同一个二进制数字可以被解释成不同的符号。因此，要想打开一个文本文件，就必须知道它的编码方式，否则用错误的编码方式解读，就会出现乱码。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一种编码，将世界上所有的符号都纳入其中。每一个符号都给予一个独一无二的编码，使用 </a:t>
            </a:r>
            <a:r>
              <a:rPr lang="en-US" altLang="zh-CN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没有乱码的问题。</a:t>
            </a:r>
            <a:endParaRPr lang="en-US" altLang="zh-CN" sz="22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的缺点：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只规定了符号的二进制代码，却没有规定这个二进制代码应该如何存储：无法区别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：计算机无法区分三个字节表示一个符号还是分别表示三个符号。另外，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我们知道，英文字母只用一个字节表示就够了，如果</a:t>
            </a:r>
            <a:r>
              <a:rPr lang="en-US" altLang="zh-CN" sz="2400" dirty="0" err="1">
                <a:ea typeface="宋体" panose="02010600030101010101" pitchFamily="2" charset="-122"/>
              </a:rPr>
              <a:t>unicode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统一规定，每个符号用三个或四个字节表示，那么每个英文字母前都必然有二到三个字节是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，这对于存储空间来说是极大的浪费。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692696"/>
            <a:ext cx="5932774" cy="857256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UTF-8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是在互联网上使用最广的一种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Unicode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的实现方式。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UTF-8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是一种变长的编码方式。它可以使用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1-6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个字节表示一个符号，根据不同的符号而变化字节长度。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的编码规则：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对于单字节的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编码，该字节的最高位为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，其余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位用来对字符进行编码（等同于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码）。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对于多字节的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UTF-8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编码，如果编码包含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个字节，那么第一个字节的前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位为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，第一个字节的第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n+1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位为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，该字节的剩余各位用来对字符进行编码。在第一个字节之后的所有的字节，都是最高两位为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"10"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，其余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位用来对字符进行编码。     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356710" cy="79434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布尔类型：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boolean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类型适于逻辑运算，一般用于程序流程控制：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条件控制语句；                 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do-while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循环控制语句；     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循环控制语句；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类型数据只允许取值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，无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不可以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或非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的整数替代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，这点和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语言不同。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虚拟机中没有任何供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值专用的字节码指令，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语言表达所操作的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值，在编译之后都使用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虚拟机中的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数据类型来代替：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表示，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《java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虚拟机规范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8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5331" y="692696"/>
            <a:ext cx="5338801" cy="95374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069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自动类型转换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：容量小的类型自动转换为容量大的数据类型。数据类型按容量大小排序为：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有多种类型的数据混合运算时，系统首先自动将所有数据转换成容量最大的那种数据类型，然后再进行计算。      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00166" y="2428868"/>
            <a:ext cx="936625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0034" y="2857496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85918" y="2857496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4909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93236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00788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669213" y="2816219"/>
            <a:ext cx="936625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643042" y="2357430"/>
            <a:ext cx="7921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714348" y="2786058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1904887" y="2767859"/>
            <a:ext cx="8636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769443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137159" y="2752723"/>
            <a:ext cx="79216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long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433982" y="2765249"/>
            <a:ext cx="79375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7671895" y="2777775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3" idx="3"/>
            <a:endCxn id="7" idx="2"/>
          </p:cNvCxnSpPr>
          <p:nvPr/>
        </p:nvCxnSpPr>
        <p:spPr>
          <a:xfrm>
            <a:off x="2768487" y="2952525"/>
            <a:ext cx="722426" cy="815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</p:cNvCxnSpPr>
          <p:nvPr/>
        </p:nvCxnSpPr>
        <p:spPr>
          <a:xfrm>
            <a:off x="2435205" y="2542096"/>
            <a:ext cx="984270" cy="347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428728" y="3000372"/>
            <a:ext cx="428628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535488" y="2946394"/>
            <a:ext cx="396875" cy="142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903913" y="2960682"/>
            <a:ext cx="396875" cy="142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308850" y="2946394"/>
            <a:ext cx="288925" cy="285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6292814" cy="781814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9717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关键字与保留字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2.3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基本数据类型转换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进制与进制间的转换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2.4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2.5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进制与位运算符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54062" y="979488"/>
            <a:ext cx="3960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字符串类型：</a:t>
            </a:r>
            <a:r>
              <a:rPr lang="en-US" altLang="zh-CN" sz="2800" b="1"/>
              <a:t>String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33723" y="1700808"/>
            <a:ext cx="81391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lt"/>
              </a:rPr>
              <a:t>String</a:t>
            </a:r>
            <a:r>
              <a:rPr lang="zh-CN" altLang="en-US" dirty="0">
                <a:latin typeface="+mn-lt"/>
              </a:rPr>
              <a:t>不是基本数据类型，属于引用数据类型</a:t>
            </a:r>
            <a:endParaRPr lang="zh-CN" altLang="en-US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使用方式与基本数据类型一致。例如：</a:t>
            </a:r>
            <a:endParaRPr lang="zh-CN" altLang="en-US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</a:pPr>
            <a:r>
              <a:rPr lang="en-US" altLang="zh-CN" dirty="0">
                <a:latin typeface="+mn-lt"/>
              </a:rPr>
              <a:t>	      String </a:t>
            </a:r>
            <a:r>
              <a:rPr lang="en-US" altLang="zh-CN" dirty="0" err="1">
                <a:latin typeface="+mn-lt"/>
              </a:rPr>
              <a:t>str</a:t>
            </a:r>
            <a:r>
              <a:rPr lang="en-US" altLang="zh-CN" dirty="0">
                <a:latin typeface="+mn-lt"/>
              </a:rPr>
              <a:t> = “</a:t>
            </a:r>
            <a:r>
              <a:rPr lang="en-US" altLang="zh-CN" dirty="0" err="1">
                <a:latin typeface="+mn-lt"/>
              </a:rPr>
              <a:t>abcd</a:t>
            </a:r>
            <a:r>
              <a:rPr lang="en-US" altLang="zh-CN" dirty="0">
                <a:latin typeface="+mn-lt"/>
              </a:rPr>
              <a:t>”;</a:t>
            </a:r>
            <a:endParaRPr lang="en-US" altLang="zh-CN" dirty="0">
              <a:latin typeface="+mn-lt"/>
            </a:endParaRP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一个字符串可以串接另一个字符串，也可以直接串接其他类型的数据。例如：</a:t>
            </a:r>
            <a:endParaRPr lang="zh-CN" altLang="en-US" dirty="0">
              <a:latin typeface="+mn-lt"/>
            </a:endParaRP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>
                <a:latin typeface="+mn-lt"/>
              </a:rPr>
              <a:t>str</a:t>
            </a:r>
            <a:r>
              <a:rPr lang="en-US" altLang="zh-CN" dirty="0">
                <a:latin typeface="+mn-lt"/>
              </a:rPr>
              <a:t> = </a:t>
            </a:r>
            <a:r>
              <a:rPr lang="en-US" altLang="zh-CN" dirty="0" err="1">
                <a:latin typeface="+mn-lt"/>
              </a:rPr>
              <a:t>str</a:t>
            </a:r>
            <a:r>
              <a:rPr lang="en-US" altLang="zh-CN" dirty="0">
                <a:latin typeface="+mn-lt"/>
              </a:rPr>
              <a:t> + “xyz” ; </a:t>
            </a:r>
            <a:endParaRPr lang="en-US" altLang="zh-CN" dirty="0">
              <a:latin typeface="+mn-lt"/>
            </a:endParaRP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>
                <a:latin typeface="+mn-lt"/>
              </a:rPr>
              <a:t>int</a:t>
            </a:r>
            <a:r>
              <a:rPr lang="en-US" altLang="zh-CN" dirty="0">
                <a:latin typeface="+mn-lt"/>
              </a:rPr>
              <a:t> n = 100;</a:t>
            </a:r>
            <a:endParaRPr lang="en-US" altLang="zh-CN" dirty="0">
              <a:latin typeface="+mn-lt"/>
            </a:endParaRPr>
          </a:p>
          <a:p>
            <a:pPr marL="1085850" lvl="1" indent="-342900" eaLnBrk="1" hangingPunct="1">
              <a:spcBef>
                <a:spcPts val="1200"/>
              </a:spcBef>
            </a:pPr>
            <a:r>
              <a:rPr lang="en-US" altLang="zh-CN" dirty="0" err="1">
                <a:latin typeface="+mn-lt"/>
              </a:rPr>
              <a:t>str</a:t>
            </a:r>
            <a:r>
              <a:rPr lang="en-US" altLang="zh-CN" dirty="0">
                <a:latin typeface="+mn-lt"/>
              </a:rPr>
              <a:t> = </a:t>
            </a:r>
            <a:r>
              <a:rPr lang="en-US" altLang="zh-CN" dirty="0" err="1">
                <a:latin typeface="+mn-lt"/>
              </a:rPr>
              <a:t>str</a:t>
            </a:r>
            <a:r>
              <a:rPr lang="en-US" altLang="zh-CN" dirty="0">
                <a:latin typeface="+mn-lt"/>
              </a:rPr>
              <a:t> + n;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2571736" y="770587"/>
            <a:ext cx="4429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示 </a:t>
            </a:r>
            <a:r>
              <a:rPr lang="zh-CN" altLang="en-US" sz="3600" b="1"/>
              <a:t>例</a:t>
            </a:r>
            <a:r>
              <a:rPr lang="en-US" altLang="zh-CN" sz="3600" b="1"/>
              <a:t>—StringTest</a:t>
            </a:r>
            <a:r>
              <a:rPr lang="zh-CN" altLang="en-US" sz="3600" b="1"/>
              <a:t>类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99740" y="1428736"/>
            <a:ext cx="6844094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  public class </a:t>
            </a:r>
            <a:r>
              <a:rPr lang="en-US" altLang="zh-CN" sz="1800" dirty="0" err="1">
                <a:ea typeface="宋体" panose="02010600030101010101" pitchFamily="2" charset="-122"/>
              </a:rPr>
              <a:t>StringTest</a:t>
            </a:r>
            <a:r>
              <a:rPr lang="en-US" altLang="zh-CN" sz="1800" dirty="0">
                <a:ea typeface="宋体" panose="02010600030101010101" pitchFamily="2" charset="-122"/>
              </a:rPr>
              <a:t> {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2      public static void main(String[] </a:t>
            </a:r>
            <a:r>
              <a:rPr lang="en-US" altLang="zh-CN" sz="1800" dirty="0" err="1">
                <a:ea typeface="宋体" panose="02010600030101010101" pitchFamily="2" charset="-122"/>
              </a:rPr>
              <a:t>args</a:t>
            </a:r>
            <a:r>
              <a:rPr lang="en-US" altLang="zh-CN" sz="1800" dirty="0">
                <a:ea typeface="宋体" panose="02010600030101010101" pitchFamily="2" charset="-122"/>
              </a:rPr>
              <a:t>) {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3          </a:t>
            </a:r>
            <a:r>
              <a:rPr lang="en-US" altLang="zh-CN" sz="1800" dirty="0" err="1"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ea typeface="宋体" panose="02010600030101010101" pitchFamily="2" charset="-122"/>
              </a:rPr>
              <a:t> no = 10;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4          String </a:t>
            </a:r>
            <a:r>
              <a:rPr lang="en-US" altLang="zh-CN" sz="1800" dirty="0" err="1">
                <a:ea typeface="宋体" panose="02010600030101010101" pitchFamily="2" charset="-122"/>
              </a:rPr>
              <a:t>str</a:t>
            </a:r>
            <a:r>
              <a:rPr lang="en-US" altLang="zh-CN" sz="1800" dirty="0">
                <a:ea typeface="宋体" panose="02010600030101010101" pitchFamily="2" charset="-122"/>
              </a:rPr>
              <a:t> = "</a:t>
            </a:r>
            <a:r>
              <a:rPr lang="en-US" altLang="zh-CN" sz="1800" dirty="0" err="1">
                <a:ea typeface="宋体" panose="02010600030101010101" pitchFamily="2" charset="-122"/>
              </a:rPr>
              <a:t>abcdef</a:t>
            </a:r>
            <a:r>
              <a:rPr lang="en-US" altLang="zh-CN" sz="1800" dirty="0">
                <a:ea typeface="宋体" panose="02010600030101010101" pitchFamily="2" charset="-122"/>
              </a:rPr>
              <a:t>";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5          String str1 = </a:t>
            </a:r>
            <a:r>
              <a:rPr lang="en-US" altLang="zh-CN" sz="1800" dirty="0" err="1">
                <a:ea typeface="宋体" panose="02010600030101010101" pitchFamily="2" charset="-122"/>
              </a:rPr>
              <a:t>str</a:t>
            </a:r>
            <a:r>
              <a:rPr lang="en-US" altLang="zh-CN" sz="1800" dirty="0">
                <a:ea typeface="宋体" panose="02010600030101010101" pitchFamily="2" charset="-122"/>
              </a:rPr>
              <a:t> + “xyz” + no;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6 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7          str1 = str1 + "123";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8          char c = '</a:t>
            </a:r>
            <a:r>
              <a:rPr lang="zh-CN" altLang="en-US" sz="1800" dirty="0">
                <a:ea typeface="宋体" panose="02010600030101010101" pitchFamily="2" charset="-122"/>
              </a:rPr>
              <a:t>国</a:t>
            </a:r>
            <a:r>
              <a:rPr lang="en-US" altLang="zh-CN" sz="1800" dirty="0">
                <a:ea typeface="宋体" panose="02010600030101010101" pitchFamily="2" charset="-122"/>
              </a:rPr>
              <a:t>';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9 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10         double pi = 3.1416;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11         str1 = str1 + pi;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12         </a:t>
            </a:r>
            <a:r>
              <a:rPr lang="en-US" altLang="zh-CN" sz="1800" dirty="0" err="1">
                <a:ea typeface="宋体" panose="02010600030101010101" pitchFamily="2" charset="-122"/>
              </a:rPr>
              <a:t>boolean</a:t>
            </a:r>
            <a:r>
              <a:rPr lang="en-US" altLang="zh-CN" sz="1800" dirty="0">
                <a:ea typeface="宋体" panose="02010600030101010101" pitchFamily="2" charset="-122"/>
              </a:rPr>
              <a:t> b = false;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13         str1 = str1 + b;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14         str1 = str1 + c;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15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16 	      </a:t>
            </a:r>
            <a:r>
              <a:rPr lang="en-US" altLang="zh-CN" sz="1800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1800" dirty="0">
                <a:ea typeface="宋体" panose="02010600030101010101" pitchFamily="2" charset="-122"/>
              </a:rPr>
              <a:t>("str1 = " + str1);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17     }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indent="-361950" eaLnBrk="1" hangingPunct="1">
              <a:spcBef>
                <a:spcPts val="0"/>
              </a:spcBef>
              <a:buNone/>
              <a:defRPr/>
            </a:pPr>
            <a:r>
              <a:rPr lang="en-US" altLang="zh-CN" sz="1800" dirty="0">
                <a:ea typeface="宋体" panose="02010600030101010101" pitchFamily="2" charset="-122"/>
              </a:rPr>
              <a:t>18 }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3851920" y="791836"/>
            <a:ext cx="1652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练习</a:t>
            </a:r>
            <a:r>
              <a:rPr lang="en-US" altLang="zh-CN" sz="3600" b="1" dirty="0"/>
              <a:t>1</a:t>
            </a:r>
            <a:endParaRPr lang="zh-CN" altLang="en-US" sz="3600" b="1" dirty="0"/>
          </a:p>
        </p:txBody>
      </p:sp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467544" y="1700808"/>
            <a:ext cx="82089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str1 = 4;        //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String str2 = 3.5f + “”;             //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(str2);        //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</a:t>
            </a:r>
            <a:r>
              <a:rPr lang="en-US" altLang="zh-CN" dirty="0"/>
              <a:t> .</a:t>
            </a:r>
            <a:r>
              <a:rPr lang="en-US" altLang="zh-CN" dirty="0" err="1"/>
              <a:t>println</a:t>
            </a:r>
            <a:r>
              <a:rPr lang="en-US" altLang="zh-CN" dirty="0"/>
              <a:t>(3+4+“Hello!”);     //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(“Hello!”+3+4);      //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(‘a’+1+“Hello!”);    //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/>
              <a:t>System.out.println</a:t>
            </a:r>
            <a:r>
              <a:rPr lang="en-US" altLang="zh-CN" dirty="0"/>
              <a:t>(“Hello”+‘a’+1);     //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586076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强制类型转换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085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自动类型转换的逆过程，将容量大的数据类型转换为容量小的数据类型。使用时要加上强制转换符（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），但可能造成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精度降低或溢出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格外要注意。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通常，字符串不能直接转换为基本类型，但通过基本类型对应的包装类则可以实现把字符串转换成基本类型。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如：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String a = “43”;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(a);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类型不可以转换为其它的数据类型。  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4139952" y="770587"/>
            <a:ext cx="1944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练习</a:t>
            </a:r>
            <a:r>
              <a:rPr lang="en-US" altLang="zh-CN" sz="3600" b="1" dirty="0"/>
              <a:t>2</a:t>
            </a:r>
            <a:endParaRPr lang="zh-CN" altLang="en-US" sz="3200" dirty="0"/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464210" y="1791980"/>
            <a:ext cx="684409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short  s = 5;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s = s-2;                       </a:t>
            </a:r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byte b = 3;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b = b + 4;</a:t>
            </a:r>
            <a:r>
              <a:rPr lang="zh-CN" altLang="en-US" dirty="0"/>
              <a:t>                  </a:t>
            </a:r>
            <a:endParaRPr lang="zh-CN" altLang="en-US" dirty="0"/>
          </a:p>
          <a:p>
            <a:pPr eaLnBrk="1" hangingPunct="1"/>
            <a:r>
              <a:rPr lang="en-US" altLang="zh-CN" dirty="0"/>
              <a:t>       b = (byte)</a:t>
            </a:r>
            <a:r>
              <a:rPr lang="zh-CN" altLang="en-US" dirty="0"/>
              <a:t>(</a:t>
            </a:r>
            <a:r>
              <a:rPr lang="en-US" altLang="zh-CN" dirty="0"/>
              <a:t>b+4</a:t>
            </a:r>
            <a:r>
              <a:rPr lang="zh-CN" altLang="en-US" dirty="0"/>
              <a:t>)</a:t>
            </a:r>
            <a:r>
              <a:rPr lang="en-US" altLang="zh-CN" dirty="0"/>
              <a:t>;</a:t>
            </a:r>
            <a:r>
              <a:rPr lang="zh-CN" altLang="en-US" dirty="0"/>
              <a:t>        </a:t>
            </a:r>
            <a:endParaRPr 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char c = ‘a’;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i = 5;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float d = .314F;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double result = </a:t>
            </a:r>
            <a:r>
              <a:rPr lang="en-US" altLang="zh-CN" dirty="0" err="1"/>
              <a:t>c+i+d</a:t>
            </a:r>
            <a:r>
              <a:rPr lang="en-US" altLang="zh-CN" dirty="0"/>
              <a:t>;     </a:t>
            </a:r>
            <a:endParaRPr lang="en-US" altLang="zh-CN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byte b = 5;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short s = 3;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short t = s + b;</a:t>
            </a:r>
            <a:r>
              <a:rPr lang="zh-CN" altLang="en-US" dirty="0"/>
              <a:t>          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374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判断是否能通过编译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第二节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标识符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(Identifier)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第三节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关键字与保留字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476672"/>
            <a:ext cx="4176464" cy="936104"/>
          </a:xfrm>
        </p:spPr>
        <p:txBody>
          <a:bodyPr>
            <a:normAutofit/>
          </a:bodyPr>
          <a:lstStyle/>
          <a:p>
            <a:r>
              <a:rPr lang="en-US" altLang="zh-CN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2.1  </a:t>
            </a:r>
            <a:r>
              <a:rPr lang="zh-CN" altLang="en-US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(keyword)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01122" cy="1357322"/>
          </a:xfrm>
        </p:spPr>
        <p:txBody>
          <a:bodyPr>
            <a:normAutofit/>
          </a:bodyPr>
          <a:lstStyle/>
          <a:p>
            <a:pPr eaLnBrk="0" fontAlgn="base" hangingPunct="0"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关键字的定义和特点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语言赋予了特殊含义，用做专门用途的字符串（单词）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0" fontAlgn="base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特点：</a:t>
            </a: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关键字中所有字母都为小写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251520" y="2420888"/>
          <a:ext cx="8640960" cy="3169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38592"/>
                <a:gridCol w="1439934"/>
                <a:gridCol w="1438592"/>
                <a:gridCol w="1438592"/>
                <a:gridCol w="1567132"/>
                <a:gridCol w="1318118"/>
              </a:tblGrid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用于定义数据类型的关键字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class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interface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enum</a:t>
                      </a:r>
                      <a:endParaRPr lang="zh-CN" altLang="en-US" sz="2000" dirty="0"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byte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short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long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float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double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char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boolean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void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用于定义数据类型值的关键字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null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893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用于定义流程控制的关键字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if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else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switch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case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default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while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do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for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break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continue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return</a:t>
                      </a:r>
                      <a:endParaRPr kumimoji="0" lang="zh-CN" alt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250825" y="908720"/>
          <a:ext cx="8425632" cy="585199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84507"/>
                <a:gridCol w="1684507"/>
                <a:gridCol w="1684507"/>
                <a:gridCol w="1658187"/>
                <a:gridCol w="1713924"/>
              </a:tblGrid>
              <a:tr h="36574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用于定义访问权限修饰符的关键字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private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protected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public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用于定义类，函数，变量修饰符的关键字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8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abstract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final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tatic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synchronized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8252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用于定义类与类之间关系的关键字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extends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implements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用于定义建立实例及引用实例，判断实例的关键字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new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this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super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instanceof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用于异常处理的关键字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try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catch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finally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throw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throws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用于包的关键字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package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import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  <a:tr h="36666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其他修饰符关键字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native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strictfp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transient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volatile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assert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4" marB="45714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176464" cy="854944"/>
          </a:xfrm>
        </p:spPr>
        <p:txBody>
          <a:bodyPr>
            <a:normAutofit fontScale="90000"/>
          </a:bodyPr>
          <a:lstStyle/>
          <a:p>
            <a:r>
              <a:rPr lang="zh-CN" altLang="en-US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保留字</a:t>
            </a:r>
            <a:r>
              <a:rPr lang="en-US" altLang="zh-CN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(reserved word)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保留字：现有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版本尚未使用，但以后版本可能会作为关键字使用。自己命名标识符时要避免使用这些保留字 </a:t>
            </a:r>
            <a:b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dirty="0" err="1">
                <a:ea typeface="宋体" panose="02010600030101010101" pitchFamily="2" charset="-122"/>
                <a:cs typeface="Times New Roman" panose="02020603050405020304" pitchFamily="18" charset="0"/>
              </a:rPr>
              <a:t>byValue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cast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future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generic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inner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operator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outer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rest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a typeface="宋体" panose="02010600030101010101" pitchFamily="2" charset="-122"/>
                <a:cs typeface="Times New Roman" panose="02020603050405020304" pitchFamily="18" charset="0"/>
              </a:rPr>
              <a:t>goto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dirty="0" err="1">
                <a:ea typeface="宋体" panose="02010600030101010101" pitchFamily="2" charset="-122"/>
                <a:cs typeface="Times New Roman" panose="02020603050405020304" pitchFamily="18" charset="0"/>
              </a:rPr>
              <a:t>const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第一节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变量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764704"/>
            <a:ext cx="4464496" cy="72008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2.2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(Identifier)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72560" cy="53285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标识符：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对各种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等要素命名时使用的字符序列称为标识符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凡是自己可以起名字的地方都叫标识符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定义合法标识符规则：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个英文字母大小写，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0-9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$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组成  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数字不可以开头。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不可以使用关键字和保留字，但能包含关键字和保留字。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中严格区分大小写，长度无限制。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标识符不能包含空格。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450912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miles, Test, a++, --a, 4#R, $4, #44, apps, class, public,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x, y, radius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336704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77" y="1600200"/>
            <a:ext cx="8370823" cy="4565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中的名称命名规范：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包名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：多单词组成时所有字母都小写：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类名、接口名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：多单词组成时，所有单词的首字母大写：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变量名、方法名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：多单词组成时，第一个单词首字母小写，第二个单词开始每个单词首字母大写：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xxxYyyZzz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常量名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：所有字母都大写。多单词时每个单词用下划线连接：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XXX_YYY_ZZZ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注意：在起名字时，为了提高阅读性，要尽量有意义，“见名知意”。 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第四节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运算符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5856" y="692696"/>
            <a:ext cx="3196470" cy="79208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2.4 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运算符是一种特殊的符号，用以表示数据的运算、赋值和比较等。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算术运算符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比较运算符（关系运算符）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1800" y="548680"/>
            <a:ext cx="3816424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算术运算符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501680" y="1484313"/>
          <a:ext cx="8356600" cy="4875821"/>
        </p:xfrm>
        <a:graphic>
          <a:graphicData uri="http://schemas.openxmlformats.org/drawingml/2006/table">
            <a:tbl>
              <a:tblPr/>
              <a:tblGrid>
                <a:gridCol w="917575"/>
                <a:gridCol w="3260725"/>
                <a:gridCol w="2089150"/>
                <a:gridCol w="208915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范例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结果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正号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负号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b=4; -b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加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5+5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减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6-4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乘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*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/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除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5/5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%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取模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取余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7%5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自增（前）：先运算后取值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自增（后）：先取值后运算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a=2;b=++a;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a=2;b=a++;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a=3;b=3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a=3;b=2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- -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自减（前）：先运算后取值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自减（后）：先取值后运算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a=2;b=- -a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a=2;b=a- -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a=1;b=1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a=1;b=2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字符串相加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“He”+”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llo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“Hello”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5904656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算术运算符的注意问题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352928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如果对负数取模，可以把模数负号忽略不记，如：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5%-2=1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 但被模数是负数则不可忽略。此外，取模运算的结果不一定总是整数。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对于除号“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/”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，它的整数除和小数除是有区别的：整数之间做除法时，只保留整数部分而舍弃小数部分。 例如：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x=3510;x=x/1000*1000;  x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的结果是？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+”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除字符串相加功能外，还能把非字符串转换成字符串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System.out.println("5+5="+5+5); //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打印结果是？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1</a:t>
            </a:r>
            <a:r>
              <a:rPr lang="zh-CN" altLang="en-US" b="1" dirty="0"/>
              <a:t>：算术运算符：自加、自减</a:t>
            </a:r>
            <a:endParaRPr lang="zh-CN" altLang="en-US" b="1" dirty="0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11968" y="1412776"/>
            <a:ext cx="5644208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public class TestSign{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public static void main(String[] </a:t>
            </a:r>
            <a:r>
              <a:rPr lang="en-US" altLang="zh-CN" sz="2000" dirty="0" err="1"/>
              <a:t>args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i1 </a:t>
            </a:r>
            <a:r>
              <a:rPr lang="en-US" altLang="zh-CN" sz="2000"/>
              <a:t>= 10;int i2 </a:t>
            </a:r>
            <a:r>
              <a:rPr lang="en-US" altLang="zh-CN" sz="2000" dirty="0"/>
              <a:t>= 20;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i1++;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</a:t>
            </a:r>
            <a:r>
              <a:rPr lang="en-US" altLang="zh-CN" sz="2000"/>
              <a:t>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i = ++i1;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(“i1=”+i1);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i = i2--;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i = --i2;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(“i=”+i);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       </a:t>
            </a:r>
            <a:r>
              <a:rPr lang="en-US" altLang="zh-CN" sz="2000" dirty="0" err="1"/>
              <a:t>System.out.println</a:t>
            </a:r>
            <a:r>
              <a:rPr lang="en-US" altLang="zh-CN" sz="2000" dirty="0"/>
              <a:t>(“i2=”+i2);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         }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32775" name="圆角矩形 3"/>
          <p:cNvSpPr>
            <a:spLocks noChangeArrowheads="1"/>
          </p:cNvSpPr>
          <p:nvPr/>
        </p:nvSpPr>
        <p:spPr bwMode="auto">
          <a:xfrm>
            <a:off x="6156176" y="2205039"/>
            <a:ext cx="2501776" cy="2088058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25400">
            <a:solidFill>
              <a:srgbClr val="385D8A"/>
            </a:solidFill>
            <a:rou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  <a:ea typeface="Arial Unicode MS" pitchFamily="34" charset="-122"/>
            </a:endParaRPr>
          </a:p>
        </p:txBody>
      </p:sp>
      <p:sp>
        <p:nvSpPr>
          <p:cNvPr id="32776" name="TextBox 1"/>
          <p:cNvSpPr txBox="1">
            <a:spLocks noChangeArrowheads="1"/>
          </p:cNvSpPr>
          <p:nvPr/>
        </p:nvSpPr>
        <p:spPr bwMode="auto">
          <a:xfrm>
            <a:off x="6300788" y="2205038"/>
            <a:ext cx="25542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输出：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/>
              <a:t>=       </a:t>
            </a:r>
            <a:r>
              <a:rPr lang="en-US" altLang="zh-CN" dirty="0"/>
              <a:t>i1</a:t>
            </a:r>
            <a:r>
              <a:rPr lang="en-US" altLang="zh-CN"/>
              <a:t>= 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/>
              <a:t>=</a:t>
            </a:r>
            <a:r>
              <a:rPr lang="zh-CN" altLang="en-US"/>
              <a:t>       </a:t>
            </a:r>
            <a:r>
              <a:rPr lang="en-US" altLang="zh-CN" dirty="0"/>
              <a:t>i1</a:t>
            </a:r>
            <a:r>
              <a:rPr lang="en-US" altLang="zh-CN"/>
              <a:t>= 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/>
              <a:t>=       </a:t>
            </a:r>
            <a:r>
              <a:rPr lang="en-US" altLang="zh-CN" dirty="0"/>
              <a:t>i2</a:t>
            </a:r>
            <a:r>
              <a:rPr lang="en-US" altLang="zh-CN"/>
              <a:t>= 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/>
              <a:t>=       i2= 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符号：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当“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”两侧数据类型不一致时，可以使用自动类型转换或使用强制类型转换原则进行处理。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支持连续赋值。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扩展赋值运算符：</a:t>
            </a:r>
            <a:r>
              <a:rPr 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+=,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=, *=, /=, %=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104456" cy="93610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赋值运算符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700808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：       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short s = 3; 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s = s+2; 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s += 2;    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有什么区别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zh-CN" altLang="en-US" sz="2400" b="1" dirty="0">
                <a:ea typeface="宋体" panose="02010600030101010101" pitchFamily="2" charset="-122"/>
              </a:rPr>
              <a:t>思考</a:t>
            </a:r>
            <a:r>
              <a:rPr lang="en-US" altLang="zh-CN" sz="2400" b="1" dirty="0"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ea typeface="宋体" panose="02010600030101010101" pitchFamily="2" charset="-122"/>
              </a:rPr>
              <a:t>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= 1;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 *= 0.1;//I =(</a:t>
            </a: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</a:rPr>
              <a:t>)(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*0.1);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r>
              <a:rPr lang="en-US" altLang="zh-CN" sz="2400" dirty="0">
                <a:solidFill>
                  <a:srgbClr val="0000FF"/>
                </a:solidFill>
              </a:rPr>
              <a:t>//0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++;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err="1">
                <a:solidFill>
                  <a:srgbClr val="C00000"/>
                </a:solidFill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);</a:t>
            </a:r>
            <a:r>
              <a:rPr lang="en-US" altLang="zh-CN" sz="2400" dirty="0">
                <a:solidFill>
                  <a:srgbClr val="0000FF"/>
                </a:solidFill>
              </a:rPr>
              <a:t>//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-154465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49" y="5516457"/>
            <a:ext cx="8229600" cy="12858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比较运算符的结果都是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型，也就是要么是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，要么是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比较运算符“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==”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不能误写成“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=”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320749" y="808321"/>
          <a:ext cx="8499723" cy="4602606"/>
        </p:xfrm>
        <a:graphic>
          <a:graphicData uri="http://schemas.openxmlformats.org/drawingml/2006/table">
            <a:tbl>
              <a:tblPr/>
              <a:tblGrid>
                <a:gridCol w="1441708"/>
                <a:gridCol w="7058015"/>
              </a:tblGrid>
              <a:tr h="3533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                                 范例                                         结果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5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==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相等于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4==3                                               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5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!=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不等于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  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4!=3                                         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25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                          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4&lt;3                                                  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5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                                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4&gt;3                                           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25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&lt;=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小于等于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4&lt;=3                                                false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5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&gt;=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大于等于                          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4&gt;=3                                                true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525963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电脑使用内存来记忆计算时所使用的数据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内存如何存储数据？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内存像旅馆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数据各式各样，要先根据数据的需求（即类型）为它申请一块合适的空间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 lvl="3">
              <a:lnSpc>
                <a:spcPct val="90000"/>
              </a:lnSpc>
              <a:buFontTx/>
              <a:buBlip>
                <a:blip r:embed="rId1"/>
              </a:buBlip>
            </a:pPr>
            <a:endParaRPr lang="en-US" altLang="zh-CN" b="1" dirty="0">
              <a:ea typeface="黑体" panose="02010609060101010101" pitchFamily="2" charset="-122"/>
            </a:endParaRPr>
          </a:p>
        </p:txBody>
      </p:sp>
      <p:pic>
        <p:nvPicPr>
          <p:cNvPr id="28675" name="Picture 3" descr="20060426-00000001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2667000"/>
            <a:ext cx="2263775" cy="1698625"/>
          </a:xfrm>
          <a:prstGeom prst="rect">
            <a:avLst/>
          </a:prstGeom>
          <a:noFill/>
        </p:spPr>
      </p:pic>
      <p:sp>
        <p:nvSpPr>
          <p:cNvPr id="28676" name="AutoShape 4"/>
          <p:cNvSpPr>
            <a:spLocks noChangeArrowheads="1"/>
          </p:cNvSpPr>
          <p:nvPr/>
        </p:nvSpPr>
        <p:spPr bwMode="gray">
          <a:xfrm>
            <a:off x="3563938" y="2925763"/>
            <a:ext cx="4895850" cy="1008062"/>
          </a:xfrm>
          <a:prstGeom prst="wedgeRoundRectCallout">
            <a:avLst>
              <a:gd name="adj1" fmla="val -61412"/>
              <a:gd name="adj2" fmla="val 54093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miter lim="800000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b="1">
                <a:ea typeface="黑体" panose="02010609060101010101" pitchFamily="2" charset="-122"/>
              </a:rPr>
              <a:t>1</a:t>
            </a:r>
            <a:r>
              <a:rPr lang="zh-CN" altLang="en-US" b="1">
                <a:ea typeface="黑体" panose="02010609060101010101" pitchFamily="2" charset="-122"/>
              </a:rPr>
              <a:t>、开房间（单人间、双人间、总统套间）     </a:t>
            </a:r>
            <a:endParaRPr lang="zh-CN" altLang="en-US" b="1"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b="1">
                <a:ea typeface="黑体" panose="02010609060101010101" pitchFamily="2" charset="-122"/>
              </a:rPr>
              <a:t>2</a:t>
            </a:r>
            <a:r>
              <a:rPr lang="zh-CN" altLang="en-US" b="1">
                <a:ea typeface="黑体" panose="02010609060101010101" pitchFamily="2" charset="-122"/>
              </a:rPr>
              <a:t>、入住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076825" y="3213100"/>
            <a:ext cx="86360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黑体" panose="02010609060101010101" pitchFamily="2" charset="-122"/>
              </a:rPr>
              <a:t>√</a:t>
            </a:r>
            <a:endParaRPr lang="en-US" altLang="zh-CN" sz="28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429256" y="0"/>
            <a:ext cx="3357586" cy="5762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="ctr"/>
          <a:lstStyle/>
          <a:p>
            <a:r>
              <a:rPr lang="zh-CN" altLang="en-US" sz="3200" b="1" dirty="0">
                <a:latin typeface="Verdana" panose="020B0604030504040204" pitchFamily="34" charset="0"/>
              </a:rPr>
              <a:t>如何保存数据呢？</a:t>
            </a:r>
            <a:endParaRPr lang="zh-CN" altLang="en-US" sz="32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9062" y="162880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ea typeface="宋体" panose="02010600030101010101" pitchFamily="2" charset="-122"/>
              </a:rPr>
              <a:t>思考</a:t>
            </a:r>
            <a:r>
              <a:rPr lang="en-US" altLang="zh-CN" sz="2400" b="1">
                <a:ea typeface="宋体" panose="02010600030101010101" pitchFamily="2" charset="-122"/>
              </a:rPr>
              <a:t>1</a:t>
            </a:r>
            <a:r>
              <a:rPr lang="zh-CN" altLang="en-US" sz="2400" b="1">
                <a:ea typeface="宋体" panose="02010600030101010101" pitchFamily="2" charset="-122"/>
              </a:rPr>
              <a:t>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	boolean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b1 = false;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            //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区分好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==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的区别。</a:t>
            </a:r>
            <a:endParaRPr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if(b1==true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	    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结果为真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            else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	    System.out.println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结果为</a:t>
            </a:r>
            <a:r>
              <a:rPr lang="zh-CN" altLang="en-US" sz="2400">
                <a:solidFill>
                  <a:srgbClr val="C00000"/>
                </a:solidFill>
                <a:ea typeface="宋体" panose="02010600030101010101" pitchFamily="2" charset="-122"/>
              </a:rPr>
              <a:t>假</a:t>
            </a:r>
            <a:r>
              <a:rPr lang="en-US" altLang="zh-CN" sz="240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215226" y="764704"/>
            <a:ext cx="4824536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Group 5"/>
          <p:cNvGraphicFramePr>
            <a:graphicFrameLocks noGrp="1"/>
          </p:cNvGraphicFramePr>
          <p:nvPr/>
        </p:nvGraphicFramePr>
        <p:xfrm>
          <a:off x="359097" y="2636912"/>
          <a:ext cx="8605389" cy="3041458"/>
        </p:xfrm>
        <a:graphic>
          <a:graphicData uri="http://schemas.openxmlformats.org/drawingml/2006/table">
            <a:tbl>
              <a:tblPr/>
              <a:tblGrid>
                <a:gridCol w="879501"/>
                <a:gridCol w="879108"/>
                <a:gridCol w="1061327"/>
                <a:gridCol w="1209703"/>
                <a:gridCol w="1172144"/>
                <a:gridCol w="1172144"/>
                <a:gridCol w="1098885"/>
                <a:gridCol w="1132577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a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+mn-lt"/>
                        </a:rPr>
                        <a:t>b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a&amp;&amp;b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a||b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!a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a^b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29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61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32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true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70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false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true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+mn-lt"/>
                        </a:rPr>
                        <a:t>false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35901" name="TextBox 1"/>
          <p:cNvSpPr txBox="1">
            <a:spLocks noChangeArrowheads="1"/>
          </p:cNvSpPr>
          <p:nvPr/>
        </p:nvSpPr>
        <p:spPr bwMode="auto">
          <a:xfrm>
            <a:off x="393700" y="1427142"/>
            <a:ext cx="82121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逻辑与   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逻辑或         ！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逻辑非</a:t>
            </a:r>
            <a:endParaRPr lang="en-US" altLang="zh-CN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&amp;&amp;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短路与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||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短路或        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^ —</a:t>
            </a:r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逻辑异或 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2771800" y="728268"/>
            <a:ext cx="3960440" cy="6988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20688"/>
            <a:ext cx="4752528" cy="857256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6371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逻辑运算符用于连接布尔型表达式，在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中不可以写成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3&lt;x&lt;6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，应该写成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x&gt;3 &amp; x&lt;6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&amp;”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&amp;&amp;”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的区别：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单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时，左边无论真假，右边都进行运算；</a:t>
            </a:r>
            <a:endParaRPr lang="en-US" altLang="zh-CN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双</a:t>
            </a:r>
            <a:r>
              <a:rPr lang="en-US" altLang="zh-CN" sz="2200" dirty="0"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2200" dirty="0">
                <a:ea typeface="宋体" panose="02010600030101010101" pitchFamily="2" charset="-122"/>
                <a:cs typeface="Times New Roman" panose="02020603050405020304" pitchFamily="18" charset="0"/>
              </a:rPr>
              <a:t>时，如果左边为真，右边参与运算，如果左边为假，那么右边不参与运算。</a:t>
            </a:r>
            <a:endParaRPr lang="zh-CN" altLang="en-US" sz="2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“|”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和“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||”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的区别同理，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表示：当左边为真，右边不参与运算。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异或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 ^ 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与或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( | )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的不同之处是：当左右都为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时，结果为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u="sng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理解：异或，追求的是“异”</a:t>
            </a:r>
            <a:r>
              <a:rPr lang="en-US" altLang="zh-CN" sz="2400" u="sng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endParaRPr lang="zh-CN" altLang="en-US" sz="2400" u="sng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668760" y="914068"/>
            <a:ext cx="5113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练习</a:t>
            </a:r>
            <a:r>
              <a:rPr lang="en-US" altLang="zh-CN" b="1" dirty="0"/>
              <a:t>2</a:t>
            </a:r>
            <a:r>
              <a:rPr lang="zh-CN" altLang="en-US" b="1" dirty="0"/>
              <a:t>：请写出每题的输出结果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3897052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1;</a:t>
            </a:r>
            <a:endParaRPr lang="es-ES" altLang="zh-CN" sz="2000" dirty="0"/>
          </a:p>
          <a:p>
            <a:r>
              <a:rPr lang="es-ES" altLang="zh-CN" sz="2000" dirty="0"/>
              <a:t>int y=1;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if(x++==2 &amp; ++y==2){ </a:t>
            </a:r>
            <a:r>
              <a:rPr lang="en-US" altLang="es-ES" sz="2000" dirty="0"/>
              <a:t>f &amp; t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    </a:t>
            </a:r>
            <a:r>
              <a:rPr lang="en-US" altLang="es-ES" sz="2000" dirty="0"/>
              <a:t>x=2 ,y=2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04048" y="1556792"/>
            <a:ext cx="396044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if(x++==2 &amp;&amp; ++y==2){  </a:t>
            </a:r>
            <a:r>
              <a:rPr lang="en-US" altLang="es-ES" sz="2000" dirty="0"/>
              <a:t>f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      </a:t>
            </a:r>
            <a:r>
              <a:rPr lang="en-US" altLang="es-ES" sz="2000" dirty="0"/>
              <a:t>x=</a:t>
            </a:r>
            <a:r>
              <a:rPr lang="en-US" altLang="es-ES" sz="2000" dirty="0"/>
              <a:t>2,y=1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55976" y="1556792"/>
            <a:ext cx="0" cy="4968552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9512" y="4221088"/>
            <a:ext cx="4041068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if(x++==1 | ++y==1){  </a:t>
            </a:r>
            <a:r>
              <a:rPr lang="en-US" altLang="es-ES" sz="2000" dirty="0"/>
              <a:t>t 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   </a:t>
            </a:r>
            <a:r>
              <a:rPr lang="en-US" altLang="es-ES" sz="2000" dirty="0"/>
              <a:t>x=</a:t>
            </a:r>
            <a:r>
              <a:rPr lang="en-US" altLang="es-ES" sz="2000" dirty="0"/>
              <a:t>7,y=2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4969386" y="4221088"/>
            <a:ext cx="3851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000" dirty="0"/>
              <a:t>int x = 1,y = 1;</a:t>
            </a:r>
            <a:endParaRPr lang="es-ES" altLang="zh-CN" sz="2000" dirty="0"/>
          </a:p>
          <a:p>
            <a:endParaRPr lang="es-ES" altLang="zh-CN" sz="2000" dirty="0"/>
          </a:p>
          <a:p>
            <a:r>
              <a:rPr lang="es-ES" altLang="zh-CN" sz="2000" dirty="0"/>
              <a:t>if(x++==1 || ++y==1){</a:t>
            </a:r>
            <a:endParaRPr lang="es-ES" altLang="zh-CN" sz="2000" dirty="0"/>
          </a:p>
          <a:p>
            <a:r>
              <a:rPr lang="es-ES" altLang="zh-CN" sz="2000" dirty="0"/>
              <a:t>	x =7;</a:t>
            </a:r>
            <a:endParaRPr lang="es-ES" altLang="zh-CN" sz="2000" dirty="0"/>
          </a:p>
          <a:p>
            <a:r>
              <a:rPr lang="es-ES" altLang="zh-CN" sz="2000" dirty="0"/>
              <a:t>}</a:t>
            </a:r>
            <a:endParaRPr lang="es-ES" altLang="zh-CN" sz="2000" dirty="0"/>
          </a:p>
          <a:p>
            <a:r>
              <a:rPr lang="es-ES" altLang="zh-CN" sz="2000" dirty="0"/>
              <a:t>System.out.println("x="+x+",y="+y);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06381"/>
            <a:ext cx="62464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新宋体" panose="02010609030101010101" pitchFamily="49" charset="-122"/>
              </a:rPr>
              <a:t>1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class  Test4  {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2.        public static void main (String []  </a:t>
            </a:r>
            <a:r>
              <a:rPr lang="en-US" altLang="zh-CN" sz="2400" dirty="0" err="1">
                <a:ea typeface="新宋体" panose="02010609030101010101" pitchFamily="49" charset="-122"/>
              </a:rPr>
              <a:t>args</a:t>
            </a:r>
            <a:r>
              <a:rPr lang="en-US" altLang="zh-CN" sz="2400" dirty="0">
                <a:ea typeface="新宋体" panose="02010609030101010101" pitchFamily="49" charset="-122"/>
              </a:rPr>
              <a:t>)  {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3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</a:t>
            </a:r>
            <a:r>
              <a:rPr lang="en-US" altLang="zh-CN" sz="2400" dirty="0" err="1">
                <a:ea typeface="新宋体" panose="02010609030101010101" pitchFamily="49" charset="-122"/>
              </a:rPr>
              <a:t>boolean</a:t>
            </a:r>
            <a:r>
              <a:rPr lang="en-US" altLang="zh-CN" sz="2400" dirty="0">
                <a:ea typeface="新宋体" panose="02010609030101010101" pitchFamily="49" charset="-122"/>
              </a:rPr>
              <a:t> x=true;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4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</a:t>
            </a:r>
            <a:r>
              <a:rPr lang="en-US" altLang="zh-CN" sz="2400" dirty="0" err="1">
                <a:ea typeface="新宋体" panose="02010609030101010101" pitchFamily="49" charset="-122"/>
              </a:rPr>
              <a:t>boolean</a:t>
            </a:r>
            <a:r>
              <a:rPr lang="en-US" altLang="zh-CN" sz="2400" dirty="0">
                <a:ea typeface="新宋体" panose="02010609030101010101" pitchFamily="49" charset="-122"/>
              </a:rPr>
              <a:t> y=false;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5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           short z=42;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6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r>
              <a:rPr lang="en-US" altLang="zh-CN" sz="2400" dirty="0">
                <a:ea typeface="新宋体" panose="02010609030101010101" pitchFamily="49" charset="-122"/>
              </a:rPr>
              <a:t>	    //if(y = true)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7.              if((z++==42)&amp;&amp;(y=true))z++;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8.              if((x=false) || (++z==45))  z++;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9</a:t>
            </a:r>
            <a:r>
              <a:rPr lang="zh-CN" altLang="zh-CN" sz="2400" dirty="0">
                <a:ea typeface="新宋体" panose="02010609030101010101" pitchFamily="49" charset="-122"/>
              </a:rPr>
              <a:t>．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10.            System. </a:t>
            </a:r>
            <a:r>
              <a:rPr lang="en-US" altLang="zh-CN" sz="2400" dirty="0" err="1">
                <a:ea typeface="新宋体" panose="02010609030101010101" pitchFamily="49" charset="-122"/>
              </a:rPr>
              <a:t>out.println</a:t>
            </a:r>
            <a:r>
              <a:rPr lang="en-US" altLang="zh-CN" sz="2400" dirty="0">
                <a:ea typeface="新宋体" panose="02010609030101010101" pitchFamily="49" charset="-122"/>
              </a:rPr>
              <a:t>(“z=”+z);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11.            }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en-US" altLang="zh-CN" sz="2400" dirty="0">
                <a:ea typeface="新宋体" panose="02010609030101010101" pitchFamily="49" charset="-122"/>
              </a:rPr>
              <a:t>12.   }</a:t>
            </a:r>
            <a:endParaRPr lang="zh-CN" altLang="zh-CN" sz="2400" dirty="0">
              <a:ea typeface="新宋体" panose="02010609030101010101" pitchFamily="49" charset="-122"/>
            </a:endParaRPr>
          </a:p>
          <a:p>
            <a:r>
              <a:rPr lang="zh-CN" altLang="zh-CN" sz="2400" dirty="0">
                <a:ea typeface="新宋体" panose="02010609030101010101" pitchFamily="49" charset="-122"/>
              </a:rPr>
              <a:t>结果为：</a:t>
            </a:r>
            <a:endParaRPr lang="zh-CN" altLang="zh-CN" sz="2400" dirty="0">
              <a:ea typeface="新宋体" panose="0201060903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83671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【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面试题</a:t>
            </a:r>
            <a:r>
              <a:rPr lang="en-US" altLang="zh-CN" sz="2400" b="1">
                <a:latin typeface="新宋体" panose="02010609030101010101" pitchFamily="49" charset="-122"/>
                <a:ea typeface="新宋体" panose="02010609030101010101" pitchFamily="49" charset="-122"/>
              </a:rPr>
              <a:t>】</a:t>
            </a: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程序</a:t>
            </a:r>
            <a:r>
              <a:rPr lang="zh-CN" altLang="en-US" sz="24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输出：</a:t>
            </a:r>
            <a:endParaRPr lang="en-US" altLang="zh-CN" sz="24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406381"/>
            <a:ext cx="7920880" cy="4830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212694" cy="85382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三元运算符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4460"/>
            <a:ext cx="8229600" cy="45508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)?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：表达式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运算后的结果是表达式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表达式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和表达式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同种类型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anose="02010600030101010101" pitchFamily="2" charset="-122"/>
              </a:rPr>
              <a:t>三元运算符与</a:t>
            </a:r>
            <a:r>
              <a:rPr lang="en-US" altLang="zh-CN" b="1" dirty="0">
                <a:ea typeface="宋体" panose="02010600030101010101" pitchFamily="2" charset="-122"/>
              </a:rPr>
              <a:t>if-else</a:t>
            </a:r>
            <a:r>
              <a:rPr lang="zh-CN" altLang="en-US" b="1" dirty="0">
                <a:ea typeface="宋体" panose="02010600030101010101" pitchFamily="2" charset="-122"/>
              </a:rPr>
              <a:t>的联系与区别：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1</a:t>
            </a:r>
            <a:r>
              <a:rPr lang="zh-CN" altLang="en-US" sz="2000" dirty="0">
                <a:ea typeface="宋体" panose="02010600030101010101" pitchFamily="2" charset="-122"/>
              </a:rPr>
              <a:t>）三元运算符可简化</a:t>
            </a:r>
            <a:r>
              <a:rPr lang="en-US" altLang="zh-CN" sz="2000" dirty="0">
                <a:ea typeface="宋体" panose="02010600030101010101" pitchFamily="2" charset="-122"/>
              </a:rPr>
              <a:t>if-else</a:t>
            </a:r>
            <a:r>
              <a:rPr lang="zh-CN" altLang="en-US" sz="2000" dirty="0">
                <a:ea typeface="宋体" panose="02010600030101010101" pitchFamily="2" charset="-122"/>
              </a:rPr>
              <a:t>语句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2</a:t>
            </a:r>
            <a:r>
              <a:rPr lang="zh-CN" altLang="en-US" sz="2000" dirty="0">
                <a:ea typeface="宋体" panose="02010600030101010101" pitchFamily="2" charset="-122"/>
              </a:rPr>
              <a:t>）三元运算符要求必须返回一个结果。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3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ea typeface="宋体" panose="02010600030101010101" pitchFamily="2" charset="-122"/>
              </a:rPr>
              <a:t>后的代码块可有多个语句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5683896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 获取两个数中的较大数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获取三个数中的较大数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39752" y="1988840"/>
            <a:ext cx="0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08484" y="2708920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652591" y="2001416"/>
            <a:ext cx="0" cy="11521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52591" y="3153544"/>
            <a:ext cx="216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timg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714"/>
          <a:stretch>
            <a:fillRect/>
          </a:stretch>
        </p:blipFill>
        <p:spPr bwMode="auto">
          <a:xfrm>
            <a:off x="8460432" y="1486044"/>
            <a:ext cx="432048" cy="49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718344" y="979488"/>
            <a:ext cx="3097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</a:rPr>
              <a:t>运算符的优先级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236258" y="2047817"/>
            <a:ext cx="3601789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运算符有不同的优先级，所谓优先级就是表达式运算中的运算顺序。如右表，上一行运算符总优先于下一行。  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只有单目运算符、赋值运算符是从右向左运算的。</a:t>
            </a:r>
            <a:endParaRPr lang="en-US" altLang="zh-CN" dirty="0"/>
          </a:p>
          <a:p>
            <a:pPr eaLnBrk="1" hangingPunct="1"/>
            <a:endParaRPr lang="zh-CN" altLang="en-US" sz="2200" dirty="0"/>
          </a:p>
          <a:p>
            <a:pPr eaLnBrk="1" hangingPunct="1"/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39952" y="735920"/>
          <a:ext cx="3960440" cy="59334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94293"/>
                <a:gridCol w="3066147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.  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()    </a:t>
                      </a:r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{}    ;    ,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++    --    ~    !(data</a:t>
                      </a:r>
                      <a:r>
                        <a:rPr lang="en-US" altLang="zh-CN" b="0" baseline="0" dirty="0">
                          <a:latin typeface="+mn-lt"/>
                          <a:cs typeface="Times New Roman" panose="02020603050405020304" pitchFamily="18" charset="0"/>
                        </a:rPr>
                        <a:t> type)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*    /    %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+    -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&lt;&lt;    &gt;&gt;    &gt;&gt;&gt;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&lt;    &gt;  </a:t>
                      </a:r>
                      <a:r>
                        <a:rPr lang="en-US" altLang="zh-CN" b="0" baseline="0" dirty="0">
                          <a:latin typeface="+mn-lt"/>
                          <a:cs typeface="Times New Roman" panose="02020603050405020304" pitchFamily="18" charset="0"/>
                        </a:rPr>
                        <a:t>  &lt;=    &gt;=    </a:t>
                      </a:r>
                      <a:r>
                        <a:rPr lang="en-US" altLang="zh-CN" b="0" baseline="0" dirty="0" err="1">
                          <a:latin typeface="+mn-lt"/>
                          <a:cs typeface="Times New Roman" panose="02020603050405020304" pitchFamily="18" charset="0"/>
                        </a:rPr>
                        <a:t>instanceof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==    !=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&amp;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&amp;&amp;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||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L—&gt;R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?    :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R—&gt;L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=    *=     /=    %=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+=    -=    &lt;&lt;=    &gt;&gt;=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+mn-lt"/>
                          <a:cs typeface="Times New Roman" panose="02020603050405020304" pitchFamily="18" charset="0"/>
                        </a:rPr>
                        <a:t>&gt;&gt;&gt;=    &amp;=    ^=    |=</a:t>
                      </a:r>
                      <a:endParaRPr lang="zh-CN" altLang="en-US" b="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26691" y="941449"/>
            <a:ext cx="4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4973" y="6163641"/>
            <a:ext cx="47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</a:t>
            </a:r>
            <a:endParaRPr lang="zh-CN" altLang="en-US" sz="24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95536" y="1844824"/>
            <a:ext cx="8429684" cy="1928826"/>
          </a:xfrm>
        </p:spPr>
      </p:pic>
      <p:sp>
        <p:nvSpPr>
          <p:cNvPr id="5" name="TextBox 4"/>
          <p:cNvSpPr txBox="1"/>
          <p:nvPr/>
        </p:nvSpPr>
        <p:spPr>
          <a:xfrm>
            <a:off x="1187624" y="242088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第五节</a:t>
            </a:r>
            <a:r>
              <a:rPr lang="en-US" altLang="zh-CN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 </a:t>
            </a:r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  <a:ea typeface="隶书" panose="02010509060101010101" pitchFamily="49" charset="-122"/>
              </a:rPr>
              <a:t>进制与位运算符</a:t>
            </a:r>
            <a:endParaRPr lang="zh-CN" altLang="en-US" sz="4800" dirty="0">
              <a:solidFill>
                <a:schemeClr val="accent6">
                  <a:lumMod val="75000"/>
                </a:schemeClr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2987824" y="1556792"/>
            <a:ext cx="2880320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  制</a:t>
            </a:r>
            <a:endParaRPr lang="zh-CN" altLang="en-US" sz="44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3645024"/>
            <a:ext cx="8220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世界上有</a:t>
            </a:r>
            <a:r>
              <a:rPr lang="en-US" altLang="zh-CN" sz="3200" b="1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3200" b="1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种人 ，认识和不认识二进制的。</a:t>
            </a:r>
            <a:endParaRPr lang="en-US" altLang="zh-CN" sz="3200" b="1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50" y="4509120"/>
            <a:ext cx="3439950" cy="231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692696"/>
            <a:ext cx="2880320" cy="86409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  制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对于整数，有四种表示方式：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二进制：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0,1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0b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0B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开头。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十进制：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0-9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八进制：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0-7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以数字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开头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十六进制：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0-9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A-F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，满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开头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表示。此处的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A-F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不区分大小写。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如：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0x21AF +1= 0X21B0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28728" y="2357430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房间类型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28728" y="3500438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房间名称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28728" y="4714884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入住的客人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86380" y="2357430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6380" y="3500438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名称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86380" y="4714884"/>
            <a:ext cx="1857388" cy="785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要存储的数据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71604" y="1428736"/>
            <a:ext cx="1643074" cy="57150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酒店房间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4" idx="3"/>
          </p:cNvCxnSpPr>
          <p:nvPr/>
        </p:nvCxnSpPr>
        <p:spPr>
          <a:xfrm>
            <a:off x="3286116" y="2750339"/>
            <a:ext cx="18573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86116" y="3857628"/>
            <a:ext cx="18573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214678" y="5143512"/>
            <a:ext cx="185738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286380" y="1428736"/>
            <a:ext cx="1643074" cy="57150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变量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7286644" y="2571744"/>
            <a:ext cx="714380" cy="2643206"/>
          </a:xfrm>
          <a:prstGeom prst="rightBrace">
            <a:avLst/>
          </a:prstGeom>
          <a:noFill/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15338" y="3357562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三要素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1268760"/>
          <a:ext cx="691276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1268760"/>
          <a:ext cx="6912768" cy="468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728192"/>
                <a:gridCol w="1728192"/>
                <a:gridCol w="1728192"/>
              </a:tblGrid>
              <a:tr h="468052"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10001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4586" y="620688"/>
            <a:ext cx="4852654" cy="8572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进制间转化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进制的基本转换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  二进制互转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二进制转成十进制  乘以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的幂数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十进制转成二进制  除以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取余数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  八进制互转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   十六进制互转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 八进制互转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 十六进制互转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00100" y="5203847"/>
            <a:ext cx="1511300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44788" y="5924572"/>
            <a:ext cx="1512887" cy="5762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745013" y="5059384"/>
            <a:ext cx="1512887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73800" y="5059384"/>
            <a:ext cx="1512888" cy="576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285852" y="5300336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十进制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3276599" y="6060206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5062549" y="5195729"/>
            <a:ext cx="115252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八进制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6654775" y="5159564"/>
            <a:ext cx="13319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十六进制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5" idx="2"/>
          </p:cNvCxnSpPr>
          <p:nvPr/>
        </p:nvCxnSpPr>
        <p:spPr>
          <a:xfrm>
            <a:off x="2368525" y="5737247"/>
            <a:ext cx="576263" cy="4746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57675" y="5635647"/>
            <a:ext cx="503238" cy="339725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57675" y="5635647"/>
            <a:ext cx="2197100" cy="576262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0"/>
            <a:ext cx="8229600" cy="857256"/>
          </a:xfrm>
        </p:spPr>
        <p:txBody>
          <a:bodyPr/>
          <a:lstStyle/>
          <a:p>
            <a:r>
              <a:rPr lang="zh-CN" altLang="en-US" dirty="0"/>
              <a:t>十进制转换成其他进制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28662" y="1214422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二进制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57224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八进制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224" y="4857760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十六进制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15206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10800000">
            <a:off x="2857488" y="1714488"/>
            <a:ext cx="4214842" cy="13573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2571736" y="3143248"/>
            <a:ext cx="4714908" cy="428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" idx="3"/>
          </p:cNvCxnSpPr>
          <p:nvPr/>
        </p:nvCxnSpPr>
        <p:spPr>
          <a:xfrm rot="10800000" flipV="1">
            <a:off x="2500298" y="3643314"/>
            <a:ext cx="478634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0"/>
            <a:ext cx="8229600" cy="857256"/>
          </a:xfrm>
        </p:spPr>
        <p:txBody>
          <a:bodyPr/>
          <a:lstStyle/>
          <a:p>
            <a:r>
              <a:rPr lang="zh-CN" altLang="en-US" dirty="0"/>
              <a:t>十进制转换成其他进制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928662" y="1214422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二进制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57224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八进制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224" y="4857760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十六进制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15206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00298" y="3571876"/>
            <a:ext cx="471490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2714612" y="3929066"/>
            <a:ext cx="4786346" cy="15716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6050" y="571480"/>
            <a:ext cx="5429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2699792" y="1700808"/>
            <a:ext cx="4248472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0"/>
            <a:ext cx="8229600" cy="857256"/>
          </a:xfrm>
        </p:spPr>
        <p:txBody>
          <a:bodyPr/>
          <a:lstStyle/>
          <a:p>
            <a:r>
              <a:rPr lang="zh-CN" altLang="en-US" dirty="0"/>
              <a:t>二进制数：</a:t>
            </a:r>
            <a:r>
              <a:rPr lang="en-US" altLang="zh-CN" dirty="0"/>
              <a:t>0b00101101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十进制数：</a:t>
            </a:r>
            <a:r>
              <a:rPr lang="en-US" altLang="zh-CN" dirty="0"/>
              <a:t>1234 =1*10^3+ 2*10^2+3*10^1+4*10^0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0b00101101=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1*2^0+0*2^1+1*2^2+1*2^3+0*2^4+1*2^5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=1+0+4+8+32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=45</a:t>
            </a: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574116"/>
            <a:ext cx="8229600" cy="857256"/>
          </a:xfrm>
        </p:spPr>
        <p:txBody>
          <a:bodyPr/>
          <a:lstStyle/>
          <a:p>
            <a:r>
              <a:rPr lang="zh-CN" altLang="en-US" dirty="0"/>
              <a:t>二进制转换成八进制、十六进制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28662" y="2071678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八进制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224" y="4857760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十六进制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00926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二进制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10800000">
            <a:off x="2643174" y="2428868"/>
            <a:ext cx="4714908" cy="42862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6" idx="3"/>
          </p:cNvCxnSpPr>
          <p:nvPr/>
        </p:nvCxnSpPr>
        <p:spPr>
          <a:xfrm rot="10800000" flipV="1">
            <a:off x="2500298" y="3643314"/>
            <a:ext cx="4786346" cy="1643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480" y="0"/>
            <a:ext cx="8229600" cy="857256"/>
          </a:xfrm>
        </p:spPr>
        <p:txBody>
          <a:bodyPr/>
          <a:lstStyle/>
          <a:p>
            <a:r>
              <a:rPr lang="zh-CN" altLang="en-US" dirty="0"/>
              <a:t>八进制、十六进制转换成二进制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28662" y="2071678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八进制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57224" y="4857760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十六进制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00926" y="2857496"/>
            <a:ext cx="1643074" cy="8572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二进制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428860" y="3786190"/>
            <a:ext cx="5143536" cy="15716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2500298" y="2285992"/>
            <a:ext cx="5000628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7544" y="1484784"/>
          <a:ext cx="792089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7668344" y="21328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8100392" y="2132856"/>
            <a:ext cx="72008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948264" y="206084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308304" y="2132856"/>
            <a:ext cx="0" cy="8640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7"/>
          <p:cNvSpPr txBox="1"/>
          <p:nvPr/>
        </p:nvSpPr>
        <p:spPr>
          <a:xfrm>
            <a:off x="7092280" y="314096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6228184" y="2132856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6228184" y="2348880"/>
            <a:ext cx="36004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2"/>
          <p:cNvSpPr txBox="1"/>
          <p:nvPr/>
        </p:nvSpPr>
        <p:spPr>
          <a:xfrm>
            <a:off x="5796136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7528" y="4149080"/>
          <a:ext cx="7920896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  <a:gridCol w="247528"/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7380312" y="476681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884368" y="494116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8"/>
          <p:cNvSpPr txBox="1"/>
          <p:nvPr/>
        </p:nvSpPr>
        <p:spPr>
          <a:xfrm>
            <a:off x="7668344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408204" y="4797152"/>
            <a:ext cx="9721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948264" y="4941168"/>
            <a:ext cx="0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3"/>
          <p:cNvSpPr txBox="1"/>
          <p:nvPr/>
        </p:nvSpPr>
        <p:spPr>
          <a:xfrm>
            <a:off x="6588224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0" name="TextBox 34"/>
          <p:cNvSpPr txBox="1"/>
          <p:nvPr/>
        </p:nvSpPr>
        <p:spPr>
          <a:xfrm>
            <a:off x="5004048" y="5886564"/>
            <a:ext cx="140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0XE9</a:t>
            </a:r>
            <a:endParaRPr lang="zh-CN" altLang="en-US" dirty="0"/>
          </a:p>
        </p:txBody>
      </p:sp>
      <p:sp>
        <p:nvSpPr>
          <p:cNvPr id="21" name="TextBox 35"/>
          <p:cNvSpPr txBox="1"/>
          <p:nvPr/>
        </p:nvSpPr>
        <p:spPr>
          <a:xfrm>
            <a:off x="3224699" y="292840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0351</a:t>
            </a:r>
            <a:endParaRPr lang="zh-CN" altLang="en-US" dirty="0"/>
          </a:p>
        </p:txBody>
      </p:sp>
      <p:sp>
        <p:nvSpPr>
          <p:cNvPr id="22" name="TextBox 1"/>
          <p:cNvSpPr txBox="1"/>
          <p:nvPr/>
        </p:nvSpPr>
        <p:spPr>
          <a:xfrm>
            <a:off x="899592" y="21328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八进制</a:t>
            </a:r>
            <a:endParaRPr lang="zh-CN" altLang="en-US" dirty="0"/>
          </a:p>
        </p:txBody>
      </p:sp>
      <p:sp>
        <p:nvSpPr>
          <p:cNvPr id="23" name="TextBox 24"/>
          <p:cNvSpPr txBox="1"/>
          <p:nvPr/>
        </p:nvSpPr>
        <p:spPr>
          <a:xfrm>
            <a:off x="880048" y="5072843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十六进制</a:t>
            </a:r>
            <a:endParaRPr lang="zh-CN" altLang="en-US" dirty="0"/>
          </a:p>
        </p:txBody>
      </p:sp>
      <p:sp>
        <p:nvSpPr>
          <p:cNvPr id="24" name="TextBox 2"/>
          <p:cNvSpPr txBox="1"/>
          <p:nvPr/>
        </p:nvSpPr>
        <p:spPr>
          <a:xfrm>
            <a:off x="6012160" y="9087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111</a:t>
            </a:r>
            <a:r>
              <a:rPr lang="en-US" altLang="zh-CN">
                <a:sym typeface="Wingdings" panose="05000000000000000000" pitchFamily="2" charset="2"/>
              </a:rPr>
              <a:t>7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0357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八进制：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427022" y="1804956"/>
            <a:ext cx="480682" cy="9268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73806" y="2743637"/>
          <a:ext cx="959769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23"/>
                <a:gridCol w="319923"/>
                <a:gridCol w="319923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>
            <a:stCxn id="4" idx="2"/>
          </p:cNvCxnSpPr>
          <p:nvPr/>
        </p:nvCxnSpPr>
        <p:spPr>
          <a:xfrm>
            <a:off x="1331640" y="1854116"/>
            <a:ext cx="335723" cy="2078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2457" y="3941730"/>
          <a:ext cx="873585" cy="38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95"/>
                <a:gridCol w="291195"/>
                <a:gridCol w="291195"/>
              </a:tblGrid>
              <a:tr h="38894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1187624" y="1804956"/>
            <a:ext cx="144016" cy="33522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187624" y="5229200"/>
          <a:ext cx="873585" cy="38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95"/>
                <a:gridCol w="291195"/>
                <a:gridCol w="291195"/>
              </a:tblGrid>
              <a:tr h="388947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07604" y="5877272"/>
          <a:ext cx="4632174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86"/>
                <a:gridCol w="514686"/>
                <a:gridCol w="514686"/>
                <a:gridCol w="514686"/>
                <a:gridCol w="514686"/>
                <a:gridCol w="514686"/>
                <a:gridCol w="514686"/>
                <a:gridCol w="514686"/>
                <a:gridCol w="514686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7"/>
          <p:cNvSpPr txBox="1"/>
          <p:nvPr/>
        </p:nvSpPr>
        <p:spPr>
          <a:xfrm>
            <a:off x="149275" y="5445224"/>
            <a:ext cx="103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二进制：</a:t>
            </a:r>
            <a:endParaRPr lang="zh-CN" altLang="en-US" dirty="0"/>
          </a:p>
        </p:txBody>
      </p:sp>
      <p:sp>
        <p:nvSpPr>
          <p:cNvPr id="14" name="TextBox 18"/>
          <p:cNvSpPr txBox="1"/>
          <p:nvPr/>
        </p:nvSpPr>
        <p:spPr>
          <a:xfrm>
            <a:off x="4283968" y="9087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十六进制</a:t>
            </a:r>
            <a:endParaRPr lang="zh-CN" altLang="en-US" dirty="0"/>
          </a:p>
        </p:txBody>
      </p:sp>
      <p:sp>
        <p:nvSpPr>
          <p:cNvPr id="15" name="TextBox 19"/>
          <p:cNvSpPr txBox="1"/>
          <p:nvPr/>
        </p:nvSpPr>
        <p:spPr>
          <a:xfrm>
            <a:off x="4499992" y="166945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0x3AF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171438" y="1855404"/>
            <a:ext cx="480682" cy="9268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868144" y="2782216"/>
          <a:ext cx="1535832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076056" y="3525100"/>
          <a:ext cx="1535832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5004048" y="2038782"/>
            <a:ext cx="407731" cy="13182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211960" y="2038782"/>
            <a:ext cx="648072" cy="16782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468216" y="3789040"/>
          <a:ext cx="1535832" cy="40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4079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071670" y="2143116"/>
            <a:ext cx="2214578" cy="12858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86050" y="257174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3702" y="1643050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 a = 10;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643042" y="200024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a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1934" y="164305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99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8585E-6 L -0.14566 0.128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6864" cy="857256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练  习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7537450" cy="273551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将以下十进制数转换为十六进制和二进制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800100" lvl="1" indent="-351155" eaLnBrk="1" hangingPunct="1">
              <a:buNone/>
              <a:defRPr/>
            </a:pPr>
            <a:r>
              <a:rPr lang="en-US" altLang="zh-CN" dirty="0">
                <a:latin typeface="+mj-lt"/>
                <a:ea typeface="宋体" panose="02010600030101010101" pitchFamily="2" charset="-122"/>
              </a:rPr>
              <a:t>123    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256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   87    62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zh-CN" altLang="en-US" dirty="0">
                <a:ea typeface="宋体" panose="02010600030101010101" pitchFamily="2" charset="-122"/>
              </a:rPr>
              <a:t>将以下十六进制数转换为十进制</a:t>
            </a:r>
            <a:endParaRPr lang="en-US" altLang="zh-CN" dirty="0">
              <a:ea typeface="宋体" panose="02010600030101010101" pitchFamily="2" charset="-122"/>
            </a:endParaRPr>
          </a:p>
          <a:p>
            <a:pPr marL="800100" lvl="1" indent="-351155" eaLnBrk="1" hangingPunct="1"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0x123   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0x25F</a:t>
            </a:r>
            <a:r>
              <a:rPr lang="en-US" altLang="zh-CN" dirty="0">
                <a:ea typeface="宋体" panose="02010600030101010101" pitchFamily="2" charset="-122"/>
              </a:rPr>
              <a:t>    0x38    0x62</a:t>
            </a:r>
            <a:endParaRPr lang="zh-CN" altLang="en-US" dirty="0">
              <a:ea typeface="宋体" panose="02010600030101010101" pitchFamily="2" charset="-122"/>
            </a:endParaRPr>
          </a:p>
          <a:p>
            <a:pPr marL="800100" lvl="1" indent="-351155" eaLnBrk="1" hangingPunct="1">
              <a:buNone/>
              <a:defRPr/>
            </a:pPr>
            <a:endParaRPr lang="zh-CN" altLang="en-US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2400" y="6553200"/>
            <a:ext cx="8839200" cy="152400"/>
          </a:xfrm>
          <a:prstGeom prst="rect">
            <a:avLst/>
          </a:prstGeom>
          <a:noFill/>
        </p:spPr>
        <p:txBody>
          <a:bodyPr/>
          <a:lstStyle/>
          <a:p>
            <a:fld id="{91B525DD-C241-4677-90DB-5CA915AA2051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764704"/>
            <a:ext cx="4104456" cy="79208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二进制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3971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所有数字在计算机底层都以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二进制</a:t>
            </a:r>
            <a:r>
              <a:rPr lang="zh-CN" altLang="en-US" sz="2400" dirty="0">
                <a:ea typeface="宋体" panose="02010600030101010101" pitchFamily="2" charset="-122"/>
              </a:rPr>
              <a:t>形式存在。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</a:rPr>
              <a:t>计算机以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补码</a:t>
            </a:r>
            <a:r>
              <a:rPr lang="zh-CN" altLang="en-US" sz="2400" dirty="0">
                <a:ea typeface="宋体" panose="02010600030101010101" pitchFamily="2" charset="-122"/>
              </a:rPr>
              <a:t>的形式保存所有的整数。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正数的原码、反码、补码都相同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原码</a:t>
            </a:r>
            <a:r>
              <a:rPr lang="zh-CN" altLang="en-US" sz="2400" dirty="0">
                <a:ea typeface="宋体" panose="02010600030101010101" pitchFamily="2" charset="-122"/>
              </a:rPr>
              <a:t>：直接将一个数值换成二进制数。最高位是符号位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负数的反码</a:t>
            </a:r>
            <a:r>
              <a:rPr lang="zh-CN" altLang="en-US" sz="2400" dirty="0">
                <a:ea typeface="宋体" panose="02010600030101010101" pitchFamily="2" charset="-122"/>
              </a:rPr>
              <a:t>：是对原码按位取反，只是最高位（符号位）确定为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宋体" panose="02010600030101010101" pitchFamily="2" charset="-122"/>
              </a:rPr>
              <a:t>负数的补码</a:t>
            </a:r>
            <a:r>
              <a:rPr lang="zh-CN" altLang="en-US" sz="2400" dirty="0">
                <a:ea typeface="宋体" panose="02010600030101010101" pitchFamily="2" charset="-122"/>
              </a:rPr>
              <a:t>：其反码加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>
                <a:ea typeface="宋体" panose="02010600030101010101" pitchFamily="2" charset="-122"/>
              </a:rPr>
              <a:t>Java</a:t>
            </a:r>
            <a:r>
              <a:rPr lang="zh-CN" altLang="en-US" sz="2400" dirty="0">
                <a:ea typeface="宋体" panose="02010600030101010101" pitchFamily="2" charset="-122"/>
              </a:rPr>
              <a:t>整数常量默认是</a:t>
            </a:r>
            <a:r>
              <a:rPr lang="en-US" altLang="zh-CN" sz="2400" dirty="0" err="1"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类型，当用二进制定义整数时，其第</a:t>
            </a:r>
            <a:r>
              <a:rPr lang="en-US" altLang="zh-CN" sz="2400" dirty="0"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ea typeface="宋体" panose="02010600030101010101" pitchFamily="2" charset="-122"/>
              </a:rPr>
              <a:t>位是符号位；当是</a:t>
            </a:r>
            <a:r>
              <a:rPr lang="en-US" altLang="zh-CN" sz="2400" dirty="0">
                <a:ea typeface="宋体" panose="02010600030101010101" pitchFamily="2" charset="-122"/>
              </a:rPr>
              <a:t>long</a:t>
            </a:r>
            <a:r>
              <a:rPr lang="zh-CN" altLang="en-US" sz="2400" dirty="0">
                <a:ea typeface="宋体" panose="02010600030101010101" pitchFamily="2" charset="-122"/>
              </a:rPr>
              <a:t>类型时，二进制默认占</a:t>
            </a:r>
            <a:r>
              <a:rPr lang="en-US" altLang="zh-CN" sz="2400" dirty="0">
                <a:ea typeface="宋体" panose="02010600030101010101" pitchFamily="2" charset="-122"/>
              </a:rPr>
              <a:t>64</a:t>
            </a:r>
            <a:r>
              <a:rPr lang="zh-CN" altLang="en-US" sz="2400" dirty="0">
                <a:ea typeface="宋体" panose="02010600030101010101" pitchFamily="2" charset="-122"/>
              </a:rPr>
              <a:t>位，第</a:t>
            </a:r>
            <a:r>
              <a:rPr lang="en-US" altLang="zh-CN" sz="2400" dirty="0">
                <a:ea typeface="宋体" panose="02010600030101010101" pitchFamily="2" charset="-122"/>
              </a:rPr>
              <a:t>64</a:t>
            </a:r>
            <a:r>
              <a:rPr lang="zh-CN" altLang="en-US" sz="2400" dirty="0">
                <a:ea typeface="宋体" panose="02010600030101010101" pitchFamily="2" charset="-122"/>
              </a:rPr>
              <a:t>位是符号位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481956"/>
            <a:ext cx="8229600" cy="857256"/>
          </a:xfrm>
        </p:spPr>
        <p:txBody>
          <a:bodyPr/>
          <a:lstStyle/>
          <a:p>
            <a:r>
              <a:rPr lang="zh-CN" altLang="en-US" dirty="0"/>
              <a:t>场景：</a:t>
            </a:r>
            <a:r>
              <a:rPr lang="en-US" altLang="zh-CN" dirty="0"/>
              <a:t>1+(-1)=0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2643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28596" y="3500438"/>
            <a:ext cx="81439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563257" y="4459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40603" y="37052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9"/>
          <p:cNvSpPr txBox="1"/>
          <p:nvPr/>
        </p:nvSpPr>
        <p:spPr>
          <a:xfrm>
            <a:off x="7844237" y="446011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r>
              <a:rPr lang="zh-CN" altLang="en-US" dirty="0"/>
              <a:t>反码</a:t>
            </a:r>
            <a:endParaRPr lang="zh-CN" altLang="en-US" dirty="0"/>
          </a:p>
        </p:txBody>
      </p:sp>
      <p:sp>
        <p:nvSpPr>
          <p:cNvPr id="13" name="TextBox 11"/>
          <p:cNvSpPr txBox="1"/>
          <p:nvPr/>
        </p:nvSpPr>
        <p:spPr>
          <a:xfrm>
            <a:off x="7844237" y="36819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 </a:t>
            </a:r>
            <a:r>
              <a:rPr lang="zh-CN" altLang="en-US" dirty="0"/>
              <a:t>原码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66211" y="52578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9"/>
          <p:cNvSpPr txBox="1"/>
          <p:nvPr/>
        </p:nvSpPr>
        <p:spPr>
          <a:xfrm>
            <a:off x="7844237" y="5168685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r>
              <a:rPr lang="zh-CN" altLang="en-US" dirty="0"/>
              <a:t>补码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56" y="0"/>
            <a:ext cx="8229600" cy="857256"/>
          </a:xfrm>
        </p:spPr>
        <p:txBody>
          <a:bodyPr/>
          <a:lstStyle/>
          <a:p>
            <a:r>
              <a:rPr lang="zh-CN" altLang="en-US" dirty="0"/>
              <a:t>场景：</a:t>
            </a:r>
            <a:r>
              <a:rPr lang="en-US" altLang="zh-CN" dirty="0"/>
              <a:t>1+(-1)=0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00166" y="264318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192880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28596" y="3500438"/>
            <a:ext cx="814393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00166" y="421481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36563"/>
            <a:ext cx="3700526" cy="86409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643578"/>
            <a:ext cx="8229600" cy="6429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位运算是直接对二进制进行运算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/>
        </p:nvGraphicFramePr>
        <p:xfrm>
          <a:off x="506440" y="1571612"/>
          <a:ext cx="7994650" cy="3843342"/>
        </p:xfrm>
        <a:graphic>
          <a:graphicData uri="http://schemas.openxmlformats.org/drawingml/2006/table">
            <a:tbl>
              <a:tblPr/>
              <a:tblGrid>
                <a:gridCol w="1728788"/>
                <a:gridCol w="2089150"/>
                <a:gridCol w="4176712"/>
              </a:tblGrid>
              <a:tr h="4270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                       位运算符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运算符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范例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&lt;&lt;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左移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&lt;&lt; 2 = 12 --&gt; 3*2*2=12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右移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&gt;&gt; 1 = 1  --&gt; 3/2=1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无符号右移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3 &gt;&gt;&gt; 1 = 1 --&gt; 3/2=1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与运算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&amp; 3 = 2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或运算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| 3 = 7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异或运算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6 ^ 3 = 5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反码</a:t>
                      </a: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~6 = -7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30655" y="874629"/>
            <a:ext cx="2179638" cy="4921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6712842" y="836835"/>
            <a:ext cx="202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注意：无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&lt;&lt;&lt;</a:t>
            </a:r>
            <a:endParaRPr lang="zh-CN" altLang="en-US" b="1" dirty="0">
              <a:solidFill>
                <a:srgbClr val="FF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420606" cy="781814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位运算符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539552" y="1340768"/>
          <a:ext cx="8281989" cy="5110799"/>
        </p:xfrm>
        <a:graphic>
          <a:graphicData uri="http://schemas.openxmlformats.org/drawingml/2006/table">
            <a:tbl>
              <a:tblPr/>
              <a:tblGrid>
                <a:gridCol w="1356909"/>
                <a:gridCol w="6925080"/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位运算符的细节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cPr/>
                </a:tc>
              </a:tr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&lt;&lt;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，被移除的高位丢弃，空缺位补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endParaRPr kumimoji="0" lang="zh-CN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被移位的二进制最高位是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，右移后，空缺位补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；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最高位是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，空缺位补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&gt;&gt;&gt;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被移位二进制最高位无论是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或者是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，空缺位都用</a:t>
                      </a:r>
                      <a:r>
                        <a:rPr kumimoji="0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补。</a:t>
                      </a:r>
                      <a:endParaRPr kumimoji="0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二进制位进行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&amp;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1&amp;1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0;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二进制位进行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|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运算，只有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 | 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时结果是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，否则是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1;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相同二进制位进行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运算，结果是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0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；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1^1=0 , 0^0=0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不相同二进制位 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^ 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运算结果是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</a:t>
                      </a: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。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1^0=1 , 0^1=1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~</a:t>
                      </a:r>
                      <a:endParaRPr kumimoji="0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正数取反，各二进制码按补码各位取反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libri" panose="020F0502020204030204" pitchFamily="34" charset="0"/>
                        </a:rPr>
                        <a:t>负数取反，各二进制码按补码各位取反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0"/>
            <a:ext cx="8229600" cy="857256"/>
          </a:xfrm>
        </p:spPr>
        <p:txBody>
          <a:bodyPr/>
          <a:lstStyle/>
          <a:p>
            <a:r>
              <a:rPr lang="en-US" altLang="zh-CN" dirty="0"/>
              <a:t>6&lt;&lt;2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63688" y="134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227687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73058" name="Ink 2"/>
              <p14:cNvContentPartPr/>
              <p14:nvPr/>
            </p14:nvContentPartPr>
            <p14:xfrm>
              <a:off x="1782763" y="1954213"/>
              <a:ext cx="6113462" cy="1012825"/>
            </p14:xfrm>
          </p:contentPart>
        </mc:Choice>
        <mc:Fallback xmlns="">
          <p:pic>
            <p:nvPicPr>
              <p:cNvPr id="173058" name="Ink 2"/>
            </p:nvPicPr>
            <p:blipFill>
              <a:blip r:embed="rId2"/>
            </p:blipFill>
            <p:spPr>
              <a:xfrm>
                <a:off x="1782763" y="1954213"/>
                <a:ext cx="6113462" cy="1012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73059" name="Ink 3"/>
              <p14:cNvContentPartPr/>
              <p14:nvPr/>
            </p14:nvContentPartPr>
            <p14:xfrm>
              <a:off x="6694488" y="2314575"/>
              <a:ext cx="206375" cy="266700"/>
            </p14:xfrm>
          </p:contentPart>
        </mc:Choice>
        <mc:Fallback xmlns="">
          <p:pic>
            <p:nvPicPr>
              <p:cNvPr id="173059" name="Ink 3"/>
            </p:nvPicPr>
            <p:blipFill>
              <a:blip r:embed="rId4"/>
            </p:blipFill>
            <p:spPr>
              <a:xfrm>
                <a:off x="6694488" y="2314575"/>
                <a:ext cx="206375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73060" name="Ink 4"/>
              <p14:cNvContentPartPr/>
              <p14:nvPr/>
            </p14:nvContentPartPr>
            <p14:xfrm>
              <a:off x="7354888" y="2306638"/>
              <a:ext cx="214312" cy="231775"/>
            </p14:xfrm>
          </p:contentPart>
        </mc:Choice>
        <mc:Fallback xmlns="">
          <p:pic>
            <p:nvPicPr>
              <p:cNvPr id="173060" name="Ink 4"/>
            </p:nvPicPr>
            <p:blipFill>
              <a:blip r:embed="rId6"/>
            </p:blipFill>
            <p:spPr>
              <a:xfrm>
                <a:off x="7354888" y="2306638"/>
                <a:ext cx="214312" cy="231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73061" name="Ink 5"/>
              <p14:cNvContentPartPr/>
              <p14:nvPr/>
            </p14:nvContentPartPr>
            <p14:xfrm>
              <a:off x="1749425" y="2032000"/>
              <a:ext cx="42863" cy="763588"/>
            </p14:xfrm>
          </p:contentPart>
        </mc:Choice>
        <mc:Fallback xmlns="">
          <p:pic>
            <p:nvPicPr>
              <p:cNvPr id="173061" name="Ink 5"/>
            </p:nvPicPr>
            <p:blipFill>
              <a:blip r:embed="rId8"/>
            </p:blipFill>
            <p:spPr>
              <a:xfrm>
                <a:off x="1749425" y="2032000"/>
                <a:ext cx="42863" cy="7635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3062" name="Ink 6"/>
              <p14:cNvContentPartPr/>
              <p14:nvPr/>
            </p14:nvContentPartPr>
            <p14:xfrm>
              <a:off x="1928813" y="3292475"/>
              <a:ext cx="274637" cy="274638"/>
            </p14:xfrm>
          </p:contentPart>
        </mc:Choice>
        <mc:Fallback xmlns="">
          <p:pic>
            <p:nvPicPr>
              <p:cNvPr id="173062" name="Ink 6"/>
            </p:nvPicPr>
            <p:blipFill>
              <a:blip r:embed="rId10"/>
            </p:blipFill>
            <p:spPr>
              <a:xfrm>
                <a:off x="1928813" y="3292475"/>
                <a:ext cx="274637" cy="2746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73063" name="Ink 7"/>
              <p14:cNvContentPartPr/>
              <p14:nvPr/>
            </p14:nvContentPartPr>
            <p14:xfrm>
              <a:off x="2803525" y="3308350"/>
              <a:ext cx="163513" cy="284163"/>
            </p14:xfrm>
          </p:contentPart>
        </mc:Choice>
        <mc:Fallback xmlns="">
          <p:pic>
            <p:nvPicPr>
              <p:cNvPr id="173063" name="Ink 7"/>
            </p:nvPicPr>
            <p:blipFill>
              <a:blip r:embed="rId12"/>
            </p:blipFill>
            <p:spPr>
              <a:xfrm>
                <a:off x="2803525" y="3308350"/>
                <a:ext cx="163513" cy="2841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73064" name="Ink 8"/>
              <p14:cNvContentPartPr/>
              <p14:nvPr/>
            </p14:nvContentPartPr>
            <p14:xfrm>
              <a:off x="3565525" y="3282950"/>
              <a:ext cx="206375" cy="309563"/>
            </p14:xfrm>
          </p:contentPart>
        </mc:Choice>
        <mc:Fallback xmlns="">
          <p:pic>
            <p:nvPicPr>
              <p:cNvPr id="173064" name="Ink 8"/>
            </p:nvPicPr>
            <p:blipFill>
              <a:blip r:embed="rId14"/>
            </p:blipFill>
            <p:spPr>
              <a:xfrm>
                <a:off x="3565525" y="3282950"/>
                <a:ext cx="206375" cy="3095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3065" name="Ink 9"/>
              <p14:cNvContentPartPr/>
              <p14:nvPr/>
            </p14:nvContentPartPr>
            <p14:xfrm>
              <a:off x="4449763" y="3214688"/>
              <a:ext cx="42862" cy="377825"/>
            </p14:xfrm>
          </p:contentPart>
        </mc:Choice>
        <mc:Fallback xmlns="">
          <p:pic>
            <p:nvPicPr>
              <p:cNvPr id="173065" name="Ink 9"/>
            </p:nvPicPr>
            <p:blipFill>
              <a:blip r:embed="rId16"/>
            </p:blipFill>
            <p:spPr>
              <a:xfrm>
                <a:off x="4449763" y="3214688"/>
                <a:ext cx="42862" cy="377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73066" name="Ink 10"/>
              <p14:cNvContentPartPr/>
              <p14:nvPr/>
            </p14:nvContentPartPr>
            <p14:xfrm>
              <a:off x="5186363" y="3179763"/>
              <a:ext cx="103187" cy="549275"/>
            </p14:xfrm>
          </p:contentPart>
        </mc:Choice>
        <mc:Fallback xmlns="">
          <p:pic>
            <p:nvPicPr>
              <p:cNvPr id="173066" name="Ink 10"/>
            </p:nvPicPr>
            <p:blipFill>
              <a:blip r:embed="rId18"/>
            </p:blipFill>
            <p:spPr>
              <a:xfrm>
                <a:off x="5186363" y="3179763"/>
                <a:ext cx="103187" cy="549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3067" name="Ink 11"/>
              <p14:cNvContentPartPr/>
              <p14:nvPr/>
            </p14:nvContentPartPr>
            <p14:xfrm>
              <a:off x="5768975" y="3300413"/>
              <a:ext cx="198438" cy="309562"/>
            </p14:xfrm>
          </p:contentPart>
        </mc:Choice>
        <mc:Fallback xmlns="">
          <p:pic>
            <p:nvPicPr>
              <p:cNvPr id="173067" name="Ink 11"/>
            </p:nvPicPr>
            <p:blipFill>
              <a:blip r:embed="rId20"/>
            </p:blipFill>
            <p:spPr>
              <a:xfrm>
                <a:off x="5768975" y="3300413"/>
                <a:ext cx="198438" cy="309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3068" name="Ink 12"/>
              <p14:cNvContentPartPr/>
              <p14:nvPr/>
            </p14:nvContentPartPr>
            <p14:xfrm>
              <a:off x="6600825" y="3360738"/>
              <a:ext cx="360363" cy="292100"/>
            </p14:xfrm>
          </p:contentPart>
        </mc:Choice>
        <mc:Fallback xmlns="">
          <p:pic>
            <p:nvPicPr>
              <p:cNvPr id="173068" name="Ink 12"/>
            </p:nvPicPr>
            <p:blipFill>
              <a:blip r:embed="rId22"/>
            </p:blipFill>
            <p:spPr>
              <a:xfrm>
                <a:off x="6600825" y="3360738"/>
                <a:ext cx="360363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3069" name="Ink 13"/>
              <p14:cNvContentPartPr/>
              <p14:nvPr/>
            </p14:nvContentPartPr>
            <p14:xfrm>
              <a:off x="7407275" y="3471863"/>
              <a:ext cx="206375" cy="292100"/>
            </p14:xfrm>
          </p:contentPart>
        </mc:Choice>
        <mc:Fallback xmlns="">
          <p:pic>
            <p:nvPicPr>
              <p:cNvPr id="173069" name="Ink 13"/>
            </p:nvPicPr>
            <p:blipFill>
              <a:blip r:embed="rId24"/>
            </p:blipFill>
            <p:spPr>
              <a:xfrm>
                <a:off x="7407275" y="3471863"/>
                <a:ext cx="206375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3070" name="Ink 14"/>
              <p14:cNvContentPartPr/>
              <p14:nvPr/>
            </p14:nvContentPartPr>
            <p14:xfrm>
              <a:off x="4046538" y="5237163"/>
              <a:ext cx="1328737" cy="927100"/>
            </p14:xfrm>
          </p:contentPart>
        </mc:Choice>
        <mc:Fallback xmlns="">
          <p:pic>
            <p:nvPicPr>
              <p:cNvPr id="173070" name="Ink 14"/>
            </p:nvPicPr>
            <p:blipFill>
              <a:blip r:embed="rId26"/>
            </p:blipFill>
            <p:spPr>
              <a:xfrm>
                <a:off x="4046538" y="5237163"/>
                <a:ext cx="1328737" cy="927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0"/>
            <a:ext cx="8229600" cy="857256"/>
          </a:xfrm>
        </p:spPr>
        <p:txBody>
          <a:bodyPr/>
          <a:lstStyle/>
          <a:p>
            <a:r>
              <a:rPr lang="en-US" altLang="zh-CN" dirty="0"/>
              <a:t>6&gt;&gt;2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1268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67744" y="213285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74082" name="Ink 2"/>
              <p14:cNvContentPartPr/>
              <p14:nvPr/>
            </p14:nvContentPartPr>
            <p14:xfrm>
              <a:off x="892175" y="2211388"/>
              <a:ext cx="5932488" cy="2528887"/>
            </p14:xfrm>
          </p:contentPart>
        </mc:Choice>
        <mc:Fallback xmlns="">
          <p:pic>
            <p:nvPicPr>
              <p:cNvPr id="174082" name="Ink 2"/>
            </p:nvPicPr>
            <p:blipFill>
              <a:blip r:embed="rId2"/>
            </p:blipFill>
            <p:spPr>
              <a:xfrm>
                <a:off x="892175" y="2211388"/>
                <a:ext cx="5932488" cy="2528887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0"/>
            <a:ext cx="8229600" cy="857256"/>
          </a:xfrm>
        </p:spPr>
        <p:txBody>
          <a:bodyPr/>
          <a:lstStyle/>
          <a:p>
            <a:r>
              <a:rPr lang="en-US" altLang="zh-CN" dirty="0"/>
              <a:t>6&gt;&gt;&gt; 2  </a:t>
            </a:r>
            <a:r>
              <a:rPr lang="zh-CN" altLang="en-US" dirty="0"/>
              <a:t>无符号右移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83568" y="1268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67744" y="213285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75106" name="Ink 2"/>
              <p14:cNvContentPartPr/>
              <p14:nvPr/>
            </p14:nvContentPartPr>
            <p14:xfrm>
              <a:off x="892175" y="2211388"/>
              <a:ext cx="5932488" cy="2528887"/>
            </p14:xfrm>
          </p:contentPart>
        </mc:Choice>
        <mc:Fallback xmlns="">
          <p:pic>
            <p:nvPicPr>
              <p:cNvPr id="175106" name="Ink 2"/>
            </p:nvPicPr>
            <p:blipFill>
              <a:blip r:embed="rId2"/>
            </p:blipFill>
            <p:spPr>
              <a:xfrm>
                <a:off x="892175" y="2211388"/>
                <a:ext cx="5932488" cy="2528887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0"/>
            <a:ext cx="8229600" cy="857256"/>
          </a:xfrm>
        </p:spPr>
        <p:txBody>
          <a:bodyPr/>
          <a:lstStyle/>
          <a:p>
            <a:r>
              <a:rPr lang="en-US" altLang="zh-CN" dirty="0"/>
              <a:t>6&amp;3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47664" y="24208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56376" y="18448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&amp;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83568" y="3284984"/>
            <a:ext cx="7848872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19672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06450" y="1357298"/>
            <a:ext cx="7537450" cy="4816475"/>
          </a:xfrm>
        </p:spPr>
        <p:txBody>
          <a:bodyPr>
            <a:normAutofit/>
          </a:bodyPr>
          <a:lstStyle/>
          <a:p>
            <a:pPr marL="361950" indent="-361950" eaLnBrk="1" hangingPunct="1">
              <a:defRPr/>
            </a:pPr>
            <a:r>
              <a:rPr lang="zh-CN" altLang="en-US" b="1" dirty="0">
                <a:latin typeface="+mj-lt"/>
                <a:ea typeface="宋体" panose="02010600030101010101" pitchFamily="2" charset="-122"/>
              </a:rPr>
              <a:t>变量的作用 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— 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保存数据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61950" indent="-361950" eaLnBrk="1" hangingPunct="1">
              <a:defRPr/>
            </a:pPr>
            <a:r>
              <a:rPr lang="zh-CN" altLang="en-US" b="1" dirty="0">
                <a:latin typeface="+mj-lt"/>
                <a:ea typeface="宋体" panose="02010600030101010101" pitchFamily="2" charset="-122"/>
              </a:rPr>
              <a:t>声明变量</a:t>
            </a:r>
            <a:endParaRPr lang="en-US" altLang="zh-CN" b="1" dirty="0">
              <a:latin typeface="+mj-lt"/>
              <a:ea typeface="宋体" panose="02010600030101010101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语法：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&lt;</a:t>
            </a:r>
            <a:r>
              <a:rPr lang="zh-CN" altLang="en-US" i="1" dirty="0">
                <a:latin typeface="+mj-lt"/>
                <a:ea typeface="宋体" panose="02010600030101010101" pitchFamily="2" charset="-122"/>
              </a:rPr>
              <a:t>数据类型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&gt; 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&lt;</a:t>
            </a:r>
            <a:r>
              <a:rPr lang="zh-CN" altLang="en-US" i="1" dirty="0">
                <a:latin typeface="+mj-lt"/>
                <a:ea typeface="宋体" panose="02010600030101010101" pitchFamily="2" charset="-122"/>
              </a:rPr>
              <a:t>变量名称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&gt;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var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;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+mj-lt"/>
                <a:ea typeface="宋体" panose="02010600030101010101" pitchFamily="2" charset="-122"/>
              </a:rPr>
              <a:t>变量的赋值</a:t>
            </a:r>
            <a:endParaRPr lang="en-US" altLang="zh-CN" sz="2800" b="1" dirty="0">
              <a:latin typeface="+mj-lt"/>
              <a:ea typeface="宋体" panose="02010600030101010101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语法：</a:t>
            </a:r>
            <a:r>
              <a:rPr lang="en-US" altLang="zh-CN" dirty="0">
                <a:ea typeface="宋体" panose="02010600030101010101" pitchFamily="2" charset="-122"/>
              </a:rPr>
              <a:t>&lt;</a:t>
            </a:r>
            <a:r>
              <a:rPr lang="zh-CN" altLang="en-US" i="1" dirty="0">
                <a:latin typeface="+mj-lt"/>
                <a:ea typeface="宋体" panose="02010600030101010101" pitchFamily="2" charset="-122"/>
              </a:rPr>
              <a:t>变量名称</a:t>
            </a:r>
            <a:r>
              <a:rPr lang="en-US" altLang="zh-CN" i="1" dirty="0">
                <a:latin typeface="+mj-lt"/>
                <a:ea typeface="宋体" panose="02010600030101010101" pitchFamily="2" charset="-122"/>
              </a:rPr>
              <a:t>&gt; 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=  &lt;</a:t>
            </a:r>
            <a:r>
              <a:rPr lang="zh-CN" altLang="en-US" i="1" dirty="0">
                <a:latin typeface="+mj-lt"/>
                <a:ea typeface="宋体" panose="02010600030101010101" pitchFamily="2" charset="-122"/>
              </a:rPr>
              <a:t>值</a:t>
            </a:r>
            <a:r>
              <a:rPr lang="en-US" altLang="zh-CN" i="1" dirty="0">
                <a:latin typeface="+mj-lt"/>
                <a:ea typeface="宋体" panose="02010600030101010101" pitchFamily="2" charset="-122"/>
              </a:rPr>
              <a:t>&gt;</a:t>
            </a:r>
            <a:endParaRPr lang="en-US" altLang="zh-CN" i="1" dirty="0">
              <a:latin typeface="+mj-lt"/>
              <a:ea typeface="宋体" panose="02010600030101010101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latin typeface="+mj-lt"/>
                <a:ea typeface="宋体" panose="02010600030101010101" pitchFamily="2" charset="-122"/>
              </a:rPr>
              <a:t>var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 = 10;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+mj-lt"/>
                <a:ea typeface="宋体" panose="02010600030101010101" pitchFamily="2" charset="-122"/>
              </a:rPr>
              <a:t>变量的使用</a:t>
            </a:r>
            <a:endParaRPr lang="en-US" altLang="zh-CN" sz="2800" b="1" dirty="0">
              <a:latin typeface="+mj-lt"/>
              <a:ea typeface="宋体" panose="02010600030101010101" pitchFamily="2" charset="-122"/>
            </a:endParaRPr>
          </a:p>
          <a:p>
            <a:pPr marL="704850" lvl="1" indent="-361950">
              <a:defRPr/>
            </a:pPr>
            <a:r>
              <a:rPr lang="zh-CN" altLang="en-US" dirty="0">
                <a:latin typeface="+mj-lt"/>
                <a:ea typeface="宋体" panose="02010600030101010101" pitchFamily="2" charset="-122"/>
              </a:rPr>
              <a:t>语法：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变量名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pPr marL="704850" lvl="1" indent="-361950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例如：</a:t>
            </a:r>
            <a:r>
              <a:rPr lang="en-US" altLang="zh-CN" dirty="0" err="1"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var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04850" lvl="1" indent="-361950"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361950" indent="-361950" eaLnBrk="1" hangingPunct="1">
              <a:defRPr/>
            </a:pPr>
            <a:endParaRPr lang="en-US" altLang="zh-CN" dirty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0"/>
            <a:ext cx="8229600" cy="857256"/>
          </a:xfrm>
        </p:spPr>
        <p:txBody>
          <a:bodyPr/>
          <a:lstStyle/>
          <a:p>
            <a:r>
              <a:rPr lang="en-US" altLang="zh-CN" dirty="0"/>
              <a:t>6|3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47664" y="24208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56376" y="18448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|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83568" y="3284984"/>
            <a:ext cx="7848872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19672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0"/>
            <a:ext cx="8229600" cy="857256"/>
          </a:xfrm>
        </p:spPr>
        <p:txBody>
          <a:bodyPr/>
          <a:lstStyle/>
          <a:p>
            <a:r>
              <a:rPr lang="en-US" altLang="zh-CN" dirty="0"/>
              <a:t>6^3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47664" y="24208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56376" y="18448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83568" y="3284984"/>
            <a:ext cx="7848872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19672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0"/>
            <a:ext cx="8229600" cy="857256"/>
          </a:xfrm>
        </p:spPr>
        <p:txBody>
          <a:bodyPr/>
          <a:lstStyle/>
          <a:p>
            <a:r>
              <a:rPr lang="en-US" altLang="zh-CN" dirty="0"/>
              <a:t>~9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56376" y="18448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~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83568" y="3284984"/>
            <a:ext cx="7848872" cy="720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19672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19672" y="45091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780928"/>
            <a:ext cx="56692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天下没有难学的技术！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580112" y="692150"/>
            <a:ext cx="3384376" cy="1584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546155"/>
            <a:ext cx="2379330" cy="938356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  量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42" y="1349938"/>
            <a:ext cx="8229600" cy="45079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变量的特点：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内存中的一个存储区域，易丢失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该区域有自己的名称（变量名）和类型（数据类型）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中每个变量必须先声明，后使用</a:t>
            </a: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该区域的数据可以在同一类型范围内不断变化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使用变量注意：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变量的作用域：一对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之间有效	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初始化值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变量是通过使用变量名来访问这块区域的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67276" y="981075"/>
            <a:ext cx="1333500" cy="444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867276" y="981075"/>
            <a:ext cx="133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endParaRPr lang="zh-CN" altLang="en-US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6534026" y="1484313"/>
            <a:ext cx="198437" cy="14446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6732463" y="16287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endParaRPr lang="zh-CN" altLang="en-US" sz="1800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524626" y="763588"/>
            <a:ext cx="935037" cy="368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40526" y="1268413"/>
            <a:ext cx="936625" cy="3667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96063" y="1765300"/>
            <a:ext cx="936625" cy="3667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7740526" y="1195388"/>
            <a:ext cx="93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float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7596063" y="173196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2000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668344" y="692150"/>
            <a:ext cx="57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0230" y="620688"/>
            <a:ext cx="6292889" cy="8572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变量的分类-按数据类型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97" y="1556792"/>
            <a:ext cx="8229600" cy="10429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对于每一种数据都定义了明确的具体数据类型，在内存中分配了不同大小的内存空间。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左大括号 9"/>
          <p:cNvSpPr/>
          <p:nvPr/>
        </p:nvSpPr>
        <p:spPr bwMode="auto">
          <a:xfrm>
            <a:off x="1689101" y="3765569"/>
            <a:ext cx="434628" cy="1511300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466725" y="4270394"/>
            <a:ext cx="14382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数据类型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835696" y="3501008"/>
            <a:ext cx="223078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 基本数据类型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  (primitive type)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2123729" y="5007297"/>
            <a:ext cx="20193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引用数据类型</a:t>
            </a:r>
            <a:endParaRPr lang="en-US" altLang="zh-CN" sz="20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(reference type)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左大括号 13"/>
          <p:cNvSpPr/>
          <p:nvPr/>
        </p:nvSpPr>
        <p:spPr bwMode="auto">
          <a:xfrm>
            <a:off x="3635375" y="3187719"/>
            <a:ext cx="576585" cy="1441450"/>
          </a:xfrm>
          <a:prstGeom prst="leftBrace">
            <a:avLst>
              <a:gd name="adj1" fmla="val 8338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左大括号 14"/>
          <p:cNvSpPr/>
          <p:nvPr/>
        </p:nvSpPr>
        <p:spPr bwMode="auto">
          <a:xfrm>
            <a:off x="3994224" y="4845069"/>
            <a:ext cx="215900" cy="1225550"/>
          </a:xfrm>
          <a:prstGeom prst="leftBrace">
            <a:avLst>
              <a:gd name="adj1" fmla="val 841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4354512" y="2971819"/>
            <a:ext cx="1295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数值型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4354512" y="3797319"/>
            <a:ext cx="1727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字符型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(char)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4354512" y="4340244"/>
            <a:ext cx="22320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布尔型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(boolean)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左大括号 18"/>
          <p:cNvSpPr/>
          <p:nvPr/>
        </p:nvSpPr>
        <p:spPr bwMode="auto">
          <a:xfrm>
            <a:off x="5360987" y="2901969"/>
            <a:ext cx="215900" cy="863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endParaRPr lang="zh-CN" altLang="en-US" b="1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5649912" y="2755919"/>
            <a:ext cx="349408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整数类型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byte,short,int,long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649912" y="3476644"/>
            <a:ext cx="33845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浮点类型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float,double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4210124" y="4702194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(class)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4210124" y="5207019"/>
            <a:ext cx="25209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(interface)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210124" y="5743594"/>
            <a:ext cx="17303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([ ])</a:t>
            </a:r>
            <a:endParaRPr lang="zh-CN" altLang="en-US" sz="2000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48264" y="4797152"/>
            <a:ext cx="165735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字符串在这里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" name="曲线连接符 21"/>
          <p:cNvCxnSpPr/>
          <p:nvPr/>
        </p:nvCxnSpPr>
        <p:spPr>
          <a:xfrm rot="10800000">
            <a:off x="5470600" y="4937941"/>
            <a:ext cx="1405657" cy="35719"/>
          </a:xfrm>
          <a:prstGeom prst="curved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LIDE_MODEL_TYPE" val="cover"/>
</p:tagLst>
</file>

<file path=ppt/tags/tag3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新课件模板-新log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新课件模板-新logo</Template>
  <TotalTime>0</TotalTime>
  <Words>12768</Words>
  <Application>WPS 演示</Application>
  <PresentationFormat>全屏显示(4:3)</PresentationFormat>
  <Paragraphs>2097</Paragraphs>
  <Slides>73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Arial</vt:lpstr>
      <vt:lpstr>宋体</vt:lpstr>
      <vt:lpstr>Wingdings</vt:lpstr>
      <vt:lpstr>微软雅黑</vt:lpstr>
      <vt:lpstr>Calibri</vt:lpstr>
      <vt:lpstr>Times New Roman</vt:lpstr>
      <vt:lpstr>隶书</vt:lpstr>
      <vt:lpstr>黑体</vt:lpstr>
      <vt:lpstr>Verdana</vt:lpstr>
      <vt:lpstr>Arial Unicode MS</vt:lpstr>
      <vt:lpstr>Arial Unicode MS</vt:lpstr>
      <vt:lpstr>新宋体</vt:lpstr>
      <vt:lpstr>幼圆</vt:lpstr>
      <vt:lpstr>新课件模板-新logo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变  量</vt:lpstr>
      <vt:lpstr>变  量</vt:lpstr>
      <vt:lpstr>变量的分类-按数据类型</vt:lpstr>
      <vt:lpstr>PowerPoint 演示文稿</vt:lpstr>
      <vt:lpstr>整数类型：byte、short、int、long</vt:lpstr>
      <vt:lpstr>PowerPoint 演示文稿</vt:lpstr>
      <vt:lpstr>浮点类型：float、double</vt:lpstr>
      <vt:lpstr>字符类型：char</vt:lpstr>
      <vt:lpstr>ASCII 码</vt:lpstr>
      <vt:lpstr>Unicode 编码</vt:lpstr>
      <vt:lpstr>UTF-8</vt:lpstr>
      <vt:lpstr>布尔类型：boolean</vt:lpstr>
      <vt:lpstr>基本数据类型转换</vt:lpstr>
      <vt:lpstr>PowerPoint 演示文稿</vt:lpstr>
      <vt:lpstr>PowerPoint 演示文稿</vt:lpstr>
      <vt:lpstr>PowerPoint 演示文稿</vt:lpstr>
      <vt:lpstr>强制类型转换</vt:lpstr>
      <vt:lpstr>PowerPoint 演示文稿</vt:lpstr>
      <vt:lpstr>PowerPoint 演示文稿</vt:lpstr>
      <vt:lpstr>PowerPoint 演示文稿</vt:lpstr>
      <vt:lpstr>2.1  关键字(keyword)</vt:lpstr>
      <vt:lpstr>PowerPoint 演示文稿</vt:lpstr>
      <vt:lpstr>保留字(reserved word)</vt:lpstr>
      <vt:lpstr>2.2  标识符(Identifier)</vt:lpstr>
      <vt:lpstr>Java中的名称命名规范</vt:lpstr>
      <vt:lpstr>PowerPoint 演示文稿</vt:lpstr>
      <vt:lpstr>2.4  运算符</vt:lpstr>
      <vt:lpstr>1.算术运算符</vt:lpstr>
      <vt:lpstr>算术运算符的注意问题</vt:lpstr>
      <vt:lpstr>PowerPoint 演示文稿</vt:lpstr>
      <vt:lpstr>2.赋值运算符</vt:lpstr>
      <vt:lpstr>赋值运算符</vt:lpstr>
      <vt:lpstr>3.比较运算符</vt:lpstr>
      <vt:lpstr>3.比较运算符</vt:lpstr>
      <vt:lpstr>PowerPoint 演示文稿</vt:lpstr>
      <vt:lpstr>4.逻辑运算符</vt:lpstr>
      <vt:lpstr>PowerPoint 演示文稿</vt:lpstr>
      <vt:lpstr>PowerPoint 演示文稿</vt:lpstr>
      <vt:lpstr>6.三元运算符</vt:lpstr>
      <vt:lpstr>PowerPoint 演示文稿</vt:lpstr>
      <vt:lpstr>PowerPoint 演示文稿</vt:lpstr>
      <vt:lpstr>PowerPoint 演示文稿</vt:lpstr>
      <vt:lpstr>进  制</vt:lpstr>
      <vt:lpstr>PowerPoint 演示文稿</vt:lpstr>
      <vt:lpstr>PowerPoint 演示文稿</vt:lpstr>
      <vt:lpstr>进制间转化</vt:lpstr>
      <vt:lpstr>十进制转换成其他进制</vt:lpstr>
      <vt:lpstr>十进制转换成其他进制</vt:lpstr>
      <vt:lpstr>二进制数：0b00101101</vt:lpstr>
      <vt:lpstr>二进制转换成八进制、十六进制</vt:lpstr>
      <vt:lpstr>八进制、十六进制转换成二进制</vt:lpstr>
      <vt:lpstr>PowerPoint 演示文稿</vt:lpstr>
      <vt:lpstr>PowerPoint 演示文稿</vt:lpstr>
      <vt:lpstr>练  习</vt:lpstr>
      <vt:lpstr>二进制</vt:lpstr>
      <vt:lpstr>场景：1+(-1)=0</vt:lpstr>
      <vt:lpstr>场景：1+(-1)=0</vt:lpstr>
      <vt:lpstr>位运算符</vt:lpstr>
      <vt:lpstr>位运算符</vt:lpstr>
      <vt:lpstr>6&lt;&lt;2</vt:lpstr>
      <vt:lpstr>6&gt;&gt;2</vt:lpstr>
      <vt:lpstr>6&gt;&gt;&gt; 2  无符号右移</vt:lpstr>
      <vt:lpstr>6&amp;3</vt:lpstr>
      <vt:lpstr>6|3</vt:lpstr>
      <vt:lpstr>6^3</vt:lpstr>
      <vt:lpstr>~9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厌倦</cp:lastModifiedBy>
  <cp:revision>1484</cp:revision>
  <dcterms:created xsi:type="dcterms:W3CDTF">2012-08-05T14:09:00Z</dcterms:created>
  <dcterms:modified xsi:type="dcterms:W3CDTF">2019-01-08T02:26:47Z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2052-11.1.0.8205</vt:lpwstr>
  </property>
</Properties>
</file>