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55" r:id="rId3"/>
    <p:sldId id="679" r:id="rId5"/>
    <p:sldId id="555" r:id="rId6"/>
    <p:sldId id="680" r:id="rId7"/>
    <p:sldId id="699" r:id="rId8"/>
    <p:sldId id="667" r:id="rId9"/>
    <p:sldId id="696" r:id="rId10"/>
    <p:sldId id="683" r:id="rId11"/>
    <p:sldId id="738" r:id="rId12"/>
    <p:sldId id="740" r:id="rId13"/>
    <p:sldId id="627" r:id="rId14"/>
    <p:sldId id="744" r:id="rId15"/>
    <p:sldId id="745" r:id="rId16"/>
    <p:sldId id="746" r:id="rId17"/>
    <p:sldId id="741" r:id="rId18"/>
    <p:sldId id="661" r:id="rId19"/>
    <p:sldId id="719" r:id="rId20"/>
    <p:sldId id="717" r:id="rId21"/>
    <p:sldId id="678" r:id="rId22"/>
    <p:sldId id="724" r:id="rId23"/>
    <p:sldId id="682" r:id="rId24"/>
    <p:sldId id="561" r:id="rId25"/>
    <p:sldId id="723" r:id="rId26"/>
    <p:sldId id="722" r:id="rId27"/>
    <p:sldId id="563" r:id="rId28"/>
    <p:sldId id="564" r:id="rId29"/>
    <p:sldId id="641" r:id="rId30"/>
    <p:sldId id="616" r:id="rId31"/>
    <p:sldId id="565" r:id="rId32"/>
    <p:sldId id="677" r:id="rId33"/>
    <p:sldId id="692" r:id="rId34"/>
    <p:sldId id="684" r:id="rId35"/>
    <p:sldId id="700" r:id="rId36"/>
    <p:sldId id="727" r:id="rId37"/>
    <p:sldId id="728" r:id="rId38"/>
    <p:sldId id="729" r:id="rId39"/>
    <p:sldId id="686" r:id="rId40"/>
    <p:sldId id="730" r:id="rId41"/>
    <p:sldId id="570" r:id="rId42"/>
    <p:sldId id="701" r:id="rId43"/>
    <p:sldId id="702" r:id="rId44"/>
    <p:sldId id="703" r:id="rId45"/>
    <p:sldId id="687" r:id="rId46"/>
    <p:sldId id="571" r:id="rId47"/>
    <p:sldId id="726" r:id="rId48"/>
    <p:sldId id="742" r:id="rId49"/>
    <p:sldId id="747" r:id="rId50"/>
    <p:sldId id="748" r:id="rId51"/>
    <p:sldId id="750" r:id="rId52"/>
    <p:sldId id="751" r:id="rId53"/>
    <p:sldId id="752" r:id="rId54"/>
    <p:sldId id="688" r:id="rId55"/>
    <p:sldId id="617" r:id="rId56"/>
    <p:sldId id="753" r:id="rId57"/>
    <p:sldId id="573" r:id="rId58"/>
    <p:sldId id="574" r:id="rId59"/>
    <p:sldId id="737" r:id="rId60"/>
    <p:sldId id="670" r:id="rId61"/>
    <p:sldId id="732" r:id="rId62"/>
    <p:sldId id="714" r:id="rId63"/>
    <p:sldId id="618" r:id="rId64"/>
    <p:sldId id="671" r:id="rId65"/>
    <p:sldId id="735" r:id="rId66"/>
    <p:sldId id="754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7991" autoAdjust="0"/>
  </p:normalViewPr>
  <p:slideViewPr>
    <p:cSldViewPr>
      <p:cViewPr varScale="1">
        <p:scale>
          <a:sx n="83" d="100"/>
          <a:sy n="83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什么是真正的白富美：身为女子，洁身自好为白，经济独立为富，内外兼修为美。</a:t>
            </a:r>
            <a:endParaRPr lang="zh-CN" altLang="en-US"/>
          </a:p>
          <a:p>
            <a:r>
              <a:rPr lang="zh-CN" altLang="en-US"/>
              <a:t>何谓真正的高富帅：身为男子，大智若愚宠辱不惊是为高，大爱于心福泽天下是为富，</a:t>
            </a:r>
            <a:endParaRPr lang="zh-CN" altLang="en-US"/>
          </a:p>
          <a:p>
            <a:r>
              <a:rPr lang="zh-CN" altLang="en-US"/>
              <a:t>大略宏才智勇双全是为帅。这是我认为最好的诠释。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942735D-2B43-42D0-A02A-719B58F348A6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5AB1DFB-E1FB-4F30-8C40-3F88EF17E0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91211EF-BE20-4099-94CE-DE08F1B12D0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CA2004-B668-4E16-A9C2-D1516AE9C0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EB8004B-4474-4753-BE04-917CAA9EB5EE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005479-8997-47F8-8E2E-85227BB5F6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58BE04-1215-48BA-BE38-7DC049E33F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FC87C16-F9BE-4D66-8F4E-6FFBB00551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2E5DD4-4BEF-44E5-A596-9DB669886EB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11C965-DCAE-4FBA-BF2F-B8A6442C39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68099C-886D-4C31-91CB-A13D12B35C7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D22DFBD-44B9-4553-B96D-2167F8D5D7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E99372D-F8D1-45D9-9E4B-9D734C683A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B7E55E-9A57-4730-94D3-110F209586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CFC55E-5C14-4B90-85C5-039C1D525CA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6B9E19-DD77-45F5-B0F8-A8F9A1194C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7FBA1DA-7949-4A76-AE5A-3F0A37EC3D07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F2EA6A0-D8EA-4D3E-9C9E-6F933AE4CB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42760E-F46A-45A9-BE87-1FDCE34108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9FBF53-07AA-4287-A76C-13A1C50FCA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程序流程控制结构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如果成绩</a:t>
            </a:r>
            <a:r>
              <a:rPr lang="en-US" altLang="zh-CN" dirty="0"/>
              <a:t>&gt;90,</a:t>
            </a:r>
            <a:r>
              <a:rPr lang="zh-CN" altLang="en-US" dirty="0"/>
              <a:t>则奖励棒棒糖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379577"/>
            <a:ext cx="8460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编写程序，声明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个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zh-CN" altLang="en-US" sz="2800" dirty="0">
                <a:ea typeface="宋体" panose="02010600030101010101" pitchFamily="2" charset="-122"/>
              </a:rPr>
              <a:t>型变量并赋值。判断两数之和，如果大于等于</a:t>
            </a:r>
            <a:r>
              <a:rPr lang="en-US" altLang="zh-CN" sz="2800" dirty="0"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ea typeface="宋体" panose="02010600030101010101" pitchFamily="2" charset="-122"/>
              </a:rPr>
              <a:t>，打印“</a:t>
            </a:r>
            <a:r>
              <a:rPr lang="en-US" altLang="zh-CN" sz="2800" dirty="0">
                <a:ea typeface="宋体" panose="02010600030101010101" pitchFamily="2" charset="-122"/>
              </a:rPr>
              <a:t>hello world!”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514350" indent="-514350">
              <a:spcBef>
                <a:spcPts val="1200"/>
              </a:spcBef>
              <a:buAutoNum type="arabicParenR"/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编写程序，声明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个</a:t>
            </a:r>
            <a:r>
              <a:rPr lang="en-US" altLang="zh-CN" sz="2800" dirty="0">
                <a:ea typeface="宋体" panose="02010600030101010101" pitchFamily="2" charset="-122"/>
              </a:rPr>
              <a:t>double</a:t>
            </a:r>
            <a:r>
              <a:rPr lang="zh-CN" altLang="en-US" sz="2800" dirty="0">
                <a:ea typeface="宋体" panose="02010600030101010101" pitchFamily="2" charset="-122"/>
              </a:rPr>
              <a:t>型变量并赋值。判断第一个数大于</a:t>
            </a:r>
            <a:r>
              <a:rPr lang="en-US" altLang="zh-CN" sz="2800" dirty="0">
                <a:ea typeface="宋体" panose="02010600030101010101" pitchFamily="2" charset="-122"/>
              </a:rPr>
              <a:t>10.0</a:t>
            </a:r>
            <a:r>
              <a:rPr lang="zh-CN" altLang="en-US" sz="2800" dirty="0">
                <a:ea typeface="宋体" panose="02010600030101010101" pitchFamily="2" charset="-122"/>
              </a:rPr>
              <a:t>，且第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个数小于</a:t>
            </a:r>
            <a:r>
              <a:rPr lang="en-US" altLang="zh-CN" sz="2800" dirty="0">
                <a:ea typeface="宋体" panose="02010600030101010101" pitchFamily="2" charset="-122"/>
              </a:rPr>
              <a:t>20.0</a:t>
            </a:r>
            <a:r>
              <a:rPr lang="zh-CN" altLang="en-US" sz="2800" dirty="0">
                <a:ea typeface="宋体" panose="02010600030101010101" pitchFamily="2" charset="-122"/>
              </a:rPr>
              <a:t>，打印两数之和。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3)【</a:t>
            </a:r>
            <a:r>
              <a:rPr lang="zh-CN" altLang="en-US" sz="2800" dirty="0">
                <a:ea typeface="宋体" panose="02010600030101010101" pitchFamily="2" charset="-122"/>
              </a:rPr>
              <a:t>选作</a:t>
            </a:r>
            <a:r>
              <a:rPr lang="en-US" altLang="zh-CN" sz="2800" dirty="0">
                <a:ea typeface="宋体" panose="02010600030101010101" pitchFamily="2" charset="-122"/>
              </a:rPr>
              <a:t>】</a:t>
            </a:r>
            <a:r>
              <a:rPr lang="zh-CN" altLang="en-US" sz="2800" dirty="0">
                <a:ea typeface="宋体" panose="02010600030101010101" pitchFamily="2" charset="-122"/>
              </a:rPr>
              <a:t>定义两个变量，判断二者的和，是否既能被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ea typeface="宋体" panose="02010600030101010101" pitchFamily="2" charset="-122"/>
              </a:rPr>
              <a:t>又能被</a:t>
            </a:r>
            <a:r>
              <a:rPr lang="en-US" altLang="zh-CN" sz="2800" dirty="0"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ea typeface="宋体" panose="02010600030101010101" pitchFamily="2" charset="-122"/>
              </a:rPr>
              <a:t>整除，打印提示信息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双分支：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if-else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910" y="157161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语法：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if(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072198" y="3357562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5143504" y="1643050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0694" y="178592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26514" y="2692944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语句块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18394" y="2713532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语句块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肘形连接符 34"/>
          <p:cNvCxnSpPr>
            <a:stCxn id="28" idx="1"/>
            <a:endCxn id="32" idx="0"/>
          </p:cNvCxnSpPr>
          <p:nvPr/>
        </p:nvCxnSpPr>
        <p:spPr>
          <a:xfrm rot="10800000" flipV="1">
            <a:off x="4443022" y="1967086"/>
            <a:ext cx="700483" cy="72585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8" idx="3"/>
            <a:endCxn id="33" idx="0"/>
          </p:cNvCxnSpPr>
          <p:nvPr/>
        </p:nvCxnSpPr>
        <p:spPr>
          <a:xfrm>
            <a:off x="6871696" y="1967086"/>
            <a:ext cx="1063205" cy="74644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51416" y="16253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true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14821" y="153133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000760" y="3786190"/>
            <a:ext cx="142876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肘形连接符 43"/>
          <p:cNvCxnSpPr>
            <a:stCxn id="32" idx="2"/>
          </p:cNvCxnSpPr>
          <p:nvPr/>
        </p:nvCxnSpPr>
        <p:spPr>
          <a:xfrm rot="16200000" flipH="1">
            <a:off x="4821254" y="2674750"/>
            <a:ext cx="844116" cy="16005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3" idx="2"/>
          </p:cNvCxnSpPr>
          <p:nvPr/>
        </p:nvCxnSpPr>
        <p:spPr>
          <a:xfrm rot="5400000">
            <a:off x="6626994" y="2589193"/>
            <a:ext cx="823528" cy="17922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6093109" y="3943972"/>
            <a:ext cx="1" cy="426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70" y="0"/>
            <a:ext cx="374503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03040" y="857232"/>
            <a:ext cx="8640960" cy="5544616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对下列代码，若有输出，指出输出结果。</a:t>
            </a:r>
            <a:endParaRPr lang="zh-CN" altLang="en-US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if (x &gt; 2)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if (y &gt; 2)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(x + y);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/>
              <a:t>");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 else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("x is " + x);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判断一个数是奇数还是偶数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判断两个数的较大值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菱形 32"/>
          <p:cNvSpPr/>
          <p:nvPr/>
        </p:nvSpPr>
        <p:spPr>
          <a:xfrm>
            <a:off x="6948264" y="3140968"/>
            <a:ext cx="1656184" cy="64807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7504" y="1484784"/>
            <a:ext cx="367240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语法：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1){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zh-CN" altLang="en-US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 if (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2){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zh-CN" altLang="en-US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000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  <a:endParaRPr lang="zh-CN" altLang="en-US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0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多分支结构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23928" y="1480757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3059832" y="1916832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9852" y="207159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9" idx="2"/>
          </p:cNvCxnSpPr>
          <p:nvPr/>
        </p:nvCxnSpPr>
        <p:spPr>
          <a:xfrm>
            <a:off x="3923928" y="256490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8129" y="3007858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语句块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26369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3944636" y="3367898"/>
            <a:ext cx="0" cy="3157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5004048" y="2539806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9" idx="3"/>
            <a:endCxn id="15" idx="0"/>
          </p:cNvCxnSpPr>
          <p:nvPr/>
        </p:nvCxnSpPr>
        <p:spPr>
          <a:xfrm>
            <a:off x="4788024" y="2240868"/>
            <a:ext cx="1080120" cy="2989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20272" y="32849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1637" y="3786770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语句块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5" idx="2"/>
          </p:cNvCxnSpPr>
          <p:nvPr/>
        </p:nvCxnSpPr>
        <p:spPr>
          <a:xfrm>
            <a:off x="5868144" y="3187878"/>
            <a:ext cx="0" cy="5545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3944636" y="4141619"/>
            <a:ext cx="1968644" cy="821039"/>
          </a:xfrm>
          <a:prstGeom prst="bentConnector3">
            <a:avLst>
              <a:gd name="adj1" fmla="val 13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8957" y="1912805"/>
            <a:ext cx="7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  <p:cxnSp>
        <p:nvCxnSpPr>
          <p:cNvPr id="35" name="肘形连接符 34"/>
          <p:cNvCxnSpPr>
            <a:stCxn id="15" idx="3"/>
          </p:cNvCxnSpPr>
          <p:nvPr/>
        </p:nvCxnSpPr>
        <p:spPr>
          <a:xfrm>
            <a:off x="6732240" y="2863842"/>
            <a:ext cx="1016496" cy="3240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20283" y="2539806"/>
            <a:ext cx="74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596336" y="4192099"/>
            <a:ext cx="1477166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语句块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1" name="肘形连接符 40"/>
          <p:cNvCxnSpPr>
            <a:stCxn id="33" idx="3"/>
          </p:cNvCxnSpPr>
          <p:nvPr/>
        </p:nvCxnSpPr>
        <p:spPr>
          <a:xfrm>
            <a:off x="8604448" y="3465004"/>
            <a:ext cx="288032" cy="68407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05417" y="3068960"/>
            <a:ext cx="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39" idx="2"/>
          </p:cNvCxnSpPr>
          <p:nvPr/>
        </p:nvCxnSpPr>
        <p:spPr>
          <a:xfrm rot="5400000">
            <a:off x="5441208" y="3055568"/>
            <a:ext cx="1397141" cy="43902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2080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岳小鹏参加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考试，他和父亲岳不群达成承诺：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如果：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成绩为</a:t>
            </a:r>
            <a:r>
              <a:rPr lang="en-US" altLang="zh-CN" dirty="0">
                <a:ea typeface="宋体" panose="02010600030101010101" pitchFamily="2" charset="-122"/>
              </a:rPr>
              <a:t>100</a:t>
            </a:r>
            <a:r>
              <a:rPr lang="zh-CN" altLang="en-US" dirty="0">
                <a:ea typeface="宋体" panose="02010600030101010101" pitchFamily="2" charset="-122"/>
              </a:rPr>
              <a:t>分时，奖励一辆</a:t>
            </a:r>
            <a:r>
              <a:rPr lang="en-US" altLang="zh-CN" dirty="0">
                <a:ea typeface="宋体" panose="02010600030101010101" pitchFamily="2" charset="-122"/>
              </a:rPr>
              <a:t>BMW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成绩为</a:t>
            </a:r>
            <a:r>
              <a:rPr lang="en-US" altLang="zh-CN" dirty="0">
                <a:ea typeface="宋体" panose="02010600030101010101" pitchFamily="2" charset="-122"/>
              </a:rPr>
              <a:t>(80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99]</a:t>
            </a:r>
            <a:r>
              <a:rPr lang="zh-CN" altLang="en-US" dirty="0">
                <a:ea typeface="宋体" panose="02010600030101010101" pitchFamily="2" charset="-122"/>
              </a:rPr>
              <a:t>时，奖励一台</a:t>
            </a:r>
            <a:r>
              <a:rPr lang="en-US" altLang="zh-CN" dirty="0" smtClean="0">
                <a:ea typeface="宋体" panose="02010600030101010101" pitchFamily="2" charset="-122"/>
              </a:rPr>
              <a:t>iphonexs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当成绩为</a:t>
            </a:r>
            <a:r>
              <a:rPr lang="en-US" altLang="zh-CN" dirty="0">
                <a:ea typeface="宋体" panose="02010600030101010101" pitchFamily="2" charset="-122"/>
              </a:rPr>
              <a:t>[60,80]</a:t>
            </a:r>
            <a:r>
              <a:rPr lang="zh-CN" altLang="en-US" dirty="0">
                <a:ea typeface="宋体" panose="02010600030101010101" pitchFamily="2" charset="-122"/>
              </a:rPr>
              <a:t>时，奖励一个 </a:t>
            </a:r>
            <a:r>
              <a:rPr lang="en-US" altLang="zh-CN" dirty="0" err="1">
                <a:ea typeface="宋体" panose="02010600030101010101" pitchFamily="2" charset="-122"/>
              </a:rPr>
              <a:t>iPad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其它时，什么奖励也没有。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请从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键盘</a:t>
            </a:r>
            <a:r>
              <a:rPr lang="zh-CN" altLang="en-US" dirty="0">
                <a:ea typeface="宋体" panose="02010600030101010101" pitchFamily="2" charset="-122"/>
              </a:rPr>
              <a:t>输入岳小鹏的期末成绩，并加以判断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2)   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b = true;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if(b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false)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如果写成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if(b=false)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能编译通过吗？如果能，结果是？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("a");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else if(b)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("b");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else if(!b)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("c");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else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("d");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0"/>
            <a:ext cx="8229600" cy="857256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3)  </a:t>
            </a:r>
            <a:r>
              <a:rPr lang="zh-CN" altLang="zh-CN" dirty="0">
                <a:ea typeface="宋体" panose="02010600030101010101" pitchFamily="2" charset="-122"/>
              </a:rPr>
              <a:t>求</a:t>
            </a:r>
            <a:r>
              <a:rPr lang="en-US" altLang="zh-CN" dirty="0">
                <a:ea typeface="宋体" panose="02010600030101010101" pitchFamily="2" charset="-122"/>
              </a:rPr>
              <a:t>ax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+bx+c=0</a:t>
            </a:r>
            <a:r>
              <a:rPr lang="zh-CN" altLang="zh-CN" dirty="0">
                <a:ea typeface="宋体" panose="02010600030101010101" pitchFamily="2" charset="-122"/>
              </a:rPr>
              <a:t>方程的根。</a:t>
            </a:r>
            <a:r>
              <a:rPr lang="en-US" altLang="zh-CN" dirty="0" err="1">
                <a:ea typeface="宋体" panose="02010600030101010101" pitchFamily="2" charset="-122"/>
              </a:rPr>
              <a:t>a,b,c</a:t>
            </a:r>
            <a:r>
              <a:rPr lang="zh-CN" altLang="zh-CN" dirty="0">
                <a:ea typeface="宋体" panose="02010600030101010101" pitchFamily="2" charset="-122"/>
              </a:rPr>
              <a:t>分别为函数的参数，如果：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-4ac&gt;0</a:t>
            </a:r>
            <a:r>
              <a:rPr lang="zh-CN" altLang="zh-CN" dirty="0">
                <a:ea typeface="宋体" panose="02010600030101010101" pitchFamily="2" charset="-122"/>
              </a:rPr>
              <a:t>，则有两个解；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-4ac=0</a:t>
            </a:r>
            <a:r>
              <a:rPr lang="zh-CN" altLang="zh-CN" dirty="0">
                <a:ea typeface="宋体" panose="02010600030101010101" pitchFamily="2" charset="-122"/>
              </a:rPr>
              <a:t>，则有一个解；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-4ac&lt;0</a:t>
            </a:r>
            <a:r>
              <a:rPr lang="zh-CN" altLang="zh-CN" dirty="0">
                <a:ea typeface="宋体" panose="02010600030101010101" pitchFamily="2" charset="-122"/>
              </a:rPr>
              <a:t>，则无解；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ea typeface="宋体" panose="02010600030101010101" pitchFamily="2" charset="-122"/>
              </a:rPr>
              <a:t>提示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=(-</a:t>
            </a:r>
            <a:r>
              <a:rPr lang="en-US" altLang="zh-CN" dirty="0" err="1">
                <a:ea typeface="宋体" panose="02010600030101010101" pitchFamily="2" charset="-122"/>
              </a:rPr>
              <a:t>b+Math.sqrt</a:t>
            </a:r>
            <a:r>
              <a:rPr lang="en-US" altLang="zh-CN" dirty="0">
                <a:ea typeface="宋体" panose="02010600030101010101" pitchFamily="2" charset="-122"/>
              </a:rPr>
              <a:t> (b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-4ac))/2a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           </a:t>
            </a:r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=(-b-</a:t>
            </a:r>
            <a:r>
              <a:rPr lang="en-US" altLang="zh-CN" dirty="0" err="1">
                <a:ea typeface="宋体" panose="02010600030101010101" pitchFamily="2" charset="-122"/>
              </a:rPr>
              <a:t>Math.sqrt</a:t>
            </a:r>
            <a:r>
              <a:rPr lang="en-US" altLang="zh-CN" dirty="0">
                <a:ea typeface="宋体" panose="02010600030101010101" pitchFamily="2" charset="-122"/>
              </a:rPr>
              <a:t>(b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-4ac))/2a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提示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ea typeface="宋体" panose="02010600030101010101" pitchFamily="2" charset="-122"/>
              </a:rPr>
              <a:t>Math.sqrt</a:t>
            </a:r>
            <a:r>
              <a:rPr lang="en-US" altLang="zh-CN" dirty="0">
                <a:ea typeface="宋体" panose="02010600030101010101" pitchFamily="2" charset="-122"/>
              </a:rPr>
              <a:t>(num);</a:t>
            </a:r>
            <a:r>
              <a:rPr lang="zh-CN" altLang="en-US" dirty="0">
                <a:ea typeface="宋体" panose="02010600030101010101" pitchFamily="2" charset="-122"/>
              </a:rPr>
              <a:t>求</a:t>
            </a:r>
            <a:r>
              <a:rPr lang="en-US" altLang="zh-CN" dirty="0">
                <a:ea typeface="宋体" panose="02010600030101010101" pitchFamily="2" charset="-122"/>
              </a:rPr>
              <a:t>num</a:t>
            </a:r>
            <a:r>
              <a:rPr lang="zh-CN" altLang="en-US" dirty="0">
                <a:ea typeface="宋体" panose="02010600030101010101" pitchFamily="2" charset="-122"/>
              </a:rPr>
              <a:t>的平方根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0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6043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大家都知道，男大当婚，女大当嫁。那么女方家长要嫁女儿，当然要提出一定的条件：高：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180cm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以上；富：财富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千万以上；帅：是。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如果这三个条件同时满足，则：“我一定要嫁给他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!!!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如果三个条件有为真的情况，则：“嫁吧，比上不足，比下有余。”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如果三个条件都不满足，则：“不嫁！”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程序流程控制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/>
          <a:lstStyle/>
          <a:p>
            <a:r>
              <a:rPr lang="zh-CN" altLang="en-US" dirty="0"/>
              <a:t>嵌套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1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编写程序：由键盘输入三个整数分别存入变量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num1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num2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num3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，对它们进行排序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if-else if-else),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并且从小到大输出。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2.2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：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switch-case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分支结构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switch(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… …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default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}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如果按</a:t>
            </a:r>
            <a:r>
              <a:rPr lang="en-US" altLang="zh-CN" dirty="0"/>
              <a:t>1</a:t>
            </a:r>
            <a:r>
              <a:rPr lang="zh-CN" altLang="en-US" dirty="0"/>
              <a:t>，显示：王语嫣的号</a:t>
            </a:r>
            <a:endParaRPr lang="en-US" altLang="zh-CN" dirty="0"/>
          </a:p>
          <a:p>
            <a:r>
              <a:rPr lang="zh-CN" altLang="en-US" dirty="0"/>
              <a:t>如果按</a:t>
            </a:r>
            <a:r>
              <a:rPr lang="en-US" altLang="zh-CN" dirty="0"/>
              <a:t>2</a:t>
            </a:r>
            <a:r>
              <a:rPr lang="zh-CN" altLang="en-US" dirty="0"/>
              <a:t>，显示：木婉清的号</a:t>
            </a:r>
            <a:endParaRPr lang="en-US" altLang="zh-CN" dirty="0"/>
          </a:p>
          <a:p>
            <a:r>
              <a:rPr lang="zh-CN" altLang="en-US" dirty="0"/>
              <a:t>如果按</a:t>
            </a:r>
            <a:r>
              <a:rPr lang="en-US" altLang="zh-CN" dirty="0"/>
              <a:t>3</a:t>
            </a:r>
            <a:r>
              <a:rPr lang="zh-CN" altLang="en-US" dirty="0"/>
              <a:t>，显示：钟灵的号</a:t>
            </a:r>
            <a:endParaRPr lang="en-US" altLang="zh-CN" dirty="0"/>
          </a:p>
          <a:p>
            <a:r>
              <a:rPr lang="zh-CN" altLang="en-US" dirty="0"/>
              <a:t>如果按</a:t>
            </a:r>
            <a:r>
              <a:rPr lang="en-US" altLang="zh-CN" dirty="0"/>
              <a:t>4</a:t>
            </a:r>
            <a:r>
              <a:rPr lang="zh-CN" altLang="en-US" dirty="0"/>
              <a:t>，显示：慕 容复的号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如果“星期一”，显示“干煸豆角”</a:t>
            </a:r>
            <a:endParaRPr lang="en-US" altLang="zh-CN" dirty="0"/>
          </a:p>
          <a:p>
            <a:r>
              <a:rPr lang="zh-CN" altLang="en-US" dirty="0"/>
              <a:t>如果“星期二”，显示“醋溜土豆”</a:t>
            </a:r>
            <a:endParaRPr lang="zh-CN" altLang="en-US" dirty="0"/>
          </a:p>
          <a:p>
            <a:r>
              <a:rPr lang="zh-CN" altLang="en-US" dirty="0"/>
              <a:t>如果“星期三”，显示“红烧狮子头”</a:t>
            </a:r>
            <a:endParaRPr lang="zh-CN" altLang="en-US" dirty="0"/>
          </a:p>
          <a:p>
            <a:r>
              <a:rPr lang="zh-CN" altLang="en-US" dirty="0"/>
              <a:t>如果“星期四”，显示“油炸花生米”</a:t>
            </a:r>
            <a:endParaRPr lang="zh-CN" altLang="en-US" dirty="0"/>
          </a:p>
          <a:p>
            <a:r>
              <a:rPr lang="zh-CN" altLang="en-US" dirty="0"/>
              <a:t>如果“星期五”，显示“蒜蓉扇贝”</a:t>
            </a:r>
            <a:endParaRPr lang="en-US" altLang="zh-CN" dirty="0"/>
          </a:p>
          <a:p>
            <a:r>
              <a:rPr lang="zh-CN" altLang="en-US" dirty="0"/>
              <a:t>如果“星期六”，显示“东北乱炖”</a:t>
            </a:r>
            <a:endParaRPr lang="en-US" altLang="zh-CN" dirty="0"/>
          </a:p>
          <a:p>
            <a:r>
              <a:rPr lang="zh-CN" altLang="en-US" dirty="0"/>
              <a:t>如果“星期日”，显示“大盘鸡”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语句有关规则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中表达式的值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是下述几种类型之一：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，枚举，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，且所有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子句中的值应是不同的；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子句是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可任选的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，当没有匹配的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语句用来在执行完一个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分支后使程序跳出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语句块；如果没有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，程序会顺序执行到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471082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800"/>
            <a:ext cx="6337300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语句改写下列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语句：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 = 3;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x = 100;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if(a==1)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x+=5;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 if(a==2)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x+=10;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 if(a==3)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x+=16;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	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x+=34;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</a:rPr>
              <a:t>例  题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把小写类型的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型转为大写。只转换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a, b, c, d, e.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其它的输出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“other”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char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对学生成绩大于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分的，输出“合格”。低于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分的，输出“不合格”。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根据用于指定月份，打印该月份所属的季节。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3,4,5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春季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6,7,8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夏季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9,10,11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秋季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12, 1, 2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冬季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如果判断的具体数值不多，而且符合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  <a:endParaRPr lang="zh-CN" altLang="en-US" dirty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其他情况：对区间判断，对结果为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2</a:t>
            </a:r>
            <a:endParaRPr lang="en-US" altLang="zh-CN" b="1" dirty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87368" y="1676378"/>
            <a:ext cx="8605112" cy="4272902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编写程序：从键盘上读入一个学生成绩，存放在变量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中，根据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的值输出其对应的成绩等级：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score&gt;=90         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等级：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70&lt;=score&lt;90   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等级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B   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60&lt;=score&lt;70   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等级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C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score&lt;60           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等级：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score / 10  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4248472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程序从上到下逐行地执行，中间没有任何判断和跳转。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分支结构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根据条件，选择性地执行某段代码。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if…else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switch-case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两种分支语句。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根据循环条件，重复性的执行某段代码。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do…while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三种循环语句。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循环，方便的遍历集合、数组元素。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3</a:t>
            </a:r>
            <a:endParaRPr lang="en-US" altLang="zh-CN" b="1" dirty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从键盘分别输入年、月、日，判断这一天是当年的第几天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注：判断一年是否是闰年的标准：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      1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）可以被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整除，但不可被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整除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      2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）可以被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整除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switch</a:t>
            </a:r>
            <a:r>
              <a:rPr lang="zh-CN" altLang="en-US" b="1">
                <a:latin typeface="+mn-lt"/>
                <a:ea typeface="宋体" panose="02010600030101010101" pitchFamily="2" charset="-122"/>
                <a:cs typeface="Arial Unicode MS" pitchFamily="34" charset="-122"/>
              </a:rPr>
              <a:t>语句练习</a:t>
            </a:r>
            <a:r>
              <a:rPr lang="en-US" altLang="zh-CN" b="1">
                <a:latin typeface="+mn-lt"/>
                <a:ea typeface="宋体" panose="02010600030101010101" pitchFamily="2" charset="-122"/>
                <a:cs typeface="Arial Unicode MS" pitchFamily="34" charset="-122"/>
              </a:rPr>
              <a:t>4</a:t>
            </a:r>
            <a:endParaRPr lang="en-US" altLang="zh-CN" b="1" dirty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marL="0" lvl="1" eaLnBrk="1" hangingPunct="1"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编写一个程序，为一个给定的年份找出其对应的中国生肖。中国的生肖基于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年一个周期，每年用一个动物代表：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rat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tiger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rabbit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dragon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snake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horse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sheep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monkey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rooster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dog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pig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dministrator\Desktop\timg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66" y="2931566"/>
            <a:ext cx="3501951" cy="35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3717032"/>
            <a:ext cx="4052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提示：</a:t>
            </a:r>
            <a:r>
              <a:rPr lang="en-US" altLang="zh-CN" sz="2000" b="1" dirty="0">
                <a:ea typeface="宋体" panose="02010600030101010101" pitchFamily="2" charset="-122"/>
              </a:rPr>
              <a:t>2017</a:t>
            </a:r>
            <a:r>
              <a:rPr lang="zh-CN" altLang="en-US" sz="2000" b="1" dirty="0">
                <a:ea typeface="宋体" panose="02010600030101010101" pitchFamily="2" charset="-122"/>
              </a:rPr>
              <a:t>年：鸡</a:t>
            </a:r>
            <a:r>
              <a:rPr lang="en-US" altLang="zh-CN" sz="2000" b="1" dirty="0">
                <a:ea typeface="宋体" panose="02010600030101010101" pitchFamily="2" charset="-122"/>
              </a:rPr>
              <a:t>   2017 % 12 == 1 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3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循环结构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6111213432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8597" y="2295876"/>
            <a:ext cx="1951668" cy="1500198"/>
          </a:xfrm>
          <a:prstGeom prst="rect">
            <a:avLst/>
          </a:prstGeom>
        </p:spPr>
      </p:pic>
      <p:pic>
        <p:nvPicPr>
          <p:cNvPr id="5" name="图片 4" descr="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2295876"/>
            <a:ext cx="1500198" cy="150019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500298" y="2653066"/>
            <a:ext cx="107157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76056" y="3284984"/>
            <a:ext cx="114300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470245" y="2634803"/>
            <a:ext cx="1228298" cy="1294263"/>
          </a:xfrm>
          <a:custGeom>
            <a:avLst/>
            <a:gdLst>
              <a:gd name="connsiteX0" fmla="*/ 1228298 w 1228298"/>
              <a:gd name="connsiteY0" fmla="*/ 1237397 h 1294263"/>
              <a:gd name="connsiteX1" fmla="*/ 395785 w 1228298"/>
              <a:gd name="connsiteY1" fmla="*/ 1114568 h 1294263"/>
              <a:gd name="connsiteX2" fmla="*/ 54591 w 1228298"/>
              <a:gd name="connsiteY2" fmla="*/ 159224 h 1294263"/>
              <a:gd name="connsiteX3" fmla="*/ 68239 w 1228298"/>
              <a:gd name="connsiteY3" fmla="*/ 159224 h 12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298" h="1294263">
                <a:moveTo>
                  <a:pt x="1228298" y="1237397"/>
                </a:moveTo>
                <a:cubicBezTo>
                  <a:pt x="909850" y="1265830"/>
                  <a:pt x="591403" y="1294263"/>
                  <a:pt x="395785" y="1114568"/>
                </a:cubicBezTo>
                <a:cubicBezTo>
                  <a:pt x="200167" y="934873"/>
                  <a:pt x="109182" y="318448"/>
                  <a:pt x="54591" y="159224"/>
                </a:cubicBezTo>
                <a:cubicBezTo>
                  <a:pt x="0" y="0"/>
                  <a:pt x="34119" y="79612"/>
                  <a:pt x="68239" y="159224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86446" y="9884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循环结构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22048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好看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12" y="2224438"/>
            <a:ext cx="2571736" cy="1578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7290" y="86711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佟老打算游山玩水，途中发现一美女看了一眼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20072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不好看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结构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064896" cy="511256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循环是什么？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在某些条件满足的情况下，反复执行特定代码的功能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循环的特点？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循环操作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8229600" cy="857256"/>
          </a:xfrm>
        </p:spPr>
        <p:txBody>
          <a:bodyPr/>
          <a:lstStyle/>
          <a:p>
            <a:r>
              <a:rPr lang="zh-CN" altLang="en-US" dirty="0"/>
              <a:t>为什么需要循环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zh-CN" altLang="en-US" dirty="0"/>
              <a:t>案例：打印</a:t>
            </a:r>
            <a:r>
              <a:rPr lang="en-US" altLang="zh-CN" dirty="0"/>
              <a:t>100</a:t>
            </a:r>
            <a:r>
              <a:rPr lang="zh-CN" altLang="en-US" dirty="0"/>
              <a:t>遍“我最帅”。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没有用循环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我最帅</a:t>
            </a:r>
            <a:r>
              <a:rPr lang="en-US" altLang="zh-CN" dirty="0"/>
              <a:t>”);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我最帅</a:t>
            </a:r>
            <a:r>
              <a:rPr lang="en-US" altLang="zh-CN" dirty="0"/>
              <a:t>”);</a:t>
            </a:r>
            <a:endParaRPr lang="zh-CN" altLang="en-US" dirty="0"/>
          </a:p>
          <a:p>
            <a:pPr lvl="1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我最帅</a:t>
            </a:r>
            <a:r>
              <a:rPr lang="en-US" altLang="zh-CN" dirty="0"/>
              <a:t>”);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……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597509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缺点：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、代码量大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、不易修改和扩展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306" y="2852936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使用循环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  <a:endParaRPr lang="en-US" altLang="zh-CN" sz="2400" dirty="0"/>
          </a:p>
          <a:p>
            <a:r>
              <a:rPr lang="en-US" altLang="zh-CN" sz="2400" dirty="0"/>
              <a:t>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&lt;=100){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</a:t>
            </a:r>
            <a:r>
              <a:rPr lang="zh-CN" altLang="en-US" sz="2400" dirty="0"/>
              <a:t>我最帅</a:t>
            </a:r>
            <a:r>
              <a:rPr lang="en-US" altLang="zh-CN" sz="2400" dirty="0"/>
              <a:t>”);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142852"/>
            <a:ext cx="8229600" cy="857256"/>
          </a:xfrm>
        </p:spPr>
        <p:txBody>
          <a:bodyPr/>
          <a:lstStyle/>
          <a:p>
            <a:r>
              <a:rPr lang="zh-CN" altLang="en-US" dirty="0"/>
              <a:t>循环结构的分类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循环语句分类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do/while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 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3.1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：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while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语法：</a:t>
            </a:r>
            <a:endParaRPr lang="en-US" altLang="zh-CN" dirty="0">
              <a:latin typeface="方正舒体" pitchFamily="2" charset="-122"/>
              <a:ea typeface="方正舒体" pitchFamily="2" charset="-122"/>
            </a:endParaRPr>
          </a:p>
          <a:p>
            <a:pPr>
              <a:buNone/>
            </a:pPr>
            <a:r>
              <a:rPr lang="en-US" altLang="zh-CN" dirty="0"/>
              <a:t>while(</a:t>
            </a:r>
            <a:r>
              <a:rPr lang="zh-CN" altLang="en-US" dirty="0"/>
              <a:t>循环条件</a:t>
            </a:r>
            <a:r>
              <a:rPr lang="en-US" altLang="zh-CN" dirty="0"/>
              <a:t>){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循环操作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循环的实现步骤：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>
              <a:buNone/>
            </a:pP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、先找循环条件和循环操作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>
              <a:buNone/>
            </a:pP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、套在循环结构的语法上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>
              <a:buNone/>
            </a:pP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、检查循环是否正常执行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rot="5400000">
            <a:off x="5929322" y="2143116"/>
            <a:ext cx="85725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5643570" y="2492896"/>
            <a:ext cx="1428760" cy="785818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6036479" y="3750471"/>
            <a:ext cx="64294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86446" y="4143380"/>
            <a:ext cx="128588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6036479" y="5179231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786446" y="5643578"/>
            <a:ext cx="1357322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072330" y="2928934"/>
            <a:ext cx="121444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7144562" y="4071148"/>
            <a:ext cx="228601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29388" y="5214950"/>
            <a:ext cx="185738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72132" y="3429000"/>
            <a:ext cx="642942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true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429520" y="2571744"/>
            <a:ext cx="642942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false</a:t>
            </a:r>
            <a:endParaRPr lang="zh-CN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 rot="10800000">
            <a:off x="4786314" y="4429132"/>
            <a:ext cx="85725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785520" y="2924944"/>
            <a:ext cx="2504" cy="1504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788024" y="2892645"/>
            <a:ext cx="855546" cy="322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while( </a:t>
            </a: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2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	语句或语句块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[</a:t>
            </a:r>
            <a:r>
              <a:rPr lang="zh-CN" altLang="en-US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2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		</a:t>
            </a:r>
            <a:r>
              <a:rPr lang="en-US" altLang="zh-CN" sz="22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result = 0;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i=1;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while(i&lt;=100) {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result += i;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	       	        i++;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</a:t>
            </a:r>
            <a:r>
              <a:rPr lang="en-US" altLang="zh-CN" sz="22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}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r>
              <a:rPr lang="en-US" altLang="zh-CN" sz="2200" b="1" dirty="0">
                <a:solidFill>
                  <a:srgbClr val="0066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rgbClr val="0066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1.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顺序结构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10</a:t>
            </a:r>
            <a:r>
              <a:rPr lang="zh-CN" altLang="en-US" dirty="0"/>
              <a:t>名学生体重，统计体重大于</a:t>
            </a:r>
            <a:r>
              <a:rPr lang="en-US" altLang="zh-CN" dirty="0"/>
              <a:t>100</a:t>
            </a:r>
            <a:r>
              <a:rPr lang="zh-CN" altLang="en-US" dirty="0"/>
              <a:t>斤的学生人数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不断输入姓名，直到输入 “</a:t>
            </a:r>
            <a:r>
              <a:rPr lang="en-US" altLang="zh-CN" dirty="0"/>
              <a:t>q</a:t>
            </a:r>
            <a:r>
              <a:rPr lang="zh-CN" altLang="en-US" dirty="0"/>
              <a:t>”为止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不断输入月份，直到输入错误为止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3.2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：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do-while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o-while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do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语句或语句块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[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while(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6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		  </a:t>
            </a:r>
            <a:r>
              <a:rPr lang="en-US" altLang="zh-CN" sz="26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result = 0,  i=1;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do{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	   result += i;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		       	   i++;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}while(i&lt;=100);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</a:t>
            </a:r>
            <a:r>
              <a:rPr lang="en-US" altLang="zh-CN" sz="26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}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  </a:t>
            </a:r>
            <a:endParaRPr lang="en-US" altLang="zh-CN" sz="26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：统计</a:t>
            </a:r>
            <a:r>
              <a:rPr lang="en-US" altLang="zh-CN" dirty="0"/>
              <a:t>1——200</a:t>
            </a:r>
            <a:r>
              <a:rPr lang="zh-CN" altLang="en-US" dirty="0"/>
              <a:t>之间能被</a:t>
            </a:r>
            <a:r>
              <a:rPr lang="en-US" altLang="zh-CN" dirty="0"/>
              <a:t>5</a:t>
            </a:r>
            <a:r>
              <a:rPr lang="zh-CN" altLang="en-US" dirty="0"/>
              <a:t>整除但不能被</a:t>
            </a:r>
            <a:r>
              <a:rPr lang="en-US" altLang="zh-CN" dirty="0"/>
              <a:t>3</a:t>
            </a:r>
            <a:r>
              <a:rPr lang="zh-CN" altLang="en-US" dirty="0"/>
              <a:t>整除的和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/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如果老公同意老婆购物，则老婆将一直购物，直到老公说不同意为止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3.3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3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：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for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初始化表达式</a:t>
            </a: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zh-CN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⑤⑧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更改表达式④⑦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	语句或语句块</a:t>
            </a: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｝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496300" cy="20161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编写程序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FooBizBaz.java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循环到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并在每行打印一个值，另外在每个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的倍数行上打印出“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的倍数行上打印“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biz”,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的倍数行上打印输出“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1571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5 biz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3643314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…. 15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biz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105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biz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43768" y="1928802"/>
            <a:ext cx="2000232" cy="1203341"/>
          </a:xfrm>
          <a:prstGeom prst="rect">
            <a:avLst/>
          </a:prstGeom>
        </p:spPr>
      </p:pic>
      <p:pic>
        <p:nvPicPr>
          <p:cNvPr id="7" name="图片 6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1928802"/>
            <a:ext cx="2095359" cy="1285884"/>
          </a:xfrm>
          <a:prstGeom prst="rect">
            <a:avLst/>
          </a:prstGeom>
        </p:spPr>
      </p:pic>
      <p:pic>
        <p:nvPicPr>
          <p:cNvPr id="6" name="图片 5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1916832"/>
            <a:ext cx="2000264" cy="13268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260648"/>
            <a:ext cx="8229600" cy="5246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顺序结构</a:t>
            </a:r>
            <a:endParaRPr lang="zh-CN" altLang="en-US" b="1" dirty="0"/>
          </a:p>
        </p:txBody>
      </p:sp>
      <p:pic>
        <p:nvPicPr>
          <p:cNvPr id="9" name="图片 8" descr="QQ图片2018042008244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1" y="1556792"/>
            <a:ext cx="2038465" cy="204538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7920880" cy="39604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不断输入整数，统计正数的个数，直到输入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止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输出所有的水仙花数，所谓水仙花数是指一个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位数，其各个位上数字立方和等于其本身。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153 = 1*1*1 + 3*3*3 + 5*5*5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445687"/>
            <a:ext cx="8229600" cy="857256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图片 3" descr="11.bmp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95802" y="1302711"/>
            <a:ext cx="6951716" cy="4400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1643050"/>
            <a:ext cx="735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3.4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嵌套循环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2627784" y="764704"/>
            <a:ext cx="4104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嵌套循环</a:t>
            </a:r>
            <a:r>
              <a:rPr lang="en-US" altLang="zh-CN" sz="36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多重循环</a:t>
            </a:r>
            <a:r>
              <a:rPr lang="en-US" altLang="zh-CN" sz="36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将一个循环放在另一个循环体内，就形成了嵌套循环。其中，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外层循环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内层循环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实质上，嵌套循环就是把内层循环当成外层循环的循环体。当只有内层循环的循环条件为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时，才会完全跳出内层循环，才可结束外层的当次循环，开始下一次的循环。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设外层循环次数为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m*n=</a:t>
            </a:r>
            <a:r>
              <a:rPr lang="en-US" altLang="zh-CN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次。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4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 跳转结构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break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语句用于终止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某个语句块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的执行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   ……	 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break;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……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语句出现在多层嵌套的语句块中时，可以通过标签指明要终止的是哪一层语句块 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label1: 	{   ……        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label2:	         {   ……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label3:			{   ……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          break label2;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          ……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	}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  }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}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break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TestBreak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for(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 = 0; i&lt;10; i++){ 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	if(i==3)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break;	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	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 i =" + i);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6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("Game Over!");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5"/>
            <a:ext cx="7886700" cy="1662364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实现登录验证，有三次机会，如果用户名为</a:t>
            </a:r>
            <a:r>
              <a:rPr lang="en-US" altLang="zh-CN" dirty="0"/>
              <a:t>”</a:t>
            </a:r>
            <a:r>
              <a:rPr lang="zh-CN" altLang="en-US" dirty="0"/>
              <a:t>张无忌</a:t>
            </a:r>
            <a:r>
              <a:rPr lang="en-US" altLang="zh-CN" dirty="0"/>
              <a:t>” ,</a:t>
            </a:r>
            <a:r>
              <a:rPr lang="zh-CN" altLang="en-US" dirty="0"/>
              <a:t>密码</a:t>
            </a:r>
            <a:r>
              <a:rPr lang="en-US" altLang="zh-CN" dirty="0"/>
              <a:t>”888”</a:t>
            </a:r>
            <a:r>
              <a:rPr lang="zh-CN" altLang="en-US" dirty="0"/>
              <a:t>提示登录成功，否则提示还有几次机会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语句用于跳过某个循环语句块的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执行 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语句出现在多层嵌套的循环语句体中时，可以通过标签指明要跳过的是哪一层循环 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ContinueTest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	   for 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100;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	         	  if (i%10==0)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		continue;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}  }  } 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4546" y="0"/>
            <a:ext cx="8229600" cy="857256"/>
          </a:xfrm>
        </p:spPr>
        <p:txBody>
          <a:bodyPr/>
          <a:lstStyle/>
          <a:p>
            <a:r>
              <a:rPr lang="zh-CN" altLang="en-US" dirty="0"/>
              <a:t>案例：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 打印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1——100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之内的奇数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2.5.1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500" b="1" dirty="0"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5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中定义成员变量时采用合法的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前向引用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。如：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num2 = num1 + 2;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错误形式：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num2 = num1 + 2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2996952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3861048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5661248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6784651" y="33569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6784651" y="422108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>
            <a:off x="6784651" y="51571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46768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练  习</a:t>
            </a:r>
            <a:endParaRPr lang="en-US" altLang="zh-CN" b="1" dirty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编写程序一，打印</a:t>
            </a:r>
            <a:r>
              <a:rPr lang="en-US" altLang="zh-CN" dirty="0">
                <a:ea typeface="宋体" panose="02010600030101010101" pitchFamily="2" charset="-122"/>
              </a:rPr>
              <a:t>1-100</a:t>
            </a:r>
            <a:r>
              <a:rPr lang="zh-CN" altLang="en-US" dirty="0">
                <a:ea typeface="宋体" panose="02010600030101010101" pitchFamily="2" charset="-122"/>
              </a:rPr>
              <a:t>之间</a:t>
            </a:r>
            <a:r>
              <a:rPr lang="en-US" altLang="zh-CN" dirty="0">
                <a:ea typeface="宋体" panose="02010600030101010101" pitchFamily="2" charset="-122"/>
              </a:rPr>
              <a:t>13</a:t>
            </a:r>
            <a:r>
              <a:rPr lang="zh-CN" altLang="en-US" dirty="0">
                <a:ea typeface="宋体" panose="02010600030101010101" pitchFamily="2" charset="-122"/>
              </a:rPr>
              <a:t>的倍数，使用</a:t>
            </a:r>
            <a:r>
              <a:rPr lang="en-US" altLang="zh-CN" dirty="0" err="1">
                <a:ea typeface="宋体" panose="02010600030101010101" pitchFamily="2" charset="-122"/>
              </a:rPr>
              <a:t>continue语句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编写程序二：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从键盘读入个数不确定的整数，并判断读入的正数和负数的个数，输入为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时结束程序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714752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补充：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最简单无限循环格式：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while(true) , for(;;),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无限循环存在的原因是并不知道循环多少次，需要根据某些条件，来控制循环。</a:t>
            </a:r>
            <a:endParaRPr lang="zh-CN" altLang="en-US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46338"/>
            <a:ext cx="5344145" cy="83844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anose="02010600030101010101" pitchFamily="2" charset="-122"/>
                <a:cs typeface="Arial Unicode MS" pitchFamily="34" charset="-122"/>
              </a:rPr>
              <a:t>附加：</a:t>
            </a:r>
            <a:r>
              <a:rPr lang="zh-CN" altLang="en-US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特殊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：并非专门用于结束循环的，它的功能是结束一个方法。当一个方法执行到一个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语句时，这个方法将被结束。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不同的是，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直接结束整个方法，不管这个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处于多少层循环之内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pitchFamily="34" charset="-122"/>
              </a:rPr>
              <a:t>特殊流程控制语句说明</a:t>
            </a:r>
            <a:endParaRPr lang="zh-CN" altLang="en-US" b="1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712968" cy="4896544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二者功能类似，但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本层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reak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之后不能有其他的语句，因为程序永远不会执行其后的语句。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标号语句必须紧接在循环的头部。标号语句不能用在非循环语句的前面。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很多语言都有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语句可以随意将控制转移到程序中的任意一条语句上，然后执行它。但使程序容易出错。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是不同于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随机猜数游戏：</a:t>
            </a:r>
            <a:endParaRPr lang="en-US" altLang="zh-CN" dirty="0"/>
          </a:p>
          <a:p>
            <a:r>
              <a:rPr lang="zh-CN" altLang="en-US" sz="2400" dirty="0"/>
              <a:t>随机生成一个</a:t>
            </a:r>
            <a:r>
              <a:rPr lang="en-US" altLang="zh-CN" sz="2400" dirty="0"/>
              <a:t>1——100</a:t>
            </a:r>
            <a:r>
              <a:rPr lang="zh-CN" altLang="en-US" sz="2400" dirty="0"/>
              <a:t>的整数</a:t>
            </a:r>
            <a:endParaRPr lang="en-US" altLang="zh-CN" sz="2400" dirty="0"/>
          </a:p>
          <a:p>
            <a:r>
              <a:rPr lang="zh-CN" altLang="en-US" sz="2400" dirty="0"/>
              <a:t>有十次机会</a:t>
            </a:r>
            <a:endParaRPr lang="en-US" altLang="zh-CN" sz="2400" dirty="0"/>
          </a:p>
          <a:p>
            <a:r>
              <a:rPr lang="zh-CN" altLang="en-US" sz="2400" dirty="0"/>
              <a:t>如果第一次就猜中，提示 “你真是个天才”</a:t>
            </a:r>
            <a:endParaRPr lang="en-US" altLang="zh-CN" sz="2400" dirty="0"/>
          </a:p>
          <a:p>
            <a:r>
              <a:rPr lang="zh-CN" altLang="en-US" sz="2400" dirty="0"/>
              <a:t>如果第</a:t>
            </a:r>
            <a:r>
              <a:rPr lang="en-US" altLang="zh-CN" sz="2400" dirty="0"/>
              <a:t>2——3</a:t>
            </a:r>
            <a:r>
              <a:rPr lang="zh-CN" altLang="en-US" sz="2400" dirty="0"/>
              <a:t>次猜中，提示“你很聪明，赶上我了”</a:t>
            </a:r>
            <a:endParaRPr lang="en-US" altLang="zh-CN" sz="2400" dirty="0"/>
          </a:p>
          <a:p>
            <a:r>
              <a:rPr lang="zh-CN" altLang="en-US" sz="2400" dirty="0"/>
              <a:t>如果第</a:t>
            </a:r>
            <a:r>
              <a:rPr lang="en-US" altLang="zh-CN" sz="2400" dirty="0"/>
              <a:t>4——9</a:t>
            </a:r>
            <a:r>
              <a:rPr lang="zh-CN" altLang="en-US" sz="2400" dirty="0"/>
              <a:t>次猜中，提示“一般般”</a:t>
            </a:r>
            <a:endParaRPr lang="en-US" altLang="zh-CN" sz="2400" dirty="0"/>
          </a:p>
          <a:p>
            <a:r>
              <a:rPr lang="zh-CN" altLang="en-US" sz="2400" dirty="0"/>
              <a:t>如果最后一次猜中，提示“可算猜对啦”</a:t>
            </a:r>
            <a:endParaRPr lang="en-US" altLang="zh-CN" sz="2400" dirty="0"/>
          </a:p>
          <a:p>
            <a:r>
              <a:rPr lang="zh-CN" altLang="en-US" sz="2400" dirty="0"/>
              <a:t>一次都没猜对，提示“说你点啥好呢”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780928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天下没有难学的技术！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wen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1124744"/>
            <a:ext cx="1214446" cy="11865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00298" y="35716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柳岩的魅力指数</a:t>
            </a:r>
            <a:r>
              <a:rPr lang="en-US" altLang="zh-CN" b="1" dirty="0">
                <a:solidFill>
                  <a:schemeClr val="bg1"/>
                </a:solidFill>
              </a:rPr>
              <a:t>&gt;</a:t>
            </a:r>
            <a:r>
              <a:rPr lang="zh-CN" altLang="en-US" b="1" dirty="0">
                <a:solidFill>
                  <a:schemeClr val="bg1"/>
                </a:solidFill>
              </a:rPr>
              <a:t>范冰冰的魅力指数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8229600" cy="5246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分支结构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67544" y="2708920"/>
            <a:ext cx="8408406" cy="3896721"/>
            <a:chOff x="179512" y="1196752"/>
            <a:chExt cx="8408406" cy="3896721"/>
          </a:xfrm>
        </p:grpSpPr>
        <p:pic>
          <p:nvPicPr>
            <p:cNvPr id="8" name="图片 7" descr="h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88" y="3500438"/>
              <a:ext cx="1357322" cy="1366432"/>
            </a:xfrm>
            <a:prstGeom prst="rect">
              <a:avLst/>
            </a:prstGeom>
          </p:spPr>
        </p:pic>
        <p:pic>
          <p:nvPicPr>
            <p:cNvPr id="11" name="图片 10" descr="x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8926" y="1285860"/>
              <a:ext cx="1285883" cy="1500198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/>
            <p:nvPr/>
          </p:nvCxnSpPr>
          <p:spPr>
            <a:xfrm flipV="1">
              <a:off x="1357290" y="2000240"/>
              <a:ext cx="1500198" cy="5715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286248" y="1928802"/>
              <a:ext cx="221457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357290" y="2928934"/>
              <a:ext cx="1357322" cy="12858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</p:cNvCxnSpPr>
            <p:nvPr/>
          </p:nvCxnSpPr>
          <p:spPr>
            <a:xfrm>
              <a:off x="4214810" y="4183654"/>
              <a:ext cx="2214578" cy="311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 descr="QQ图片20180420082446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12" y="1988840"/>
              <a:ext cx="1350150" cy="1800200"/>
            </a:xfrm>
            <a:prstGeom prst="rect">
              <a:avLst/>
            </a:prstGeom>
          </p:spPr>
        </p:pic>
        <p:pic>
          <p:nvPicPr>
            <p:cNvPr id="15" name="图片 14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6216" y="1196752"/>
              <a:ext cx="2047876" cy="1574150"/>
            </a:xfrm>
            <a:prstGeom prst="rect">
              <a:avLst/>
            </a:prstGeom>
          </p:spPr>
        </p:pic>
        <p:pic>
          <p:nvPicPr>
            <p:cNvPr id="24" name="图片 23" descr="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6216" y="3501008"/>
              <a:ext cx="2071702" cy="1592465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691680" y="177281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柳岩 </a:t>
            </a:r>
            <a:r>
              <a:rPr lang="en-US" altLang="zh-CN" dirty="0"/>
              <a:t>or </a:t>
            </a:r>
            <a:r>
              <a:rPr lang="zh-CN" altLang="en-US" dirty="0"/>
              <a:t>范冰冰？这是一个问题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60032" y="285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选择柳岩</a:t>
            </a:r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0032" y="51571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选择范冰冰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2.1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：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if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决策 13"/>
          <p:cNvSpPr/>
          <p:nvPr/>
        </p:nvSpPr>
        <p:spPr>
          <a:xfrm>
            <a:off x="4827218" y="1810216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单分支结构</a:t>
            </a:r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115616" y="1556792"/>
            <a:ext cx="33131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语法：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if(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652120" y="134076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4048" y="1988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652120" y="2420888"/>
            <a:ext cx="13217" cy="6106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788024" y="3068960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689070" y="3429000"/>
            <a:ext cx="15461" cy="1041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2040" y="2564904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true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9" name="肘形连接符 22"/>
          <p:cNvCxnSpPr>
            <a:stCxn id="14" idx="3"/>
          </p:cNvCxnSpPr>
          <p:nvPr/>
        </p:nvCxnSpPr>
        <p:spPr>
          <a:xfrm>
            <a:off x="6555410" y="2134252"/>
            <a:ext cx="320846" cy="18154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733220" y="3949742"/>
            <a:ext cx="11430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61944" y="2302835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false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0</TotalTime>
  <Words>6723</Words>
  <Application>WPS 演示</Application>
  <PresentationFormat>全屏显示(4:3)</PresentationFormat>
  <Paragraphs>617</Paragraphs>
  <Slides>64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Calibri</vt:lpstr>
      <vt:lpstr>隶书</vt:lpstr>
      <vt:lpstr>Times New Roman</vt:lpstr>
      <vt:lpstr>Arial Unicode MS</vt:lpstr>
      <vt:lpstr>Arial Unicode MS</vt:lpstr>
      <vt:lpstr>方正舒体</vt:lpstr>
      <vt:lpstr>华文行楷</vt:lpstr>
      <vt:lpstr>新课件模板-新logo</vt:lpstr>
      <vt:lpstr>PowerPoint 演示文稿</vt:lpstr>
      <vt:lpstr>PowerPoint 演示文稿</vt:lpstr>
      <vt:lpstr>2.5  程序流程控制</vt:lpstr>
      <vt:lpstr>PowerPoint 演示文稿</vt:lpstr>
      <vt:lpstr>顺序结构</vt:lpstr>
      <vt:lpstr>2.5.1  顺序结构</vt:lpstr>
      <vt:lpstr>分支结构</vt:lpstr>
      <vt:lpstr>PowerPoint 演示文稿</vt:lpstr>
      <vt:lpstr>单分支结构</vt:lpstr>
      <vt:lpstr>示例</vt:lpstr>
      <vt:lpstr>if语句练习2</vt:lpstr>
      <vt:lpstr>双分支： if-else结构</vt:lpstr>
      <vt:lpstr>if语句练习1</vt:lpstr>
      <vt:lpstr>练习</vt:lpstr>
      <vt:lpstr>多分支结构</vt:lpstr>
      <vt:lpstr>if语句例题1</vt:lpstr>
      <vt:lpstr>PowerPoint 演示文稿</vt:lpstr>
      <vt:lpstr>if语句练习</vt:lpstr>
      <vt:lpstr>if语句练习3</vt:lpstr>
      <vt:lpstr>嵌套if</vt:lpstr>
      <vt:lpstr>PowerPoint 演示文稿</vt:lpstr>
      <vt:lpstr>分支结构2：switch语句</vt:lpstr>
      <vt:lpstr>案例1</vt:lpstr>
      <vt:lpstr>案例2</vt:lpstr>
      <vt:lpstr>switch语句有关规则</vt:lpstr>
      <vt:lpstr>switch语句练习1</vt:lpstr>
      <vt:lpstr>例  题</vt:lpstr>
      <vt:lpstr>PowerPoint 演示文稿</vt:lpstr>
      <vt:lpstr>switch语句练习2</vt:lpstr>
      <vt:lpstr>switch语句练习3</vt:lpstr>
      <vt:lpstr>switch语句练习4</vt:lpstr>
      <vt:lpstr>PowerPoint 演示文稿</vt:lpstr>
      <vt:lpstr>PowerPoint 演示文稿</vt:lpstr>
      <vt:lpstr>循环结构</vt:lpstr>
      <vt:lpstr>为什么需要循环</vt:lpstr>
      <vt:lpstr>循环结构的分类</vt:lpstr>
      <vt:lpstr>PowerPoint 演示文稿</vt:lpstr>
      <vt:lpstr>while循环</vt:lpstr>
      <vt:lpstr>while 循环语句</vt:lpstr>
      <vt:lpstr>案例：</vt:lpstr>
      <vt:lpstr>案例：</vt:lpstr>
      <vt:lpstr>练习 </vt:lpstr>
      <vt:lpstr>PowerPoint 演示文稿</vt:lpstr>
      <vt:lpstr>do-while 循环语句</vt:lpstr>
      <vt:lpstr>PowerPoint 演示文稿</vt:lpstr>
      <vt:lpstr>案例</vt:lpstr>
      <vt:lpstr>PowerPoint 演示文稿</vt:lpstr>
      <vt:lpstr>for 循环语句</vt:lpstr>
      <vt:lpstr>for语句例题</vt:lpstr>
      <vt:lpstr>for语句练习</vt:lpstr>
      <vt:lpstr>for循环练习2</vt:lpstr>
      <vt:lpstr>PowerPoint 演示文稿</vt:lpstr>
      <vt:lpstr>PowerPoint 演示文稿</vt:lpstr>
      <vt:lpstr>PowerPoint 演示文稿</vt:lpstr>
      <vt:lpstr>特殊流程控制语句1</vt:lpstr>
      <vt:lpstr>特殊流程控制语句1</vt:lpstr>
      <vt:lpstr>练习2</vt:lpstr>
      <vt:lpstr>特殊流程控制语句2</vt:lpstr>
      <vt:lpstr>案例：</vt:lpstr>
      <vt:lpstr>练  习</vt:lpstr>
      <vt:lpstr>附加：特殊流程控制语句3</vt:lpstr>
      <vt:lpstr>特殊流程控制语句说明</vt:lpstr>
      <vt:lpstr>综合练习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厌倦</cp:lastModifiedBy>
  <cp:revision>1360</cp:revision>
  <dcterms:created xsi:type="dcterms:W3CDTF">2012-08-05T14:09:00Z</dcterms:created>
  <dcterms:modified xsi:type="dcterms:W3CDTF">2019-01-09T08:00:45Z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