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776" r:id="rId3"/>
    <p:sldId id="622" r:id="rId5"/>
    <p:sldId id="490" r:id="rId6"/>
    <p:sldId id="652" r:id="rId7"/>
    <p:sldId id="621" r:id="rId8"/>
    <p:sldId id="491" r:id="rId9"/>
    <p:sldId id="492" r:id="rId10"/>
    <p:sldId id="695" r:id="rId11"/>
    <p:sldId id="612" r:id="rId12"/>
    <p:sldId id="653" r:id="rId13"/>
    <p:sldId id="654" r:id="rId14"/>
    <p:sldId id="493" r:id="rId15"/>
    <p:sldId id="623" r:id="rId16"/>
    <p:sldId id="624" r:id="rId17"/>
    <p:sldId id="625" r:id="rId18"/>
    <p:sldId id="497" r:id="rId19"/>
    <p:sldId id="581" r:id="rId20"/>
    <p:sldId id="765" r:id="rId21"/>
    <p:sldId id="766" r:id="rId22"/>
    <p:sldId id="767" r:id="rId23"/>
    <p:sldId id="768" r:id="rId24"/>
    <p:sldId id="769" r:id="rId25"/>
    <p:sldId id="770" r:id="rId26"/>
    <p:sldId id="771" r:id="rId27"/>
    <p:sldId id="772" r:id="rId28"/>
    <p:sldId id="773" r:id="rId29"/>
    <p:sldId id="774" r:id="rId30"/>
    <p:sldId id="697" r:id="rId31"/>
    <p:sldId id="701" r:id="rId32"/>
    <p:sldId id="696" r:id="rId33"/>
    <p:sldId id="716" r:id="rId34"/>
    <p:sldId id="778" r:id="rId35"/>
    <p:sldId id="686" r:id="rId36"/>
    <p:sldId id="689" r:id="rId37"/>
    <p:sldId id="655" r:id="rId38"/>
    <p:sldId id="498" r:id="rId39"/>
    <p:sldId id="545" r:id="rId40"/>
    <p:sldId id="544" r:id="rId41"/>
    <p:sldId id="685" r:id="rId42"/>
    <p:sldId id="700" r:id="rId43"/>
    <p:sldId id="717" r:id="rId44"/>
    <p:sldId id="718" r:id="rId45"/>
    <p:sldId id="699" r:id="rId46"/>
    <p:sldId id="656" r:id="rId47"/>
    <p:sldId id="499" r:id="rId48"/>
    <p:sldId id="649" r:id="rId49"/>
    <p:sldId id="548" r:id="rId50"/>
    <p:sldId id="549" r:id="rId51"/>
    <p:sldId id="781" r:id="rId52"/>
    <p:sldId id="550" r:id="rId53"/>
    <p:sldId id="650" r:id="rId54"/>
    <p:sldId id="651" r:id="rId55"/>
    <p:sldId id="711" r:id="rId56"/>
    <p:sldId id="742" r:id="rId57"/>
    <p:sldId id="712" r:id="rId58"/>
    <p:sldId id="702" r:id="rId59"/>
    <p:sldId id="779" r:id="rId60"/>
    <p:sldId id="780" r:id="rId61"/>
    <p:sldId id="703" r:id="rId62"/>
    <p:sldId id="704" r:id="rId63"/>
    <p:sldId id="705" r:id="rId64"/>
    <p:sldId id="706" r:id="rId65"/>
    <p:sldId id="708" r:id="rId66"/>
    <p:sldId id="648" r:id="rId67"/>
    <p:sldId id="553" r:id="rId68"/>
    <p:sldId id="599" r:id="rId69"/>
    <p:sldId id="719" r:id="rId70"/>
    <p:sldId id="743" r:id="rId71"/>
    <p:sldId id="565" r:id="rId72"/>
    <p:sldId id="580" r:id="rId73"/>
    <p:sldId id="715" r:id="rId74"/>
    <p:sldId id="753" r:id="rId75"/>
    <p:sldId id="763" r:id="rId76"/>
    <p:sldId id="754" r:id="rId77"/>
    <p:sldId id="755" r:id="rId78"/>
    <p:sldId id="756" r:id="rId79"/>
    <p:sldId id="757" r:id="rId80"/>
    <p:sldId id="760" r:id="rId81"/>
    <p:sldId id="761" r:id="rId82"/>
    <p:sldId id="764" r:id="rId83"/>
    <p:sldId id="720" r:id="rId84"/>
    <p:sldId id="732" r:id="rId85"/>
    <p:sldId id="733" r:id="rId86"/>
    <p:sldId id="731" r:id="rId87"/>
    <p:sldId id="721" r:id="rId88"/>
    <p:sldId id="722" r:id="rId89"/>
    <p:sldId id="724" r:id="rId90"/>
    <p:sldId id="725" r:id="rId91"/>
    <p:sldId id="727" r:id="rId92"/>
    <p:sldId id="728" r:id="rId93"/>
    <p:sldId id="729" r:id="rId94"/>
    <p:sldId id="659" r:id="rId95"/>
    <p:sldId id="509" r:id="rId96"/>
    <p:sldId id="510" r:id="rId97"/>
    <p:sldId id="511" r:id="rId98"/>
    <p:sldId id="512" r:id="rId99"/>
    <p:sldId id="660" r:id="rId100"/>
    <p:sldId id="513" r:id="rId101"/>
    <p:sldId id="514" r:id="rId102"/>
    <p:sldId id="597" r:id="rId103"/>
    <p:sldId id="516" r:id="rId104"/>
    <p:sldId id="752" r:id="rId105"/>
    <p:sldId id="577" r:id="rId106"/>
    <p:sldId id="679" r:id="rId107"/>
    <p:sldId id="744" r:id="rId108"/>
    <p:sldId id="745" r:id="rId109"/>
    <p:sldId id="746" r:id="rId110"/>
    <p:sldId id="747" r:id="rId111"/>
    <p:sldId id="748" r:id="rId112"/>
    <p:sldId id="749" r:id="rId113"/>
    <p:sldId id="775" r:id="rId114"/>
    <p:sldId id="751" r:id="rId115"/>
    <p:sldId id="680" r:id="rId116"/>
    <p:sldId id="681" r:id="rId117"/>
    <p:sldId id="777" r:id="rId1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35" autoAdjust="0"/>
    <p:restoredTop sz="88266" autoAdjust="0"/>
  </p:normalViewPr>
  <p:slideViewPr>
    <p:cSldViewPr>
      <p:cViewPr varScale="1">
        <p:scale>
          <a:sx n="77" d="100"/>
          <a:sy n="77" d="100"/>
        </p:scale>
        <p:origin x="1848" y="72"/>
      </p:cViewPr>
      <p:guideLst>
        <p:guide orient="horz" pos="2160"/>
        <p:guide pos="2880"/>
      </p:guideLst>
    </p:cSldViewPr>
  </p:slideViewPr>
  <p:outlineViewPr>
    <p:cViewPr>
      <p:scale>
        <a:sx n="33" d="100"/>
        <a:sy n="33" d="100"/>
      </p:scale>
      <p:origin x="0" y="3170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1" Type="http://schemas.openxmlformats.org/officeDocument/2006/relationships/tableStyles" Target="tableStyles.xml"/><Relationship Id="rId120" Type="http://schemas.openxmlformats.org/officeDocument/2006/relationships/viewProps" Target="viewProps.xml"/><Relationship Id="rId12" Type="http://schemas.openxmlformats.org/officeDocument/2006/relationships/slide" Target="slides/slide9.xml"/><Relationship Id="rId119" Type="http://schemas.openxmlformats.org/officeDocument/2006/relationships/presProps" Target="presProps.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23DD06-80E0-4FE6-81F6-66C068209E6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79F713-E591-4BAA-98DC-A77FB579BE6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zh-CN"/>
              <a:t>是的肌肤</a:t>
            </a:r>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Wingdings" panose="05000000000000000000" pitchFamily="2" charset="2"/>
              <a:buNone/>
            </a:pPr>
            <a:r>
              <a:rPr lang="zh-CN" altLang="en-US" sz="2800" dirty="0">
                <a:latin typeface="Courier New" panose="02070309020205020404" pitchFamily="49" charset="0"/>
                <a:ea typeface="新宋体" panose="02010609030101010101" pitchFamily="49" charset="-122"/>
                <a:cs typeface="Courier New" panose="02070309020205020404" pitchFamily="49" charset="0"/>
              </a:rPr>
              <a:t>生活中描述事物无非就是描述事物的</a:t>
            </a:r>
            <a:r>
              <a:rPr lang="zh-CN" altLang="en-US" sz="2800" dirty="0">
                <a:solidFill>
                  <a:srgbClr val="FF0000"/>
                </a:solidFill>
                <a:latin typeface="Courier New" panose="02070309020205020404" pitchFamily="49" charset="0"/>
                <a:ea typeface="新宋体" panose="02010609030101010101" pitchFamily="49" charset="-122"/>
                <a:cs typeface="Courier New" panose="02070309020205020404" pitchFamily="49" charset="0"/>
              </a:rPr>
              <a:t>属性</a:t>
            </a:r>
            <a:r>
              <a:rPr lang="zh-CN" altLang="en-US" sz="2800" dirty="0">
                <a:latin typeface="Courier New" panose="02070309020205020404" pitchFamily="49" charset="0"/>
                <a:ea typeface="新宋体" panose="02010609030101010101" pitchFamily="49" charset="-122"/>
                <a:cs typeface="Courier New" panose="02070309020205020404" pitchFamily="49" charset="0"/>
              </a:rPr>
              <a:t>和</a:t>
            </a:r>
            <a:r>
              <a:rPr lang="zh-CN" altLang="en-US" sz="2800" dirty="0">
                <a:solidFill>
                  <a:srgbClr val="FF0000"/>
                </a:solidFill>
                <a:latin typeface="Courier New" panose="02070309020205020404" pitchFamily="49" charset="0"/>
                <a:ea typeface="新宋体" panose="02010609030101010101" pitchFamily="49" charset="-122"/>
                <a:cs typeface="Courier New" panose="02070309020205020404" pitchFamily="49" charset="0"/>
              </a:rPr>
              <a:t>行为</a:t>
            </a:r>
            <a:r>
              <a:rPr lang="zh-CN" altLang="en-US" sz="2800" dirty="0">
                <a:latin typeface="Courier New" panose="02070309020205020404" pitchFamily="49" charset="0"/>
                <a:ea typeface="新宋体" panose="02010609030101010101" pitchFamily="49" charset="-122"/>
                <a:cs typeface="Courier New" panose="02070309020205020404" pitchFamily="49" charset="0"/>
              </a:rPr>
              <a:t>。</a:t>
            </a:r>
            <a:r>
              <a:rPr lang="zh-CN" altLang="en-US" sz="2400" dirty="0">
                <a:latin typeface="Courier New" panose="02070309020205020404" pitchFamily="49" charset="0"/>
                <a:ea typeface="新宋体" panose="02010609030101010101" pitchFamily="49" charset="-122"/>
                <a:cs typeface="Courier New" panose="02070309020205020404" pitchFamily="49" charset="0"/>
              </a:rPr>
              <a:t>如：人有身高，体重等属性，有说话，打球等行为。</a:t>
            </a:r>
            <a:endParaRPr lang="en-US" altLang="zh-CN" sz="2400" dirty="0">
              <a:latin typeface="Courier New" panose="02070309020205020404" pitchFamily="49" charset="0"/>
              <a:ea typeface="新宋体" panose="02010609030101010101" pitchFamily="49" charset="-122"/>
              <a:cs typeface="Courier New" panose="02070309020205020404" pitchFamily="49" charset="0"/>
            </a:endParaRPr>
          </a:p>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BCF05382-C072-46E7-888F-46DF70906768}" type="slidenum">
              <a:rPr lang="en-US" altLang="zh-CN"/>
            </a:fld>
            <a:endParaRPr lang="en-US" altLang="zh-CN"/>
          </a:p>
        </p:txBody>
      </p:sp>
      <p:sp>
        <p:nvSpPr>
          <p:cNvPr id="54275" name="Rectangle 2"/>
          <p:cNvSpPr>
            <a:spLocks noGrp="1" noRot="1" noChangeAspect="1" noChangeArrowheads="1" noTextEdit="1"/>
          </p:cNvSpPr>
          <p:nvPr>
            <p:ph type="sldImg"/>
          </p:nvPr>
        </p:nvSpPr>
        <p:spPr/>
      </p:sp>
      <p:sp>
        <p:nvSpPr>
          <p:cNvPr id="54276"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buNone/>
            </a:pPr>
            <a:r>
              <a:rPr lang="en-US" altLang="zh-CN" dirty="0"/>
              <a:t>2.</a:t>
            </a:r>
            <a:r>
              <a:rPr lang="zh-CN" altLang="en-US" dirty="0"/>
              <a:t>求整型数组的和</a:t>
            </a:r>
            <a:endParaRPr lang="en-US" altLang="zh-CN" dirty="0"/>
          </a:p>
          <a:p>
            <a:pPr>
              <a:buNone/>
            </a:pPr>
            <a:r>
              <a:rPr lang="en-US" altLang="zh-CN" dirty="0"/>
              <a:t>3.</a:t>
            </a:r>
            <a:r>
              <a:rPr lang="zh-CN" altLang="en-US" dirty="0"/>
              <a:t>实现数组的复制功能，根据旧数组，返回一个新数组，元素和旧数组一样</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854525"/>
            <a:ext cx="6858000" cy="1656052"/>
          </a:xfrm>
        </p:spPr>
        <p:txBody>
          <a:bodyPr anchor="b">
            <a:normAutofit/>
          </a:bodyPr>
          <a:lstStyle>
            <a:lvl1pPr algn="ctr">
              <a:defRPr sz="5400" b="0"/>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143000" y="3602669"/>
            <a:ext cx="6858000" cy="1656052"/>
          </a:xfrm>
        </p:spPr>
        <p:txBody>
          <a:bodyPr>
            <a:normAutofit/>
          </a:bodyPr>
          <a:lstStyle>
            <a:lvl1pPr marL="0" indent="0" algn="ctr">
              <a:buNone/>
              <a:defRPr sz="135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8035" indent="0" algn="ctr">
              <a:buNone/>
              <a:defRPr sz="1200"/>
            </a:lvl7pPr>
            <a:lvl8pPr marL="2400935" indent="0" algn="ctr">
              <a:buNone/>
              <a:defRPr sz="1200"/>
            </a:lvl8pPr>
            <a:lvl9pPr marL="2743835" indent="0" algn="ctr">
              <a:buNone/>
              <a:defRPr sz="12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a:xfrm>
            <a:off x="628650" y="6358467"/>
            <a:ext cx="2057400" cy="364067"/>
          </a:xfrm>
        </p:spPr>
        <p:txBody>
          <a:bodyPr/>
          <a:lstStyle>
            <a:lvl1pPr fontAlgn="auto">
              <a:spcBef>
                <a:spcPts val="0"/>
              </a:spcBef>
              <a:spcAft>
                <a:spcPts val="0"/>
              </a:spcAft>
              <a:defRPr>
                <a:latin typeface="+mn-lt"/>
                <a:ea typeface="+mn-ea"/>
              </a:defRPr>
            </a:lvl1pPr>
          </a:lstStyle>
          <a:p>
            <a:pPr>
              <a:defRPr/>
            </a:pPr>
            <a:fld id="{7375E04A-1644-4016-ABE4-20ABCB810B23}" type="datetimeFigureOut">
              <a:rPr lang="zh-CN" altLang="en-US"/>
            </a:fld>
            <a:endParaRPr lang="zh-CN" altLang="en-US" dirty="0"/>
          </a:p>
        </p:txBody>
      </p:sp>
      <p:sp>
        <p:nvSpPr>
          <p:cNvPr id="5" name="页脚占位符 4"/>
          <p:cNvSpPr>
            <a:spLocks noGrp="1"/>
          </p:cNvSpPr>
          <p:nvPr>
            <p:ph type="ftr" sz="quarter" idx="11"/>
          </p:nvPr>
        </p:nvSpPr>
        <p:spPr>
          <a:xfrm>
            <a:off x="3028950" y="6358467"/>
            <a:ext cx="3086100" cy="364067"/>
          </a:xfr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467475" y="6383867"/>
            <a:ext cx="2057400" cy="364067"/>
          </a:xfrm>
        </p:spPr>
        <p:txBody>
          <a:bodyPr/>
          <a:lstStyle>
            <a:lvl1pPr fontAlgn="auto">
              <a:spcBef>
                <a:spcPts val="0"/>
              </a:spcBef>
              <a:spcAft>
                <a:spcPts val="0"/>
              </a:spcAft>
              <a:defRPr>
                <a:latin typeface="+mn-lt"/>
                <a:ea typeface="+mn-ea"/>
              </a:defRPr>
            </a:lvl1pPr>
          </a:lstStyle>
          <a:p>
            <a:pPr>
              <a:defRPr/>
            </a:pPr>
            <a:fld id="{5344A4C6-AE09-4DDD-B504-79104FF4E9D0}"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628650" y="551640"/>
            <a:ext cx="7886700" cy="555994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3" name="日期占位符 2"/>
          <p:cNvSpPr>
            <a:spLocks noGrp="1"/>
          </p:cNvSpPr>
          <p:nvPr>
            <p:ph type="dt" sz="half" idx="14"/>
          </p:nvPr>
        </p:nvSpPr>
        <p:spPr>
          <a:xfrm>
            <a:off x="628650" y="6358467"/>
            <a:ext cx="2057400" cy="364067"/>
          </a:xfrm>
        </p:spPr>
        <p:txBody>
          <a:bodyPr/>
          <a:lstStyle>
            <a:lvl1pPr fontAlgn="auto">
              <a:spcBef>
                <a:spcPts val="0"/>
              </a:spcBef>
              <a:spcAft>
                <a:spcPts val="0"/>
              </a:spcAft>
              <a:defRPr>
                <a:latin typeface="+mn-lt"/>
                <a:ea typeface="+mn-ea"/>
              </a:defRPr>
            </a:lvl1pPr>
          </a:lstStyle>
          <a:p>
            <a:pPr>
              <a:defRPr/>
            </a:pPr>
            <a:fld id="{72D04FB5-1B42-4422-98F9-3090B0842636}" type="datetimeFigureOut">
              <a:rPr lang="zh-CN" altLang="en-US"/>
            </a:fld>
            <a:endParaRPr lang="zh-CN" altLang="en-US"/>
          </a:p>
        </p:txBody>
      </p:sp>
      <p:sp>
        <p:nvSpPr>
          <p:cNvPr id="4" name="页脚占位符 3"/>
          <p:cNvSpPr>
            <a:spLocks noGrp="1"/>
          </p:cNvSpPr>
          <p:nvPr>
            <p:ph type="ftr" sz="quarter" idx="15"/>
          </p:nvPr>
        </p:nvSpPr>
        <p:spPr>
          <a:xfrm>
            <a:off x="3028950" y="6358467"/>
            <a:ext cx="3086100" cy="364067"/>
          </a:xfrm>
        </p:spPr>
        <p:txBody>
          <a:bodyPr/>
          <a:lstStyle>
            <a:lvl1pPr fontAlgn="auto">
              <a:spcBef>
                <a:spcPts val="0"/>
              </a:spcBef>
              <a:spcAft>
                <a:spcPts val="0"/>
              </a:spcAft>
              <a:defRPr>
                <a:latin typeface="+mn-lt"/>
                <a:ea typeface="+mn-ea"/>
              </a:defRPr>
            </a:lvl1pPr>
          </a:lstStyle>
          <a:p>
            <a:pPr>
              <a:defRPr/>
            </a:pPr>
            <a:endParaRPr lang="zh-CN" altLang="en-US"/>
          </a:p>
        </p:txBody>
      </p:sp>
      <p:sp>
        <p:nvSpPr>
          <p:cNvPr id="5" name="灯片编号占位符 4"/>
          <p:cNvSpPr>
            <a:spLocks noGrp="1"/>
          </p:cNvSpPr>
          <p:nvPr>
            <p:ph type="sldNum" sz="quarter" idx="16"/>
          </p:nvPr>
        </p:nvSpPr>
        <p:spPr>
          <a:xfrm>
            <a:off x="6467475" y="6383867"/>
            <a:ext cx="2057400" cy="364067"/>
          </a:xfrm>
        </p:spPr>
        <p:txBody>
          <a:bodyPr/>
          <a:lstStyle>
            <a:lvl1pPr fontAlgn="auto">
              <a:spcBef>
                <a:spcPts val="0"/>
              </a:spcBef>
              <a:spcAft>
                <a:spcPts val="0"/>
              </a:spcAft>
              <a:defRPr>
                <a:latin typeface="+mn-lt"/>
                <a:ea typeface="+mn-ea"/>
              </a:defRPr>
            </a:lvl1pPr>
          </a:lstStyle>
          <a:p>
            <a:pPr>
              <a:defRPr/>
            </a:pPr>
            <a:fld id="{82F77853-389D-4667-88AC-B4E0A8597919}"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a:prstGeom prst="rect">
            <a:avLst/>
          </a:prstGeo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981200"/>
            <a:ext cx="3810000" cy="4114800"/>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a:xfrm>
            <a:off x="685800" y="6248400"/>
            <a:ext cx="1905000" cy="457200"/>
          </a:xfrm>
          <a:prstGeom prst="rect">
            <a:avLst/>
          </a:prstGeo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8400"/>
            <a:ext cx="1905000" cy="457200"/>
          </a:xfrm>
          <a:prstGeom prst="rect">
            <a:avLst/>
          </a:prstGeom>
        </p:spPr>
        <p:txBody>
          <a:bodyPr/>
          <a:lstStyle>
            <a:lvl1pPr>
              <a:defRPr/>
            </a:lvl1pPr>
          </a:lstStyle>
          <a:p>
            <a:pPr>
              <a:defRPr/>
            </a:pPr>
            <a:fld id="{07BE8F43-0AF1-4B7F-9ECE-8F0750128BB7}"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85800" y="609600"/>
            <a:ext cx="77724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quarter" idx="1"/>
          </p:nvPr>
        </p:nvSpPr>
        <p:spPr>
          <a:xfrm>
            <a:off x="685800" y="1981200"/>
            <a:ext cx="3810000" cy="1981200"/>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quarter" idx="2"/>
          </p:nvPr>
        </p:nvSpPr>
        <p:spPr>
          <a:xfrm>
            <a:off x="4648200" y="1981200"/>
            <a:ext cx="3810000" cy="1981200"/>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内容占位符 4"/>
          <p:cNvSpPr>
            <a:spLocks noGrp="1"/>
          </p:cNvSpPr>
          <p:nvPr>
            <p:ph sz="quarter" idx="3"/>
          </p:nvPr>
        </p:nvSpPr>
        <p:spPr>
          <a:xfrm>
            <a:off x="685800" y="4114800"/>
            <a:ext cx="3810000" cy="1981200"/>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内容占位符 5"/>
          <p:cNvSpPr>
            <a:spLocks noGrp="1"/>
          </p:cNvSpPr>
          <p:nvPr>
            <p:ph sz="quarter" idx="4"/>
          </p:nvPr>
        </p:nvSpPr>
        <p:spPr>
          <a:xfrm>
            <a:off x="4648200" y="4114800"/>
            <a:ext cx="3810000" cy="1981200"/>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a:xfrm>
            <a:off x="685800" y="6248400"/>
            <a:ext cx="1905000" cy="457200"/>
          </a:xfrm>
          <a:prstGeom prst="rect">
            <a:avLst/>
          </a:prstGeom>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xfrm>
            <a:off x="6553200" y="6248400"/>
            <a:ext cx="1905000" cy="457200"/>
          </a:xfrm>
          <a:prstGeom prst="rect">
            <a:avLst/>
          </a:prstGeom>
        </p:spPr>
        <p:txBody>
          <a:bodyPr/>
          <a:lstStyle>
            <a:lvl1pPr>
              <a:defRPr/>
            </a:lvl1pPr>
          </a:lstStyle>
          <a:p>
            <a:pPr>
              <a:defRPr/>
            </a:pPr>
            <a:fld id="{E1B62E4F-1CFC-43F4-A98A-5A48D4B5F08B}"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89"/>
            <a:ext cx="7886700" cy="1325795"/>
          </a:xfrm>
        </p:spPr>
        <p:txBody>
          <a:bodyPr anchor="ctr" anchorCtr="0"/>
          <a:lstStyle/>
          <a:p>
            <a:r>
              <a:rPr lang="zh-CN" altLang="en-US"/>
              <a:t>单击此处编辑母版标题样式</a:t>
            </a:r>
            <a:endParaRPr lang="zh-CN" altLang="en-US" dirty="0"/>
          </a:p>
        </p:txBody>
      </p:sp>
      <p:sp>
        <p:nvSpPr>
          <p:cNvPr id="3" name="内容占位符 2"/>
          <p:cNvSpPr>
            <a:spLocks noGrp="1"/>
          </p:cNvSpPr>
          <p:nvPr>
            <p:ph idx="1"/>
          </p:nvPr>
        </p:nvSpPr>
        <p:spPr>
          <a:xfrm>
            <a:off x="628650" y="1838644"/>
            <a:ext cx="7886700" cy="4352099"/>
          </a:xfrm>
        </p:spPr>
        <p:txBody>
          <a:bodyPr/>
          <a:lstStyle>
            <a:lvl1pPr>
              <a:defRPr sz="1800"/>
            </a:lvl1pPr>
            <a:lvl2pPr>
              <a:defRPr sz="1500"/>
            </a:lvl2pPr>
            <a:lvl3pPr>
              <a:defRPr sz="1350"/>
            </a:lvl3pPr>
            <a:lvl4pPr>
              <a:defRPr sz="1350"/>
            </a:lvl4pPr>
            <a:lvl5pPr>
              <a:defRPr sz="135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日期占位符 3"/>
          <p:cNvSpPr>
            <a:spLocks noGrp="1"/>
          </p:cNvSpPr>
          <p:nvPr>
            <p:ph type="dt" sz="half" idx="10"/>
          </p:nvPr>
        </p:nvSpPr>
        <p:spPr>
          <a:xfrm>
            <a:off x="628650" y="6358467"/>
            <a:ext cx="2057400" cy="364067"/>
          </a:xfrm>
        </p:spPr>
        <p:txBody>
          <a:bodyPr/>
          <a:lstStyle>
            <a:lvl1pPr fontAlgn="auto">
              <a:spcBef>
                <a:spcPts val="0"/>
              </a:spcBef>
              <a:spcAft>
                <a:spcPts val="0"/>
              </a:spcAft>
              <a:defRPr>
                <a:latin typeface="+mn-lt"/>
                <a:ea typeface="+mn-ea"/>
              </a:defRPr>
            </a:lvl1pPr>
          </a:lstStyle>
          <a:p>
            <a:pPr>
              <a:defRPr/>
            </a:pPr>
            <a:fld id="{5516EFE1-FC9D-4FFD-8F61-F3E0BE4B990B}" type="datetimeFigureOut">
              <a:rPr lang="zh-CN" altLang="en-US"/>
            </a:fld>
            <a:endParaRPr lang="zh-CN" altLang="en-US" dirty="0"/>
          </a:p>
        </p:txBody>
      </p:sp>
      <p:sp>
        <p:nvSpPr>
          <p:cNvPr id="5" name="页脚占位符 4"/>
          <p:cNvSpPr>
            <a:spLocks noGrp="1"/>
          </p:cNvSpPr>
          <p:nvPr>
            <p:ph type="ftr" sz="quarter" idx="11"/>
          </p:nvPr>
        </p:nvSpPr>
        <p:spPr>
          <a:xfrm>
            <a:off x="3028950" y="6358467"/>
            <a:ext cx="3086100" cy="364067"/>
          </a:xfrm>
        </p:spPr>
        <p:txBody>
          <a:bodyPr/>
          <a:lstStyle>
            <a:lvl1pPr fontAlgn="auto">
              <a:spcBef>
                <a:spcPts val="0"/>
              </a:spcBef>
              <a:spcAft>
                <a:spcPts val="0"/>
              </a:spcAft>
              <a:defRPr dirty="0">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467475" y="6383867"/>
            <a:ext cx="2057400" cy="364067"/>
          </a:xfrm>
        </p:spPr>
        <p:txBody>
          <a:bodyPr/>
          <a:lstStyle>
            <a:lvl1pPr fontAlgn="auto">
              <a:spcBef>
                <a:spcPts val="0"/>
              </a:spcBef>
              <a:spcAft>
                <a:spcPts val="0"/>
              </a:spcAft>
              <a:defRPr>
                <a:latin typeface="+mn-lt"/>
                <a:ea typeface="+mn-ea"/>
              </a:defRPr>
            </a:lvl1pPr>
          </a:lstStyle>
          <a:p>
            <a:pPr>
              <a:defRPr/>
            </a:pPr>
            <a:fld id="{727515A2-8B56-441A-A9BB-09F47F274057}"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节标题">
    <p:spTree>
      <p:nvGrpSpPr>
        <p:cNvPr id="1" name=""/>
        <p:cNvGrpSpPr/>
        <p:nvPr/>
      </p:nvGrpSpPr>
      <p:grpSpPr>
        <a:xfrm>
          <a:off x="0" y="0"/>
          <a:ext cx="0" cy="0"/>
          <a:chOff x="0" y="0"/>
          <a:chExt cx="0" cy="0"/>
        </a:xfrm>
      </p:grpSpPr>
      <p:sp>
        <p:nvSpPr>
          <p:cNvPr id="5" name="标题 4"/>
          <p:cNvSpPr>
            <a:spLocks noGrp="1"/>
          </p:cNvSpPr>
          <p:nvPr>
            <p:ph type="title"/>
          </p:nvPr>
        </p:nvSpPr>
        <p:spPr>
          <a:xfrm>
            <a:off x="628650" y="2187826"/>
            <a:ext cx="7886700" cy="2483549"/>
          </a:xfrm>
        </p:spPr>
        <p:txBody>
          <a:bodyPr>
            <a:normAutofit/>
          </a:bodyPr>
          <a:lstStyle>
            <a:lvl1pPr algn="ctr">
              <a:defRPr sz="4500" b="0"/>
            </a:lvl1pPr>
          </a:lstStyle>
          <a:p>
            <a:r>
              <a:rPr lang="zh-CN" altLang="en-US"/>
              <a:t>单击此处编辑母版标题样式</a:t>
            </a:r>
            <a:endParaRPr lang="zh-CN" altLang="en-US" dirty="0"/>
          </a:p>
        </p:txBody>
      </p:sp>
      <p:sp>
        <p:nvSpPr>
          <p:cNvPr id="3" name="日期占位符 1"/>
          <p:cNvSpPr>
            <a:spLocks noGrp="1"/>
          </p:cNvSpPr>
          <p:nvPr>
            <p:ph type="dt" sz="half" idx="10"/>
          </p:nvPr>
        </p:nvSpPr>
        <p:spPr>
          <a:xfrm>
            <a:off x="628650" y="6358467"/>
            <a:ext cx="2057400" cy="364067"/>
          </a:xfrm>
        </p:spPr>
        <p:txBody>
          <a:bodyPr/>
          <a:lstStyle>
            <a:lvl1pPr fontAlgn="auto">
              <a:spcBef>
                <a:spcPts val="0"/>
              </a:spcBef>
              <a:spcAft>
                <a:spcPts val="0"/>
              </a:spcAft>
              <a:defRPr>
                <a:latin typeface="+mn-lt"/>
                <a:ea typeface="+mn-ea"/>
              </a:defRPr>
            </a:lvl1pPr>
          </a:lstStyle>
          <a:p>
            <a:pPr>
              <a:defRPr/>
            </a:pPr>
            <a:fld id="{BF4E5071-2CE9-4690-8AE4-ECA5F4E3272E}" type="datetimeFigureOut">
              <a:rPr lang="zh-CN" altLang="en-US"/>
            </a:fld>
            <a:endParaRPr lang="zh-CN" altLang="en-US"/>
          </a:p>
        </p:txBody>
      </p:sp>
      <p:sp>
        <p:nvSpPr>
          <p:cNvPr id="4" name="页脚占位符 2"/>
          <p:cNvSpPr>
            <a:spLocks noGrp="1"/>
          </p:cNvSpPr>
          <p:nvPr>
            <p:ph type="ftr" sz="quarter" idx="11"/>
          </p:nvPr>
        </p:nvSpPr>
        <p:spPr>
          <a:xfrm>
            <a:off x="3028950" y="6358467"/>
            <a:ext cx="3086100" cy="364067"/>
          </a:xfr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3"/>
          <p:cNvSpPr>
            <a:spLocks noGrp="1"/>
          </p:cNvSpPr>
          <p:nvPr>
            <p:ph type="sldNum" sz="quarter" idx="12"/>
          </p:nvPr>
        </p:nvSpPr>
        <p:spPr>
          <a:xfrm>
            <a:off x="6467475" y="6383867"/>
            <a:ext cx="2057400" cy="364067"/>
          </a:xfrm>
        </p:spPr>
        <p:txBody>
          <a:bodyPr/>
          <a:lstStyle>
            <a:lvl1pPr fontAlgn="auto">
              <a:spcBef>
                <a:spcPts val="0"/>
              </a:spcBef>
              <a:spcAft>
                <a:spcPts val="0"/>
              </a:spcAft>
              <a:defRPr>
                <a:latin typeface="+mn-lt"/>
                <a:ea typeface="+mn-ea"/>
              </a:defRPr>
            </a:lvl1pPr>
          </a:lstStyle>
          <a:p>
            <a:pPr>
              <a:defRPr/>
            </a:pPr>
            <a:fld id="{F5250E69-FC14-41D2-8E64-DC20FAD2A5C5}"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89"/>
            <a:ext cx="7886700" cy="1325795"/>
          </a:xfrm>
        </p:spPr>
        <p:txBody>
          <a:bodyPr anchor="ctr" anchorCtr="0"/>
          <a:lstStyle/>
          <a:p>
            <a:r>
              <a:rPr lang="zh-CN" altLang="en-US"/>
              <a:t>单击此处编辑母版标题样式</a:t>
            </a:r>
            <a:endParaRPr lang="zh-CN" altLang="en-US"/>
          </a:p>
        </p:txBody>
      </p:sp>
      <p:sp>
        <p:nvSpPr>
          <p:cNvPr id="3" name="内容占位符 2"/>
          <p:cNvSpPr>
            <a:spLocks noGrp="1"/>
          </p:cNvSpPr>
          <p:nvPr>
            <p:ph sz="half" idx="1"/>
          </p:nvPr>
        </p:nvSpPr>
        <p:spPr>
          <a:xfrm>
            <a:off x="628650" y="1825944"/>
            <a:ext cx="3886200" cy="4352099"/>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内容占位符 3"/>
          <p:cNvSpPr>
            <a:spLocks noGrp="1"/>
          </p:cNvSpPr>
          <p:nvPr>
            <p:ph sz="half" idx="2"/>
          </p:nvPr>
        </p:nvSpPr>
        <p:spPr>
          <a:xfrm>
            <a:off x="4629150" y="1825944"/>
            <a:ext cx="3886200" cy="4352099"/>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日期占位符 4"/>
          <p:cNvSpPr>
            <a:spLocks noGrp="1"/>
          </p:cNvSpPr>
          <p:nvPr>
            <p:ph type="dt" sz="half" idx="10"/>
          </p:nvPr>
        </p:nvSpPr>
        <p:spPr>
          <a:xfrm>
            <a:off x="628650" y="6358467"/>
            <a:ext cx="2057400" cy="364067"/>
          </a:xfrm>
        </p:spPr>
        <p:txBody>
          <a:bodyPr/>
          <a:lstStyle>
            <a:lvl1pPr fontAlgn="auto">
              <a:spcBef>
                <a:spcPts val="0"/>
              </a:spcBef>
              <a:spcAft>
                <a:spcPts val="0"/>
              </a:spcAft>
              <a:defRPr>
                <a:latin typeface="+mn-lt"/>
                <a:ea typeface="+mn-ea"/>
              </a:defRPr>
            </a:lvl1pPr>
          </a:lstStyle>
          <a:p>
            <a:pPr>
              <a:defRPr/>
            </a:pPr>
            <a:fld id="{ED2548BB-4EC8-4E78-8A61-3F15D68CF8C7}" type="datetimeFigureOut">
              <a:rPr lang="zh-CN" altLang="en-US"/>
            </a:fld>
            <a:endParaRPr lang="zh-CN" altLang="en-US"/>
          </a:p>
        </p:txBody>
      </p:sp>
      <p:sp>
        <p:nvSpPr>
          <p:cNvPr id="6" name="页脚占位符 5"/>
          <p:cNvSpPr>
            <a:spLocks noGrp="1"/>
          </p:cNvSpPr>
          <p:nvPr>
            <p:ph type="ftr" sz="quarter" idx="11"/>
          </p:nvPr>
        </p:nvSpPr>
        <p:spPr>
          <a:xfrm>
            <a:off x="3028950" y="6358467"/>
            <a:ext cx="3086100" cy="364067"/>
          </a:xfrm>
        </p:spPr>
        <p:txBody>
          <a:bodyPr/>
          <a:lstStyle>
            <a:lvl1pPr fontAlgn="auto">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467475" y="6383867"/>
            <a:ext cx="2057400" cy="364067"/>
          </a:xfrm>
        </p:spPr>
        <p:txBody>
          <a:bodyPr/>
          <a:lstStyle>
            <a:lvl1pPr fontAlgn="auto">
              <a:spcBef>
                <a:spcPts val="0"/>
              </a:spcBef>
              <a:spcAft>
                <a:spcPts val="0"/>
              </a:spcAft>
              <a:defRPr>
                <a:latin typeface="+mn-lt"/>
                <a:ea typeface="+mn-ea"/>
              </a:defRPr>
            </a:lvl1pPr>
          </a:lstStyle>
          <a:p>
            <a:pPr>
              <a:defRPr/>
            </a:pPr>
            <a:fld id="{BFBDA1C7-8F1C-46DF-98BA-E6308CB94FD2}"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89"/>
            <a:ext cx="7886700" cy="1325795"/>
          </a:xfrm>
        </p:spPr>
        <p:txBody>
          <a:bodyPr anchor="ctr" anchorCtr="0"/>
          <a:lstStyle/>
          <a:p>
            <a:r>
              <a:rPr lang="zh-CN" altLang="en-US"/>
              <a:t>单击此处编辑母版标题样式</a:t>
            </a:r>
            <a:endParaRPr lang="zh-CN" altLang="en-US"/>
          </a:p>
        </p:txBody>
      </p:sp>
      <p:sp>
        <p:nvSpPr>
          <p:cNvPr id="3" name="文本占位符 2"/>
          <p:cNvSpPr>
            <a:spLocks noGrp="1"/>
          </p:cNvSpPr>
          <p:nvPr>
            <p:ph type="body" idx="1"/>
          </p:nvPr>
        </p:nvSpPr>
        <p:spPr>
          <a:xfrm>
            <a:off x="629841" y="1745267"/>
            <a:ext cx="3868340" cy="824056"/>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29841" y="2616067"/>
            <a:ext cx="3868340" cy="3574679"/>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文本占位符 4"/>
          <p:cNvSpPr>
            <a:spLocks noGrp="1"/>
          </p:cNvSpPr>
          <p:nvPr>
            <p:ph type="body" sz="quarter" idx="3"/>
          </p:nvPr>
        </p:nvSpPr>
        <p:spPr>
          <a:xfrm>
            <a:off x="4629151" y="1745267"/>
            <a:ext cx="3887391" cy="824056"/>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1" y="2616067"/>
            <a:ext cx="3887391" cy="3574679"/>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7" name="日期占位符 6"/>
          <p:cNvSpPr>
            <a:spLocks noGrp="1"/>
          </p:cNvSpPr>
          <p:nvPr>
            <p:ph type="dt" sz="half" idx="10"/>
          </p:nvPr>
        </p:nvSpPr>
        <p:spPr>
          <a:xfrm>
            <a:off x="628650" y="6358467"/>
            <a:ext cx="2057400" cy="364067"/>
          </a:xfrm>
        </p:spPr>
        <p:txBody>
          <a:bodyPr/>
          <a:lstStyle>
            <a:lvl1pPr fontAlgn="auto">
              <a:spcBef>
                <a:spcPts val="0"/>
              </a:spcBef>
              <a:spcAft>
                <a:spcPts val="0"/>
              </a:spcAft>
              <a:defRPr>
                <a:latin typeface="+mn-lt"/>
                <a:ea typeface="+mn-ea"/>
              </a:defRPr>
            </a:lvl1pPr>
          </a:lstStyle>
          <a:p>
            <a:pPr>
              <a:defRPr/>
            </a:pPr>
            <a:fld id="{AE07C208-6C0A-4BDA-9C03-8BEA699C9495}" type="datetimeFigureOut">
              <a:rPr lang="zh-CN" altLang="en-US"/>
            </a:fld>
            <a:endParaRPr lang="zh-CN" altLang="en-US"/>
          </a:p>
        </p:txBody>
      </p:sp>
      <p:sp>
        <p:nvSpPr>
          <p:cNvPr id="8" name="页脚占位符 7"/>
          <p:cNvSpPr>
            <a:spLocks noGrp="1"/>
          </p:cNvSpPr>
          <p:nvPr>
            <p:ph type="ftr" sz="quarter" idx="11"/>
          </p:nvPr>
        </p:nvSpPr>
        <p:spPr>
          <a:xfrm>
            <a:off x="3028950" y="6358467"/>
            <a:ext cx="3086100" cy="364067"/>
          </a:xfrm>
        </p:spPr>
        <p:txBody>
          <a:bodyPr/>
          <a:lstStyle>
            <a:lvl1pPr fontAlgn="auto">
              <a:spcBef>
                <a:spcPts val="0"/>
              </a:spcBef>
              <a:spcAft>
                <a:spcPts val="0"/>
              </a:spcAft>
              <a:defRPr>
                <a:latin typeface="+mn-lt"/>
                <a:ea typeface="+mn-ea"/>
              </a:defRPr>
            </a:lvl1pPr>
          </a:lstStyle>
          <a:p>
            <a:pPr>
              <a:defRPr/>
            </a:pPr>
            <a:endParaRPr lang="zh-CN" altLang="en-US"/>
          </a:p>
        </p:txBody>
      </p:sp>
      <p:sp>
        <p:nvSpPr>
          <p:cNvPr id="9" name="灯片编号占位符 8"/>
          <p:cNvSpPr>
            <a:spLocks noGrp="1"/>
          </p:cNvSpPr>
          <p:nvPr>
            <p:ph type="sldNum" sz="quarter" idx="12"/>
          </p:nvPr>
        </p:nvSpPr>
        <p:spPr>
          <a:xfrm>
            <a:off x="6467475" y="6383867"/>
            <a:ext cx="2057400" cy="364067"/>
          </a:xfrm>
        </p:spPr>
        <p:txBody>
          <a:bodyPr/>
          <a:lstStyle>
            <a:lvl1pPr fontAlgn="auto">
              <a:spcBef>
                <a:spcPts val="0"/>
              </a:spcBef>
              <a:spcAft>
                <a:spcPts val="0"/>
              </a:spcAft>
              <a:defRPr>
                <a:latin typeface="+mn-lt"/>
                <a:ea typeface="+mn-ea"/>
              </a:defRPr>
            </a:lvl1pPr>
          </a:lstStyle>
          <a:p>
            <a:pPr>
              <a:defRPr/>
            </a:pPr>
            <a:fld id="{A0B1AB8E-AB48-4331-9BCE-BAAE3BD3B4E9}"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2428875" y="2159378"/>
            <a:ext cx="4286250" cy="1382692"/>
          </a:xfrm>
        </p:spPr>
        <p:txBody>
          <a:bodyPr anchor="b" anchorCtr="0">
            <a:normAutofit/>
          </a:bodyPr>
          <a:lstStyle>
            <a:lvl1pPr algn="ctr">
              <a:defRPr sz="6000" b="0">
                <a:solidFill>
                  <a:schemeClr val="tx1"/>
                </a:solidFill>
              </a:defRPr>
            </a:lvl1pPr>
          </a:lstStyle>
          <a:p>
            <a:r>
              <a:rPr lang="zh-CN" altLang="en-US"/>
              <a:t>单击此处编辑母版标题样式</a:t>
            </a:r>
            <a:endParaRPr lang="zh-CN" altLang="en-US" dirty="0"/>
          </a:p>
        </p:txBody>
      </p:sp>
      <p:sp>
        <p:nvSpPr>
          <p:cNvPr id="37" name="内容占位符 36"/>
          <p:cNvSpPr>
            <a:spLocks noGrp="1"/>
          </p:cNvSpPr>
          <p:nvPr>
            <p:ph sz="quarter" idx="13"/>
          </p:nvPr>
        </p:nvSpPr>
        <p:spPr>
          <a:xfrm>
            <a:off x="2428875" y="3733855"/>
            <a:ext cx="4286250" cy="1186144"/>
          </a:xfrm>
        </p:spPr>
        <p:txBody>
          <a:bodyPr>
            <a:normAutofit/>
          </a:bodyPr>
          <a:lstStyle>
            <a:lvl1pPr marL="0" indent="0" algn="ctr">
              <a:buNone/>
              <a:defRPr sz="2400">
                <a:solidFill>
                  <a:schemeClr val="tx1"/>
                </a:solidFill>
              </a:defRPr>
            </a:lvl1pPr>
          </a:lstStyle>
          <a:p>
            <a:pPr lvl="0"/>
            <a:r>
              <a:rPr lang="zh-CN" altLang="en-US"/>
              <a:t>单击此处编辑母版文本样式</a:t>
            </a:r>
            <a:endParaRPr lang="zh-CN" altLang="en-US"/>
          </a:p>
        </p:txBody>
      </p:sp>
      <p:sp>
        <p:nvSpPr>
          <p:cNvPr id="4" name="日期占位符 2"/>
          <p:cNvSpPr>
            <a:spLocks noGrp="1"/>
          </p:cNvSpPr>
          <p:nvPr>
            <p:ph type="dt" sz="half" idx="14"/>
          </p:nvPr>
        </p:nvSpPr>
        <p:spPr>
          <a:xfrm>
            <a:off x="628650" y="6358467"/>
            <a:ext cx="2057400" cy="364067"/>
          </a:xfrm>
        </p:spPr>
        <p:txBody>
          <a:bodyPr/>
          <a:lstStyle>
            <a:lvl1pPr fontAlgn="auto">
              <a:spcBef>
                <a:spcPts val="0"/>
              </a:spcBef>
              <a:spcAft>
                <a:spcPts val="0"/>
              </a:spcAft>
              <a:defRPr>
                <a:latin typeface="+mn-lt"/>
                <a:ea typeface="+mn-ea"/>
              </a:defRPr>
            </a:lvl1pPr>
          </a:lstStyle>
          <a:p>
            <a:pPr>
              <a:defRPr/>
            </a:pPr>
            <a:fld id="{101BED4D-1047-4D0D-89D5-05D4D4F3AF50}" type="datetimeFigureOut">
              <a:rPr lang="zh-CN" altLang="en-US"/>
            </a:fld>
            <a:endParaRPr lang="zh-CN" altLang="en-US"/>
          </a:p>
        </p:txBody>
      </p:sp>
      <p:sp>
        <p:nvSpPr>
          <p:cNvPr id="5" name="页脚占位符 3"/>
          <p:cNvSpPr>
            <a:spLocks noGrp="1"/>
          </p:cNvSpPr>
          <p:nvPr>
            <p:ph type="ftr" sz="quarter" idx="15"/>
          </p:nvPr>
        </p:nvSpPr>
        <p:spPr>
          <a:xfrm>
            <a:off x="3028950" y="6358467"/>
            <a:ext cx="3086100" cy="364067"/>
          </a:xfr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4"/>
          <p:cNvSpPr>
            <a:spLocks noGrp="1"/>
          </p:cNvSpPr>
          <p:nvPr>
            <p:ph type="sldNum" sz="quarter" idx="16"/>
          </p:nvPr>
        </p:nvSpPr>
        <p:spPr>
          <a:xfrm>
            <a:off x="6467475" y="6383867"/>
            <a:ext cx="2057400" cy="364067"/>
          </a:xfrm>
        </p:spPr>
        <p:txBody>
          <a:bodyPr/>
          <a:lstStyle>
            <a:lvl1pPr fontAlgn="auto">
              <a:spcBef>
                <a:spcPts val="0"/>
              </a:spcBef>
              <a:spcAft>
                <a:spcPts val="0"/>
              </a:spcAft>
              <a:defRPr>
                <a:latin typeface="+mn-lt"/>
                <a:ea typeface="+mn-ea"/>
              </a:defRPr>
            </a:lvl1pPr>
          </a:lstStyle>
          <a:p>
            <a:pPr>
              <a:defRPr/>
            </a:pPr>
            <a:fld id="{210DD492-6D4A-4EF7-A781-B839E72C939B}"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28650" y="6358467"/>
            <a:ext cx="2057400" cy="364067"/>
          </a:xfrm>
        </p:spPr>
        <p:txBody>
          <a:bodyPr/>
          <a:lstStyle>
            <a:lvl1pPr fontAlgn="auto">
              <a:spcBef>
                <a:spcPts val="0"/>
              </a:spcBef>
              <a:spcAft>
                <a:spcPts val="0"/>
              </a:spcAft>
              <a:defRPr>
                <a:latin typeface="+mn-lt"/>
                <a:ea typeface="+mn-ea"/>
              </a:defRPr>
            </a:lvl1pPr>
          </a:lstStyle>
          <a:p>
            <a:pPr>
              <a:defRPr/>
            </a:pPr>
            <a:fld id="{162D3D06-271E-4A2A-BA91-3119C591EAD2}" type="datetimeFigureOut">
              <a:rPr lang="zh-CN" altLang="en-US"/>
            </a:fld>
            <a:endParaRPr lang="zh-CN" altLang="en-US"/>
          </a:p>
        </p:txBody>
      </p:sp>
      <p:sp>
        <p:nvSpPr>
          <p:cNvPr id="3" name="页脚占位符 2"/>
          <p:cNvSpPr>
            <a:spLocks noGrp="1"/>
          </p:cNvSpPr>
          <p:nvPr>
            <p:ph type="ftr" sz="quarter" idx="11"/>
          </p:nvPr>
        </p:nvSpPr>
        <p:spPr>
          <a:xfrm>
            <a:off x="3028950" y="6358467"/>
            <a:ext cx="3086100" cy="364067"/>
          </a:xfrm>
        </p:spPr>
        <p:txBody>
          <a:bodyPr/>
          <a:lstStyle>
            <a:lvl1pPr fontAlgn="auto">
              <a:spcBef>
                <a:spcPts val="0"/>
              </a:spcBef>
              <a:spcAft>
                <a:spcPts val="0"/>
              </a:spcAft>
              <a:defRPr>
                <a:latin typeface="+mn-lt"/>
                <a:ea typeface="+mn-ea"/>
              </a:defRPr>
            </a:lvl1pPr>
          </a:lstStyle>
          <a:p>
            <a:pPr>
              <a:defRPr/>
            </a:pPr>
            <a:endParaRPr lang="zh-CN" altLang="en-US"/>
          </a:p>
        </p:txBody>
      </p:sp>
      <p:sp>
        <p:nvSpPr>
          <p:cNvPr id="4" name="灯片编号占位符 3"/>
          <p:cNvSpPr>
            <a:spLocks noGrp="1"/>
          </p:cNvSpPr>
          <p:nvPr>
            <p:ph type="sldNum" sz="quarter" idx="12"/>
          </p:nvPr>
        </p:nvSpPr>
        <p:spPr>
          <a:xfrm>
            <a:off x="6467475" y="6383867"/>
            <a:ext cx="2057400" cy="364067"/>
          </a:xfrm>
        </p:spPr>
        <p:txBody>
          <a:bodyPr/>
          <a:lstStyle>
            <a:lvl1pPr fontAlgn="auto">
              <a:spcBef>
                <a:spcPts val="0"/>
              </a:spcBef>
              <a:spcAft>
                <a:spcPts val="0"/>
              </a:spcAft>
              <a:defRPr>
                <a:latin typeface="+mn-lt"/>
                <a:ea typeface="+mn-ea"/>
              </a:defRPr>
            </a:lvl1pPr>
          </a:lstStyle>
          <a:p>
            <a:pPr>
              <a:defRPr/>
            </a:pPr>
            <a:fld id="{245F0CE7-90E3-45E8-903E-096BBA9CBB8D}"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1" y="713797"/>
            <a:ext cx="3511241" cy="1428411"/>
          </a:xfrm>
        </p:spPr>
        <p:txBody>
          <a:bodyPr anchor="t" anchorCtr="0">
            <a:normAutofit/>
          </a:bodyPr>
          <a:lstStyle>
            <a:lvl1pPr>
              <a:defRPr sz="2700"/>
            </a:lvl1pPr>
          </a:lstStyle>
          <a:p>
            <a:r>
              <a:rPr lang="zh-CN" altLang="en-US"/>
              <a:t>单击此处编辑母版标题样式</a:t>
            </a:r>
            <a:endParaRPr lang="zh-CN" altLang="en-US" dirty="0"/>
          </a:p>
        </p:txBody>
      </p:sp>
      <p:sp>
        <p:nvSpPr>
          <p:cNvPr id="3" name="图片占位符 2"/>
          <p:cNvSpPr>
            <a:spLocks noGrp="1" noChangeAspect="1"/>
          </p:cNvSpPr>
          <p:nvPr>
            <p:ph type="pic" idx="1"/>
          </p:nvPr>
        </p:nvSpPr>
        <p:spPr>
          <a:xfrm>
            <a:off x="4231888" y="713798"/>
            <a:ext cx="4283912" cy="540454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8035" indent="0">
              <a:buNone/>
              <a:defRPr sz="1500"/>
            </a:lvl7pPr>
            <a:lvl8pPr marL="2400935" indent="0">
              <a:buNone/>
              <a:defRPr sz="1500"/>
            </a:lvl8pPr>
            <a:lvl9pPr marL="2743835" indent="0">
              <a:buNone/>
              <a:defRPr sz="1500"/>
            </a:lvl9pPr>
          </a:lstStyle>
          <a:p>
            <a:pPr lvl="0"/>
            <a:r>
              <a:rPr lang="zh-CN" altLang="en-US" noProof="0"/>
              <a:t>单击图标添加图片</a:t>
            </a:r>
            <a:endParaRPr lang="zh-CN" altLang="en-US" noProof="0" dirty="0"/>
          </a:p>
        </p:txBody>
      </p:sp>
      <p:sp>
        <p:nvSpPr>
          <p:cNvPr id="4" name="文本占位符 3"/>
          <p:cNvSpPr>
            <a:spLocks noGrp="1"/>
          </p:cNvSpPr>
          <p:nvPr>
            <p:ph type="body" sz="half" idx="2"/>
          </p:nvPr>
        </p:nvSpPr>
        <p:spPr>
          <a:xfrm>
            <a:off x="628651" y="2314278"/>
            <a:ext cx="3511241" cy="3812255"/>
          </a:xfrm>
        </p:spPr>
        <p:txBody>
          <a:bodyP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8035" indent="0">
              <a:buNone/>
              <a:defRPr sz="750"/>
            </a:lvl7pPr>
            <a:lvl8pPr marL="2400935" indent="0">
              <a:buNone/>
              <a:defRPr sz="750"/>
            </a:lvl8pPr>
            <a:lvl9pPr marL="2743835" indent="0">
              <a:buNone/>
              <a:defRPr sz="75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628650" y="6358467"/>
            <a:ext cx="2057400" cy="364067"/>
          </a:xfrm>
        </p:spPr>
        <p:txBody>
          <a:bodyPr/>
          <a:lstStyle>
            <a:lvl1pPr fontAlgn="auto">
              <a:spcBef>
                <a:spcPts val="0"/>
              </a:spcBef>
              <a:spcAft>
                <a:spcPts val="0"/>
              </a:spcAft>
              <a:defRPr>
                <a:latin typeface="+mn-lt"/>
                <a:ea typeface="+mn-ea"/>
              </a:defRPr>
            </a:lvl1pPr>
          </a:lstStyle>
          <a:p>
            <a:pPr>
              <a:defRPr/>
            </a:pPr>
            <a:fld id="{D6CE20AB-A463-4138-85B7-AB7787E14E5C}" type="datetimeFigureOut">
              <a:rPr lang="zh-CN" altLang="en-US"/>
            </a:fld>
            <a:endParaRPr lang="zh-CN" altLang="en-US" dirty="0"/>
          </a:p>
        </p:txBody>
      </p:sp>
      <p:sp>
        <p:nvSpPr>
          <p:cNvPr id="6" name="页脚占位符 5"/>
          <p:cNvSpPr>
            <a:spLocks noGrp="1"/>
          </p:cNvSpPr>
          <p:nvPr>
            <p:ph type="ftr" sz="quarter" idx="11"/>
          </p:nvPr>
        </p:nvSpPr>
        <p:spPr>
          <a:xfrm>
            <a:off x="3028950" y="6358467"/>
            <a:ext cx="3086100" cy="364067"/>
          </a:xfrm>
        </p:spPr>
        <p:txBody>
          <a:bodyPr/>
          <a:lstStyle>
            <a:lvl1pPr fontAlgn="auto">
              <a:spcBef>
                <a:spcPts val="0"/>
              </a:spcBef>
              <a:spcAft>
                <a:spcPts val="0"/>
              </a:spcAft>
              <a:defRPr dirty="0">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467475" y="6383867"/>
            <a:ext cx="2057400" cy="364067"/>
          </a:xfrm>
        </p:spPr>
        <p:txBody>
          <a:bodyPr/>
          <a:lstStyle>
            <a:lvl1pPr fontAlgn="auto">
              <a:spcBef>
                <a:spcPts val="0"/>
              </a:spcBef>
              <a:spcAft>
                <a:spcPts val="0"/>
              </a:spcAft>
              <a:defRPr>
                <a:latin typeface="+mn-lt"/>
                <a:ea typeface="+mn-ea"/>
              </a:defRPr>
            </a:lvl1pPr>
          </a:lstStyle>
          <a:p>
            <a:pPr>
              <a:defRPr/>
            </a:pPr>
            <a:fld id="{32D5FAEA-C827-49DC-91CA-AA9DE2FD3007}"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833674" y="365190"/>
            <a:ext cx="681676" cy="5812855"/>
          </a:xfrm>
        </p:spPr>
        <p:txBody>
          <a:bodyPr vert="eaVert">
            <a:normAutofit/>
          </a:bodyPr>
          <a:lstStyle>
            <a:lvl1pPr>
              <a:defRPr sz="3300"/>
            </a:lvl1pPr>
          </a:lstStyle>
          <a:p>
            <a:r>
              <a:rPr lang="zh-CN" altLang="en-US"/>
              <a:t>单击此处编辑母版标题样式</a:t>
            </a:r>
            <a:endParaRPr lang="zh-CN" altLang="en-US" dirty="0"/>
          </a:p>
        </p:txBody>
      </p:sp>
      <p:sp>
        <p:nvSpPr>
          <p:cNvPr id="3" name="竖排文字占位符 2"/>
          <p:cNvSpPr>
            <a:spLocks noGrp="1"/>
          </p:cNvSpPr>
          <p:nvPr>
            <p:ph type="body" orient="vert" idx="1"/>
          </p:nvPr>
        </p:nvSpPr>
        <p:spPr>
          <a:xfrm>
            <a:off x="628649" y="365190"/>
            <a:ext cx="7084832" cy="581285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日期占位符 3"/>
          <p:cNvSpPr>
            <a:spLocks noGrp="1"/>
          </p:cNvSpPr>
          <p:nvPr>
            <p:ph type="dt" sz="half" idx="10"/>
          </p:nvPr>
        </p:nvSpPr>
        <p:spPr>
          <a:xfrm>
            <a:off x="628650" y="6358467"/>
            <a:ext cx="2057400" cy="364067"/>
          </a:xfrm>
        </p:spPr>
        <p:txBody>
          <a:bodyPr/>
          <a:lstStyle>
            <a:lvl1pPr fontAlgn="auto">
              <a:spcBef>
                <a:spcPts val="0"/>
              </a:spcBef>
              <a:spcAft>
                <a:spcPts val="0"/>
              </a:spcAft>
              <a:defRPr>
                <a:latin typeface="+mn-lt"/>
                <a:ea typeface="+mn-ea"/>
              </a:defRPr>
            </a:lvl1pPr>
          </a:lstStyle>
          <a:p>
            <a:pPr>
              <a:defRPr/>
            </a:pPr>
            <a:fld id="{377C46CE-8EBA-4832-A6F8-02797B326B32}" type="datetimeFigureOut">
              <a:rPr lang="zh-CN" altLang="en-US"/>
            </a:fld>
            <a:endParaRPr lang="zh-CN" altLang="en-US"/>
          </a:p>
        </p:txBody>
      </p:sp>
      <p:sp>
        <p:nvSpPr>
          <p:cNvPr id="5" name="页脚占位符 4"/>
          <p:cNvSpPr>
            <a:spLocks noGrp="1"/>
          </p:cNvSpPr>
          <p:nvPr>
            <p:ph type="ftr" sz="quarter" idx="11"/>
          </p:nvPr>
        </p:nvSpPr>
        <p:spPr>
          <a:xfrm>
            <a:off x="3028950" y="6358467"/>
            <a:ext cx="3086100" cy="364067"/>
          </a:xfr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467475" y="6383867"/>
            <a:ext cx="2057400" cy="364067"/>
          </a:xfrm>
        </p:spPr>
        <p:txBody>
          <a:bodyPr/>
          <a:lstStyle>
            <a:lvl1pPr fontAlgn="auto">
              <a:spcBef>
                <a:spcPts val="0"/>
              </a:spcBef>
              <a:spcAft>
                <a:spcPts val="0"/>
              </a:spcAft>
              <a:defRPr>
                <a:latin typeface="+mn-lt"/>
                <a:ea typeface="+mn-ea"/>
              </a:defRPr>
            </a:lvl1pPr>
          </a:lstStyle>
          <a:p>
            <a:pPr>
              <a:defRPr/>
            </a:pPr>
            <a:fld id="{672D6D96-A882-44E9-9F3E-9D7F189D3BBF}"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2"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685800" rtl="0" eaLnBrk="1" fontAlgn="base" hangingPunct="1">
        <a:lnSpc>
          <a:spcPct val="90000"/>
        </a:lnSpc>
        <a:spcBef>
          <a:spcPct val="0"/>
        </a:spcBef>
        <a:spcAft>
          <a:spcPct val="0"/>
        </a:spcAft>
        <a:defRPr sz="3300" kern="1200">
          <a:solidFill>
            <a:schemeClr val="tx1"/>
          </a:solidFill>
          <a:latin typeface="+mj-lt"/>
          <a:ea typeface="+mj-ea"/>
          <a:cs typeface="+mj-cs"/>
        </a:defRPr>
      </a:lvl1pPr>
      <a:lvl2pPr algn="l" defTabSz="685800" rtl="0" eaLnBrk="1" fontAlgn="base" hangingPunct="1">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2pPr>
      <a:lvl3pPr algn="l" defTabSz="685800" rtl="0" eaLnBrk="1" fontAlgn="base" hangingPunct="1">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3pPr>
      <a:lvl4pPr algn="l" defTabSz="685800" rtl="0" eaLnBrk="1" fontAlgn="base" hangingPunct="1">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4pPr>
      <a:lvl5pPr algn="l" defTabSz="685800" rtl="0" eaLnBrk="1" fontAlgn="base" hangingPunct="1">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5pPr>
      <a:lvl6pPr marL="457200" algn="l" defTabSz="685800" rtl="0" eaLnBrk="1" fontAlgn="base" hangingPunct="1">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6pPr>
      <a:lvl7pPr marL="914400" algn="l" defTabSz="685800" rtl="0" eaLnBrk="1" fontAlgn="base" hangingPunct="1">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7pPr>
      <a:lvl8pPr marL="1371600" algn="l" defTabSz="685800" rtl="0" eaLnBrk="1" fontAlgn="base" hangingPunct="1">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8pPr>
      <a:lvl9pPr marL="1828800" algn="l" defTabSz="685800" rtl="0" eaLnBrk="1" fontAlgn="base" hangingPunct="1">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9pPr>
    </p:titleStyle>
    <p:bodyStyle>
      <a:lvl1pPr marL="171450" indent="-171450" algn="l" defTabSz="685800" rtl="0" eaLnBrk="1" fontAlgn="base" hangingPunct="1">
        <a:lnSpc>
          <a:spcPct val="90000"/>
        </a:lnSpc>
        <a:spcBef>
          <a:spcPts val="750"/>
        </a:spcBef>
        <a:spcAft>
          <a:spcPct val="0"/>
        </a:spcAft>
        <a:buFont typeface="Arial" panose="020B0604020202020204" pitchFamily="34" charset="0"/>
        <a:buChar char="•"/>
        <a:defRPr kern="1200">
          <a:solidFill>
            <a:schemeClr val="tx1"/>
          </a:solidFill>
          <a:latin typeface="+mn-lt"/>
          <a:ea typeface="+mn-ea"/>
          <a:cs typeface="+mn-cs"/>
        </a:defRPr>
      </a:lvl1pPr>
      <a:lvl2pPr marL="514350" indent="-171450" algn="l" defTabSz="685800" rtl="0" eaLnBrk="1" fontAlgn="base" hangingPunct="1">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fontAlgn="base" hangingPunct="1">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3pPr>
      <a:lvl4pPr marL="1200150" indent="-171450" algn="l" defTabSz="685800" rtl="0" eaLnBrk="1" fontAlgn="base" hangingPunct="1">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1" fontAlgn="base" hangingPunct="1">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65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115.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1.xml"/><Relationship Id="rId1" Type="http://schemas.openxmlformats.org/officeDocument/2006/relationships/image" Target="../media/image13.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15.png"/><Relationship Id="rId1"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6.jpe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hyperlink" Target="PassValue.java" TargetMode="External"/><Relationship Id="rId4" Type="http://schemas.openxmlformats.org/officeDocument/2006/relationships/image" Target="../media/image20.jpeg"/><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image" Target="../media/image17.jpe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hyperlink" Target="PassRef.java" TargetMode="External"/><Relationship Id="rId4" Type="http://schemas.openxmlformats.org/officeDocument/2006/relationships/image" Target="../media/image24.jpeg"/><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image" Target="../media/image21.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hyperlink" Target="PassRef1.java" TargetMode="External"/><Relationship Id="rId4" Type="http://schemas.openxmlformats.org/officeDocument/2006/relationships/image" Target="../media/image28.jpeg"/><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image" Target="../media/image25.jpe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jpe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1.jpg"/>
          <p:cNvPicPr>
            <a:picLocks noChangeAspect="1"/>
          </p:cNvPicPr>
          <p:nvPr/>
        </p:nvPicPr>
        <p:blipFill>
          <a:blip r:embed="rId1" cstate="print"/>
          <a:stretch>
            <a:fillRect/>
          </a:stretch>
        </p:blipFill>
        <p:spPr>
          <a:xfrm>
            <a:off x="0" y="548680"/>
            <a:ext cx="9144000" cy="6309320"/>
          </a:xfrm>
          <a:prstGeom prst="rect">
            <a:avLst/>
          </a:prstGeom>
        </p:spPr>
      </p:pic>
      <p:sp>
        <p:nvSpPr>
          <p:cNvPr id="5" name="矩形 4"/>
          <p:cNvSpPr/>
          <p:nvPr/>
        </p:nvSpPr>
        <p:spPr>
          <a:xfrm>
            <a:off x="2627784" y="2132856"/>
            <a:ext cx="5669280" cy="830997"/>
          </a:xfrm>
          <a:prstGeom prst="rect">
            <a:avLst/>
          </a:prstGeom>
          <a:noFill/>
          <a:ln>
            <a:noFill/>
          </a:ln>
        </p:spPr>
        <p:txBody>
          <a:bodyPr wrap="square" rtlCol="0" anchor="t">
            <a:spAutoFit/>
          </a:bodyPr>
          <a:lstStyle/>
          <a:p>
            <a:pPr algn="ctr"/>
            <a:r>
              <a:rPr lang="zh-CN" altLang="en-US" sz="4800" b="1" dirty="0">
                <a:solidFill>
                  <a:srgbClr val="006450"/>
                </a:solidFill>
                <a:effectLst>
                  <a:outerShdw blurRad="38100" dist="19050" dir="2700000" algn="tl" rotWithShape="0">
                    <a:schemeClr val="dk1">
                      <a:alpha val="40000"/>
                    </a:schemeClr>
                  </a:outerShdw>
                </a:effectLst>
              </a:rPr>
              <a:t>面向对象编程（上）</a:t>
            </a:r>
            <a:endParaRPr lang="zh-CN" altLang="en-US" sz="4800" b="1" dirty="0">
              <a:solidFill>
                <a:srgbClr val="006450"/>
              </a:solidFill>
              <a:effectLst>
                <a:outerShdw blurRad="38100" dist="19050" dir="2700000" algn="tl" rotWithShape="0">
                  <a:schemeClr val="dk1">
                    <a:alpha val="40000"/>
                  </a:schemeClr>
                </a:outerShdw>
              </a:effectLst>
            </a:endParaRPr>
          </a:p>
        </p:txBody>
      </p:sp>
      <p:sp>
        <p:nvSpPr>
          <p:cNvPr id="6" name="矩形 5"/>
          <p:cNvSpPr/>
          <p:nvPr/>
        </p:nvSpPr>
        <p:spPr>
          <a:xfrm>
            <a:off x="2987824" y="4005064"/>
            <a:ext cx="5669280" cy="584775"/>
          </a:xfrm>
          <a:prstGeom prst="rect">
            <a:avLst/>
          </a:prstGeom>
          <a:noFill/>
          <a:ln>
            <a:noFill/>
          </a:ln>
        </p:spPr>
        <p:txBody>
          <a:bodyPr wrap="square" rtlCol="0" anchor="t">
            <a:spAutoFit/>
          </a:bodyPr>
          <a:lstStyle/>
          <a:p>
            <a:pPr algn="ctr"/>
            <a:r>
              <a:rPr lang="zh-CN" altLang="en-US" sz="3200" dirty="0">
                <a:solidFill>
                  <a:srgbClr val="006450"/>
                </a:solidFill>
                <a:effectLst>
                  <a:outerShdw blurRad="38100" dist="19050" dir="2700000" algn="tl" rotWithShape="0">
                    <a:schemeClr val="dk1">
                      <a:alpha val="40000"/>
                    </a:schemeClr>
                  </a:outerShdw>
                </a:effectLst>
              </a:rPr>
              <a:t>讲师：王飞龙</a:t>
            </a:r>
            <a:endParaRPr lang="zh-CN" altLang="en-US" sz="3200" dirty="0">
              <a:solidFill>
                <a:srgbClr val="006450"/>
              </a:solidFill>
              <a:effectLst>
                <a:outerShdw blurRad="38100" dist="19050" dir="2700000" algn="tl" rotWithShape="0">
                  <a:schemeClr val="dk1">
                    <a:alpha val="40000"/>
                  </a:schemeClr>
                </a:outerShdw>
              </a:effectLst>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1" cstate="print"/>
          <a:stretch>
            <a:fillRect/>
          </a:stretch>
        </p:blipFill>
        <p:spPr>
          <a:xfrm>
            <a:off x="395536" y="1844824"/>
            <a:ext cx="8429684" cy="1928826"/>
          </a:xfrm>
        </p:spPr>
      </p:pic>
      <p:sp>
        <p:nvSpPr>
          <p:cNvPr id="5" name="TextBox 4"/>
          <p:cNvSpPr txBox="1"/>
          <p:nvPr/>
        </p:nvSpPr>
        <p:spPr>
          <a:xfrm>
            <a:off x="827584" y="2060848"/>
            <a:ext cx="7992888" cy="1569660"/>
          </a:xfrm>
          <a:prstGeom prst="rect">
            <a:avLst/>
          </a:prstGeom>
          <a:noFill/>
        </p:spPr>
        <p:txBody>
          <a:bodyPr wrap="square" rtlCol="0">
            <a:spAutoFit/>
          </a:bodyPr>
          <a:lstStyle/>
          <a:p>
            <a:pPr algn="ctr"/>
            <a:r>
              <a:rPr lang="zh-CN" altLang="en-US" sz="4800" dirty="0">
                <a:solidFill>
                  <a:schemeClr val="accent6">
                    <a:lumMod val="75000"/>
                  </a:schemeClr>
                </a:solidFill>
                <a:ea typeface="隶书" panose="02010509060101010101" pitchFamily="49" charset="-122"/>
              </a:rPr>
              <a:t>第二节</a:t>
            </a:r>
            <a:r>
              <a:rPr lang="en-US" altLang="zh-CN" sz="4800" dirty="0">
                <a:solidFill>
                  <a:schemeClr val="accent6">
                    <a:lumMod val="75000"/>
                  </a:schemeClr>
                </a:solidFill>
                <a:ea typeface="隶书" panose="02010509060101010101" pitchFamily="49" charset="-122"/>
              </a:rPr>
              <a:t> java</a:t>
            </a:r>
            <a:r>
              <a:rPr lang="zh-CN" altLang="en-US" sz="4800" dirty="0">
                <a:solidFill>
                  <a:schemeClr val="accent6">
                    <a:lumMod val="75000"/>
                  </a:schemeClr>
                </a:solidFill>
                <a:ea typeface="隶书" panose="02010509060101010101" pitchFamily="49" charset="-122"/>
              </a:rPr>
              <a:t>语言的基本元素：类和对象</a:t>
            </a:r>
            <a:r>
              <a:rPr lang="en-US" altLang="zh-CN" sz="4800" dirty="0">
                <a:solidFill>
                  <a:schemeClr val="accent6">
                    <a:lumMod val="75000"/>
                  </a:schemeClr>
                </a:solidFill>
                <a:ea typeface="隶书" panose="02010509060101010101" pitchFamily="49" charset="-122"/>
              </a:rPr>
              <a:t> </a:t>
            </a:r>
            <a:endParaRPr lang="zh-CN" altLang="en-US" sz="4800" dirty="0">
              <a:solidFill>
                <a:schemeClr val="accent6">
                  <a:lumMod val="75000"/>
                </a:schemeClr>
              </a:solidFill>
              <a:ea typeface="隶书" panose="02010509060101010101" pitchFamily="49" charset="-122"/>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19872" y="836712"/>
            <a:ext cx="2880320" cy="648072"/>
          </a:xfrm>
        </p:spPr>
        <p:txBody>
          <a:bodyPr>
            <a:normAutofit/>
          </a:bodyPr>
          <a:lstStyle/>
          <a:p>
            <a:r>
              <a:rPr lang="zh-CN" altLang="en-US" b="1" dirty="0">
                <a:latin typeface="+mn-lt"/>
                <a:ea typeface="宋体" panose="02010600030101010101" pitchFamily="2" charset="-122"/>
                <a:cs typeface="Times New Roman" panose="02020603050405020304" pitchFamily="18" charset="0"/>
              </a:rPr>
              <a:t>构造器</a:t>
            </a:r>
            <a:endParaRPr lang="zh-CN" altLang="en-US" b="1" dirty="0">
              <a:latin typeface="+mn-lt"/>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a:xfrm>
            <a:off x="467544" y="1700808"/>
            <a:ext cx="8229600" cy="4536504"/>
          </a:xfrm>
        </p:spPr>
        <p:txBody>
          <a:bodyPr>
            <a:normAutofit/>
          </a:bodyPr>
          <a:lstStyle/>
          <a:p>
            <a:pPr>
              <a:buFont typeface="Wingdings" panose="05000000000000000000" pitchFamily="2" charset="2"/>
              <a:buChar char="l"/>
            </a:pPr>
            <a:r>
              <a:rPr lang="zh-CN" altLang="en-US" dirty="0">
                <a:ea typeface="宋体" panose="02010600030101010101" pitchFamily="2" charset="-122"/>
                <a:cs typeface="Times New Roman" panose="02020603050405020304" pitchFamily="18" charset="0"/>
              </a:rPr>
              <a:t>根据参数不同，构造器可以分为如下两类：</a:t>
            </a:r>
            <a:endParaRPr lang="en-US" altLang="zh-CN" dirty="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b="1" dirty="0">
                <a:ea typeface="宋体" panose="02010600030101010101" pitchFamily="2" charset="-122"/>
                <a:cs typeface="Times New Roman" panose="02020603050405020304" pitchFamily="18" charset="0"/>
              </a:rPr>
              <a:t>隐式无参构造器（系统</a:t>
            </a:r>
            <a:r>
              <a:rPr lang="zh-CN" altLang="en-US" b="1" dirty="0">
                <a:solidFill>
                  <a:srgbClr val="C00000"/>
                </a:solidFill>
                <a:ea typeface="宋体" panose="02010600030101010101" pitchFamily="2" charset="-122"/>
                <a:cs typeface="Times New Roman" panose="02020603050405020304" pitchFamily="18" charset="0"/>
              </a:rPr>
              <a:t>默认</a:t>
            </a:r>
            <a:r>
              <a:rPr lang="zh-CN" altLang="en-US" b="1" dirty="0">
                <a:ea typeface="宋体" panose="02010600030101010101" pitchFamily="2" charset="-122"/>
                <a:cs typeface="Times New Roman" panose="02020603050405020304" pitchFamily="18" charset="0"/>
              </a:rPr>
              <a:t>提供）</a:t>
            </a:r>
            <a:endParaRPr lang="en-US" altLang="zh-CN" b="1" dirty="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b="1" dirty="0">
                <a:solidFill>
                  <a:srgbClr val="C00000"/>
                </a:solidFill>
                <a:ea typeface="宋体" panose="02010600030101010101" pitchFamily="2" charset="-122"/>
                <a:cs typeface="Times New Roman" panose="02020603050405020304" pitchFamily="18" charset="0"/>
              </a:rPr>
              <a:t>显式</a:t>
            </a:r>
            <a:r>
              <a:rPr lang="zh-CN" altLang="en-US" b="1" dirty="0">
                <a:ea typeface="宋体" panose="02010600030101010101" pitchFamily="2" charset="-122"/>
                <a:cs typeface="Times New Roman" panose="02020603050405020304" pitchFamily="18" charset="0"/>
              </a:rPr>
              <a:t>定义一个或多个构造器（无参、有参）</a:t>
            </a:r>
            <a:endParaRPr lang="en-US" altLang="zh-CN" b="1" dirty="0">
              <a:ea typeface="宋体" panose="02010600030101010101" pitchFamily="2" charset="-122"/>
              <a:cs typeface="Times New Roman" panose="02020603050405020304" pitchFamily="18" charset="0"/>
            </a:endParaRPr>
          </a:p>
          <a:p>
            <a:pPr lvl="1" algn="just">
              <a:buFont typeface="Wingdings" panose="05000000000000000000" pitchFamily="2" charset="2"/>
              <a:buChar char="Ø"/>
            </a:pPr>
            <a:endParaRPr lang="en-US" altLang="zh-CN" sz="1800" dirty="0">
              <a:ea typeface="宋体" panose="02010600030101010101" pitchFamily="2" charset="-122"/>
              <a:cs typeface="Times New Roman" panose="02020603050405020304" pitchFamily="18" charset="0"/>
            </a:endParaRPr>
          </a:p>
          <a:p>
            <a:pPr>
              <a:buFont typeface="Wingdings" panose="05000000000000000000" pitchFamily="2" charset="2"/>
              <a:buChar char="l"/>
            </a:pPr>
            <a:r>
              <a:rPr lang="zh-CN" altLang="en-US" dirty="0">
                <a:solidFill>
                  <a:srgbClr val="0000FF"/>
                </a:solidFill>
                <a:ea typeface="宋体" panose="02010600030101010101" pitchFamily="2" charset="-122"/>
                <a:cs typeface="Times New Roman" panose="02020603050405020304" pitchFamily="18" charset="0"/>
              </a:rPr>
              <a:t>注  意：</a:t>
            </a:r>
            <a:endParaRPr lang="en-US" altLang="zh-CN" dirty="0">
              <a:solidFill>
                <a:srgbClr val="0000FF"/>
              </a:solidFill>
              <a:ea typeface="宋体" panose="02010600030101010101" pitchFamily="2" charset="-122"/>
              <a:cs typeface="Times New Roman" panose="02020603050405020304" pitchFamily="18" charset="0"/>
            </a:endParaRPr>
          </a:p>
          <a:p>
            <a:pPr lvl="1">
              <a:lnSpc>
                <a:spcPct val="120000"/>
              </a:lnSpc>
              <a:buFont typeface="Wingdings" panose="05000000000000000000" pitchFamily="2" charset="2"/>
              <a:buChar char="Ø"/>
            </a:pPr>
            <a:r>
              <a:rPr lang="en-US" altLang="zh-CN" b="1" dirty="0">
                <a:ea typeface="宋体" panose="02010600030101010101" pitchFamily="2" charset="-122"/>
                <a:cs typeface="Times New Roman" panose="02020603050405020304" pitchFamily="18" charset="0"/>
              </a:rPr>
              <a:t>Java</a:t>
            </a:r>
            <a:r>
              <a:rPr lang="zh-CN" altLang="en-US" b="1" dirty="0">
                <a:ea typeface="宋体" panose="02010600030101010101" pitchFamily="2" charset="-122"/>
                <a:cs typeface="Times New Roman" panose="02020603050405020304" pitchFamily="18" charset="0"/>
              </a:rPr>
              <a:t>语言中，每个类都至少有一个构造器</a:t>
            </a:r>
            <a:endParaRPr lang="en-US" altLang="zh-CN" b="1" dirty="0">
              <a:ea typeface="宋体" panose="02010600030101010101" pitchFamily="2" charset="-122"/>
              <a:cs typeface="Times New Roman" panose="02020603050405020304" pitchFamily="18" charset="0"/>
            </a:endParaRPr>
          </a:p>
          <a:p>
            <a:pPr lvl="1">
              <a:lnSpc>
                <a:spcPct val="120000"/>
              </a:lnSpc>
              <a:buFont typeface="Wingdings" panose="05000000000000000000" pitchFamily="2" charset="2"/>
              <a:buChar char="Ø"/>
            </a:pPr>
            <a:r>
              <a:rPr lang="zh-CN" altLang="en-US" b="1" dirty="0">
                <a:ea typeface="宋体" panose="02010600030101010101" pitchFamily="2" charset="-122"/>
                <a:cs typeface="Times New Roman" panose="02020603050405020304" pitchFamily="18" charset="0"/>
              </a:rPr>
              <a:t>默认构造器的修饰符与所属类的修饰符一致</a:t>
            </a:r>
            <a:endParaRPr lang="en-US" altLang="zh-CN" dirty="0">
              <a:ea typeface="宋体" panose="02010600030101010101" pitchFamily="2" charset="-122"/>
              <a:cs typeface="Times New Roman" panose="02020603050405020304" pitchFamily="18" charset="0"/>
            </a:endParaRPr>
          </a:p>
          <a:p>
            <a:pPr lvl="1">
              <a:lnSpc>
                <a:spcPct val="120000"/>
              </a:lnSpc>
              <a:buFont typeface="Wingdings" panose="05000000000000000000" pitchFamily="2" charset="2"/>
              <a:buChar char="Ø"/>
            </a:pPr>
            <a:r>
              <a:rPr lang="zh-CN" altLang="en-US" b="1" dirty="0">
                <a:ea typeface="宋体" panose="02010600030101010101" pitchFamily="2" charset="-122"/>
                <a:cs typeface="Times New Roman" panose="02020603050405020304" pitchFamily="18" charset="0"/>
              </a:rPr>
              <a:t>一旦显式定义了构造器，则系统</a:t>
            </a:r>
            <a:r>
              <a:rPr lang="zh-CN" altLang="en-US" b="1" dirty="0">
                <a:solidFill>
                  <a:srgbClr val="C00000"/>
                </a:solidFill>
                <a:ea typeface="宋体" panose="02010600030101010101" pitchFamily="2" charset="-122"/>
                <a:cs typeface="Times New Roman" panose="02020603050405020304" pitchFamily="18" charset="0"/>
              </a:rPr>
              <a:t>不再</a:t>
            </a:r>
            <a:r>
              <a:rPr lang="zh-CN" altLang="en-US" b="1" dirty="0">
                <a:ea typeface="宋体" panose="02010600030101010101" pitchFamily="2" charset="-122"/>
                <a:cs typeface="Times New Roman" panose="02020603050405020304" pitchFamily="18" charset="0"/>
              </a:rPr>
              <a:t>提供默认构造器</a:t>
            </a:r>
            <a:endParaRPr lang="zh-CN" altLang="en-US" b="1" dirty="0">
              <a:ea typeface="宋体" panose="02010600030101010101" pitchFamily="2" charset="-122"/>
              <a:cs typeface="Times New Roman" panose="02020603050405020304" pitchFamily="18" charset="0"/>
            </a:endParaRPr>
          </a:p>
          <a:p>
            <a:pPr lvl="1">
              <a:lnSpc>
                <a:spcPct val="120000"/>
              </a:lnSpc>
              <a:buFont typeface="Wingdings" panose="05000000000000000000" pitchFamily="2" charset="2"/>
              <a:buChar char="Ø"/>
            </a:pPr>
            <a:r>
              <a:rPr lang="zh-CN" altLang="en-US" b="1" dirty="0">
                <a:ea typeface="宋体" panose="02010600030101010101" pitchFamily="2" charset="-122"/>
                <a:cs typeface="Times New Roman" panose="02020603050405020304" pitchFamily="18" charset="0"/>
              </a:rPr>
              <a:t>一个类可以创建多个</a:t>
            </a:r>
            <a:r>
              <a:rPr lang="zh-CN" altLang="en-US" b="1" dirty="0">
                <a:solidFill>
                  <a:srgbClr val="C00000"/>
                </a:solidFill>
                <a:ea typeface="宋体" panose="02010600030101010101" pitchFamily="2" charset="-122"/>
                <a:cs typeface="Times New Roman" panose="02020603050405020304" pitchFamily="18" charset="0"/>
              </a:rPr>
              <a:t>重载</a:t>
            </a:r>
            <a:r>
              <a:rPr lang="zh-CN" altLang="en-US" b="1" dirty="0">
                <a:ea typeface="宋体" panose="02010600030101010101" pitchFamily="2" charset="-122"/>
                <a:cs typeface="Times New Roman" panose="02020603050405020304" pitchFamily="18" charset="0"/>
              </a:rPr>
              <a:t>的构造器</a:t>
            </a:r>
            <a:endParaRPr lang="en-US" altLang="zh-CN" b="1" dirty="0">
              <a:ea typeface="宋体" panose="02010600030101010101" pitchFamily="2" charset="-122"/>
              <a:cs typeface="Times New Roman" panose="02020603050405020304" pitchFamily="18" charset="0"/>
            </a:endParaRPr>
          </a:p>
          <a:p>
            <a:pPr lvl="1">
              <a:lnSpc>
                <a:spcPct val="120000"/>
              </a:lnSpc>
              <a:buFont typeface="Wingdings" panose="05000000000000000000" pitchFamily="2" charset="2"/>
              <a:buChar char="Ø"/>
            </a:pPr>
            <a:r>
              <a:rPr lang="zh-CN" altLang="en-US" b="1" dirty="0">
                <a:ea typeface="宋体" panose="02010600030101010101" pitchFamily="2" charset="-122"/>
                <a:cs typeface="Times New Roman" panose="02020603050405020304" pitchFamily="18" charset="0"/>
              </a:rPr>
              <a:t>父类的构造器不可被子类继承</a:t>
            </a:r>
            <a:endParaRPr lang="en-US" altLang="zh-CN" b="1" dirty="0">
              <a:ea typeface="宋体" panose="02010600030101010101" pitchFamily="2" charset="-122"/>
              <a:cs typeface="Times New Roman" panose="02020603050405020304" pitchFamily="18" charset="0"/>
            </a:endParaRPr>
          </a:p>
          <a:p>
            <a:pPr marL="457200" lvl="1" indent="0">
              <a:buNone/>
            </a:pPr>
            <a:endParaRPr lang="zh-CN" altLang="en-US" dirty="0">
              <a:ea typeface="宋体" panose="02010600030101010101" pitchFamily="2" charset="-122"/>
              <a:cs typeface="Times New Roman" panose="02020603050405020304" pitchFamily="18" charset="0"/>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title"/>
          </p:nvPr>
        </p:nvSpPr>
        <p:spPr>
          <a:xfrm>
            <a:off x="2915816" y="692696"/>
            <a:ext cx="3672408" cy="648072"/>
          </a:xfrm>
        </p:spPr>
        <p:txBody>
          <a:bodyPr/>
          <a:lstStyle/>
          <a:p>
            <a:pPr eaLnBrk="1" hangingPunct="1"/>
            <a:r>
              <a:rPr lang="zh-CN" altLang="en-US" b="1" dirty="0">
                <a:latin typeface="+mn-lt"/>
                <a:ea typeface="宋体" panose="02010600030101010101" pitchFamily="2" charset="-122"/>
                <a:cs typeface="Times New Roman" panose="02020603050405020304" pitchFamily="18" charset="0"/>
              </a:rPr>
              <a:t>练习</a:t>
            </a:r>
            <a:r>
              <a:rPr lang="en-US" altLang="zh-CN" b="1" dirty="0">
                <a:latin typeface="+mn-lt"/>
                <a:ea typeface="宋体" panose="02010600030101010101" pitchFamily="2" charset="-122"/>
                <a:cs typeface="Times New Roman" panose="02020603050405020304" pitchFamily="18" charset="0"/>
              </a:rPr>
              <a:t>5</a:t>
            </a:r>
            <a:endParaRPr lang="en-US" altLang="zh-CN" b="1" dirty="0">
              <a:latin typeface="+mn-lt"/>
              <a:ea typeface="宋体" panose="02010600030101010101" pitchFamily="2" charset="-122"/>
              <a:cs typeface="Times New Roman" panose="02020603050405020304" pitchFamily="18" charset="0"/>
            </a:endParaRPr>
          </a:p>
        </p:txBody>
      </p:sp>
      <p:sp>
        <p:nvSpPr>
          <p:cNvPr id="29699" name="Rectangle 2"/>
          <p:cNvSpPr>
            <a:spLocks noGrp="1" noChangeArrowheads="1"/>
          </p:cNvSpPr>
          <p:nvPr>
            <p:ph type="body" sz="half" idx="1"/>
          </p:nvPr>
        </p:nvSpPr>
        <p:spPr>
          <a:xfrm>
            <a:off x="395536" y="1556793"/>
            <a:ext cx="8208912" cy="1944216"/>
          </a:xfrm>
        </p:spPr>
        <p:txBody>
          <a:bodyPr>
            <a:normAutofit/>
          </a:bodyPr>
          <a:lstStyle/>
          <a:p>
            <a:pPr algn="just" eaLnBrk="1" hangingPunct="1">
              <a:lnSpc>
                <a:spcPct val="90000"/>
              </a:lnSpc>
              <a:buFontTx/>
              <a:buNone/>
            </a:pPr>
            <a:r>
              <a:rPr lang="en-US" altLang="zh-CN" sz="2400" dirty="0">
                <a:solidFill>
                  <a:srgbClr val="000000"/>
                </a:solidFill>
                <a:ea typeface="宋体" panose="02010600030101010101" pitchFamily="2" charset="-122"/>
                <a:cs typeface="Times New Roman" panose="02020603050405020304" pitchFamily="18" charset="0"/>
              </a:rPr>
              <a:t>1. </a:t>
            </a:r>
            <a:r>
              <a:rPr lang="zh-CN" altLang="en-US" sz="2400" dirty="0">
                <a:solidFill>
                  <a:srgbClr val="000000"/>
                </a:solidFill>
                <a:ea typeface="宋体" panose="02010600030101010101" pitchFamily="2" charset="-122"/>
                <a:cs typeface="Times New Roman" panose="02020603050405020304" pitchFamily="18" charset="0"/>
              </a:rPr>
              <a:t>在前面定义的</a:t>
            </a:r>
            <a:r>
              <a:rPr lang="en-US" altLang="zh-CN" sz="2400" dirty="0">
                <a:solidFill>
                  <a:srgbClr val="000000"/>
                </a:solidFill>
                <a:ea typeface="宋体" panose="02010600030101010101" pitchFamily="2" charset="-122"/>
                <a:cs typeface="Times New Roman" panose="02020603050405020304" pitchFamily="18" charset="0"/>
              </a:rPr>
              <a:t>Person</a:t>
            </a:r>
            <a:r>
              <a:rPr lang="zh-CN" altLang="en-US" sz="2400" dirty="0">
                <a:solidFill>
                  <a:srgbClr val="000000"/>
                </a:solidFill>
                <a:ea typeface="宋体" panose="02010600030101010101" pitchFamily="2" charset="-122"/>
                <a:cs typeface="Times New Roman" panose="02020603050405020304" pitchFamily="18" charset="0"/>
              </a:rPr>
              <a:t>类中添加构造器，利用构造器设置所有人的</a:t>
            </a:r>
            <a:r>
              <a:rPr lang="en-US" altLang="zh-CN" sz="2400" dirty="0">
                <a:solidFill>
                  <a:srgbClr val="000000"/>
                </a:solidFill>
                <a:ea typeface="宋体" panose="02010600030101010101" pitchFamily="2" charset="-122"/>
                <a:cs typeface="Times New Roman" panose="02020603050405020304" pitchFamily="18" charset="0"/>
              </a:rPr>
              <a:t>age</a:t>
            </a:r>
            <a:r>
              <a:rPr lang="zh-CN" altLang="en-US" sz="2400" dirty="0">
                <a:solidFill>
                  <a:srgbClr val="000000"/>
                </a:solidFill>
                <a:ea typeface="宋体" panose="02010600030101010101" pitchFamily="2" charset="-122"/>
                <a:cs typeface="Times New Roman" panose="02020603050405020304" pitchFamily="18" charset="0"/>
              </a:rPr>
              <a:t>属性初始值都为</a:t>
            </a:r>
            <a:r>
              <a:rPr lang="en-US" altLang="zh-CN" sz="2400" dirty="0">
                <a:solidFill>
                  <a:srgbClr val="000000"/>
                </a:solidFill>
                <a:ea typeface="宋体" panose="02010600030101010101" pitchFamily="2" charset="-122"/>
                <a:cs typeface="Times New Roman" panose="02020603050405020304" pitchFamily="18" charset="0"/>
              </a:rPr>
              <a:t>18</a:t>
            </a:r>
            <a:r>
              <a:rPr lang="zh-CN" altLang="en-US" sz="2400" dirty="0">
                <a:solidFill>
                  <a:srgbClr val="000000"/>
                </a:solidFill>
                <a:ea typeface="宋体" panose="02010600030101010101" pitchFamily="2" charset="-122"/>
                <a:cs typeface="Times New Roman" panose="02020603050405020304" pitchFamily="18" charset="0"/>
              </a:rPr>
              <a:t>。</a:t>
            </a:r>
            <a:endParaRPr lang="zh-CN" altLang="en-US" sz="2400" dirty="0">
              <a:solidFill>
                <a:srgbClr val="000000"/>
              </a:solidFill>
              <a:ea typeface="宋体" panose="02010600030101010101" pitchFamily="2" charset="-122"/>
              <a:cs typeface="Times New Roman" panose="02020603050405020304" pitchFamily="18" charset="0"/>
            </a:endParaRPr>
          </a:p>
          <a:p>
            <a:pPr algn="just" eaLnBrk="1" hangingPunct="1">
              <a:lnSpc>
                <a:spcPct val="90000"/>
              </a:lnSpc>
              <a:buFontTx/>
              <a:buNone/>
            </a:pPr>
            <a:endParaRPr lang="en-US" altLang="zh-CN" sz="2400" dirty="0">
              <a:solidFill>
                <a:srgbClr val="000000"/>
              </a:solidFill>
              <a:ea typeface="宋体" panose="02010600030101010101" pitchFamily="2" charset="-122"/>
              <a:cs typeface="Times New Roman" panose="02020603050405020304" pitchFamily="18" charset="0"/>
            </a:endParaRPr>
          </a:p>
          <a:p>
            <a:pPr algn="just" eaLnBrk="1" hangingPunct="1">
              <a:lnSpc>
                <a:spcPct val="90000"/>
              </a:lnSpc>
              <a:buFontTx/>
              <a:buNone/>
            </a:pPr>
            <a:r>
              <a:rPr lang="en-US" altLang="zh-CN" sz="2400" dirty="0">
                <a:solidFill>
                  <a:srgbClr val="000000"/>
                </a:solidFill>
                <a:ea typeface="宋体" panose="02010600030101010101" pitchFamily="2" charset="-122"/>
                <a:cs typeface="Times New Roman" panose="02020603050405020304" pitchFamily="18" charset="0"/>
              </a:rPr>
              <a:t>2. </a:t>
            </a:r>
            <a:r>
              <a:rPr lang="zh-CN" altLang="en-US" sz="2400" dirty="0">
                <a:solidFill>
                  <a:srgbClr val="000000"/>
                </a:solidFill>
                <a:ea typeface="宋体" panose="02010600030101010101" pitchFamily="2" charset="-122"/>
                <a:cs typeface="Times New Roman" panose="02020603050405020304" pitchFamily="18" charset="0"/>
              </a:rPr>
              <a:t>添加带</a:t>
            </a:r>
            <a:r>
              <a:rPr lang="en-US" altLang="zh-CN" sz="2400" dirty="0">
                <a:solidFill>
                  <a:srgbClr val="000000"/>
                </a:solidFill>
                <a:ea typeface="宋体" panose="02010600030101010101" pitchFamily="2" charset="-122"/>
                <a:cs typeface="Times New Roman" panose="02020603050405020304" pitchFamily="18" charset="0"/>
              </a:rPr>
              <a:t>name</a:t>
            </a:r>
            <a:r>
              <a:rPr lang="zh-CN" altLang="en-US" sz="2400" dirty="0">
                <a:solidFill>
                  <a:srgbClr val="000000"/>
                </a:solidFill>
                <a:ea typeface="宋体" panose="02010600030101010101" pitchFamily="2" charset="-122"/>
                <a:cs typeface="Times New Roman" panose="02020603050405020304" pitchFamily="18" charset="0"/>
              </a:rPr>
              <a:t>和</a:t>
            </a:r>
            <a:r>
              <a:rPr lang="en-US" altLang="zh-CN" sz="2400" dirty="0">
                <a:solidFill>
                  <a:srgbClr val="000000"/>
                </a:solidFill>
                <a:ea typeface="宋体" panose="02010600030101010101" pitchFamily="2" charset="-122"/>
                <a:cs typeface="Times New Roman" panose="02020603050405020304" pitchFamily="18" charset="0"/>
              </a:rPr>
              <a:t>age</a:t>
            </a:r>
            <a:r>
              <a:rPr lang="zh-CN" altLang="en-US" sz="2400" dirty="0">
                <a:solidFill>
                  <a:srgbClr val="000000"/>
                </a:solidFill>
                <a:ea typeface="宋体" panose="02010600030101010101" pitchFamily="2" charset="-122"/>
                <a:cs typeface="Times New Roman" panose="02020603050405020304" pitchFamily="18" charset="0"/>
              </a:rPr>
              <a:t>两个参数的构造器</a:t>
            </a:r>
            <a:r>
              <a:rPr lang="en-US" altLang="zh-CN" sz="2400" dirty="0">
                <a:solidFill>
                  <a:srgbClr val="000000"/>
                </a:solidFill>
                <a:ea typeface="宋体" panose="02010600030101010101" pitchFamily="2" charset="-122"/>
                <a:cs typeface="Times New Roman" panose="02020603050405020304" pitchFamily="18" charset="0"/>
              </a:rPr>
              <a:t>,</a:t>
            </a:r>
            <a:r>
              <a:rPr lang="zh-CN" altLang="en-US" sz="2400" dirty="0">
                <a:solidFill>
                  <a:srgbClr val="000000"/>
                </a:solidFill>
                <a:ea typeface="宋体" panose="02010600030101010101" pitchFamily="2" charset="-122"/>
                <a:cs typeface="Times New Roman" panose="02020603050405020304" pitchFamily="18" charset="0"/>
              </a:rPr>
              <a:t>使得每次创建</a:t>
            </a:r>
            <a:r>
              <a:rPr lang="en-US" altLang="zh-CN" sz="2400" dirty="0">
                <a:solidFill>
                  <a:srgbClr val="000000"/>
                </a:solidFill>
                <a:ea typeface="宋体" panose="02010600030101010101" pitchFamily="2" charset="-122"/>
                <a:cs typeface="Times New Roman" panose="02020603050405020304" pitchFamily="18" charset="0"/>
              </a:rPr>
              <a:t>Person</a:t>
            </a:r>
            <a:r>
              <a:rPr lang="zh-CN" altLang="en-US" sz="2400" dirty="0">
                <a:solidFill>
                  <a:srgbClr val="000000"/>
                </a:solidFill>
                <a:ea typeface="宋体" panose="02010600030101010101" pitchFamily="2" charset="-122"/>
                <a:cs typeface="Times New Roman" panose="02020603050405020304" pitchFamily="18" charset="0"/>
              </a:rPr>
              <a:t>对象的同时初始化对象的</a:t>
            </a:r>
            <a:r>
              <a:rPr lang="en-US" altLang="zh-CN" sz="2400" dirty="0">
                <a:solidFill>
                  <a:srgbClr val="000000"/>
                </a:solidFill>
                <a:ea typeface="宋体" panose="02010600030101010101" pitchFamily="2" charset="-122"/>
                <a:cs typeface="Times New Roman" panose="02020603050405020304" pitchFamily="18" charset="0"/>
              </a:rPr>
              <a:t>age</a:t>
            </a:r>
            <a:r>
              <a:rPr lang="zh-CN" altLang="en-US" sz="2400" dirty="0">
                <a:solidFill>
                  <a:srgbClr val="000000"/>
                </a:solidFill>
                <a:ea typeface="宋体" panose="02010600030101010101" pitchFamily="2" charset="-122"/>
                <a:cs typeface="Times New Roman" panose="02020603050405020304" pitchFamily="18" charset="0"/>
              </a:rPr>
              <a:t>属性值和</a:t>
            </a:r>
            <a:r>
              <a:rPr lang="en-US" altLang="zh-CN" sz="2400" dirty="0">
                <a:solidFill>
                  <a:srgbClr val="000000"/>
                </a:solidFill>
                <a:ea typeface="宋体" panose="02010600030101010101" pitchFamily="2" charset="-122"/>
                <a:cs typeface="Times New Roman" panose="02020603050405020304" pitchFamily="18" charset="0"/>
              </a:rPr>
              <a:t>name</a:t>
            </a:r>
            <a:r>
              <a:rPr lang="zh-CN" altLang="en-US" sz="2400" dirty="0">
                <a:solidFill>
                  <a:srgbClr val="000000"/>
                </a:solidFill>
                <a:ea typeface="宋体" panose="02010600030101010101" pitchFamily="2" charset="-122"/>
                <a:cs typeface="Times New Roman" panose="02020603050405020304" pitchFamily="18" charset="0"/>
              </a:rPr>
              <a:t>属性值。</a:t>
            </a:r>
            <a:endParaRPr lang="zh-CN" altLang="en-US" sz="2400" dirty="0">
              <a:solidFill>
                <a:srgbClr val="000000"/>
              </a:solidFill>
              <a:ea typeface="宋体" panose="02010600030101010101" pitchFamily="2" charset="-122"/>
              <a:cs typeface="Times New Roman" panose="02020603050405020304" pitchFamily="18" charset="0"/>
            </a:endParaRPr>
          </a:p>
        </p:txBody>
      </p:sp>
      <p:graphicFrame>
        <p:nvGraphicFramePr>
          <p:cNvPr id="473106" name="Group 18"/>
          <p:cNvGraphicFramePr>
            <a:graphicFrameLocks noGrp="1"/>
          </p:cNvGraphicFramePr>
          <p:nvPr>
            <p:ph sz="half" idx="2"/>
          </p:nvPr>
        </p:nvGraphicFramePr>
        <p:xfrm>
          <a:off x="2843808" y="3717032"/>
          <a:ext cx="3810000" cy="2233216"/>
        </p:xfrm>
        <a:graphic>
          <a:graphicData uri="http://schemas.openxmlformats.org/drawingml/2006/table">
            <a:tbl>
              <a:tblPr>
                <a:tableStyleId>{3C2FFA5D-87B4-456A-9821-1D502468CF0F}</a:tableStyleId>
              </a:tblPr>
              <a:tblGrid>
                <a:gridCol w="3810000"/>
              </a:tblGrid>
              <a:tr h="6477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u="none" strike="noStrike" cap="none" normalizeH="0" baseline="0" dirty="0">
                          <a:ln>
                            <a:noFill/>
                          </a:ln>
                          <a:effectLst/>
                        </a:rPr>
                        <a:t>Person</a:t>
                      </a:r>
                      <a:endParaRPr kumimoji="1" lang="en-US" altLang="zh-CN" sz="2400" b="0" i="0" u="none" strike="noStrike" cap="none" normalizeH="0" baseline="0" dirty="0">
                        <a:ln>
                          <a:noFill/>
                        </a:ln>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horzOverflow="overflow"/>
                </a:tc>
              </a:tr>
              <a:tr h="504428">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u="none" strike="noStrike" cap="none" normalizeH="0" baseline="0" dirty="0">
                          <a:ln>
                            <a:noFill/>
                          </a:ln>
                          <a:effectLst/>
                        </a:rPr>
                        <a:t>-</a:t>
                      </a:r>
                      <a:r>
                        <a:rPr kumimoji="1" lang="en-US" altLang="zh-CN" sz="2400" u="none" strike="noStrike" cap="none" normalizeH="0" baseline="0" dirty="0" err="1">
                          <a:ln>
                            <a:noFill/>
                          </a:ln>
                          <a:effectLst/>
                        </a:rPr>
                        <a:t>name:String</a:t>
                      </a:r>
                      <a:endParaRPr kumimoji="1" lang="en-US" altLang="zh-CN" sz="2400" b="0" i="0" u="none" strike="noStrike" cap="none" normalizeH="0" baseline="0" dirty="0">
                        <a:ln>
                          <a:noFill/>
                        </a:ln>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horzOverflow="overflow"/>
                </a:tc>
              </a:tr>
              <a:tr h="1081088">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u="none" strike="noStrike" cap="none" normalizeH="0" baseline="0" dirty="0">
                          <a:ln>
                            <a:noFill/>
                          </a:ln>
                          <a:effectLst/>
                        </a:rPr>
                        <a:t>+</a:t>
                      </a:r>
                      <a:r>
                        <a:rPr kumimoji="1" lang="en-US" altLang="zh-CN" sz="2400" u="none" strike="noStrike" cap="none" normalizeH="0" baseline="0" dirty="0" err="1">
                          <a:ln>
                            <a:noFill/>
                          </a:ln>
                          <a:effectLst/>
                        </a:rPr>
                        <a:t>setName</a:t>
                      </a:r>
                      <a:r>
                        <a:rPr kumimoji="1" lang="en-US" altLang="zh-CN" sz="2400" u="none" strike="noStrike" cap="none" normalizeH="0" baseline="0" dirty="0">
                          <a:ln>
                            <a:noFill/>
                          </a:ln>
                          <a:effectLst/>
                        </a:rPr>
                        <a:t>(i: String)</a:t>
                      </a:r>
                      <a:endParaRPr kumimoji="1" lang="en-US" altLang="zh-CN" sz="24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u="none" strike="noStrike" cap="none" normalizeH="0" baseline="0" dirty="0">
                          <a:ln>
                            <a:noFill/>
                          </a:ln>
                          <a:effectLst/>
                        </a:rPr>
                        <a:t>+</a:t>
                      </a:r>
                      <a:r>
                        <a:rPr kumimoji="1" lang="en-US" altLang="zh-CN" sz="2400" u="none" strike="noStrike" cap="none" normalizeH="0" baseline="0" dirty="0" err="1">
                          <a:ln>
                            <a:noFill/>
                          </a:ln>
                          <a:effectLst/>
                        </a:rPr>
                        <a:t>getName</a:t>
                      </a:r>
                      <a:r>
                        <a:rPr kumimoji="1" lang="en-US" altLang="zh-CN" sz="2400" u="none" strike="noStrike" cap="none" normalizeH="0" baseline="0" dirty="0">
                          <a:ln>
                            <a:noFill/>
                          </a:ln>
                          <a:effectLst/>
                        </a:rPr>
                        <a:t>(): String</a:t>
                      </a:r>
                      <a:endParaRPr kumimoji="1" lang="en-US" altLang="zh-CN" sz="2400" b="0" i="0" u="none" strike="noStrike" cap="none" normalizeH="0" baseline="0" dirty="0">
                        <a:ln>
                          <a:noFill/>
                        </a:ln>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horzOverflow="overflow"/>
                </a:tc>
              </a:tr>
            </a:tbl>
          </a:graphicData>
        </a:graphic>
      </p:graphicFrame>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7" name="Rectangle 3"/>
          <p:cNvSpPr>
            <a:spLocks noGrp="1" noChangeArrowheads="1"/>
          </p:cNvSpPr>
          <p:nvPr>
            <p:ph type="title"/>
          </p:nvPr>
        </p:nvSpPr>
        <p:spPr>
          <a:xfrm>
            <a:off x="2843808" y="764704"/>
            <a:ext cx="3779944" cy="648072"/>
          </a:xfrm>
        </p:spPr>
        <p:txBody>
          <a:bodyPr/>
          <a:lstStyle/>
          <a:p>
            <a:pPr eaLnBrk="1" hangingPunct="1">
              <a:defRPr/>
            </a:pPr>
            <a:r>
              <a:rPr lang="zh-CN" altLang="en-US" b="1" dirty="0">
                <a:latin typeface="+mn-lt"/>
                <a:ea typeface="宋体" panose="02010600030101010101" pitchFamily="2" charset="-122"/>
                <a:cs typeface="Times New Roman" panose="02020603050405020304" pitchFamily="18" charset="0"/>
              </a:rPr>
              <a:t>练习</a:t>
            </a:r>
            <a:r>
              <a:rPr lang="en-US" altLang="zh-CN" b="1" dirty="0">
                <a:latin typeface="+mn-lt"/>
                <a:ea typeface="宋体" panose="02010600030101010101" pitchFamily="2" charset="-122"/>
                <a:cs typeface="Times New Roman" panose="02020603050405020304" pitchFamily="18" charset="0"/>
              </a:rPr>
              <a:t>6</a:t>
            </a:r>
            <a:endParaRPr lang="en-US" altLang="zh-CN" b="1" dirty="0">
              <a:latin typeface="+mn-lt"/>
              <a:ea typeface="宋体" panose="02010600030101010101" pitchFamily="2" charset="-122"/>
              <a:cs typeface="Times New Roman" panose="02020603050405020304" pitchFamily="18" charset="0"/>
            </a:endParaRPr>
          </a:p>
        </p:txBody>
      </p:sp>
      <p:sp>
        <p:nvSpPr>
          <p:cNvPr id="38914" name="Rectangle 2"/>
          <p:cNvSpPr>
            <a:spLocks noGrp="1" noChangeArrowheads="1"/>
          </p:cNvSpPr>
          <p:nvPr>
            <p:ph idx="1"/>
          </p:nvPr>
        </p:nvSpPr>
        <p:spPr>
          <a:xfrm>
            <a:off x="323528" y="1556792"/>
            <a:ext cx="8388424" cy="4103687"/>
          </a:xfrm>
        </p:spPr>
        <p:txBody>
          <a:bodyPr>
            <a:noAutofit/>
          </a:bodyPr>
          <a:lstStyle/>
          <a:p>
            <a:pPr marL="0" indent="0" eaLnBrk="1" hangingPunct="1">
              <a:buNone/>
            </a:pPr>
            <a:r>
              <a:rPr lang="en-US" altLang="zh-CN" sz="2400" dirty="0">
                <a:ea typeface="宋体" panose="02010600030101010101" pitchFamily="2" charset="-122"/>
                <a:cs typeface="Times New Roman" panose="02020603050405020304" pitchFamily="18" charset="0"/>
              </a:rPr>
              <a:t>(1)</a:t>
            </a:r>
            <a:r>
              <a:rPr lang="zh-CN" altLang="en-US" sz="2400" dirty="0">
                <a:ea typeface="宋体" panose="02010600030101010101" pitchFamily="2" charset="-122"/>
                <a:cs typeface="Times New Roman" panose="02020603050405020304" pitchFamily="18" charset="0"/>
              </a:rPr>
              <a:t>定义</a:t>
            </a:r>
            <a:r>
              <a:rPr lang="en-US" altLang="zh-CN" sz="2400" dirty="0">
                <a:ea typeface="宋体" panose="02010600030101010101" pitchFamily="2" charset="-122"/>
                <a:cs typeface="Times New Roman" panose="02020603050405020304" pitchFamily="18" charset="0"/>
              </a:rPr>
              <a:t>Student</a:t>
            </a:r>
            <a:r>
              <a:rPr lang="zh-CN" altLang="en-US" sz="2400" dirty="0">
                <a:ea typeface="宋体" panose="02010600030101010101" pitchFamily="2" charset="-122"/>
                <a:cs typeface="Times New Roman" panose="02020603050405020304" pitchFamily="18" charset="0"/>
              </a:rPr>
              <a:t>类</a:t>
            </a:r>
            <a:r>
              <a:rPr lang="en-US" altLang="zh-CN" sz="2400" dirty="0">
                <a:ea typeface="宋体" panose="02010600030101010101" pitchFamily="2" charset="-122"/>
                <a:cs typeface="Times New Roman" panose="02020603050405020304" pitchFamily="18" charset="0"/>
              </a:rPr>
              <a:t>,</a:t>
            </a:r>
            <a:r>
              <a:rPr lang="zh-CN" altLang="en-US" sz="2400" dirty="0">
                <a:ea typeface="宋体" panose="02010600030101010101" pitchFamily="2" charset="-122"/>
                <a:cs typeface="Times New Roman" panose="02020603050405020304" pitchFamily="18" charset="0"/>
              </a:rPr>
              <a:t>有</a:t>
            </a:r>
            <a:r>
              <a:rPr lang="en-US" altLang="zh-CN" sz="2400" dirty="0">
                <a:ea typeface="宋体" panose="02010600030101010101" pitchFamily="2" charset="-122"/>
                <a:cs typeface="Times New Roman" panose="02020603050405020304" pitchFamily="18" charset="0"/>
              </a:rPr>
              <a:t>4</a:t>
            </a:r>
            <a:r>
              <a:rPr lang="zh-CN" altLang="en-US" sz="2400" dirty="0">
                <a:ea typeface="宋体" panose="02010600030101010101" pitchFamily="2" charset="-122"/>
                <a:cs typeface="Times New Roman" panose="02020603050405020304" pitchFamily="18" charset="0"/>
              </a:rPr>
              <a:t>个属性：</a:t>
            </a:r>
            <a:r>
              <a:rPr lang="en-US" altLang="zh-CN" sz="2400" dirty="0">
                <a:ea typeface="宋体" panose="02010600030101010101" pitchFamily="2" charset="-122"/>
                <a:cs typeface="Times New Roman" panose="02020603050405020304" pitchFamily="18" charset="0"/>
              </a:rPr>
              <a:t>String name; </a:t>
            </a:r>
            <a:r>
              <a:rPr lang="en-US" altLang="zh-CN" sz="2400" dirty="0" err="1">
                <a:ea typeface="宋体" panose="02010600030101010101" pitchFamily="2" charset="-122"/>
                <a:cs typeface="Times New Roman" panose="02020603050405020304" pitchFamily="18" charset="0"/>
              </a:rPr>
              <a:t>int</a:t>
            </a:r>
            <a:r>
              <a:rPr lang="en-US" altLang="zh-CN" sz="2400" dirty="0">
                <a:ea typeface="宋体" panose="02010600030101010101" pitchFamily="2" charset="-122"/>
                <a:cs typeface="Times New Roman" panose="02020603050405020304" pitchFamily="18" charset="0"/>
              </a:rPr>
              <a:t> age; String school;  </a:t>
            </a:r>
            <a:endParaRPr lang="en-US" altLang="zh-CN" sz="2400" dirty="0">
              <a:ea typeface="宋体" panose="02010600030101010101" pitchFamily="2" charset="-122"/>
              <a:cs typeface="Times New Roman" panose="02020603050405020304" pitchFamily="18" charset="0"/>
            </a:endParaRPr>
          </a:p>
          <a:p>
            <a:pPr marL="0" indent="0" eaLnBrk="1" hangingPunct="1">
              <a:buNone/>
            </a:pPr>
            <a:r>
              <a:rPr lang="en-US" altLang="zh-CN" sz="2400" dirty="0">
                <a:ea typeface="宋体" panose="02010600030101010101" pitchFamily="2" charset="-122"/>
                <a:cs typeface="Times New Roman" panose="02020603050405020304" pitchFamily="18" charset="0"/>
              </a:rPr>
              <a:t>      String major</a:t>
            </a:r>
            <a:endParaRPr lang="zh-CN" altLang="en-US" sz="2400" dirty="0">
              <a:ea typeface="宋体" panose="02010600030101010101" pitchFamily="2" charset="-122"/>
              <a:cs typeface="Times New Roman" panose="02020603050405020304" pitchFamily="18" charset="0"/>
            </a:endParaRPr>
          </a:p>
          <a:p>
            <a:pPr eaLnBrk="1" hangingPunct="1">
              <a:buFontTx/>
              <a:buNone/>
            </a:pPr>
            <a:r>
              <a:rPr lang="en-US" altLang="zh-CN" sz="2400" dirty="0">
                <a:ea typeface="宋体" panose="02010600030101010101" pitchFamily="2" charset="-122"/>
                <a:cs typeface="Times New Roman" panose="02020603050405020304" pitchFamily="18" charset="0"/>
              </a:rPr>
              <a:t>(2)</a:t>
            </a:r>
            <a:r>
              <a:rPr lang="zh-CN" altLang="en-US" sz="2400" dirty="0">
                <a:ea typeface="宋体" panose="02010600030101010101" pitchFamily="2" charset="-122"/>
                <a:cs typeface="Times New Roman" panose="02020603050405020304" pitchFamily="18" charset="0"/>
              </a:rPr>
              <a:t>定义</a:t>
            </a:r>
            <a:r>
              <a:rPr lang="en-US" altLang="zh-CN" sz="2400" dirty="0">
                <a:ea typeface="宋体" panose="02010600030101010101" pitchFamily="2" charset="-122"/>
                <a:cs typeface="Times New Roman" panose="02020603050405020304" pitchFamily="18" charset="0"/>
              </a:rPr>
              <a:t>Student</a:t>
            </a:r>
            <a:r>
              <a:rPr lang="zh-CN" altLang="en-US" sz="2400" dirty="0">
                <a:ea typeface="宋体" panose="02010600030101010101" pitchFamily="2" charset="-122"/>
                <a:cs typeface="Times New Roman" panose="02020603050405020304" pitchFamily="18" charset="0"/>
              </a:rPr>
              <a:t>类的</a:t>
            </a:r>
            <a:r>
              <a:rPr lang="en-US" altLang="zh-CN" sz="2400" dirty="0">
                <a:ea typeface="宋体" panose="02010600030101010101" pitchFamily="2" charset="-122"/>
                <a:cs typeface="Times New Roman" panose="02020603050405020304" pitchFamily="18" charset="0"/>
              </a:rPr>
              <a:t>3</a:t>
            </a:r>
            <a:r>
              <a:rPr lang="zh-CN" altLang="en-US" sz="2400" dirty="0">
                <a:ea typeface="宋体" panose="02010600030101010101" pitchFamily="2" charset="-122"/>
                <a:cs typeface="Times New Roman" panose="02020603050405020304" pitchFamily="18" charset="0"/>
              </a:rPr>
              <a:t>个构造器</a:t>
            </a:r>
            <a:r>
              <a:rPr lang="en-US" altLang="zh-CN" sz="2400" dirty="0">
                <a:ea typeface="宋体" panose="02010600030101010101" pitchFamily="2" charset="-122"/>
                <a:cs typeface="Times New Roman" panose="02020603050405020304" pitchFamily="18" charset="0"/>
              </a:rPr>
              <a:t>:</a:t>
            </a:r>
            <a:endParaRPr lang="en-US" altLang="zh-CN" sz="2400" dirty="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sz="2000" dirty="0">
                <a:ea typeface="宋体" panose="02010600030101010101" pitchFamily="2" charset="-122"/>
                <a:cs typeface="Times New Roman" panose="02020603050405020304" pitchFamily="18" charset="0"/>
              </a:rPr>
              <a:t>第一个构造器</a:t>
            </a:r>
            <a:r>
              <a:rPr lang="zh-CN" altLang="en-US" sz="2400" dirty="0">
                <a:ea typeface="宋体" panose="02010600030101010101" pitchFamily="2" charset="-122"/>
                <a:cs typeface="Times New Roman" panose="02020603050405020304" pitchFamily="18" charset="0"/>
              </a:rPr>
              <a:t>不同的构造器创建的对象，并输出其属性值。</a:t>
            </a:r>
            <a:r>
              <a:rPr lang="en-US" altLang="zh-CN" sz="2000" dirty="0">
                <a:ea typeface="宋体" panose="02010600030101010101" pitchFamily="2" charset="-122"/>
                <a:cs typeface="Times New Roman" panose="02020603050405020304" pitchFamily="18" charset="0"/>
              </a:rPr>
              <a:t>Student(String n, </a:t>
            </a:r>
            <a:r>
              <a:rPr lang="en-US" altLang="zh-CN" sz="2000" dirty="0" err="1">
                <a:ea typeface="宋体" panose="02010600030101010101" pitchFamily="2" charset="-122"/>
                <a:cs typeface="Times New Roman" panose="02020603050405020304" pitchFamily="18" charset="0"/>
              </a:rPr>
              <a:t>int</a:t>
            </a:r>
            <a:r>
              <a:rPr lang="en-US" altLang="zh-CN" sz="2000" dirty="0">
                <a:ea typeface="宋体" panose="02010600030101010101" pitchFamily="2" charset="-122"/>
                <a:cs typeface="Times New Roman" panose="02020603050405020304" pitchFamily="18" charset="0"/>
              </a:rPr>
              <a:t> a)</a:t>
            </a:r>
            <a:r>
              <a:rPr lang="zh-CN" altLang="en-US" sz="2000" dirty="0">
                <a:ea typeface="宋体" panose="02010600030101010101" pitchFamily="2" charset="-122"/>
                <a:cs typeface="Times New Roman" panose="02020603050405020304" pitchFamily="18" charset="0"/>
              </a:rPr>
              <a:t>设置类的</a:t>
            </a:r>
            <a:r>
              <a:rPr lang="en-US" altLang="zh-CN" sz="2000" dirty="0">
                <a:ea typeface="宋体" panose="02010600030101010101" pitchFamily="2" charset="-122"/>
                <a:cs typeface="Times New Roman" panose="02020603050405020304" pitchFamily="18" charset="0"/>
              </a:rPr>
              <a:t>name</a:t>
            </a:r>
            <a:r>
              <a:rPr lang="zh-CN" altLang="en-US" sz="2000" dirty="0">
                <a:ea typeface="宋体" panose="02010600030101010101" pitchFamily="2" charset="-122"/>
                <a:cs typeface="Times New Roman" panose="02020603050405020304" pitchFamily="18" charset="0"/>
              </a:rPr>
              <a:t>和</a:t>
            </a:r>
            <a:r>
              <a:rPr lang="en-US" altLang="zh-CN" sz="2000" dirty="0">
                <a:ea typeface="宋体" panose="02010600030101010101" pitchFamily="2" charset="-122"/>
                <a:cs typeface="Times New Roman" panose="02020603050405020304" pitchFamily="18" charset="0"/>
              </a:rPr>
              <a:t>age</a:t>
            </a:r>
            <a:r>
              <a:rPr lang="zh-CN" altLang="en-US" sz="2000" dirty="0">
                <a:ea typeface="宋体" panose="02010600030101010101" pitchFamily="2" charset="-122"/>
                <a:cs typeface="Times New Roman" panose="02020603050405020304" pitchFamily="18" charset="0"/>
              </a:rPr>
              <a:t>属性；</a:t>
            </a:r>
            <a:endParaRPr lang="zh-CN" altLang="en-US" sz="2000" dirty="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sz="2000" dirty="0">
                <a:ea typeface="宋体" panose="02010600030101010101" pitchFamily="2" charset="-122"/>
                <a:cs typeface="Times New Roman" panose="02020603050405020304" pitchFamily="18" charset="0"/>
              </a:rPr>
              <a:t>第二个构造器</a:t>
            </a:r>
            <a:r>
              <a:rPr lang="en-US" altLang="zh-CN" sz="2000" dirty="0">
                <a:ea typeface="宋体" panose="02010600030101010101" pitchFamily="2" charset="-122"/>
                <a:cs typeface="Times New Roman" panose="02020603050405020304" pitchFamily="18" charset="0"/>
              </a:rPr>
              <a:t>Student(String n, </a:t>
            </a:r>
            <a:r>
              <a:rPr lang="en-US" altLang="zh-CN" sz="2000" dirty="0" err="1">
                <a:ea typeface="宋体" panose="02010600030101010101" pitchFamily="2" charset="-122"/>
                <a:cs typeface="Times New Roman" panose="02020603050405020304" pitchFamily="18" charset="0"/>
              </a:rPr>
              <a:t>int</a:t>
            </a:r>
            <a:r>
              <a:rPr lang="en-US" altLang="zh-CN" sz="2000" dirty="0">
                <a:ea typeface="宋体" panose="02010600030101010101" pitchFamily="2" charset="-122"/>
                <a:cs typeface="Times New Roman" panose="02020603050405020304" pitchFamily="18" charset="0"/>
              </a:rPr>
              <a:t> a, String s)</a:t>
            </a:r>
            <a:r>
              <a:rPr lang="zh-CN" altLang="en-US" sz="2000" dirty="0">
                <a:ea typeface="宋体" panose="02010600030101010101" pitchFamily="2" charset="-122"/>
                <a:cs typeface="Times New Roman" panose="02020603050405020304" pitchFamily="18" charset="0"/>
              </a:rPr>
              <a:t>设置类的</a:t>
            </a:r>
            <a:r>
              <a:rPr lang="en-US" altLang="zh-CN" sz="2000" dirty="0">
                <a:ea typeface="宋体" panose="02010600030101010101" pitchFamily="2" charset="-122"/>
                <a:cs typeface="Times New Roman" panose="02020603050405020304" pitchFamily="18" charset="0"/>
              </a:rPr>
              <a:t>name, age </a:t>
            </a:r>
            <a:r>
              <a:rPr lang="zh-CN" altLang="en-US" sz="2000" dirty="0">
                <a:ea typeface="宋体" panose="02010600030101010101" pitchFamily="2" charset="-122"/>
                <a:cs typeface="Times New Roman" panose="02020603050405020304" pitchFamily="18" charset="0"/>
              </a:rPr>
              <a:t>和</a:t>
            </a:r>
            <a:r>
              <a:rPr lang="en-US" altLang="zh-CN" sz="2000" dirty="0">
                <a:ea typeface="宋体" panose="02010600030101010101" pitchFamily="2" charset="-122"/>
                <a:cs typeface="Times New Roman" panose="02020603050405020304" pitchFamily="18" charset="0"/>
              </a:rPr>
              <a:t>school</a:t>
            </a:r>
            <a:r>
              <a:rPr lang="zh-CN" altLang="en-US" sz="2000" dirty="0">
                <a:ea typeface="宋体" panose="02010600030101010101" pitchFamily="2" charset="-122"/>
                <a:cs typeface="Times New Roman" panose="02020603050405020304" pitchFamily="18" charset="0"/>
              </a:rPr>
              <a:t>属性；</a:t>
            </a:r>
            <a:endParaRPr lang="zh-CN" altLang="en-US" sz="2000" dirty="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sz="2000" dirty="0">
                <a:ea typeface="宋体" panose="02010600030101010101" pitchFamily="2" charset="-122"/>
                <a:cs typeface="Times New Roman" panose="02020603050405020304" pitchFamily="18" charset="0"/>
              </a:rPr>
              <a:t>第三个构造器</a:t>
            </a:r>
            <a:r>
              <a:rPr lang="en-US" altLang="zh-CN" sz="2000" dirty="0">
                <a:ea typeface="宋体" panose="02010600030101010101" pitchFamily="2" charset="-122"/>
                <a:cs typeface="Times New Roman" panose="02020603050405020304" pitchFamily="18" charset="0"/>
              </a:rPr>
              <a:t>Student(String n, </a:t>
            </a:r>
            <a:r>
              <a:rPr lang="en-US" altLang="zh-CN" sz="2000" dirty="0" err="1">
                <a:ea typeface="宋体" panose="02010600030101010101" pitchFamily="2" charset="-122"/>
                <a:cs typeface="Times New Roman" panose="02020603050405020304" pitchFamily="18" charset="0"/>
              </a:rPr>
              <a:t>int</a:t>
            </a:r>
            <a:r>
              <a:rPr lang="en-US" altLang="zh-CN" sz="2000" dirty="0">
                <a:ea typeface="宋体" panose="02010600030101010101" pitchFamily="2" charset="-122"/>
                <a:cs typeface="Times New Roman" panose="02020603050405020304" pitchFamily="18" charset="0"/>
              </a:rPr>
              <a:t> a, String s, String m)</a:t>
            </a:r>
            <a:r>
              <a:rPr lang="zh-CN" altLang="en-US" sz="2000" dirty="0">
                <a:ea typeface="宋体" panose="02010600030101010101" pitchFamily="2" charset="-122"/>
                <a:cs typeface="Times New Roman" panose="02020603050405020304" pitchFamily="18" charset="0"/>
              </a:rPr>
              <a:t>设置类的</a:t>
            </a:r>
            <a:r>
              <a:rPr lang="en-US" altLang="zh-CN" sz="2000" dirty="0">
                <a:ea typeface="宋体" panose="02010600030101010101" pitchFamily="2" charset="-122"/>
                <a:cs typeface="Times New Roman" panose="02020603050405020304" pitchFamily="18" charset="0"/>
              </a:rPr>
              <a:t>name, age ,school</a:t>
            </a:r>
            <a:r>
              <a:rPr lang="zh-CN" altLang="en-US" sz="2000" dirty="0">
                <a:ea typeface="宋体" panose="02010600030101010101" pitchFamily="2" charset="-122"/>
                <a:cs typeface="Times New Roman" panose="02020603050405020304" pitchFamily="18" charset="0"/>
              </a:rPr>
              <a:t>和</a:t>
            </a:r>
            <a:r>
              <a:rPr lang="en-US" altLang="zh-CN" sz="2000" dirty="0">
                <a:ea typeface="宋体" panose="02010600030101010101" pitchFamily="2" charset="-122"/>
                <a:cs typeface="Times New Roman" panose="02020603050405020304" pitchFamily="18" charset="0"/>
              </a:rPr>
              <a:t>major</a:t>
            </a:r>
            <a:r>
              <a:rPr lang="zh-CN" altLang="en-US" sz="2000" dirty="0">
                <a:ea typeface="宋体" panose="02010600030101010101" pitchFamily="2" charset="-122"/>
                <a:cs typeface="Times New Roman" panose="02020603050405020304" pitchFamily="18" charset="0"/>
              </a:rPr>
              <a:t>属性；</a:t>
            </a:r>
            <a:endParaRPr lang="zh-CN" altLang="en-US" sz="2000" dirty="0">
              <a:ea typeface="宋体" panose="02010600030101010101" pitchFamily="2" charset="-122"/>
              <a:cs typeface="Times New Roman" panose="02020603050405020304" pitchFamily="18" charset="0"/>
            </a:endParaRPr>
          </a:p>
          <a:p>
            <a:pPr>
              <a:buNone/>
            </a:pPr>
            <a:r>
              <a:rPr lang="en-US" altLang="zh-CN" sz="2400" dirty="0">
                <a:ea typeface="宋体" panose="02010600030101010101" pitchFamily="2" charset="-122"/>
                <a:cs typeface="Times New Roman" panose="02020603050405020304" pitchFamily="18" charset="0"/>
              </a:rPr>
              <a:t>(3)</a:t>
            </a:r>
            <a:r>
              <a:rPr lang="zh-CN" altLang="en-US" sz="2400" dirty="0">
                <a:ea typeface="宋体" panose="02010600030101010101" pitchFamily="2" charset="-122"/>
                <a:cs typeface="Times New Roman" panose="02020603050405020304" pitchFamily="18" charset="0"/>
              </a:rPr>
              <a:t>在</a:t>
            </a:r>
            <a:r>
              <a:rPr lang="en-US" altLang="zh-CN" sz="2400" dirty="0">
                <a:ea typeface="宋体" panose="02010600030101010101" pitchFamily="2" charset="-122"/>
                <a:cs typeface="Times New Roman" panose="02020603050405020304" pitchFamily="18" charset="0"/>
              </a:rPr>
              <a:t>main</a:t>
            </a:r>
            <a:r>
              <a:rPr lang="zh-CN" altLang="en-US" sz="2400" dirty="0">
                <a:ea typeface="宋体" panose="02010600030101010101" pitchFamily="2" charset="-122"/>
                <a:cs typeface="Times New Roman" panose="02020603050405020304" pitchFamily="18" charset="0"/>
              </a:rPr>
              <a:t>方法中分别调用</a:t>
            </a:r>
            <a:endParaRPr lang="zh-CN" altLang="en-US" sz="2400" dirty="0">
              <a:ea typeface="宋体" panose="02010600030101010101" pitchFamily="2" charset="-122"/>
              <a:cs typeface="Times New Roman" panose="02020603050405020304" pitchFamily="18" charset="0"/>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title"/>
          </p:nvPr>
        </p:nvSpPr>
        <p:spPr>
          <a:xfrm>
            <a:off x="3059832" y="692696"/>
            <a:ext cx="3923960" cy="781814"/>
          </a:xfrm>
        </p:spPr>
        <p:txBody>
          <a:bodyPr/>
          <a:lstStyle/>
          <a:p>
            <a:pPr eaLnBrk="1" hangingPunct="1"/>
            <a:r>
              <a:rPr lang="zh-CN" altLang="en-US" b="1" dirty="0">
                <a:latin typeface="+mn-lt"/>
                <a:ea typeface="宋体" panose="02010600030101010101" pitchFamily="2" charset="-122"/>
                <a:cs typeface="Times New Roman" panose="02020603050405020304" pitchFamily="18" charset="0"/>
              </a:rPr>
              <a:t>练习</a:t>
            </a:r>
            <a:r>
              <a:rPr lang="en-US" altLang="zh-CN" b="1" dirty="0">
                <a:latin typeface="+mn-lt"/>
                <a:ea typeface="宋体" panose="02010600030101010101" pitchFamily="2" charset="-122"/>
                <a:cs typeface="Times New Roman" panose="02020603050405020304" pitchFamily="18" charset="0"/>
              </a:rPr>
              <a:t>5</a:t>
            </a:r>
            <a:endParaRPr lang="en-US" altLang="zh-CN" b="1" dirty="0">
              <a:latin typeface="+mn-lt"/>
              <a:ea typeface="宋体" panose="02010600030101010101" pitchFamily="2" charset="-122"/>
              <a:cs typeface="Times New Roman" panose="02020603050405020304" pitchFamily="18" charset="0"/>
            </a:endParaRPr>
          </a:p>
        </p:txBody>
      </p:sp>
      <p:sp>
        <p:nvSpPr>
          <p:cNvPr id="29699" name="Rectangle 2"/>
          <p:cNvSpPr>
            <a:spLocks noGrp="1" noChangeArrowheads="1"/>
          </p:cNvSpPr>
          <p:nvPr>
            <p:ph type="body" sz="half" idx="1"/>
          </p:nvPr>
        </p:nvSpPr>
        <p:spPr>
          <a:xfrm>
            <a:off x="395536" y="1556792"/>
            <a:ext cx="8496944" cy="4176464"/>
          </a:xfrm>
        </p:spPr>
        <p:txBody>
          <a:bodyPr>
            <a:normAutofit/>
          </a:bodyPr>
          <a:lstStyle/>
          <a:p>
            <a:pPr marL="0" indent="0">
              <a:lnSpc>
                <a:spcPct val="110000"/>
              </a:lnSpc>
              <a:buNone/>
            </a:pPr>
            <a:r>
              <a:rPr lang="en-US" altLang="zh-CN" sz="2400" dirty="0">
                <a:ea typeface="宋体" panose="02010600030101010101" pitchFamily="2" charset="-122"/>
                <a:cs typeface="Times New Roman" panose="02020603050405020304" pitchFamily="18" charset="0"/>
              </a:rPr>
              <a:t>3.</a:t>
            </a:r>
            <a:r>
              <a:rPr lang="zh-CN" altLang="zh-CN" sz="2400" dirty="0">
                <a:ea typeface="宋体" panose="02010600030101010101" pitchFamily="2" charset="-122"/>
                <a:cs typeface="Times New Roman" panose="02020603050405020304" pitchFamily="18" charset="0"/>
              </a:rPr>
              <a:t>定义一个</a:t>
            </a:r>
            <a:r>
              <a:rPr lang="en-US" altLang="zh-CN" sz="2400" dirty="0">
                <a:ea typeface="宋体" panose="02010600030101010101" pitchFamily="2" charset="-122"/>
                <a:cs typeface="Times New Roman" panose="02020603050405020304" pitchFamily="18" charset="0"/>
              </a:rPr>
              <a:t>“</a:t>
            </a:r>
            <a:r>
              <a:rPr lang="zh-CN" altLang="zh-CN" sz="2400" dirty="0">
                <a:ea typeface="宋体" panose="02010600030101010101" pitchFamily="2" charset="-122"/>
                <a:cs typeface="Times New Roman" panose="02020603050405020304" pitchFamily="18" charset="0"/>
              </a:rPr>
              <a:t>点</a:t>
            </a:r>
            <a:r>
              <a:rPr lang="en-US" altLang="zh-CN" sz="2400" dirty="0">
                <a:ea typeface="宋体" panose="02010600030101010101" pitchFamily="2" charset="-122"/>
                <a:cs typeface="Times New Roman" panose="02020603050405020304" pitchFamily="18" charset="0"/>
              </a:rPr>
              <a:t>”</a:t>
            </a:r>
            <a:r>
              <a:rPr lang="zh-CN" altLang="zh-CN" sz="2400" dirty="0">
                <a:ea typeface="宋体" panose="02010600030101010101" pitchFamily="2" charset="-122"/>
                <a:cs typeface="Times New Roman" panose="02020603050405020304" pitchFamily="18" charset="0"/>
              </a:rPr>
              <a:t>（</a:t>
            </a:r>
            <a:r>
              <a:rPr lang="en-US" altLang="zh-CN" sz="2400" dirty="0">
                <a:ea typeface="宋体" panose="02010600030101010101" pitchFamily="2" charset="-122"/>
                <a:cs typeface="Times New Roman" panose="02020603050405020304" pitchFamily="18" charset="0"/>
              </a:rPr>
              <a:t>Point</a:t>
            </a:r>
            <a:r>
              <a:rPr lang="zh-CN" altLang="zh-CN" sz="2400" dirty="0">
                <a:ea typeface="宋体" panose="02010600030101010101" pitchFamily="2" charset="-122"/>
                <a:cs typeface="Times New Roman" panose="02020603050405020304" pitchFamily="18" charset="0"/>
              </a:rPr>
              <a:t>）类用来表示三维空间中的点（有三个坐标）。要求如下：</a:t>
            </a:r>
            <a:endParaRPr lang="zh-CN" altLang="zh-CN" sz="2400" dirty="0">
              <a:ea typeface="宋体" panose="02010600030101010101" pitchFamily="2" charset="-122"/>
              <a:cs typeface="Times New Roman" panose="02020603050405020304" pitchFamily="18" charset="0"/>
            </a:endParaRPr>
          </a:p>
          <a:p>
            <a:pPr marL="0" indent="0">
              <a:lnSpc>
                <a:spcPct val="110000"/>
              </a:lnSpc>
              <a:buNone/>
            </a:pPr>
            <a:r>
              <a:rPr lang="en-US" altLang="zh-CN" sz="2400" dirty="0">
                <a:ea typeface="宋体" panose="02010600030101010101" pitchFamily="2" charset="-122"/>
                <a:cs typeface="Times New Roman" panose="02020603050405020304" pitchFamily="18" charset="0"/>
              </a:rPr>
              <a:t>    1</a:t>
            </a:r>
            <a:r>
              <a:rPr lang="zh-CN" altLang="en-US" sz="2400" dirty="0">
                <a:ea typeface="宋体" panose="02010600030101010101" pitchFamily="2" charset="-122"/>
                <a:cs typeface="Times New Roman" panose="02020603050405020304" pitchFamily="18" charset="0"/>
              </a:rPr>
              <a:t>通过有参构造器</a:t>
            </a:r>
            <a:r>
              <a:rPr lang="zh-CN" altLang="zh-CN" sz="2400" dirty="0">
                <a:ea typeface="宋体" panose="02010600030101010101" pitchFamily="2" charset="-122"/>
                <a:cs typeface="Times New Roman" panose="02020603050405020304" pitchFamily="18" charset="0"/>
              </a:rPr>
              <a:t>可以生成具有特定坐标的点对象。</a:t>
            </a:r>
            <a:endParaRPr lang="zh-CN" altLang="zh-CN" sz="2400" dirty="0">
              <a:ea typeface="宋体" panose="02010600030101010101" pitchFamily="2" charset="-122"/>
              <a:cs typeface="Times New Roman" panose="02020603050405020304" pitchFamily="18" charset="0"/>
            </a:endParaRPr>
          </a:p>
          <a:p>
            <a:pPr marL="0" indent="0">
              <a:lnSpc>
                <a:spcPct val="110000"/>
              </a:lnSpc>
              <a:buNone/>
            </a:pPr>
            <a:r>
              <a:rPr lang="en-US" altLang="zh-CN" sz="2400" dirty="0">
                <a:ea typeface="宋体" panose="02010600030101010101" pitchFamily="2" charset="-122"/>
                <a:cs typeface="Times New Roman" panose="02020603050405020304" pitchFamily="18" charset="0"/>
              </a:rPr>
              <a:t>    2</a:t>
            </a:r>
            <a:r>
              <a:rPr lang="zh-CN" altLang="zh-CN" sz="2400" dirty="0">
                <a:ea typeface="宋体" panose="02010600030101010101" pitchFamily="2" charset="-122"/>
                <a:cs typeface="Times New Roman" panose="02020603050405020304" pitchFamily="18" charset="0"/>
              </a:rPr>
              <a:t>）提供可以设置三个坐标的方法。</a:t>
            </a:r>
            <a:endParaRPr lang="zh-CN" altLang="zh-CN" sz="2400" dirty="0">
              <a:ea typeface="宋体" panose="02010600030101010101" pitchFamily="2" charset="-122"/>
              <a:cs typeface="Times New Roman" panose="02020603050405020304" pitchFamily="18" charset="0"/>
            </a:endParaRPr>
          </a:p>
          <a:p>
            <a:pPr marL="0" indent="0">
              <a:lnSpc>
                <a:spcPct val="110000"/>
              </a:lnSpc>
              <a:buNone/>
            </a:pPr>
            <a:r>
              <a:rPr lang="en-US" altLang="zh-CN" sz="2400" dirty="0">
                <a:ea typeface="宋体" panose="02010600030101010101" pitchFamily="2" charset="-122"/>
                <a:cs typeface="Times New Roman" panose="02020603050405020304" pitchFamily="18" charset="0"/>
              </a:rPr>
              <a:t>    3</a:t>
            </a:r>
            <a:r>
              <a:rPr lang="zh-CN" altLang="zh-CN" sz="2400" dirty="0">
                <a:ea typeface="宋体" panose="02010600030101010101" pitchFamily="2" charset="-122"/>
                <a:cs typeface="Times New Roman" panose="02020603050405020304" pitchFamily="18" charset="0"/>
              </a:rPr>
              <a:t>）提供可以计算该</a:t>
            </a:r>
            <a:r>
              <a:rPr lang="en-US" altLang="zh-CN" sz="2400" dirty="0">
                <a:ea typeface="宋体" panose="02010600030101010101" pitchFamily="2" charset="-122"/>
                <a:cs typeface="Times New Roman" panose="02020603050405020304" pitchFamily="18" charset="0"/>
              </a:rPr>
              <a:t>“</a:t>
            </a:r>
            <a:r>
              <a:rPr lang="zh-CN" altLang="zh-CN" sz="2400" dirty="0">
                <a:ea typeface="宋体" panose="02010600030101010101" pitchFamily="2" charset="-122"/>
                <a:cs typeface="Times New Roman" panose="02020603050405020304" pitchFamily="18" charset="0"/>
              </a:rPr>
              <a:t>点</a:t>
            </a:r>
            <a:r>
              <a:rPr lang="en-US" altLang="zh-CN" sz="2400" dirty="0">
                <a:ea typeface="宋体" panose="02010600030101010101" pitchFamily="2" charset="-122"/>
                <a:cs typeface="Times New Roman" panose="02020603050405020304" pitchFamily="18" charset="0"/>
              </a:rPr>
              <a:t>”</a:t>
            </a:r>
            <a:r>
              <a:rPr lang="zh-CN" altLang="zh-CN" sz="2400" dirty="0">
                <a:ea typeface="宋体" panose="02010600030101010101" pitchFamily="2" charset="-122"/>
                <a:cs typeface="Times New Roman" panose="02020603050405020304" pitchFamily="18" charset="0"/>
              </a:rPr>
              <a:t>距原点距离平方的方法。</a:t>
            </a:r>
            <a:endParaRPr lang="en-US" altLang="zh-CN" sz="2400" dirty="0">
              <a:ea typeface="宋体" panose="02010600030101010101" pitchFamily="2" charset="-122"/>
              <a:cs typeface="Times New Roman" panose="02020603050405020304" pitchFamily="18" charset="0"/>
            </a:endParaRPr>
          </a:p>
          <a:p>
            <a:pPr marL="0" indent="0">
              <a:lnSpc>
                <a:spcPct val="110000"/>
              </a:lnSpc>
              <a:buNone/>
            </a:pPr>
            <a:endParaRPr lang="zh-CN" altLang="zh-CN" sz="2400" dirty="0">
              <a:ea typeface="宋体" panose="02010600030101010101" pitchFamily="2" charset="-122"/>
              <a:cs typeface="Times New Roman" panose="02020603050405020304" pitchFamily="18" charset="0"/>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19872" y="620688"/>
            <a:ext cx="2627784" cy="857256"/>
          </a:xfrm>
        </p:spPr>
        <p:txBody>
          <a:bodyPr/>
          <a:lstStyle/>
          <a:p>
            <a:r>
              <a:rPr lang="en-US" altLang="zh-CN" b="1" dirty="0">
                <a:latin typeface="+mn-lt"/>
                <a:cs typeface="Times New Roman" panose="02020603050405020304" pitchFamily="18" charset="0"/>
              </a:rPr>
              <a:t>JavaBean</a:t>
            </a:r>
            <a:endParaRPr lang="zh-CN" altLang="en-US" b="1" dirty="0">
              <a:latin typeface="+mn-lt"/>
              <a:cs typeface="Times New Roman" panose="02020603050405020304" pitchFamily="18" charset="0"/>
            </a:endParaRPr>
          </a:p>
        </p:txBody>
      </p:sp>
      <p:sp>
        <p:nvSpPr>
          <p:cNvPr id="3" name="内容占位符 2"/>
          <p:cNvSpPr>
            <a:spLocks noGrp="1"/>
          </p:cNvSpPr>
          <p:nvPr>
            <p:ph idx="1"/>
          </p:nvPr>
        </p:nvSpPr>
        <p:spPr>
          <a:xfrm>
            <a:off x="457200" y="1600200"/>
            <a:ext cx="8435280" cy="4925144"/>
          </a:xfrm>
        </p:spPr>
        <p:txBody>
          <a:bodyPr>
            <a:normAutofit/>
          </a:bodyPr>
          <a:lstStyle/>
          <a:p>
            <a:pPr>
              <a:buFont typeface="Wingdings" panose="05000000000000000000" pitchFamily="2" charset="2"/>
              <a:buChar char="l"/>
            </a:pPr>
            <a:r>
              <a:rPr lang="en-US" altLang="zh-CN" dirty="0" err="1">
                <a:ea typeface="宋体" panose="02010600030101010101" pitchFamily="2" charset="-122"/>
                <a:cs typeface="Times New Roman" panose="02020603050405020304" pitchFamily="18" charset="0"/>
              </a:rPr>
              <a:t>JavaBean</a:t>
            </a:r>
            <a:r>
              <a:rPr lang="zh-CN" altLang="en-US" dirty="0">
                <a:ea typeface="宋体" panose="02010600030101010101" pitchFamily="2" charset="-122"/>
                <a:cs typeface="Times New Roman" panose="02020603050405020304" pitchFamily="18" charset="0"/>
              </a:rPr>
              <a:t>是一种</a:t>
            </a:r>
            <a:r>
              <a:rPr lang="en-US" altLang="zh-CN" dirty="0">
                <a:ea typeface="宋体" panose="02010600030101010101" pitchFamily="2" charset="-122"/>
                <a:cs typeface="Times New Roman" panose="02020603050405020304" pitchFamily="18" charset="0"/>
              </a:rPr>
              <a:t>Java</a:t>
            </a:r>
            <a:r>
              <a:rPr lang="zh-CN" altLang="en-US" dirty="0">
                <a:ea typeface="宋体" panose="02010600030101010101" pitchFamily="2" charset="-122"/>
                <a:cs typeface="Times New Roman" panose="02020603050405020304" pitchFamily="18" charset="0"/>
              </a:rPr>
              <a:t>语言写成的可重用组件。</a:t>
            </a:r>
            <a:endParaRPr lang="en-US" altLang="zh-CN" dirty="0">
              <a:ea typeface="宋体" panose="02010600030101010101" pitchFamily="2" charset="-122"/>
              <a:cs typeface="Times New Roman" panose="02020603050405020304" pitchFamily="18" charset="0"/>
            </a:endParaRPr>
          </a:p>
          <a:p>
            <a:pPr marL="0" indent="0">
              <a:buNone/>
            </a:pPr>
            <a:endParaRPr lang="en-US" altLang="zh-CN" sz="1600" dirty="0">
              <a:ea typeface="宋体" panose="02010600030101010101" pitchFamily="2" charset="-122"/>
              <a:cs typeface="Times New Roman" panose="02020603050405020304" pitchFamily="18" charset="0"/>
            </a:endParaRPr>
          </a:p>
          <a:p>
            <a:pPr>
              <a:buFont typeface="Wingdings" panose="05000000000000000000" pitchFamily="2" charset="2"/>
              <a:buChar char="l"/>
            </a:pPr>
            <a:r>
              <a:rPr lang="zh-CN" altLang="en-US" dirty="0">
                <a:ea typeface="宋体" panose="02010600030101010101" pitchFamily="2" charset="-122"/>
                <a:cs typeface="Times New Roman" panose="02020603050405020304" pitchFamily="18" charset="0"/>
              </a:rPr>
              <a:t>所谓</a:t>
            </a:r>
            <a:r>
              <a:rPr lang="en-US" altLang="zh-CN" dirty="0" err="1">
                <a:ea typeface="宋体" panose="02010600030101010101" pitchFamily="2" charset="-122"/>
                <a:cs typeface="Times New Roman" panose="02020603050405020304" pitchFamily="18" charset="0"/>
              </a:rPr>
              <a:t>javaBean</a:t>
            </a:r>
            <a:r>
              <a:rPr lang="zh-CN" altLang="en-US" dirty="0">
                <a:ea typeface="宋体" panose="02010600030101010101" pitchFamily="2" charset="-122"/>
                <a:cs typeface="Times New Roman" panose="02020603050405020304" pitchFamily="18" charset="0"/>
              </a:rPr>
              <a:t>，是指符合如下标准的</a:t>
            </a:r>
            <a:r>
              <a:rPr lang="en-US" altLang="zh-CN" dirty="0">
                <a:ea typeface="宋体" panose="02010600030101010101" pitchFamily="2" charset="-122"/>
                <a:cs typeface="Times New Roman" panose="02020603050405020304" pitchFamily="18" charset="0"/>
              </a:rPr>
              <a:t>Java</a:t>
            </a:r>
            <a:r>
              <a:rPr lang="zh-CN" altLang="en-US" dirty="0">
                <a:ea typeface="宋体" panose="02010600030101010101" pitchFamily="2" charset="-122"/>
                <a:cs typeface="Times New Roman" panose="02020603050405020304" pitchFamily="18" charset="0"/>
              </a:rPr>
              <a:t>类：</a:t>
            </a:r>
            <a:endParaRPr lang="en-US" altLang="zh-CN" dirty="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dirty="0">
                <a:solidFill>
                  <a:srgbClr val="FF0000"/>
                </a:solidFill>
                <a:ea typeface="宋体" panose="02010600030101010101" pitchFamily="2" charset="-122"/>
                <a:cs typeface="Times New Roman" panose="02020603050405020304" pitchFamily="18" charset="0"/>
              </a:rPr>
              <a:t>类是公共的</a:t>
            </a:r>
            <a:endParaRPr lang="en-US" altLang="zh-CN" dirty="0">
              <a:solidFill>
                <a:srgbClr val="FF0000"/>
              </a:solidFill>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dirty="0">
                <a:solidFill>
                  <a:srgbClr val="FF0000"/>
                </a:solidFill>
                <a:ea typeface="宋体" panose="02010600030101010101" pitchFamily="2" charset="-122"/>
                <a:cs typeface="Times New Roman" panose="02020603050405020304" pitchFamily="18" charset="0"/>
              </a:rPr>
              <a:t>有一个无参的公共的构造器</a:t>
            </a:r>
            <a:endParaRPr lang="en-US" altLang="zh-CN" dirty="0">
              <a:solidFill>
                <a:srgbClr val="FF0000"/>
              </a:solidFill>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dirty="0">
                <a:solidFill>
                  <a:srgbClr val="FF0000"/>
                </a:solidFill>
                <a:ea typeface="宋体" panose="02010600030101010101" pitchFamily="2" charset="-122"/>
                <a:cs typeface="Times New Roman" panose="02020603050405020304" pitchFamily="18" charset="0"/>
              </a:rPr>
              <a:t>有属性，且有对应的</a:t>
            </a:r>
            <a:r>
              <a:rPr lang="en-US" altLang="zh-CN" dirty="0">
                <a:solidFill>
                  <a:srgbClr val="FF0000"/>
                </a:solidFill>
                <a:ea typeface="宋体" panose="02010600030101010101" pitchFamily="2" charset="-122"/>
                <a:cs typeface="Times New Roman" panose="02020603050405020304" pitchFamily="18" charset="0"/>
              </a:rPr>
              <a:t>get</a:t>
            </a:r>
            <a:r>
              <a:rPr lang="zh-CN" altLang="en-US" dirty="0">
                <a:solidFill>
                  <a:srgbClr val="FF0000"/>
                </a:solidFill>
                <a:ea typeface="宋体" panose="02010600030101010101" pitchFamily="2" charset="-122"/>
                <a:cs typeface="Times New Roman" panose="02020603050405020304" pitchFamily="18" charset="0"/>
              </a:rPr>
              <a:t>、</a:t>
            </a:r>
            <a:r>
              <a:rPr lang="en-US" altLang="zh-CN" dirty="0">
                <a:solidFill>
                  <a:srgbClr val="FF0000"/>
                </a:solidFill>
                <a:ea typeface="宋体" panose="02010600030101010101" pitchFamily="2" charset="-122"/>
                <a:cs typeface="Times New Roman" panose="02020603050405020304" pitchFamily="18" charset="0"/>
              </a:rPr>
              <a:t>set</a:t>
            </a:r>
            <a:r>
              <a:rPr lang="zh-CN" altLang="en-US" dirty="0">
                <a:solidFill>
                  <a:srgbClr val="FF0000"/>
                </a:solidFill>
                <a:ea typeface="宋体" panose="02010600030101010101" pitchFamily="2" charset="-122"/>
                <a:cs typeface="Times New Roman" panose="02020603050405020304" pitchFamily="18" charset="0"/>
              </a:rPr>
              <a:t>方法</a:t>
            </a:r>
            <a:endParaRPr lang="en-US" altLang="zh-CN" dirty="0">
              <a:solidFill>
                <a:srgbClr val="FF0000"/>
              </a:solidFill>
              <a:ea typeface="宋体" panose="02010600030101010101" pitchFamily="2" charset="-122"/>
              <a:cs typeface="Times New Roman" panose="02020603050405020304" pitchFamily="18" charset="0"/>
            </a:endParaRPr>
          </a:p>
          <a:p>
            <a:pPr marL="57150" lvl="1" indent="-342900">
              <a:buFont typeface="Wingdings" panose="05000000000000000000" pitchFamily="2" charset="2"/>
              <a:buChar char="l"/>
            </a:pPr>
            <a:r>
              <a:rPr lang="zh-CN" altLang="en-US" dirty="0">
                <a:ea typeface="宋体" panose="02010600030101010101" pitchFamily="2" charset="-122"/>
              </a:rPr>
              <a:t>用户可以使用</a:t>
            </a:r>
            <a:r>
              <a:rPr lang="en-US" altLang="zh-CN" dirty="0">
                <a:ea typeface="宋体" panose="02010600030101010101" pitchFamily="2" charset="-122"/>
              </a:rPr>
              <a:t>JavaBean</a:t>
            </a:r>
            <a:r>
              <a:rPr lang="zh-CN" altLang="en-US" dirty="0">
                <a:ea typeface="宋体" panose="02010600030101010101" pitchFamily="2" charset="-122"/>
              </a:rPr>
              <a:t>将功能、处理、值、数据库访问和其他任何可以用</a:t>
            </a:r>
            <a:r>
              <a:rPr lang="en-US" altLang="zh-CN" dirty="0">
                <a:ea typeface="宋体" panose="02010600030101010101" pitchFamily="2" charset="-122"/>
              </a:rPr>
              <a:t>java</a:t>
            </a:r>
            <a:r>
              <a:rPr lang="zh-CN" altLang="en-US" dirty="0">
                <a:ea typeface="宋体" panose="02010600030101010101" pitchFamily="2" charset="-122"/>
              </a:rPr>
              <a:t>代码创造的对象进行打包，并且其他的开发者可以通过内部的</a:t>
            </a:r>
            <a:r>
              <a:rPr lang="en-US" altLang="zh-CN" dirty="0">
                <a:ea typeface="宋体" panose="02010600030101010101" pitchFamily="2" charset="-122"/>
              </a:rPr>
              <a:t>JSP</a:t>
            </a:r>
            <a:r>
              <a:rPr lang="zh-CN" altLang="en-US" dirty="0">
                <a:ea typeface="宋体" panose="02010600030101010101" pitchFamily="2" charset="-122"/>
              </a:rPr>
              <a:t>页面、</a:t>
            </a:r>
            <a:r>
              <a:rPr lang="en-US" altLang="zh-CN" dirty="0">
                <a:ea typeface="宋体" panose="02010600030101010101" pitchFamily="2" charset="-122"/>
              </a:rPr>
              <a:t>Servlet</a:t>
            </a:r>
            <a:r>
              <a:rPr lang="zh-CN" altLang="en-US" dirty="0">
                <a:ea typeface="宋体" panose="02010600030101010101" pitchFamily="2" charset="-122"/>
              </a:rPr>
              <a:t>、其他</a:t>
            </a:r>
            <a:r>
              <a:rPr lang="en-US" altLang="zh-CN" dirty="0">
                <a:ea typeface="宋体" panose="02010600030101010101" pitchFamily="2" charset="-122"/>
              </a:rPr>
              <a:t>JavaBean</a:t>
            </a:r>
            <a:r>
              <a:rPr lang="zh-CN" altLang="en-US" dirty="0">
                <a:ea typeface="宋体" panose="02010600030101010101" pitchFamily="2" charset="-122"/>
              </a:rPr>
              <a:t>、</a:t>
            </a:r>
            <a:r>
              <a:rPr lang="en-US" altLang="zh-CN" dirty="0">
                <a:ea typeface="宋体" panose="02010600030101010101" pitchFamily="2" charset="-122"/>
              </a:rPr>
              <a:t>applet</a:t>
            </a:r>
            <a:r>
              <a:rPr lang="zh-CN" altLang="en-US" dirty="0">
                <a:ea typeface="宋体" panose="02010600030101010101" pitchFamily="2" charset="-122"/>
              </a:rPr>
              <a:t>程序或者应用来使用这些对象。用户可以认为</a:t>
            </a:r>
            <a:r>
              <a:rPr lang="en-US" altLang="zh-CN" dirty="0">
                <a:ea typeface="宋体" panose="02010600030101010101" pitchFamily="2" charset="-122"/>
              </a:rPr>
              <a:t>JavaBean</a:t>
            </a:r>
            <a:r>
              <a:rPr lang="zh-CN" altLang="en-US" dirty="0">
                <a:ea typeface="宋体" panose="02010600030101010101" pitchFamily="2" charset="-122"/>
              </a:rPr>
              <a:t>提供了一种随时随地的复制和粘贴的功能，而不用关心任何改变。</a:t>
            </a:r>
            <a:endParaRPr lang="zh-CN" altLang="en-US" dirty="0">
              <a:ea typeface="宋体" panose="02010600030101010101" pitchFamily="2" charset="-122"/>
              <a:cs typeface="Times New Roman" panose="02020603050405020304" pitchFamily="18" charset="0"/>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1" cstate="print"/>
          <a:stretch>
            <a:fillRect/>
          </a:stretch>
        </p:blipFill>
        <p:spPr>
          <a:xfrm>
            <a:off x="395536" y="1844824"/>
            <a:ext cx="8429684" cy="1928826"/>
          </a:xfrm>
        </p:spPr>
      </p:pic>
      <p:sp>
        <p:nvSpPr>
          <p:cNvPr id="5" name="TextBox 4"/>
          <p:cNvSpPr txBox="1"/>
          <p:nvPr/>
        </p:nvSpPr>
        <p:spPr>
          <a:xfrm>
            <a:off x="1115616" y="2309971"/>
            <a:ext cx="7416824" cy="830997"/>
          </a:xfrm>
          <a:prstGeom prst="rect">
            <a:avLst/>
          </a:prstGeom>
          <a:noFill/>
        </p:spPr>
        <p:txBody>
          <a:bodyPr wrap="square" rtlCol="0">
            <a:spAutoFit/>
          </a:bodyPr>
          <a:lstStyle/>
          <a:p>
            <a:pPr algn="ctr"/>
            <a:r>
              <a:rPr lang="zh-CN" altLang="en-US" sz="4800" dirty="0">
                <a:solidFill>
                  <a:schemeClr val="accent6">
                    <a:lumMod val="75000"/>
                  </a:schemeClr>
                </a:solidFill>
                <a:ea typeface="隶书" panose="02010509060101010101" pitchFamily="49" charset="-122"/>
              </a:rPr>
              <a:t>第十节</a:t>
            </a:r>
            <a:r>
              <a:rPr lang="en-US" altLang="zh-CN" sz="4800" dirty="0">
                <a:solidFill>
                  <a:schemeClr val="accent6">
                    <a:lumMod val="75000"/>
                  </a:schemeClr>
                </a:solidFill>
                <a:ea typeface="隶书" panose="02010509060101010101" pitchFamily="49" charset="-122"/>
              </a:rPr>
              <a:t> </a:t>
            </a:r>
            <a:r>
              <a:rPr lang="zh-CN" altLang="en-US" sz="4800" dirty="0">
                <a:solidFill>
                  <a:schemeClr val="accent6">
                    <a:lumMod val="75000"/>
                  </a:schemeClr>
                </a:solidFill>
                <a:ea typeface="隶书" panose="02010509060101010101" pitchFamily="49" charset="-122"/>
              </a:rPr>
              <a:t>关键字：</a:t>
            </a:r>
            <a:r>
              <a:rPr lang="en-US" altLang="zh-CN" sz="4800" dirty="0">
                <a:solidFill>
                  <a:schemeClr val="accent6">
                    <a:lumMod val="75000"/>
                  </a:schemeClr>
                </a:solidFill>
                <a:ea typeface="隶书" panose="02010509060101010101" pitchFamily="49" charset="-122"/>
              </a:rPr>
              <a:t>this</a:t>
            </a:r>
            <a:r>
              <a:rPr lang="zh-CN" altLang="en-US" sz="4800" dirty="0">
                <a:solidFill>
                  <a:schemeClr val="accent6">
                    <a:lumMod val="75000"/>
                  </a:schemeClr>
                </a:solidFill>
                <a:ea typeface="隶书" panose="02010509060101010101" pitchFamily="49" charset="-122"/>
              </a:rPr>
              <a:t>的使用</a:t>
            </a:r>
            <a:endParaRPr lang="zh-CN" altLang="en-US" sz="4800" dirty="0">
              <a:solidFill>
                <a:schemeClr val="accent6">
                  <a:lumMod val="75000"/>
                </a:schemeClr>
              </a:solidFill>
              <a:ea typeface="隶书" panose="02010509060101010101" pitchFamily="49" charset="-122"/>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1520" y="1916832"/>
            <a:ext cx="8640960" cy="4832092"/>
          </a:xfrm>
          <a:prstGeom prst="rect">
            <a:avLst/>
          </a:prstGeom>
          <a:noFill/>
        </p:spPr>
        <p:txBody>
          <a:bodyPr wrap="square" rtlCol="0">
            <a:spAutoFit/>
          </a:bodyPr>
          <a:lstStyle/>
          <a:p>
            <a:pPr marL="457200" indent="-457200">
              <a:buFont typeface="Wingdings" panose="05000000000000000000" pitchFamily="2" charset="2"/>
              <a:buChar char="l"/>
            </a:pPr>
            <a:r>
              <a:rPr lang="zh-CN" altLang="en-US" sz="2800" dirty="0">
                <a:ea typeface="宋体" panose="02010600030101010101" pitchFamily="2" charset="-122"/>
              </a:rPr>
              <a:t>在</a:t>
            </a:r>
            <a:r>
              <a:rPr lang="en-US" altLang="zh-CN" sz="2800" dirty="0">
                <a:ea typeface="宋体" panose="02010600030101010101" pitchFamily="2" charset="-122"/>
              </a:rPr>
              <a:t>java</a:t>
            </a:r>
            <a:r>
              <a:rPr lang="zh-CN" altLang="en-US" sz="2800" dirty="0">
                <a:ea typeface="宋体" panose="02010600030101010101" pitchFamily="2" charset="-122"/>
              </a:rPr>
              <a:t>中，</a:t>
            </a:r>
            <a:r>
              <a:rPr lang="en-US" altLang="zh-CN" sz="2800" dirty="0">
                <a:ea typeface="宋体" panose="02010600030101010101" pitchFamily="2" charset="-122"/>
              </a:rPr>
              <a:t>this</a:t>
            </a:r>
            <a:r>
              <a:rPr lang="zh-CN" altLang="en-US" sz="2800" dirty="0">
                <a:ea typeface="宋体" panose="02010600030101010101" pitchFamily="2" charset="-122"/>
              </a:rPr>
              <a:t>关键字比较难理解，它</a:t>
            </a:r>
            <a:r>
              <a:rPr lang="zh-CN" altLang="en-US" sz="2800" dirty="0">
                <a:ea typeface="宋体" panose="02010600030101010101" pitchFamily="2" charset="-122"/>
                <a:cs typeface="Times New Roman" panose="02020603050405020304" pitchFamily="18" charset="0"/>
              </a:rPr>
              <a:t>的作用和其词义很接近。</a:t>
            </a:r>
            <a:endParaRPr lang="en-US" altLang="zh-CN" sz="2800" dirty="0">
              <a:ea typeface="宋体" panose="02010600030101010101" pitchFamily="2" charset="-122"/>
              <a:cs typeface="Times New Roman" panose="02020603050405020304" pitchFamily="18" charset="0"/>
            </a:endParaRPr>
          </a:p>
          <a:p>
            <a:pPr marL="914400" lvl="1" indent="-457200">
              <a:buFont typeface="Wingdings" panose="05000000000000000000" pitchFamily="2" charset="2"/>
              <a:buChar char="Ø"/>
            </a:pPr>
            <a:r>
              <a:rPr lang="zh-CN" altLang="en-US" sz="2400" dirty="0">
                <a:ea typeface="宋体" panose="02010600030101010101" pitchFamily="2" charset="-122"/>
                <a:cs typeface="Times New Roman" panose="02020603050405020304" pitchFamily="18" charset="0"/>
              </a:rPr>
              <a:t>它在方法内部使用，即这个方法所属对象的引用；</a:t>
            </a:r>
            <a:endParaRPr lang="en-US" altLang="zh-CN" sz="2400" dirty="0">
              <a:ea typeface="宋体" panose="02010600030101010101" pitchFamily="2" charset="-122"/>
              <a:cs typeface="Times New Roman" panose="02020603050405020304" pitchFamily="18" charset="0"/>
            </a:endParaRPr>
          </a:p>
          <a:p>
            <a:pPr marL="914400" lvl="1" indent="-457200">
              <a:buFont typeface="Wingdings" panose="05000000000000000000" pitchFamily="2" charset="2"/>
              <a:buChar char="Ø"/>
            </a:pPr>
            <a:r>
              <a:rPr lang="zh-CN" altLang="en-US" sz="2400" dirty="0">
                <a:ea typeface="宋体" panose="02010600030101010101" pitchFamily="2" charset="-122"/>
                <a:cs typeface="Times New Roman" panose="02020603050405020304" pitchFamily="18" charset="0"/>
              </a:rPr>
              <a:t>它在构造器内部使用，表示该构造器正在初始化的对象。</a:t>
            </a:r>
            <a:endParaRPr lang="en-US" altLang="zh-CN" sz="2400" dirty="0">
              <a:ea typeface="宋体" panose="02010600030101010101" pitchFamily="2" charset="-122"/>
            </a:endParaRPr>
          </a:p>
          <a:p>
            <a:pPr marL="342900" indent="-342900">
              <a:spcBef>
                <a:spcPts val="1200"/>
              </a:spcBef>
              <a:buFont typeface="Wingdings" panose="05000000000000000000" pitchFamily="2" charset="2"/>
              <a:buChar char="l"/>
            </a:pPr>
            <a:r>
              <a:rPr lang="en-US" altLang="zh-CN" sz="2800" dirty="0">
                <a:ea typeface="宋体" panose="02010600030101010101" pitchFamily="2" charset="-122"/>
              </a:rPr>
              <a:t>  this</a:t>
            </a:r>
            <a:r>
              <a:rPr lang="zh-CN" altLang="en-US" sz="2800" dirty="0">
                <a:ea typeface="宋体" panose="02010600030101010101" pitchFamily="2" charset="-122"/>
              </a:rPr>
              <a:t>表示当前对象，可以调用类的属性、方法和构 </a:t>
            </a:r>
            <a:endParaRPr lang="en-US" altLang="zh-CN" sz="2800" dirty="0">
              <a:ea typeface="宋体" panose="02010600030101010101" pitchFamily="2" charset="-122"/>
            </a:endParaRPr>
          </a:p>
          <a:p>
            <a:r>
              <a:rPr lang="en-US" altLang="zh-CN" sz="2800" dirty="0">
                <a:ea typeface="宋体" panose="02010600030101010101" pitchFamily="2" charset="-122"/>
              </a:rPr>
              <a:t>       </a:t>
            </a:r>
            <a:r>
              <a:rPr lang="zh-CN" altLang="en-US" sz="2800" dirty="0">
                <a:ea typeface="宋体" panose="02010600030101010101" pitchFamily="2" charset="-122"/>
              </a:rPr>
              <a:t>造器</a:t>
            </a:r>
            <a:endParaRPr lang="en-US" altLang="zh-CN" sz="2800" dirty="0">
              <a:ea typeface="宋体" panose="02010600030101010101" pitchFamily="2" charset="-122"/>
            </a:endParaRPr>
          </a:p>
          <a:p>
            <a:pPr marL="457200" indent="-457200">
              <a:spcBef>
                <a:spcPts val="1200"/>
              </a:spcBef>
              <a:buFont typeface="Wingdings" panose="05000000000000000000" pitchFamily="2" charset="2"/>
              <a:buChar char="l"/>
            </a:pPr>
            <a:r>
              <a:rPr lang="zh-CN" altLang="en-US" sz="2800" dirty="0">
                <a:ea typeface="宋体" panose="02010600030101010101" pitchFamily="2" charset="-122"/>
              </a:rPr>
              <a:t>什么时候使用</a:t>
            </a:r>
            <a:r>
              <a:rPr lang="en-US" altLang="zh-CN" sz="2800" dirty="0">
                <a:ea typeface="宋体" panose="02010600030101010101" pitchFamily="2" charset="-122"/>
              </a:rPr>
              <a:t>this</a:t>
            </a:r>
            <a:r>
              <a:rPr lang="zh-CN" altLang="en-US" sz="2800" dirty="0">
                <a:ea typeface="宋体" panose="02010600030101010101" pitchFamily="2" charset="-122"/>
              </a:rPr>
              <a:t>关键字呢？</a:t>
            </a:r>
            <a:endParaRPr lang="zh-CN" altLang="en-US" sz="2800" dirty="0">
              <a:ea typeface="宋体" panose="02010600030101010101" pitchFamily="2" charset="-122"/>
            </a:endParaRPr>
          </a:p>
          <a:p>
            <a:pPr marL="914400" lvl="1" indent="-457200">
              <a:buFont typeface="Wingdings" panose="05000000000000000000" pitchFamily="2" charset="2"/>
              <a:buChar char="Ø"/>
            </a:pPr>
            <a:r>
              <a:rPr lang="zh-CN" altLang="en-US" sz="2400" dirty="0">
                <a:ea typeface="宋体" panose="02010600030101010101" pitchFamily="2" charset="-122"/>
              </a:rPr>
              <a:t>当在方法内需要用到调用该方法的对象时，就用</a:t>
            </a:r>
            <a:r>
              <a:rPr lang="en-US" altLang="zh-CN" sz="2400" dirty="0">
                <a:ea typeface="宋体" panose="02010600030101010101" pitchFamily="2" charset="-122"/>
              </a:rPr>
              <a:t>this</a:t>
            </a:r>
            <a:r>
              <a:rPr lang="zh-CN" altLang="en-US" sz="2400" dirty="0">
                <a:ea typeface="宋体" panose="02010600030101010101" pitchFamily="2" charset="-122"/>
              </a:rPr>
              <a:t>。</a:t>
            </a:r>
            <a:endParaRPr lang="en-US" altLang="zh-CN" sz="2400" dirty="0">
              <a:ea typeface="宋体" panose="02010600030101010101" pitchFamily="2" charset="-122"/>
            </a:endParaRPr>
          </a:p>
          <a:p>
            <a:pPr lvl="1"/>
            <a:r>
              <a:rPr lang="zh-CN" altLang="en-US" sz="2400" dirty="0">
                <a:ea typeface="宋体" panose="02010600030101010101" pitchFamily="2" charset="-122"/>
              </a:rPr>
              <a:t>具体的：我们可以用</a:t>
            </a:r>
            <a:r>
              <a:rPr lang="en-US" altLang="zh-CN" sz="2400" dirty="0">
                <a:ea typeface="宋体" panose="02010600030101010101" pitchFamily="2" charset="-122"/>
              </a:rPr>
              <a:t>this</a:t>
            </a:r>
            <a:r>
              <a:rPr lang="zh-CN" altLang="en-US" sz="2400" dirty="0">
                <a:ea typeface="宋体" panose="02010600030101010101" pitchFamily="2" charset="-122"/>
              </a:rPr>
              <a:t>来区分局部变量和属性。比如：</a:t>
            </a:r>
            <a:endParaRPr lang="en-US" altLang="zh-CN" sz="2400" dirty="0">
              <a:ea typeface="宋体" panose="02010600030101010101" pitchFamily="2" charset="-122"/>
            </a:endParaRPr>
          </a:p>
          <a:p>
            <a:pPr lvl="1"/>
            <a:r>
              <a:rPr lang="en-US" altLang="zh-CN" sz="2400" dirty="0">
                <a:ea typeface="宋体" panose="02010600030101010101" pitchFamily="2" charset="-122"/>
              </a:rPr>
              <a:t>this.name = name;</a:t>
            </a:r>
            <a:endParaRPr lang="en-US" altLang="zh-CN" sz="2800" dirty="0">
              <a:ea typeface="宋体" panose="02010600030101010101" pitchFamily="2" charset="-122"/>
            </a:endParaRPr>
          </a:p>
          <a:p>
            <a:pPr lvl="1"/>
            <a:endParaRPr lang="zh-CN" altLang="en-US" sz="2400" dirty="0">
              <a:ea typeface="宋体" panose="02010600030101010101" pitchFamily="2" charset="-122"/>
            </a:endParaRPr>
          </a:p>
        </p:txBody>
      </p:sp>
      <p:sp>
        <p:nvSpPr>
          <p:cNvPr id="4" name="Rectangle 2"/>
          <p:cNvSpPr txBox="1">
            <a:spLocks noChangeArrowheads="1"/>
          </p:cNvSpPr>
          <p:nvPr/>
        </p:nvSpPr>
        <p:spPr>
          <a:xfrm>
            <a:off x="2483768" y="836712"/>
            <a:ext cx="5040560" cy="6480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en-US" altLang="zh-CN" b="1">
                <a:latin typeface="+mn-lt"/>
                <a:ea typeface="宋体" panose="02010600030101010101" pitchFamily="2" charset="-122"/>
                <a:cs typeface="Times New Roman" panose="02020603050405020304" pitchFamily="18" charset="0"/>
              </a:rPr>
              <a:t>4.9  </a:t>
            </a:r>
            <a:r>
              <a:rPr lang="zh-CN" altLang="en-US" b="1" dirty="0">
                <a:latin typeface="+mn-lt"/>
                <a:ea typeface="宋体" panose="02010600030101010101" pitchFamily="2" charset="-122"/>
                <a:cs typeface="Times New Roman" panose="02020603050405020304" pitchFamily="18" charset="0"/>
              </a:rPr>
              <a:t>关键字</a:t>
            </a:r>
            <a:r>
              <a:rPr lang="en-US" altLang="zh-CN" b="1" dirty="0">
                <a:latin typeface="+mn-lt"/>
                <a:ea typeface="宋体" panose="02010600030101010101" pitchFamily="2" charset="-122"/>
                <a:cs typeface="Times New Roman" panose="02020603050405020304" pitchFamily="18" charset="0"/>
              </a:rPr>
              <a:t>—this</a:t>
            </a:r>
            <a:endParaRPr lang="zh-CN" altLang="en-US" b="1" dirty="0">
              <a:latin typeface="+mn-lt"/>
              <a:ea typeface="宋体" panose="02010600030101010101" pitchFamily="2" charset="-122"/>
              <a:cs typeface="Times New Roman" panose="02020603050405020304" pitchFamily="18" charset="0"/>
            </a:endParaRPr>
          </a:p>
        </p:txBody>
      </p:sp>
      <p:sp>
        <p:nvSpPr>
          <p:cNvPr id="5" name="Rectangle 2"/>
          <p:cNvSpPr>
            <a:spLocks noGrp="1" noChangeArrowheads="1"/>
          </p:cNvSpPr>
          <p:nvPr>
            <p:ph type="title"/>
          </p:nvPr>
        </p:nvSpPr>
        <p:spPr>
          <a:xfrm>
            <a:off x="467544" y="1377836"/>
            <a:ext cx="2851720" cy="648072"/>
          </a:xfrm>
        </p:spPr>
        <p:txBody>
          <a:bodyPr>
            <a:normAutofit/>
          </a:bodyPr>
          <a:lstStyle/>
          <a:p>
            <a:pPr eaLnBrk="1" hangingPunct="1"/>
            <a:r>
              <a:rPr lang="en-US" altLang="zh-CN" sz="3200" b="1" dirty="0">
                <a:solidFill>
                  <a:srgbClr val="FF0000"/>
                </a:solidFill>
                <a:latin typeface="+mn-lt"/>
                <a:ea typeface="宋体" panose="02010600030101010101" pitchFamily="2" charset="-122"/>
                <a:cs typeface="Times New Roman" panose="02020603050405020304" pitchFamily="18" charset="0"/>
              </a:rPr>
              <a:t>this</a:t>
            </a:r>
            <a:r>
              <a:rPr lang="zh-CN" altLang="en-US" sz="3200" b="1" dirty="0">
                <a:solidFill>
                  <a:srgbClr val="FF0000"/>
                </a:solidFill>
                <a:latin typeface="+mn-lt"/>
                <a:ea typeface="宋体" panose="02010600030101010101" pitchFamily="2" charset="-122"/>
                <a:cs typeface="Times New Roman" panose="02020603050405020304" pitchFamily="18" charset="0"/>
              </a:rPr>
              <a:t>是什么？ </a:t>
            </a:r>
            <a:endParaRPr lang="zh-CN" altLang="en-US" sz="3200" b="1" dirty="0">
              <a:solidFill>
                <a:srgbClr val="FF0000"/>
              </a:solidFill>
              <a:latin typeface="+mn-lt"/>
              <a:ea typeface="宋体" panose="02010600030101010101" pitchFamily="2" charset="-122"/>
              <a:cs typeface="Times New Roman" panose="02020603050405020304" pitchFamily="18" charset="0"/>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4280" y="908720"/>
            <a:ext cx="6123943" cy="523220"/>
          </a:xfrm>
          <a:prstGeom prst="rect">
            <a:avLst/>
          </a:prstGeom>
          <a:noFill/>
        </p:spPr>
        <p:txBody>
          <a:bodyPr wrap="square" rtlCol="0">
            <a:spAutoFit/>
          </a:bodyPr>
          <a:lstStyle/>
          <a:p>
            <a:pPr marL="457200" indent="-457200">
              <a:buFont typeface="Wingdings" panose="05000000000000000000" pitchFamily="2" charset="2"/>
              <a:buChar char="l"/>
            </a:pPr>
            <a:r>
              <a:rPr lang="zh-CN" altLang="en-US" sz="2800" b="1" dirty="0">
                <a:ea typeface="宋体" panose="02010600030101010101" pitchFamily="2" charset="-122"/>
              </a:rPr>
              <a:t>使用</a:t>
            </a:r>
            <a:r>
              <a:rPr lang="en-US" altLang="zh-CN" sz="2800" b="1" dirty="0">
                <a:ea typeface="宋体" panose="02010600030101010101" pitchFamily="2" charset="-122"/>
              </a:rPr>
              <a:t>this</a:t>
            </a:r>
            <a:r>
              <a:rPr lang="zh-CN" altLang="en-US" sz="2800" b="1" dirty="0">
                <a:ea typeface="宋体" panose="02010600030101010101" pitchFamily="2" charset="-122"/>
              </a:rPr>
              <a:t>，调用属性、方法</a:t>
            </a:r>
            <a:endParaRPr lang="en-US" altLang="zh-CN" sz="2800" b="1" dirty="0">
              <a:ea typeface="宋体" panose="02010600030101010101" pitchFamily="2" charset="-122"/>
            </a:endParaRPr>
          </a:p>
        </p:txBody>
      </p:sp>
      <p:sp>
        <p:nvSpPr>
          <p:cNvPr id="3" name="TextBox 2"/>
          <p:cNvSpPr txBox="1"/>
          <p:nvPr/>
        </p:nvSpPr>
        <p:spPr>
          <a:xfrm>
            <a:off x="179512" y="1411598"/>
            <a:ext cx="8429684" cy="5262979"/>
          </a:xfrm>
          <a:prstGeom prst="rect">
            <a:avLst/>
          </a:prstGeom>
          <a:noFill/>
        </p:spPr>
        <p:txBody>
          <a:bodyPr wrap="square" rtlCol="0">
            <a:spAutoFit/>
          </a:bodyPr>
          <a:lstStyle/>
          <a:p>
            <a:r>
              <a:rPr lang="en-US" altLang="zh-CN" sz="2400" dirty="0">
                <a:solidFill>
                  <a:srgbClr val="C00000"/>
                </a:solidFill>
                <a:ea typeface="宋体" panose="02010600030101010101" pitchFamily="2" charset="-122"/>
                <a:cs typeface="Times New Roman" panose="02020603050405020304" pitchFamily="18" charset="0"/>
              </a:rPr>
              <a:t>class Person{		</a:t>
            </a:r>
            <a:r>
              <a:rPr lang="en-US" altLang="zh-CN" sz="2400" dirty="0">
                <a:ea typeface="宋体" panose="02010600030101010101" pitchFamily="2" charset="-122"/>
                <a:cs typeface="Times New Roman" panose="02020603050405020304" pitchFamily="18" charset="0"/>
              </a:rPr>
              <a:t>// </a:t>
            </a:r>
            <a:r>
              <a:rPr lang="zh-CN" altLang="en-US" sz="2400" dirty="0">
                <a:ea typeface="宋体" panose="02010600030101010101" pitchFamily="2" charset="-122"/>
                <a:cs typeface="Times New Roman" panose="02020603050405020304" pitchFamily="18" charset="0"/>
              </a:rPr>
              <a:t>定义</a:t>
            </a:r>
            <a:r>
              <a:rPr lang="en-US" altLang="zh-CN" sz="2400" dirty="0">
                <a:ea typeface="宋体" panose="02010600030101010101" pitchFamily="2" charset="-122"/>
                <a:cs typeface="Times New Roman" panose="02020603050405020304" pitchFamily="18" charset="0"/>
              </a:rPr>
              <a:t>Person</a:t>
            </a:r>
            <a:r>
              <a:rPr lang="zh-CN" altLang="en-US" sz="2400" dirty="0">
                <a:ea typeface="宋体" panose="02010600030101010101" pitchFamily="2" charset="-122"/>
                <a:cs typeface="Times New Roman" panose="02020603050405020304" pitchFamily="18" charset="0"/>
              </a:rPr>
              <a:t>类</a:t>
            </a:r>
            <a:endParaRPr lang="zh-CN" altLang="en-US" sz="2400" dirty="0">
              <a:ea typeface="宋体" panose="02010600030101010101" pitchFamily="2" charset="-122"/>
              <a:cs typeface="Times New Roman" panose="02020603050405020304" pitchFamily="18" charset="0"/>
            </a:endParaRPr>
          </a:p>
          <a:p>
            <a:r>
              <a:rPr lang="zh-CN" altLang="en-US" sz="2400" dirty="0">
                <a:solidFill>
                  <a:srgbClr val="C00000"/>
                </a:solidFill>
                <a:ea typeface="宋体" panose="02010600030101010101" pitchFamily="2" charset="-122"/>
                <a:cs typeface="Times New Roman" panose="02020603050405020304" pitchFamily="18" charset="0"/>
              </a:rPr>
              <a:t>	</a:t>
            </a:r>
            <a:r>
              <a:rPr lang="en-US" altLang="zh-CN" sz="2400" dirty="0">
                <a:solidFill>
                  <a:srgbClr val="C00000"/>
                </a:solidFill>
                <a:ea typeface="宋体" panose="02010600030101010101" pitchFamily="2" charset="-122"/>
                <a:cs typeface="Times New Roman" panose="02020603050405020304" pitchFamily="18" charset="0"/>
              </a:rPr>
              <a:t>private String name ;	</a:t>
            </a:r>
            <a:endParaRPr lang="zh-CN" altLang="en-US" sz="2400" dirty="0">
              <a:solidFill>
                <a:srgbClr val="C00000"/>
              </a:solidFill>
              <a:ea typeface="宋体" panose="02010600030101010101" pitchFamily="2" charset="-122"/>
              <a:cs typeface="Times New Roman" panose="02020603050405020304" pitchFamily="18" charset="0"/>
            </a:endParaRPr>
          </a:p>
          <a:p>
            <a:r>
              <a:rPr lang="zh-CN" altLang="en-US" sz="2400" dirty="0">
                <a:solidFill>
                  <a:srgbClr val="C00000"/>
                </a:solidFill>
                <a:ea typeface="宋体" panose="02010600030101010101" pitchFamily="2" charset="-122"/>
                <a:cs typeface="Times New Roman" panose="02020603050405020304" pitchFamily="18" charset="0"/>
              </a:rPr>
              <a:t>	</a:t>
            </a:r>
            <a:r>
              <a:rPr lang="en-US" altLang="zh-CN" sz="2400" dirty="0">
                <a:solidFill>
                  <a:srgbClr val="C00000"/>
                </a:solidFill>
                <a:ea typeface="宋体" panose="02010600030101010101" pitchFamily="2" charset="-122"/>
                <a:cs typeface="Times New Roman" panose="02020603050405020304" pitchFamily="18" charset="0"/>
              </a:rPr>
              <a:t>private </a:t>
            </a:r>
            <a:r>
              <a:rPr lang="en-US" altLang="zh-CN" sz="2400" dirty="0" err="1">
                <a:solidFill>
                  <a:srgbClr val="C00000"/>
                </a:solidFill>
                <a:ea typeface="宋体" panose="02010600030101010101" pitchFamily="2" charset="-122"/>
                <a:cs typeface="Times New Roman" panose="02020603050405020304" pitchFamily="18" charset="0"/>
              </a:rPr>
              <a:t>int</a:t>
            </a:r>
            <a:r>
              <a:rPr lang="en-US" altLang="zh-CN" sz="2400" dirty="0">
                <a:solidFill>
                  <a:srgbClr val="C00000"/>
                </a:solidFill>
                <a:ea typeface="宋体" panose="02010600030101010101" pitchFamily="2" charset="-122"/>
                <a:cs typeface="Times New Roman" panose="02020603050405020304" pitchFamily="18" charset="0"/>
              </a:rPr>
              <a:t> age ;			</a:t>
            </a:r>
            <a:endParaRPr lang="zh-CN" altLang="en-US" sz="2400" dirty="0">
              <a:solidFill>
                <a:srgbClr val="C00000"/>
              </a:solidFill>
              <a:ea typeface="宋体" panose="02010600030101010101" pitchFamily="2" charset="-122"/>
              <a:cs typeface="Times New Roman" panose="02020603050405020304" pitchFamily="18" charset="0"/>
            </a:endParaRPr>
          </a:p>
          <a:p>
            <a:r>
              <a:rPr lang="zh-CN" altLang="en-US" sz="2400" dirty="0">
                <a:solidFill>
                  <a:srgbClr val="C00000"/>
                </a:solidFill>
                <a:ea typeface="宋体" panose="02010600030101010101" pitchFamily="2" charset="-122"/>
                <a:cs typeface="Times New Roman" panose="02020603050405020304" pitchFamily="18" charset="0"/>
              </a:rPr>
              <a:t>	</a:t>
            </a:r>
            <a:r>
              <a:rPr lang="en-US" altLang="zh-CN" sz="2400" dirty="0">
                <a:solidFill>
                  <a:srgbClr val="C00000"/>
                </a:solidFill>
                <a:ea typeface="宋体" panose="02010600030101010101" pitchFamily="2" charset="-122"/>
                <a:cs typeface="Times New Roman" panose="02020603050405020304" pitchFamily="18" charset="0"/>
              </a:rPr>
              <a:t>public Person(String </a:t>
            </a:r>
            <a:r>
              <a:rPr lang="en-US" altLang="zh-CN" sz="2400" dirty="0" err="1">
                <a:solidFill>
                  <a:srgbClr val="C00000"/>
                </a:solidFill>
                <a:ea typeface="宋体" panose="02010600030101010101" pitchFamily="2" charset="-122"/>
                <a:cs typeface="Times New Roman" panose="02020603050405020304" pitchFamily="18" charset="0"/>
              </a:rPr>
              <a:t>name,int</a:t>
            </a:r>
            <a:r>
              <a:rPr lang="en-US" altLang="zh-CN" sz="2400" dirty="0">
                <a:solidFill>
                  <a:srgbClr val="C00000"/>
                </a:solidFill>
                <a:ea typeface="宋体" panose="02010600030101010101" pitchFamily="2" charset="-122"/>
                <a:cs typeface="Times New Roman" panose="02020603050405020304" pitchFamily="18" charset="0"/>
              </a:rPr>
              <a:t> age){	</a:t>
            </a:r>
            <a:endParaRPr lang="zh-CN" altLang="en-US" sz="2400" dirty="0">
              <a:solidFill>
                <a:srgbClr val="C00000"/>
              </a:solidFill>
              <a:ea typeface="宋体" panose="02010600030101010101" pitchFamily="2" charset="-122"/>
              <a:cs typeface="Times New Roman" panose="02020603050405020304" pitchFamily="18" charset="0"/>
            </a:endParaRPr>
          </a:p>
          <a:p>
            <a:r>
              <a:rPr lang="zh-CN" altLang="en-US" sz="2400" dirty="0">
                <a:solidFill>
                  <a:srgbClr val="C00000"/>
                </a:solidFill>
                <a:ea typeface="宋体" panose="02010600030101010101" pitchFamily="2" charset="-122"/>
                <a:cs typeface="Times New Roman" panose="02020603050405020304" pitchFamily="18" charset="0"/>
              </a:rPr>
              <a:t>		</a:t>
            </a:r>
            <a:r>
              <a:rPr lang="en-US" altLang="zh-CN" sz="2400" dirty="0">
                <a:solidFill>
                  <a:srgbClr val="C00000"/>
                </a:solidFill>
                <a:ea typeface="宋体" panose="02010600030101010101" pitchFamily="2" charset="-122"/>
                <a:cs typeface="Times New Roman" panose="02020603050405020304" pitchFamily="18" charset="0"/>
              </a:rPr>
              <a:t>this.name = name ;   </a:t>
            </a:r>
            <a:endParaRPr lang="zh-CN" altLang="en-US" sz="2400" dirty="0">
              <a:solidFill>
                <a:srgbClr val="C00000"/>
              </a:solidFill>
              <a:ea typeface="宋体" panose="02010600030101010101" pitchFamily="2" charset="-122"/>
              <a:cs typeface="Times New Roman" panose="02020603050405020304" pitchFamily="18" charset="0"/>
            </a:endParaRPr>
          </a:p>
          <a:p>
            <a:r>
              <a:rPr lang="zh-CN" altLang="en-US" sz="2400" dirty="0">
                <a:solidFill>
                  <a:srgbClr val="C00000"/>
                </a:solidFill>
                <a:ea typeface="宋体" panose="02010600030101010101" pitchFamily="2" charset="-122"/>
                <a:cs typeface="Times New Roman" panose="02020603050405020304" pitchFamily="18" charset="0"/>
              </a:rPr>
              <a:t>		</a:t>
            </a:r>
            <a:r>
              <a:rPr lang="en-US" altLang="zh-CN" sz="2400" dirty="0" err="1">
                <a:solidFill>
                  <a:srgbClr val="C00000"/>
                </a:solidFill>
                <a:ea typeface="宋体" panose="02010600030101010101" pitchFamily="2" charset="-122"/>
                <a:cs typeface="Times New Roman" panose="02020603050405020304" pitchFamily="18" charset="0"/>
              </a:rPr>
              <a:t>this.age</a:t>
            </a:r>
            <a:r>
              <a:rPr lang="en-US" altLang="zh-CN" sz="2400" dirty="0">
                <a:solidFill>
                  <a:srgbClr val="C00000"/>
                </a:solidFill>
                <a:ea typeface="宋体" panose="02010600030101010101" pitchFamily="2" charset="-122"/>
                <a:cs typeface="Times New Roman" panose="02020603050405020304" pitchFamily="18" charset="0"/>
              </a:rPr>
              <a:t> = age ;  }</a:t>
            </a:r>
            <a:endParaRPr lang="en-US" altLang="zh-CN" sz="2400" dirty="0">
              <a:solidFill>
                <a:srgbClr val="C00000"/>
              </a:solidFill>
              <a:ea typeface="宋体" panose="02010600030101010101" pitchFamily="2" charset="-122"/>
              <a:cs typeface="Times New Roman" panose="02020603050405020304" pitchFamily="18" charset="0"/>
            </a:endParaRPr>
          </a:p>
          <a:p>
            <a:r>
              <a:rPr lang="en-US" altLang="zh-CN" sz="2400" dirty="0">
                <a:solidFill>
                  <a:srgbClr val="C00000"/>
                </a:solidFill>
                <a:ea typeface="宋体" panose="02010600030101010101" pitchFamily="2" charset="-122"/>
                <a:cs typeface="Times New Roman" panose="02020603050405020304" pitchFamily="18" charset="0"/>
              </a:rPr>
              <a:t>	public void </a:t>
            </a:r>
            <a:r>
              <a:rPr lang="en-US" altLang="zh-CN" sz="2400" dirty="0" err="1">
                <a:solidFill>
                  <a:srgbClr val="C00000"/>
                </a:solidFill>
                <a:ea typeface="宋体" panose="02010600030101010101" pitchFamily="2" charset="-122"/>
                <a:cs typeface="Times New Roman" panose="02020603050405020304" pitchFamily="18" charset="0"/>
              </a:rPr>
              <a:t>getInfo</a:t>
            </a:r>
            <a:r>
              <a:rPr lang="en-US" altLang="zh-CN" sz="2400" dirty="0">
                <a:solidFill>
                  <a:srgbClr val="C00000"/>
                </a:solidFill>
                <a:ea typeface="宋体" panose="02010600030101010101" pitchFamily="2" charset="-122"/>
                <a:cs typeface="Times New Roman" panose="02020603050405020304" pitchFamily="18" charset="0"/>
              </a:rPr>
              <a:t>(){	</a:t>
            </a:r>
            <a:endParaRPr lang="zh-CN" altLang="en-US" sz="2400" dirty="0">
              <a:solidFill>
                <a:srgbClr val="C00000"/>
              </a:solidFill>
              <a:ea typeface="宋体" panose="02010600030101010101" pitchFamily="2" charset="-122"/>
              <a:cs typeface="Times New Roman" panose="02020603050405020304" pitchFamily="18" charset="0"/>
            </a:endParaRPr>
          </a:p>
          <a:p>
            <a:r>
              <a:rPr lang="zh-CN" altLang="en-US" sz="2400" dirty="0">
                <a:solidFill>
                  <a:srgbClr val="C00000"/>
                </a:solidFill>
                <a:ea typeface="宋体" panose="02010600030101010101" pitchFamily="2" charset="-122"/>
                <a:cs typeface="Times New Roman" panose="02020603050405020304" pitchFamily="18" charset="0"/>
              </a:rPr>
              <a:t>		</a:t>
            </a:r>
            <a:r>
              <a:rPr lang="en-US" altLang="zh-CN" sz="2400" dirty="0" err="1">
                <a:solidFill>
                  <a:srgbClr val="C00000"/>
                </a:solidFill>
                <a:ea typeface="宋体" panose="02010600030101010101" pitchFamily="2" charset="-122"/>
                <a:cs typeface="Times New Roman" panose="02020603050405020304" pitchFamily="18" charset="0"/>
              </a:rPr>
              <a:t>System.out.println</a:t>
            </a:r>
            <a:r>
              <a:rPr lang="en-US" altLang="zh-CN" sz="2400" dirty="0">
                <a:solidFill>
                  <a:srgbClr val="C00000"/>
                </a:solidFill>
                <a:ea typeface="宋体" panose="02010600030101010101" pitchFamily="2" charset="-122"/>
                <a:cs typeface="Times New Roman" panose="02020603050405020304" pitchFamily="18" charset="0"/>
              </a:rPr>
              <a:t>("</a:t>
            </a:r>
            <a:r>
              <a:rPr lang="zh-CN" altLang="en-US" sz="2400" dirty="0">
                <a:solidFill>
                  <a:srgbClr val="C00000"/>
                </a:solidFill>
                <a:ea typeface="宋体" panose="02010600030101010101" pitchFamily="2" charset="-122"/>
                <a:cs typeface="Times New Roman" panose="02020603050405020304" pitchFamily="18" charset="0"/>
              </a:rPr>
              <a:t>姓名：</a:t>
            </a:r>
            <a:r>
              <a:rPr lang="en-US" altLang="zh-CN" sz="2400" dirty="0">
                <a:solidFill>
                  <a:srgbClr val="C00000"/>
                </a:solidFill>
                <a:ea typeface="宋体" panose="02010600030101010101" pitchFamily="2" charset="-122"/>
                <a:cs typeface="Times New Roman" panose="02020603050405020304" pitchFamily="18" charset="0"/>
              </a:rPr>
              <a:t>" + name) ;</a:t>
            </a:r>
            <a:endParaRPr lang="en-US" altLang="zh-CN" sz="2400" dirty="0">
              <a:solidFill>
                <a:srgbClr val="C00000"/>
              </a:solidFill>
              <a:ea typeface="宋体" panose="02010600030101010101" pitchFamily="2" charset="-122"/>
              <a:cs typeface="Times New Roman" panose="02020603050405020304" pitchFamily="18" charset="0"/>
            </a:endParaRPr>
          </a:p>
          <a:p>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err="1">
                <a:solidFill>
                  <a:srgbClr val="C00000"/>
                </a:solidFill>
                <a:ea typeface="宋体" panose="02010600030101010101" pitchFamily="2" charset="-122"/>
                <a:cs typeface="Times New Roman" panose="02020603050405020304" pitchFamily="18" charset="0"/>
              </a:rPr>
              <a:t>this.speak</a:t>
            </a:r>
            <a:r>
              <a:rPr lang="en-US" altLang="zh-CN" sz="2400" dirty="0">
                <a:solidFill>
                  <a:srgbClr val="C00000"/>
                </a:solidFill>
                <a:ea typeface="宋体" panose="02010600030101010101" pitchFamily="2" charset="-122"/>
                <a:cs typeface="Times New Roman" panose="02020603050405020304" pitchFamily="18" charset="0"/>
              </a:rPr>
              <a:t>();</a:t>
            </a:r>
            <a:endParaRPr lang="en-US" altLang="zh-CN" sz="2400" dirty="0">
              <a:solidFill>
                <a:srgbClr val="C00000"/>
              </a:solidFill>
              <a:ea typeface="宋体" panose="02010600030101010101" pitchFamily="2" charset="-122"/>
              <a:cs typeface="Times New Roman" panose="02020603050405020304" pitchFamily="18" charset="0"/>
            </a:endParaRPr>
          </a:p>
          <a:p>
            <a:r>
              <a:rPr lang="en-US" altLang="zh-CN" sz="2400" dirty="0">
                <a:solidFill>
                  <a:srgbClr val="C00000"/>
                </a:solidFill>
                <a:ea typeface="宋体" panose="02010600030101010101" pitchFamily="2" charset="-122"/>
                <a:cs typeface="Times New Roman" panose="02020603050405020304" pitchFamily="18" charset="0"/>
              </a:rPr>
              <a:t>	}</a:t>
            </a:r>
            <a:endParaRPr lang="en-US" altLang="zh-CN" sz="2400" dirty="0">
              <a:solidFill>
                <a:srgbClr val="C00000"/>
              </a:solidFill>
              <a:ea typeface="宋体" panose="02010600030101010101" pitchFamily="2" charset="-122"/>
              <a:cs typeface="Times New Roman" panose="02020603050405020304" pitchFamily="18" charset="0"/>
            </a:endParaRPr>
          </a:p>
          <a:p>
            <a:r>
              <a:rPr lang="en-US" altLang="zh-CN" sz="2400" dirty="0">
                <a:solidFill>
                  <a:srgbClr val="C00000"/>
                </a:solidFill>
                <a:ea typeface="宋体" panose="02010600030101010101" pitchFamily="2" charset="-122"/>
                <a:cs typeface="Times New Roman" panose="02020603050405020304" pitchFamily="18" charset="0"/>
              </a:rPr>
              <a:t>	public void speak(){</a:t>
            </a:r>
            <a:endParaRPr lang="en-US" altLang="zh-CN" sz="2400" dirty="0">
              <a:solidFill>
                <a:srgbClr val="C00000"/>
              </a:solidFill>
              <a:ea typeface="宋体" panose="02010600030101010101" pitchFamily="2" charset="-122"/>
              <a:cs typeface="Times New Roman" panose="02020603050405020304" pitchFamily="18" charset="0"/>
            </a:endParaRPr>
          </a:p>
          <a:p>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err="1">
                <a:solidFill>
                  <a:srgbClr val="C00000"/>
                </a:solidFill>
                <a:ea typeface="宋体" panose="02010600030101010101" pitchFamily="2" charset="-122"/>
                <a:cs typeface="Times New Roman" panose="02020603050405020304" pitchFamily="18" charset="0"/>
              </a:rPr>
              <a:t>System.out.println</a:t>
            </a:r>
            <a:r>
              <a:rPr lang="en-US" altLang="zh-CN" sz="2400" dirty="0">
                <a:solidFill>
                  <a:srgbClr val="C00000"/>
                </a:solidFill>
                <a:ea typeface="宋体" panose="02010600030101010101" pitchFamily="2" charset="-122"/>
                <a:cs typeface="Times New Roman" panose="02020603050405020304" pitchFamily="18" charset="0"/>
              </a:rPr>
              <a:t>(“</a:t>
            </a:r>
            <a:r>
              <a:rPr lang="zh-CN" altLang="en-US" sz="2400" dirty="0">
                <a:solidFill>
                  <a:srgbClr val="C00000"/>
                </a:solidFill>
                <a:ea typeface="宋体" panose="02010600030101010101" pitchFamily="2" charset="-122"/>
                <a:cs typeface="Times New Roman" panose="02020603050405020304" pitchFamily="18" charset="0"/>
              </a:rPr>
              <a:t>年龄：</a:t>
            </a:r>
            <a:r>
              <a:rPr lang="en-US" altLang="zh-CN" sz="2400" dirty="0">
                <a:solidFill>
                  <a:srgbClr val="C00000"/>
                </a:solidFill>
                <a:ea typeface="宋体" panose="02010600030101010101" pitchFamily="2" charset="-122"/>
                <a:cs typeface="Times New Roman" panose="02020603050405020304" pitchFamily="18" charset="0"/>
              </a:rPr>
              <a:t>” + </a:t>
            </a:r>
            <a:r>
              <a:rPr lang="en-US" altLang="zh-CN" sz="2400" dirty="0" err="1">
                <a:solidFill>
                  <a:srgbClr val="C00000"/>
                </a:solidFill>
                <a:ea typeface="宋体" panose="02010600030101010101" pitchFamily="2" charset="-122"/>
                <a:cs typeface="Times New Roman" panose="02020603050405020304" pitchFamily="18" charset="0"/>
              </a:rPr>
              <a:t>this.age</a:t>
            </a:r>
            <a:r>
              <a:rPr lang="en-US" altLang="zh-CN" sz="2400" dirty="0">
                <a:solidFill>
                  <a:srgbClr val="C00000"/>
                </a:solidFill>
                <a:ea typeface="宋体" panose="02010600030101010101" pitchFamily="2" charset="-122"/>
                <a:cs typeface="Times New Roman" panose="02020603050405020304" pitchFamily="18" charset="0"/>
              </a:rPr>
              <a:t>);	</a:t>
            </a:r>
            <a:endParaRPr lang="en-US" altLang="zh-CN" sz="2400" dirty="0">
              <a:solidFill>
                <a:srgbClr val="C00000"/>
              </a:solidFill>
              <a:ea typeface="宋体" panose="02010600030101010101" pitchFamily="2" charset="-122"/>
              <a:cs typeface="Times New Roman" panose="02020603050405020304" pitchFamily="18" charset="0"/>
            </a:endParaRPr>
          </a:p>
          <a:p>
            <a:r>
              <a:rPr lang="en-US" altLang="zh-CN" sz="2400" dirty="0">
                <a:solidFill>
                  <a:srgbClr val="C00000"/>
                </a:solidFill>
                <a:ea typeface="宋体" panose="02010600030101010101" pitchFamily="2" charset="-122"/>
                <a:cs typeface="Times New Roman" panose="02020603050405020304" pitchFamily="18" charset="0"/>
              </a:rPr>
              <a:t>	}</a:t>
            </a:r>
            <a:endParaRPr lang="en-US" altLang="zh-CN" sz="2400" dirty="0">
              <a:solidFill>
                <a:srgbClr val="C00000"/>
              </a:solidFill>
              <a:ea typeface="宋体" panose="02010600030101010101" pitchFamily="2" charset="-122"/>
              <a:cs typeface="Times New Roman" panose="02020603050405020304" pitchFamily="18" charset="0"/>
            </a:endParaRPr>
          </a:p>
          <a:p>
            <a:r>
              <a:rPr lang="en-US" altLang="zh-CN" sz="2400" dirty="0">
                <a:solidFill>
                  <a:srgbClr val="C00000"/>
                </a:solidFill>
                <a:ea typeface="宋体" panose="02010600030101010101" pitchFamily="2" charset="-122"/>
                <a:cs typeface="Times New Roman" panose="02020603050405020304" pitchFamily="18" charset="0"/>
              </a:rPr>
              <a:t>}</a:t>
            </a:r>
            <a:endParaRPr lang="zh-CN" altLang="en-US" sz="2400" dirty="0">
              <a:solidFill>
                <a:srgbClr val="C00000"/>
              </a:solidFill>
              <a:ea typeface="宋体" panose="02010600030101010101" pitchFamily="2" charset="-122"/>
              <a:cs typeface="Times New Roman" panose="02020603050405020304" pitchFamily="18" charset="0"/>
            </a:endParaRPr>
          </a:p>
        </p:txBody>
      </p:sp>
      <p:sp>
        <p:nvSpPr>
          <p:cNvPr id="4" name="TextBox 3"/>
          <p:cNvSpPr txBox="1"/>
          <p:nvPr/>
        </p:nvSpPr>
        <p:spPr>
          <a:xfrm>
            <a:off x="5796136" y="908720"/>
            <a:ext cx="3168352" cy="1631216"/>
          </a:xfrm>
          <a:prstGeom prst="rect">
            <a:avLst/>
          </a:prstGeom>
          <a:noFill/>
        </p:spPr>
        <p:txBody>
          <a:bodyPr wrap="square" rtlCol="0">
            <a:spAutoFit/>
          </a:bodyPr>
          <a:lstStyle/>
          <a:p>
            <a:r>
              <a:rPr lang="en-US" altLang="zh-CN" sz="2000" dirty="0">
                <a:ea typeface="宋体" panose="02010600030101010101" pitchFamily="2" charset="-122"/>
              </a:rPr>
              <a:t>    1.</a:t>
            </a:r>
            <a:r>
              <a:rPr lang="zh-CN" altLang="en-US" sz="2000" dirty="0">
                <a:ea typeface="宋体" panose="02010600030101010101" pitchFamily="2" charset="-122"/>
              </a:rPr>
              <a:t>当形参与成员变量重名时，如果在方法内部需要使用成员变量，必须添加</a:t>
            </a:r>
            <a:r>
              <a:rPr lang="en-US" altLang="zh-CN" sz="2000" dirty="0">
                <a:ea typeface="宋体" panose="02010600030101010101" pitchFamily="2" charset="-122"/>
              </a:rPr>
              <a:t>this</a:t>
            </a:r>
            <a:r>
              <a:rPr lang="zh-CN" altLang="en-US" sz="2000" dirty="0">
                <a:ea typeface="宋体" panose="02010600030101010101" pitchFamily="2" charset="-122"/>
              </a:rPr>
              <a:t>来表明该变量时类成员</a:t>
            </a:r>
            <a:endParaRPr lang="en-US" altLang="zh-CN" sz="2000" dirty="0">
              <a:ea typeface="宋体" panose="02010600030101010101" pitchFamily="2" charset="-122"/>
            </a:endParaRPr>
          </a:p>
          <a:p>
            <a:endParaRPr lang="zh-CN" altLang="en-US" sz="2000" dirty="0">
              <a:ea typeface="宋体" panose="02010600030101010101" pitchFamily="2" charset="-122"/>
            </a:endParaRPr>
          </a:p>
        </p:txBody>
      </p:sp>
      <p:sp>
        <p:nvSpPr>
          <p:cNvPr id="5" name="矩形 4"/>
          <p:cNvSpPr/>
          <p:nvPr/>
        </p:nvSpPr>
        <p:spPr>
          <a:xfrm>
            <a:off x="5796136" y="908720"/>
            <a:ext cx="2990706" cy="1305834"/>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5786446" y="2500306"/>
            <a:ext cx="3071834"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dirty="0">
                <a:ea typeface="宋体" panose="02010600030101010101" pitchFamily="2" charset="-122"/>
              </a:rPr>
              <a:t> 2.</a:t>
            </a:r>
            <a:r>
              <a:rPr lang="zh-CN" altLang="en-US" dirty="0">
                <a:ea typeface="宋体" panose="02010600030101010101" pitchFamily="2" charset="-122"/>
              </a:rPr>
              <a:t>在任意方法内，如果使用当前类的成员变量或成员方法可以在其前面添加</a:t>
            </a:r>
            <a:r>
              <a:rPr lang="en-US" altLang="zh-CN" dirty="0">
                <a:ea typeface="宋体" panose="02010600030101010101" pitchFamily="2" charset="-122"/>
              </a:rPr>
              <a:t>this</a:t>
            </a:r>
            <a:r>
              <a:rPr lang="zh-CN" altLang="en-US" dirty="0">
                <a:ea typeface="宋体" panose="02010600030101010101" pitchFamily="2" charset="-122"/>
              </a:rPr>
              <a:t>，增强程序的阅读性</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strips(downLeft)">
                                      <p:cBhvr>
                                        <p:cTn id="7" dur="500"/>
                                        <p:tgtEl>
                                          <p:spTgt spid="4">
                                            <p:txEl>
                                              <p:pRg st="0" end="0"/>
                                            </p:txEl>
                                          </p:spTgt>
                                        </p:tgtEl>
                                      </p:cBhvr>
                                    </p:animEffect>
                                  </p:childTnLst>
                                </p:cTn>
                              </p:par>
                              <p:par>
                                <p:cTn id="8" presetID="18" presetClass="entr" presetSubtype="3"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strips(upRight)">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3"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strips(upRight)">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8" presetClass="emph" presetSubtype="0" fill="hold" nodeType="clickEffect">
                                  <p:stCondLst>
                                    <p:cond delay="0"/>
                                  </p:stCondLst>
                                  <p:childTnLst>
                                    <p:animRot by="21600000">
                                      <p:cBhvr>
                                        <p:cTn id="19" dur="2000" fill="hold"/>
                                        <p:tgtEl>
                                          <p:spTgt spid="3">
                                            <p:txEl>
                                              <p:pRg st="8" end="8"/>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584" y="1359630"/>
            <a:ext cx="7238038" cy="5324535"/>
          </a:xfrm>
          <a:prstGeom prst="rect">
            <a:avLst/>
          </a:prstGeom>
          <a:noFill/>
        </p:spPr>
        <p:txBody>
          <a:bodyPr wrap="square" rtlCol="0">
            <a:spAutoFit/>
          </a:bodyPr>
          <a:lstStyle/>
          <a:p>
            <a:r>
              <a:rPr lang="en-US" altLang="zh-CN" sz="2000" dirty="0">
                <a:solidFill>
                  <a:srgbClr val="C00000"/>
                </a:solidFill>
                <a:ea typeface="宋体" panose="02010600030101010101" pitchFamily="2" charset="-122"/>
                <a:cs typeface="Times New Roman" panose="02020603050405020304" pitchFamily="18" charset="0"/>
              </a:rPr>
              <a:t>class Person{		</a:t>
            </a:r>
            <a:r>
              <a:rPr lang="en-US" altLang="zh-CN" sz="2000" dirty="0">
                <a:ea typeface="宋体" panose="02010600030101010101" pitchFamily="2" charset="-122"/>
                <a:cs typeface="Times New Roman" panose="02020603050405020304" pitchFamily="18" charset="0"/>
              </a:rPr>
              <a:t>// </a:t>
            </a:r>
            <a:r>
              <a:rPr lang="zh-CN" altLang="en-US" sz="2000" dirty="0">
                <a:ea typeface="宋体" panose="02010600030101010101" pitchFamily="2" charset="-122"/>
                <a:cs typeface="Times New Roman" panose="02020603050405020304" pitchFamily="18" charset="0"/>
              </a:rPr>
              <a:t>定义</a:t>
            </a:r>
            <a:r>
              <a:rPr lang="en-US" altLang="zh-CN" sz="2000" dirty="0">
                <a:ea typeface="宋体" panose="02010600030101010101" pitchFamily="2" charset="-122"/>
                <a:cs typeface="Times New Roman" panose="02020603050405020304" pitchFamily="18" charset="0"/>
              </a:rPr>
              <a:t>Person</a:t>
            </a:r>
            <a:r>
              <a:rPr lang="zh-CN" altLang="en-US" sz="2000" dirty="0">
                <a:ea typeface="宋体" panose="02010600030101010101" pitchFamily="2" charset="-122"/>
                <a:cs typeface="Times New Roman" panose="02020603050405020304" pitchFamily="18" charset="0"/>
              </a:rPr>
              <a:t>类</a:t>
            </a:r>
            <a:endParaRPr lang="zh-CN" altLang="en-US" sz="2000" dirty="0">
              <a:ea typeface="宋体" panose="02010600030101010101" pitchFamily="2" charset="-122"/>
              <a:cs typeface="Times New Roman" panose="02020603050405020304" pitchFamily="18" charset="0"/>
            </a:endParaRPr>
          </a:p>
          <a:p>
            <a:r>
              <a:rPr lang="zh-CN" altLang="en-US" sz="2000" dirty="0">
                <a:solidFill>
                  <a:srgbClr val="C00000"/>
                </a:solidFill>
                <a:ea typeface="宋体" panose="02010600030101010101" pitchFamily="2" charset="-122"/>
                <a:cs typeface="Times New Roman" panose="02020603050405020304" pitchFamily="18" charset="0"/>
              </a:rPr>
              <a:t>	</a:t>
            </a:r>
            <a:r>
              <a:rPr lang="en-US" altLang="zh-CN" sz="2000" dirty="0">
                <a:solidFill>
                  <a:srgbClr val="C00000"/>
                </a:solidFill>
                <a:ea typeface="宋体" panose="02010600030101010101" pitchFamily="2" charset="-122"/>
                <a:cs typeface="Times New Roman" panose="02020603050405020304" pitchFamily="18" charset="0"/>
              </a:rPr>
              <a:t>private String name ;		</a:t>
            </a:r>
            <a:endParaRPr lang="zh-CN" altLang="en-US" sz="2000" dirty="0">
              <a:solidFill>
                <a:srgbClr val="C00000"/>
              </a:solidFill>
              <a:ea typeface="宋体" panose="02010600030101010101" pitchFamily="2" charset="-122"/>
              <a:cs typeface="Times New Roman" panose="02020603050405020304" pitchFamily="18" charset="0"/>
            </a:endParaRPr>
          </a:p>
          <a:p>
            <a:r>
              <a:rPr lang="zh-CN" altLang="en-US" sz="2000" dirty="0">
                <a:solidFill>
                  <a:srgbClr val="C00000"/>
                </a:solidFill>
                <a:ea typeface="宋体" panose="02010600030101010101" pitchFamily="2" charset="-122"/>
                <a:cs typeface="Times New Roman" panose="02020603050405020304" pitchFamily="18" charset="0"/>
              </a:rPr>
              <a:t>	</a:t>
            </a:r>
            <a:r>
              <a:rPr lang="en-US" altLang="zh-CN" sz="2000" dirty="0">
                <a:solidFill>
                  <a:srgbClr val="C00000"/>
                </a:solidFill>
                <a:ea typeface="宋体" panose="02010600030101010101" pitchFamily="2" charset="-122"/>
                <a:cs typeface="Times New Roman" panose="02020603050405020304" pitchFamily="18" charset="0"/>
              </a:rPr>
              <a:t>private </a:t>
            </a:r>
            <a:r>
              <a:rPr lang="en-US" altLang="zh-CN" sz="2000" dirty="0" err="1">
                <a:solidFill>
                  <a:srgbClr val="C00000"/>
                </a:solidFill>
                <a:ea typeface="宋体" panose="02010600030101010101" pitchFamily="2" charset="-122"/>
                <a:cs typeface="Times New Roman" panose="02020603050405020304" pitchFamily="18" charset="0"/>
              </a:rPr>
              <a:t>int</a:t>
            </a:r>
            <a:r>
              <a:rPr lang="en-US" altLang="zh-CN" sz="2000" dirty="0">
                <a:solidFill>
                  <a:srgbClr val="C00000"/>
                </a:solidFill>
                <a:ea typeface="宋体" panose="02010600030101010101" pitchFamily="2" charset="-122"/>
                <a:cs typeface="Times New Roman" panose="02020603050405020304" pitchFamily="18" charset="0"/>
              </a:rPr>
              <a:t> age ;			</a:t>
            </a:r>
            <a:endParaRPr lang="zh-CN" altLang="en-US" sz="2000" dirty="0">
              <a:solidFill>
                <a:srgbClr val="C00000"/>
              </a:solidFill>
              <a:ea typeface="宋体" panose="02010600030101010101" pitchFamily="2" charset="-122"/>
              <a:cs typeface="Times New Roman" panose="02020603050405020304" pitchFamily="18" charset="0"/>
            </a:endParaRPr>
          </a:p>
          <a:p>
            <a:r>
              <a:rPr lang="zh-CN" altLang="en-US" sz="2000" dirty="0">
                <a:solidFill>
                  <a:srgbClr val="C00000"/>
                </a:solidFill>
                <a:ea typeface="宋体" panose="02010600030101010101" pitchFamily="2" charset="-122"/>
                <a:cs typeface="Times New Roman" panose="02020603050405020304" pitchFamily="18" charset="0"/>
              </a:rPr>
              <a:t>	</a:t>
            </a:r>
            <a:r>
              <a:rPr lang="en-US" altLang="zh-CN" sz="2000" dirty="0">
                <a:solidFill>
                  <a:srgbClr val="C00000"/>
                </a:solidFill>
                <a:ea typeface="宋体" panose="02010600030101010101" pitchFamily="2" charset="-122"/>
                <a:cs typeface="Times New Roman" panose="02020603050405020304" pitchFamily="18" charset="0"/>
              </a:rPr>
              <a:t>public Person(){	</a:t>
            </a:r>
            <a:r>
              <a:rPr lang="en-US" altLang="zh-CN" sz="2000" dirty="0">
                <a:ea typeface="宋体" panose="02010600030101010101" pitchFamily="2" charset="-122"/>
                <a:cs typeface="Times New Roman" panose="02020603050405020304" pitchFamily="18" charset="0"/>
              </a:rPr>
              <a:t>  // </a:t>
            </a:r>
            <a:r>
              <a:rPr lang="zh-CN" altLang="en-US" sz="2000" dirty="0">
                <a:ea typeface="宋体" panose="02010600030101010101" pitchFamily="2" charset="-122"/>
                <a:cs typeface="Times New Roman" panose="02020603050405020304" pitchFamily="18" charset="0"/>
              </a:rPr>
              <a:t>无参构造器</a:t>
            </a:r>
            <a:endParaRPr lang="zh-CN" altLang="en-US" sz="2000" dirty="0">
              <a:ea typeface="宋体" panose="02010600030101010101" pitchFamily="2" charset="-122"/>
              <a:cs typeface="Times New Roman" panose="02020603050405020304" pitchFamily="18" charset="0"/>
            </a:endParaRPr>
          </a:p>
          <a:p>
            <a:r>
              <a:rPr lang="zh-CN" altLang="en-US" sz="2000" dirty="0">
                <a:solidFill>
                  <a:srgbClr val="C00000"/>
                </a:solidFill>
                <a:ea typeface="宋体" panose="02010600030101010101" pitchFamily="2" charset="-122"/>
                <a:cs typeface="Times New Roman" panose="02020603050405020304" pitchFamily="18" charset="0"/>
              </a:rPr>
              <a:t>		</a:t>
            </a:r>
            <a:r>
              <a:rPr lang="en-US" altLang="zh-CN" sz="2000" dirty="0" err="1">
                <a:solidFill>
                  <a:srgbClr val="C00000"/>
                </a:solidFill>
                <a:ea typeface="宋体" panose="02010600030101010101" pitchFamily="2" charset="-122"/>
                <a:cs typeface="Times New Roman" panose="02020603050405020304" pitchFamily="18" charset="0"/>
              </a:rPr>
              <a:t>System.out.println</a:t>
            </a:r>
            <a:r>
              <a:rPr lang="en-US" altLang="zh-CN" sz="2000" dirty="0">
                <a:solidFill>
                  <a:srgbClr val="C00000"/>
                </a:solidFill>
                <a:ea typeface="宋体" panose="02010600030101010101" pitchFamily="2" charset="-122"/>
                <a:cs typeface="Times New Roman" panose="02020603050405020304" pitchFamily="18" charset="0"/>
              </a:rPr>
              <a:t>("</a:t>
            </a:r>
            <a:r>
              <a:rPr lang="zh-CN" altLang="en-US" sz="2000" dirty="0">
                <a:solidFill>
                  <a:srgbClr val="C00000"/>
                </a:solidFill>
                <a:ea typeface="宋体" panose="02010600030101010101" pitchFamily="2" charset="-122"/>
                <a:cs typeface="Times New Roman" panose="02020603050405020304" pitchFamily="18" charset="0"/>
              </a:rPr>
              <a:t>新对象实例化</a:t>
            </a:r>
            <a:r>
              <a:rPr lang="en-US" altLang="zh-CN" sz="2000" dirty="0">
                <a:solidFill>
                  <a:srgbClr val="C00000"/>
                </a:solidFill>
                <a:ea typeface="宋体" panose="02010600030101010101" pitchFamily="2" charset="-122"/>
                <a:cs typeface="Times New Roman" panose="02020603050405020304" pitchFamily="18" charset="0"/>
              </a:rPr>
              <a:t>") ;</a:t>
            </a:r>
            <a:endParaRPr lang="en-US" altLang="zh-CN" sz="2000" dirty="0">
              <a:solidFill>
                <a:srgbClr val="C00000"/>
              </a:solidFill>
              <a:ea typeface="宋体" panose="02010600030101010101" pitchFamily="2" charset="-122"/>
              <a:cs typeface="Times New Roman" panose="02020603050405020304" pitchFamily="18" charset="0"/>
            </a:endParaRPr>
          </a:p>
          <a:p>
            <a:r>
              <a:rPr lang="en-US" altLang="zh-CN" sz="2000" dirty="0">
                <a:solidFill>
                  <a:srgbClr val="C00000"/>
                </a:solidFill>
                <a:ea typeface="宋体" panose="02010600030101010101" pitchFamily="2" charset="-122"/>
                <a:cs typeface="Times New Roman" panose="02020603050405020304" pitchFamily="18" charset="0"/>
              </a:rPr>
              <a:t>	}</a:t>
            </a:r>
            <a:endParaRPr lang="en-US" altLang="zh-CN" sz="2000" dirty="0">
              <a:solidFill>
                <a:srgbClr val="C00000"/>
              </a:solidFill>
              <a:ea typeface="宋体" panose="02010600030101010101" pitchFamily="2" charset="-122"/>
              <a:cs typeface="Times New Roman" panose="02020603050405020304" pitchFamily="18" charset="0"/>
            </a:endParaRPr>
          </a:p>
          <a:p>
            <a:r>
              <a:rPr lang="en-US" altLang="zh-CN" sz="2000" dirty="0">
                <a:solidFill>
                  <a:srgbClr val="C00000"/>
                </a:solidFill>
                <a:ea typeface="宋体" panose="02010600030101010101" pitchFamily="2" charset="-122"/>
                <a:cs typeface="Times New Roman" panose="02020603050405020304" pitchFamily="18" charset="0"/>
              </a:rPr>
              <a:t>	public Person(String name){</a:t>
            </a:r>
            <a:endParaRPr lang="en-US" altLang="zh-CN" sz="2000" dirty="0">
              <a:solidFill>
                <a:srgbClr val="C00000"/>
              </a:solidFill>
              <a:ea typeface="宋体" panose="02010600030101010101" pitchFamily="2" charset="-122"/>
              <a:cs typeface="Times New Roman" panose="02020603050405020304" pitchFamily="18" charset="0"/>
            </a:endParaRPr>
          </a:p>
          <a:p>
            <a:r>
              <a:rPr lang="en-US" altLang="zh-CN" sz="2000" dirty="0">
                <a:solidFill>
                  <a:srgbClr val="C00000"/>
                </a:solidFill>
                <a:ea typeface="宋体" panose="02010600030101010101" pitchFamily="2" charset="-122"/>
                <a:cs typeface="Times New Roman" panose="02020603050405020304" pitchFamily="18" charset="0"/>
              </a:rPr>
              <a:t>		this();      </a:t>
            </a:r>
            <a:r>
              <a:rPr lang="en-US" altLang="zh-CN" sz="2000" dirty="0">
                <a:ea typeface="宋体" panose="02010600030101010101" pitchFamily="2" charset="-122"/>
                <a:cs typeface="Times New Roman" panose="02020603050405020304" pitchFamily="18" charset="0"/>
              </a:rPr>
              <a:t>// </a:t>
            </a:r>
            <a:r>
              <a:rPr lang="zh-CN" altLang="en-US" sz="2000" dirty="0">
                <a:ea typeface="宋体" panose="02010600030101010101" pitchFamily="2" charset="-122"/>
                <a:cs typeface="Times New Roman" panose="02020603050405020304" pitchFamily="18" charset="0"/>
              </a:rPr>
              <a:t>调用本类中的无参构造器</a:t>
            </a:r>
            <a:endParaRPr lang="zh-CN" altLang="en-US" sz="2000" dirty="0">
              <a:ea typeface="宋体" panose="02010600030101010101" pitchFamily="2" charset="-122"/>
              <a:cs typeface="Times New Roman" panose="02020603050405020304" pitchFamily="18" charset="0"/>
            </a:endParaRPr>
          </a:p>
          <a:p>
            <a:r>
              <a:rPr lang="zh-CN" altLang="en-US" sz="2000" dirty="0">
                <a:solidFill>
                  <a:srgbClr val="C00000"/>
                </a:solidFill>
                <a:ea typeface="宋体" panose="02010600030101010101" pitchFamily="2" charset="-122"/>
                <a:cs typeface="Times New Roman" panose="02020603050405020304" pitchFamily="18" charset="0"/>
              </a:rPr>
              <a:t>		</a:t>
            </a:r>
            <a:r>
              <a:rPr lang="en-US" altLang="zh-CN" sz="2000" dirty="0">
                <a:solidFill>
                  <a:srgbClr val="C00000"/>
                </a:solidFill>
                <a:ea typeface="宋体" panose="02010600030101010101" pitchFamily="2" charset="-122"/>
                <a:cs typeface="Times New Roman" panose="02020603050405020304" pitchFamily="18" charset="0"/>
              </a:rPr>
              <a:t>this.name = name ;	</a:t>
            </a:r>
            <a:endParaRPr lang="en-US" altLang="zh-CN" sz="2000" dirty="0">
              <a:solidFill>
                <a:srgbClr val="C00000"/>
              </a:solidFill>
              <a:ea typeface="宋体" panose="02010600030101010101" pitchFamily="2" charset="-122"/>
              <a:cs typeface="Times New Roman" panose="02020603050405020304" pitchFamily="18" charset="0"/>
            </a:endParaRPr>
          </a:p>
          <a:p>
            <a:r>
              <a:rPr lang="en-US" altLang="zh-CN" sz="2000" dirty="0">
                <a:solidFill>
                  <a:srgbClr val="C00000"/>
                </a:solidFill>
                <a:ea typeface="宋体" panose="02010600030101010101" pitchFamily="2" charset="-122"/>
                <a:cs typeface="Times New Roman" panose="02020603050405020304" pitchFamily="18" charset="0"/>
              </a:rPr>
              <a:t>	}</a:t>
            </a:r>
            <a:endParaRPr lang="en-US" altLang="zh-CN" sz="2000" dirty="0">
              <a:solidFill>
                <a:srgbClr val="C00000"/>
              </a:solidFill>
              <a:ea typeface="宋体" panose="02010600030101010101" pitchFamily="2" charset="-122"/>
              <a:cs typeface="Times New Roman" panose="02020603050405020304" pitchFamily="18" charset="0"/>
            </a:endParaRPr>
          </a:p>
          <a:p>
            <a:r>
              <a:rPr lang="en-US" altLang="zh-CN" sz="2000" dirty="0">
                <a:solidFill>
                  <a:srgbClr val="C00000"/>
                </a:solidFill>
                <a:ea typeface="宋体" panose="02010600030101010101" pitchFamily="2" charset="-122"/>
                <a:cs typeface="Times New Roman" panose="02020603050405020304" pitchFamily="18" charset="0"/>
              </a:rPr>
              <a:t>	public Person(String </a:t>
            </a:r>
            <a:r>
              <a:rPr lang="en-US" altLang="zh-CN" sz="2000" dirty="0" err="1">
                <a:solidFill>
                  <a:srgbClr val="C00000"/>
                </a:solidFill>
                <a:ea typeface="宋体" panose="02010600030101010101" pitchFamily="2" charset="-122"/>
                <a:cs typeface="Times New Roman" panose="02020603050405020304" pitchFamily="18" charset="0"/>
              </a:rPr>
              <a:t>name,int</a:t>
            </a:r>
            <a:r>
              <a:rPr lang="en-US" altLang="zh-CN" sz="2000" dirty="0">
                <a:solidFill>
                  <a:srgbClr val="C00000"/>
                </a:solidFill>
                <a:ea typeface="宋体" panose="02010600030101010101" pitchFamily="2" charset="-122"/>
                <a:cs typeface="Times New Roman" panose="02020603050405020304" pitchFamily="18" charset="0"/>
              </a:rPr>
              <a:t> age){	</a:t>
            </a:r>
            <a:endParaRPr lang="zh-CN" altLang="en-US" sz="2000" dirty="0">
              <a:solidFill>
                <a:srgbClr val="C00000"/>
              </a:solidFill>
              <a:ea typeface="宋体" panose="02010600030101010101" pitchFamily="2" charset="-122"/>
              <a:cs typeface="Times New Roman" panose="02020603050405020304" pitchFamily="18" charset="0"/>
            </a:endParaRPr>
          </a:p>
          <a:p>
            <a:r>
              <a:rPr lang="zh-CN" altLang="en-US" sz="2000" dirty="0">
                <a:solidFill>
                  <a:srgbClr val="C00000"/>
                </a:solidFill>
                <a:ea typeface="宋体" panose="02010600030101010101" pitchFamily="2" charset="-122"/>
                <a:cs typeface="Times New Roman" panose="02020603050405020304" pitchFamily="18" charset="0"/>
              </a:rPr>
              <a:t>		</a:t>
            </a:r>
            <a:r>
              <a:rPr lang="en-US" altLang="zh-CN" sz="2000" dirty="0">
                <a:solidFill>
                  <a:srgbClr val="C00000"/>
                </a:solidFill>
                <a:ea typeface="宋体" panose="02010600030101010101" pitchFamily="2" charset="-122"/>
                <a:cs typeface="Times New Roman" panose="02020603050405020304" pitchFamily="18" charset="0"/>
              </a:rPr>
              <a:t>this(name) ;  </a:t>
            </a:r>
            <a:r>
              <a:rPr lang="en-US" altLang="zh-CN" sz="2000" dirty="0">
                <a:ea typeface="宋体" panose="02010600030101010101" pitchFamily="2" charset="-122"/>
                <a:cs typeface="Times New Roman" panose="02020603050405020304" pitchFamily="18" charset="0"/>
              </a:rPr>
              <a:t>// </a:t>
            </a:r>
            <a:r>
              <a:rPr lang="zh-CN" altLang="en-US" sz="2000" dirty="0">
                <a:ea typeface="宋体" panose="02010600030101010101" pitchFamily="2" charset="-122"/>
                <a:cs typeface="Times New Roman" panose="02020603050405020304" pitchFamily="18" charset="0"/>
              </a:rPr>
              <a:t>调用有一个参数的构造器</a:t>
            </a:r>
            <a:endParaRPr lang="zh-CN" altLang="en-US" sz="2000" dirty="0">
              <a:ea typeface="宋体" panose="02010600030101010101" pitchFamily="2" charset="-122"/>
              <a:cs typeface="Times New Roman" panose="02020603050405020304" pitchFamily="18" charset="0"/>
            </a:endParaRPr>
          </a:p>
          <a:p>
            <a:r>
              <a:rPr lang="zh-CN" altLang="en-US" sz="2000" dirty="0">
                <a:solidFill>
                  <a:srgbClr val="C00000"/>
                </a:solidFill>
                <a:ea typeface="宋体" panose="02010600030101010101" pitchFamily="2" charset="-122"/>
                <a:cs typeface="Times New Roman" panose="02020603050405020304" pitchFamily="18" charset="0"/>
              </a:rPr>
              <a:t>		</a:t>
            </a:r>
            <a:r>
              <a:rPr lang="en-US" altLang="zh-CN" sz="2000" dirty="0" err="1">
                <a:solidFill>
                  <a:srgbClr val="C00000"/>
                </a:solidFill>
                <a:ea typeface="宋体" panose="02010600030101010101" pitchFamily="2" charset="-122"/>
                <a:cs typeface="Times New Roman" panose="02020603050405020304" pitchFamily="18" charset="0"/>
              </a:rPr>
              <a:t>this.age</a:t>
            </a:r>
            <a:r>
              <a:rPr lang="en-US" altLang="zh-CN" sz="2000" dirty="0">
                <a:solidFill>
                  <a:srgbClr val="C00000"/>
                </a:solidFill>
                <a:ea typeface="宋体" panose="02010600030101010101" pitchFamily="2" charset="-122"/>
                <a:cs typeface="Times New Roman" panose="02020603050405020304" pitchFamily="18" charset="0"/>
              </a:rPr>
              <a:t> = age;</a:t>
            </a:r>
            <a:endParaRPr lang="zh-CN" altLang="en-US" sz="2000" dirty="0">
              <a:solidFill>
                <a:srgbClr val="C00000"/>
              </a:solidFill>
              <a:ea typeface="宋体" panose="02010600030101010101" pitchFamily="2" charset="-122"/>
              <a:cs typeface="Times New Roman" panose="02020603050405020304" pitchFamily="18" charset="0"/>
            </a:endParaRPr>
          </a:p>
          <a:p>
            <a:r>
              <a:rPr lang="zh-CN" altLang="en-US" sz="2000" dirty="0">
                <a:solidFill>
                  <a:srgbClr val="C00000"/>
                </a:solidFill>
                <a:ea typeface="宋体" panose="02010600030101010101" pitchFamily="2" charset="-122"/>
                <a:cs typeface="Times New Roman" panose="02020603050405020304" pitchFamily="18" charset="0"/>
              </a:rPr>
              <a:t>	</a:t>
            </a:r>
            <a:r>
              <a:rPr lang="en-US" altLang="zh-CN" sz="2000" dirty="0">
                <a:solidFill>
                  <a:srgbClr val="C00000"/>
                </a:solidFill>
                <a:ea typeface="宋体" panose="02010600030101010101" pitchFamily="2" charset="-122"/>
                <a:cs typeface="Times New Roman" panose="02020603050405020304" pitchFamily="18" charset="0"/>
              </a:rPr>
              <a:t>}</a:t>
            </a:r>
            <a:endParaRPr lang="en-US" altLang="zh-CN" sz="2000" dirty="0">
              <a:solidFill>
                <a:srgbClr val="C00000"/>
              </a:solidFill>
              <a:ea typeface="宋体" panose="02010600030101010101" pitchFamily="2" charset="-122"/>
              <a:cs typeface="Times New Roman" panose="02020603050405020304" pitchFamily="18" charset="0"/>
            </a:endParaRPr>
          </a:p>
          <a:p>
            <a:r>
              <a:rPr lang="en-US" altLang="zh-CN" sz="2000" dirty="0">
                <a:solidFill>
                  <a:srgbClr val="C00000"/>
                </a:solidFill>
                <a:ea typeface="宋体" panose="02010600030101010101" pitchFamily="2" charset="-122"/>
                <a:cs typeface="Times New Roman" panose="02020603050405020304" pitchFamily="18" charset="0"/>
              </a:rPr>
              <a:t>	public String </a:t>
            </a:r>
            <a:r>
              <a:rPr lang="en-US" altLang="zh-CN" sz="2000" dirty="0" err="1">
                <a:solidFill>
                  <a:srgbClr val="C00000"/>
                </a:solidFill>
                <a:ea typeface="宋体" panose="02010600030101010101" pitchFamily="2" charset="-122"/>
                <a:cs typeface="Times New Roman" panose="02020603050405020304" pitchFamily="18" charset="0"/>
              </a:rPr>
              <a:t>getInfo</a:t>
            </a:r>
            <a:r>
              <a:rPr lang="en-US" altLang="zh-CN" sz="2000" dirty="0">
                <a:solidFill>
                  <a:srgbClr val="C00000"/>
                </a:solidFill>
                <a:ea typeface="宋体" panose="02010600030101010101" pitchFamily="2" charset="-122"/>
                <a:cs typeface="Times New Roman" panose="02020603050405020304" pitchFamily="18" charset="0"/>
              </a:rPr>
              <a:t>(){	</a:t>
            </a:r>
            <a:endParaRPr lang="en-US" altLang="zh-CN" sz="2000" dirty="0">
              <a:solidFill>
                <a:srgbClr val="C00000"/>
              </a:solidFill>
              <a:ea typeface="宋体" panose="02010600030101010101" pitchFamily="2" charset="-122"/>
              <a:cs typeface="Times New Roman" panose="02020603050405020304" pitchFamily="18" charset="0"/>
            </a:endParaRPr>
          </a:p>
          <a:p>
            <a:r>
              <a:rPr lang="en-US" altLang="zh-CN" sz="2000" dirty="0">
                <a:solidFill>
                  <a:srgbClr val="C00000"/>
                </a:solidFill>
                <a:ea typeface="宋体" panose="02010600030101010101" pitchFamily="2" charset="-122"/>
                <a:cs typeface="Times New Roman" panose="02020603050405020304" pitchFamily="18" charset="0"/>
              </a:rPr>
              <a:t>		return "</a:t>
            </a:r>
            <a:r>
              <a:rPr lang="zh-CN" altLang="en-US" sz="2000" dirty="0">
                <a:solidFill>
                  <a:srgbClr val="C00000"/>
                </a:solidFill>
                <a:ea typeface="宋体" panose="02010600030101010101" pitchFamily="2" charset="-122"/>
                <a:cs typeface="Times New Roman" panose="02020603050405020304" pitchFamily="18" charset="0"/>
              </a:rPr>
              <a:t>姓名：</a:t>
            </a:r>
            <a:r>
              <a:rPr lang="en-US" altLang="zh-CN" sz="2000" dirty="0">
                <a:solidFill>
                  <a:srgbClr val="C00000"/>
                </a:solidFill>
                <a:ea typeface="宋体" panose="02010600030101010101" pitchFamily="2" charset="-122"/>
                <a:cs typeface="Times New Roman" panose="02020603050405020304" pitchFamily="18" charset="0"/>
              </a:rPr>
              <a:t>" + name + "</a:t>
            </a:r>
            <a:r>
              <a:rPr lang="zh-CN" altLang="en-US" sz="2000" dirty="0">
                <a:solidFill>
                  <a:srgbClr val="C00000"/>
                </a:solidFill>
                <a:ea typeface="宋体" panose="02010600030101010101" pitchFamily="2" charset="-122"/>
                <a:cs typeface="Times New Roman" panose="02020603050405020304" pitchFamily="18" charset="0"/>
              </a:rPr>
              <a:t>，年龄：</a:t>
            </a:r>
            <a:r>
              <a:rPr lang="en-US" altLang="zh-CN" sz="2000" dirty="0">
                <a:solidFill>
                  <a:srgbClr val="C00000"/>
                </a:solidFill>
                <a:ea typeface="宋体" panose="02010600030101010101" pitchFamily="2" charset="-122"/>
                <a:cs typeface="Times New Roman" panose="02020603050405020304" pitchFamily="18" charset="0"/>
              </a:rPr>
              <a:t>" + age ;</a:t>
            </a:r>
            <a:endParaRPr lang="en-US" altLang="zh-CN" sz="2000" dirty="0">
              <a:solidFill>
                <a:srgbClr val="C00000"/>
              </a:solidFill>
              <a:ea typeface="宋体" panose="02010600030101010101" pitchFamily="2" charset="-122"/>
              <a:cs typeface="Times New Roman" panose="02020603050405020304" pitchFamily="18" charset="0"/>
            </a:endParaRPr>
          </a:p>
          <a:p>
            <a:r>
              <a:rPr lang="en-US" altLang="zh-CN" sz="2000" dirty="0">
                <a:solidFill>
                  <a:srgbClr val="C00000"/>
                </a:solidFill>
                <a:ea typeface="宋体" panose="02010600030101010101" pitchFamily="2" charset="-122"/>
                <a:cs typeface="Times New Roman" panose="02020603050405020304" pitchFamily="18" charset="0"/>
              </a:rPr>
              <a:t>	}  }</a:t>
            </a:r>
            <a:endParaRPr lang="zh-CN" altLang="en-US" sz="2000" dirty="0">
              <a:solidFill>
                <a:srgbClr val="C00000"/>
              </a:solidFill>
              <a:ea typeface="宋体" panose="02010600030101010101" pitchFamily="2" charset="-122"/>
              <a:cs typeface="Times New Roman" panose="02020603050405020304" pitchFamily="18" charset="0"/>
            </a:endParaRPr>
          </a:p>
        </p:txBody>
      </p:sp>
      <p:sp>
        <p:nvSpPr>
          <p:cNvPr id="3" name="TextBox 2"/>
          <p:cNvSpPr txBox="1"/>
          <p:nvPr/>
        </p:nvSpPr>
        <p:spPr>
          <a:xfrm>
            <a:off x="395536" y="836712"/>
            <a:ext cx="6104150" cy="523220"/>
          </a:xfrm>
          <a:prstGeom prst="rect">
            <a:avLst/>
          </a:prstGeom>
          <a:noFill/>
        </p:spPr>
        <p:txBody>
          <a:bodyPr wrap="square" rtlCol="0">
            <a:spAutoFit/>
          </a:bodyPr>
          <a:lstStyle/>
          <a:p>
            <a:pPr marL="457200" indent="-457200">
              <a:buFont typeface="Wingdings" panose="05000000000000000000" pitchFamily="2" charset="2"/>
              <a:buChar char="l"/>
            </a:pPr>
            <a:r>
              <a:rPr lang="zh-CN" altLang="en-US" sz="2800" b="1" dirty="0">
                <a:ea typeface="宋体" panose="02010600030101010101" pitchFamily="2" charset="-122"/>
              </a:rPr>
              <a:t>使用</a:t>
            </a:r>
            <a:r>
              <a:rPr lang="en-US" altLang="zh-CN" sz="2800" b="1" dirty="0">
                <a:ea typeface="宋体" panose="02010600030101010101" pitchFamily="2" charset="-122"/>
              </a:rPr>
              <a:t>this</a:t>
            </a:r>
            <a:r>
              <a:rPr lang="zh-CN" altLang="en-US" sz="2800" b="1" dirty="0">
                <a:ea typeface="宋体" panose="02010600030101010101" pitchFamily="2" charset="-122"/>
              </a:rPr>
              <a:t>调用本类的构造器</a:t>
            </a:r>
            <a:endParaRPr lang="en-US" altLang="zh-CN" sz="2800" b="1" dirty="0">
              <a:ea typeface="宋体" panose="02010600030101010101" pitchFamily="2" charset="-122"/>
            </a:endParaRPr>
          </a:p>
        </p:txBody>
      </p:sp>
      <p:sp>
        <p:nvSpPr>
          <p:cNvPr id="4" name="矩形 3"/>
          <p:cNvSpPr/>
          <p:nvPr/>
        </p:nvSpPr>
        <p:spPr>
          <a:xfrm>
            <a:off x="5868144" y="1098322"/>
            <a:ext cx="2952328" cy="1015663"/>
          </a:xfrm>
          <a:prstGeom prst="rect">
            <a:avLst/>
          </a:prstGeom>
        </p:spPr>
        <p:txBody>
          <a:bodyPr wrap="square">
            <a:spAutoFit/>
          </a:bodyPr>
          <a:lstStyle/>
          <a:p>
            <a:r>
              <a:rPr lang="en-US" altLang="zh-CN" sz="2000" dirty="0">
                <a:ea typeface="宋体" panose="02010600030101010101" pitchFamily="2" charset="-122"/>
              </a:rPr>
              <a:t>3.this</a:t>
            </a:r>
            <a:r>
              <a:rPr lang="zh-CN" altLang="en-US" sz="2000" dirty="0">
                <a:ea typeface="宋体" panose="02010600030101010101" pitchFamily="2" charset="-122"/>
              </a:rPr>
              <a:t>可以作为一个类中，构造器相互调用的特殊格式</a:t>
            </a:r>
            <a:endParaRPr lang="zh-CN" altLang="en-US" sz="2000" dirty="0">
              <a:ea typeface="宋体" panose="02010600030101010101" pitchFamily="2" charset="-122"/>
            </a:endParaRPr>
          </a:p>
        </p:txBody>
      </p:sp>
      <p:sp>
        <p:nvSpPr>
          <p:cNvPr id="5" name="矩形 4"/>
          <p:cNvSpPr/>
          <p:nvPr/>
        </p:nvSpPr>
        <p:spPr>
          <a:xfrm>
            <a:off x="5868144" y="1098322"/>
            <a:ext cx="2952328" cy="1106542"/>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1500174"/>
            <a:ext cx="8105554" cy="2677656"/>
          </a:xfrm>
          <a:prstGeom prst="rect">
            <a:avLst/>
          </a:prstGeom>
          <a:noFill/>
        </p:spPr>
        <p:txBody>
          <a:bodyPr wrap="square" rtlCol="0">
            <a:spAutoFit/>
          </a:bodyPr>
          <a:lstStyle/>
          <a:p>
            <a:r>
              <a:rPr lang="zh-CN" altLang="en-US" sz="2800" b="1" dirty="0">
                <a:ea typeface="宋体" panose="02010600030101010101" pitchFamily="2" charset="-122"/>
              </a:rPr>
              <a:t>注意：</a:t>
            </a:r>
            <a:endParaRPr lang="en-US" altLang="zh-CN" sz="2800" b="1" dirty="0">
              <a:ea typeface="宋体" panose="02010600030101010101" pitchFamily="2" charset="-122"/>
            </a:endParaRPr>
          </a:p>
          <a:p>
            <a:endParaRPr lang="en-US" altLang="zh-CN" sz="2800" b="1" dirty="0">
              <a:ea typeface="宋体" panose="02010600030101010101" pitchFamily="2" charset="-122"/>
            </a:endParaRPr>
          </a:p>
          <a:p>
            <a:r>
              <a:rPr lang="en-US" altLang="zh-CN" sz="2800" b="1" dirty="0">
                <a:ea typeface="宋体" panose="02010600030101010101" pitchFamily="2" charset="-122"/>
              </a:rPr>
              <a:t>1.</a:t>
            </a:r>
            <a:r>
              <a:rPr lang="zh-CN" altLang="en-US" sz="2800" b="1" dirty="0">
                <a:ea typeface="宋体" panose="02010600030101010101" pitchFamily="2" charset="-122"/>
              </a:rPr>
              <a:t>使用</a:t>
            </a:r>
            <a:r>
              <a:rPr lang="en-US" altLang="zh-CN" sz="2800" b="1" dirty="0">
                <a:ea typeface="宋体" panose="02010600030101010101" pitchFamily="2" charset="-122"/>
              </a:rPr>
              <a:t>this()</a:t>
            </a:r>
            <a:r>
              <a:rPr lang="zh-CN" altLang="en-US" sz="2800" b="1" dirty="0">
                <a:ea typeface="宋体" panose="02010600030101010101" pitchFamily="2" charset="-122"/>
              </a:rPr>
              <a:t>必须放在构造器的首行！</a:t>
            </a:r>
            <a:endParaRPr lang="en-US" altLang="zh-CN" sz="2800" b="1" dirty="0">
              <a:ea typeface="宋体" panose="02010600030101010101" pitchFamily="2" charset="-122"/>
            </a:endParaRPr>
          </a:p>
          <a:p>
            <a:endParaRPr lang="en-US" altLang="zh-CN" sz="2800" b="1" dirty="0">
              <a:ea typeface="宋体" panose="02010600030101010101" pitchFamily="2" charset="-122"/>
            </a:endParaRPr>
          </a:p>
          <a:p>
            <a:r>
              <a:rPr lang="en-US" altLang="zh-CN" sz="2800" b="1" dirty="0">
                <a:ea typeface="宋体" panose="02010600030101010101" pitchFamily="2" charset="-122"/>
              </a:rPr>
              <a:t>2.</a:t>
            </a:r>
            <a:r>
              <a:rPr lang="zh-CN" altLang="en-US" sz="2800" b="1" dirty="0">
                <a:ea typeface="宋体" panose="02010600030101010101" pitchFamily="2" charset="-122"/>
              </a:rPr>
              <a:t>使用</a:t>
            </a:r>
            <a:r>
              <a:rPr lang="en-US" altLang="zh-CN" sz="2800" b="1" dirty="0">
                <a:ea typeface="宋体" panose="02010600030101010101" pitchFamily="2" charset="-122"/>
              </a:rPr>
              <a:t>this</a:t>
            </a:r>
            <a:r>
              <a:rPr lang="zh-CN" altLang="en-US" sz="2800" b="1" dirty="0">
                <a:ea typeface="宋体" panose="02010600030101010101" pitchFamily="2" charset="-122"/>
              </a:rPr>
              <a:t>调用本类中其它的构造器，至少有一个构造器是不用</a:t>
            </a:r>
            <a:r>
              <a:rPr lang="en-US" altLang="zh-CN" sz="2800" b="1" dirty="0">
                <a:ea typeface="宋体" panose="02010600030101010101" pitchFamily="2" charset="-122"/>
              </a:rPr>
              <a:t>this</a:t>
            </a:r>
            <a:r>
              <a:rPr lang="zh-CN" altLang="en-US" sz="2800" b="1" dirty="0">
                <a:ea typeface="宋体" panose="02010600030101010101" pitchFamily="2" charset="-122"/>
              </a:rPr>
              <a:t>的。</a:t>
            </a:r>
            <a:endParaRPr lang="zh-CN" altLang="en-US" sz="2800" b="1" dirty="0">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483768" y="620688"/>
            <a:ext cx="4680520" cy="792088"/>
          </a:xfrm>
        </p:spPr>
        <p:txBody>
          <a:bodyPr/>
          <a:lstStyle/>
          <a:p>
            <a:pPr eaLnBrk="1" hangingPunct="1"/>
            <a:r>
              <a:rPr lang="zh-CN" altLang="en-US" b="1" dirty="0">
                <a:solidFill>
                  <a:schemeClr val="tx1"/>
                </a:solidFill>
                <a:latin typeface="+mn-lt"/>
                <a:ea typeface="宋体" panose="02010600030101010101" pitchFamily="2" charset="-122"/>
                <a:cs typeface="Arial Unicode MS" panose="020B0604020202020204" pitchFamily="34" charset="-122"/>
              </a:rPr>
              <a:t>面向对象的思想概述</a:t>
            </a:r>
            <a:endParaRPr lang="zh-CN" altLang="en-US" b="1" dirty="0">
              <a:solidFill>
                <a:schemeClr val="tx1"/>
              </a:solidFill>
              <a:latin typeface="+mn-lt"/>
              <a:ea typeface="宋体" panose="02010600030101010101" pitchFamily="2" charset="-122"/>
              <a:cs typeface="Arial Unicode MS" panose="020B0604020202020204" pitchFamily="34" charset="-122"/>
            </a:endParaRPr>
          </a:p>
        </p:txBody>
      </p:sp>
      <p:sp>
        <p:nvSpPr>
          <p:cNvPr id="5123" name="Rectangle 3"/>
          <p:cNvSpPr>
            <a:spLocks noGrp="1" noChangeArrowheads="1"/>
          </p:cNvSpPr>
          <p:nvPr>
            <p:ph idx="1"/>
          </p:nvPr>
        </p:nvSpPr>
        <p:spPr>
          <a:xfrm>
            <a:off x="251520" y="1556792"/>
            <a:ext cx="8658236" cy="3744416"/>
          </a:xfrm>
        </p:spPr>
        <p:txBody>
          <a:bodyPr>
            <a:noAutofit/>
          </a:bodyPr>
          <a:lstStyle/>
          <a:p>
            <a:pPr marL="0" indent="0">
              <a:lnSpc>
                <a:spcPct val="90000"/>
              </a:lnSpc>
              <a:buClr>
                <a:schemeClr val="tx1"/>
              </a:buClr>
              <a:buNone/>
            </a:pPr>
            <a:endParaRPr lang="en-US" altLang="zh-CN" sz="1200" dirty="0">
              <a:ea typeface="宋体" panose="02010600030101010101" pitchFamily="2" charset="-122"/>
              <a:cs typeface="Times New Roman" panose="02020603050405020304" pitchFamily="18" charset="0"/>
            </a:endParaRPr>
          </a:p>
          <a:p>
            <a:pPr eaLnBrk="1" hangingPunct="1">
              <a:lnSpc>
                <a:spcPct val="90000"/>
              </a:lnSpc>
              <a:buClr>
                <a:schemeClr val="tx1"/>
              </a:buClr>
              <a:buFont typeface="Wingdings" panose="05000000000000000000" pitchFamily="2" charset="2"/>
              <a:buChar char="l"/>
            </a:pPr>
            <a:r>
              <a:rPr lang="zh-CN" altLang="en-US" dirty="0">
                <a:solidFill>
                  <a:srgbClr val="C00000"/>
                </a:solidFill>
                <a:ea typeface="宋体" panose="02010600030101010101" pitchFamily="2" charset="-122"/>
                <a:cs typeface="Times New Roman" panose="02020603050405020304" pitchFamily="18" charset="0"/>
              </a:rPr>
              <a:t>类</a:t>
            </a:r>
            <a:r>
              <a:rPr lang="en-US" altLang="zh-CN" dirty="0">
                <a:solidFill>
                  <a:srgbClr val="C00000"/>
                </a:solidFill>
                <a:ea typeface="宋体" panose="02010600030101010101" pitchFamily="2" charset="-122"/>
                <a:cs typeface="Times New Roman" panose="02020603050405020304" pitchFamily="18" charset="0"/>
              </a:rPr>
              <a:t>(class)</a:t>
            </a:r>
            <a:r>
              <a:rPr lang="zh-CN" altLang="en-US" dirty="0">
                <a:ea typeface="宋体" panose="02010600030101010101" pitchFamily="2" charset="-122"/>
                <a:cs typeface="Times New Roman" panose="02020603050405020304" pitchFamily="18" charset="0"/>
              </a:rPr>
              <a:t>和</a:t>
            </a:r>
            <a:r>
              <a:rPr lang="zh-CN" altLang="en-US" dirty="0">
                <a:solidFill>
                  <a:srgbClr val="C00000"/>
                </a:solidFill>
                <a:ea typeface="宋体" panose="02010600030101010101" pitchFamily="2" charset="-122"/>
                <a:cs typeface="Times New Roman" panose="02020603050405020304" pitchFamily="18" charset="0"/>
              </a:rPr>
              <a:t>对象</a:t>
            </a:r>
            <a:r>
              <a:rPr lang="en-US" altLang="zh-CN" dirty="0">
                <a:solidFill>
                  <a:srgbClr val="C00000"/>
                </a:solidFill>
                <a:ea typeface="宋体" panose="02010600030101010101" pitchFamily="2" charset="-122"/>
                <a:cs typeface="Times New Roman" panose="02020603050405020304" pitchFamily="18" charset="0"/>
              </a:rPr>
              <a:t>(object)</a:t>
            </a:r>
            <a:r>
              <a:rPr lang="zh-CN" altLang="en-US" dirty="0">
                <a:ea typeface="宋体" panose="02010600030101010101" pitchFamily="2" charset="-122"/>
                <a:cs typeface="Times New Roman" panose="02020603050405020304" pitchFamily="18" charset="0"/>
              </a:rPr>
              <a:t>是面向对象的核心概念。</a:t>
            </a:r>
            <a:endParaRPr lang="en-US" altLang="zh-CN" dirty="0">
              <a:ea typeface="宋体" panose="02010600030101010101" pitchFamily="2" charset="-122"/>
              <a:cs typeface="Times New Roman" panose="02020603050405020304" pitchFamily="18" charset="0"/>
            </a:endParaRPr>
          </a:p>
          <a:p>
            <a:pPr lvl="1">
              <a:lnSpc>
                <a:spcPct val="150000"/>
              </a:lnSpc>
              <a:buClr>
                <a:schemeClr val="tx1"/>
              </a:buClr>
              <a:buFont typeface="Wingdings" panose="05000000000000000000" pitchFamily="2" charset="2"/>
              <a:buChar char="Ø"/>
            </a:pPr>
            <a:r>
              <a:rPr lang="zh-CN" altLang="en-US" dirty="0">
                <a:ea typeface="宋体" panose="02010600030101010101" pitchFamily="2" charset="-122"/>
                <a:cs typeface="Times New Roman" panose="02020603050405020304" pitchFamily="18" charset="0"/>
              </a:rPr>
              <a:t>类是对一类事物的描述，是</a:t>
            </a:r>
            <a:r>
              <a:rPr lang="zh-CN" altLang="en-US" dirty="0">
                <a:solidFill>
                  <a:srgbClr val="0000FF"/>
                </a:solidFill>
                <a:ea typeface="宋体" panose="02010600030101010101" pitchFamily="2" charset="-122"/>
                <a:cs typeface="Times New Roman" panose="02020603050405020304" pitchFamily="18" charset="0"/>
              </a:rPr>
              <a:t>抽象的</a:t>
            </a:r>
            <a:r>
              <a:rPr lang="zh-CN" altLang="en-US" dirty="0">
                <a:ea typeface="宋体" panose="02010600030101010101" pitchFamily="2" charset="-122"/>
                <a:cs typeface="Times New Roman" panose="02020603050405020304" pitchFamily="18" charset="0"/>
              </a:rPr>
              <a:t>、概念上的定义</a:t>
            </a:r>
            <a:endParaRPr lang="en-US" altLang="zh-CN" dirty="0">
              <a:ea typeface="宋体" panose="02010600030101010101" pitchFamily="2" charset="-122"/>
              <a:cs typeface="Times New Roman" panose="02020603050405020304" pitchFamily="18" charset="0"/>
            </a:endParaRPr>
          </a:p>
          <a:p>
            <a:pPr lvl="1">
              <a:lnSpc>
                <a:spcPct val="150000"/>
              </a:lnSpc>
              <a:buClr>
                <a:schemeClr val="tx1"/>
              </a:buClr>
              <a:buFont typeface="Wingdings" panose="05000000000000000000" pitchFamily="2" charset="2"/>
              <a:buChar char="Ø"/>
            </a:pPr>
            <a:r>
              <a:rPr lang="zh-CN" altLang="en-US" dirty="0">
                <a:ea typeface="宋体" panose="02010600030101010101" pitchFamily="2" charset="-122"/>
                <a:cs typeface="Times New Roman" panose="02020603050405020304" pitchFamily="18" charset="0"/>
              </a:rPr>
              <a:t>对象是实际存在的该类事物的每个个体，因而也称</a:t>
            </a:r>
            <a:r>
              <a:rPr lang="zh-CN" altLang="en-US" dirty="0">
                <a:solidFill>
                  <a:srgbClr val="0000FF"/>
                </a:solidFill>
                <a:ea typeface="宋体" panose="02010600030101010101" pitchFamily="2" charset="-122"/>
                <a:cs typeface="Times New Roman" panose="02020603050405020304" pitchFamily="18" charset="0"/>
              </a:rPr>
              <a:t>实例</a:t>
            </a:r>
            <a:r>
              <a:rPr lang="en-US" altLang="zh-CN" dirty="0">
                <a:ea typeface="宋体" panose="02010600030101010101" pitchFamily="2" charset="-122"/>
                <a:cs typeface="Times New Roman" panose="02020603050405020304" pitchFamily="18" charset="0"/>
              </a:rPr>
              <a:t>(instance)</a:t>
            </a:r>
            <a:r>
              <a:rPr lang="zh-CN" altLang="en-US" dirty="0">
                <a:ea typeface="宋体" panose="02010600030101010101" pitchFamily="2" charset="-122"/>
                <a:cs typeface="Times New Roman" panose="02020603050405020304" pitchFamily="18" charset="0"/>
              </a:rPr>
              <a:t>。</a:t>
            </a:r>
            <a:endParaRPr lang="en-US" altLang="zh-CN" dirty="0">
              <a:ea typeface="宋体" panose="02010600030101010101" pitchFamily="2" charset="-122"/>
              <a:cs typeface="Times New Roman" panose="02020603050405020304" pitchFamily="18" charset="0"/>
            </a:endParaRPr>
          </a:p>
          <a:p>
            <a:pPr marL="57150" lvl="1" indent="-342900">
              <a:lnSpc>
                <a:spcPct val="90000"/>
              </a:lnSpc>
              <a:spcBef>
                <a:spcPts val="1800"/>
              </a:spcBef>
              <a:buClr>
                <a:schemeClr val="tx1"/>
              </a:buClr>
              <a:buFont typeface="Wingdings" panose="05000000000000000000" pitchFamily="2" charset="2"/>
              <a:buChar char="l"/>
            </a:pPr>
            <a:endParaRPr lang="en-US" altLang="zh-CN" sz="1800" dirty="0">
              <a:ea typeface="宋体" panose="02010600030101010101" pitchFamily="2" charset="-122"/>
              <a:cs typeface="Times New Roman" panose="02020603050405020304" pitchFamily="18" charset="0"/>
            </a:endParaRPr>
          </a:p>
          <a:p>
            <a:pPr marL="57150" lvl="1" indent="-342900">
              <a:lnSpc>
                <a:spcPct val="90000"/>
              </a:lnSpc>
              <a:spcBef>
                <a:spcPts val="1800"/>
              </a:spcBef>
              <a:buClr>
                <a:schemeClr val="tx1"/>
              </a:buClr>
              <a:buFont typeface="Wingdings" panose="05000000000000000000" pitchFamily="2" charset="2"/>
              <a:buChar char="l"/>
            </a:pPr>
            <a:r>
              <a:rPr lang="zh-CN" altLang="en-US" sz="2800" dirty="0">
                <a:ea typeface="宋体" panose="02010600030101010101" pitchFamily="2" charset="-122"/>
                <a:cs typeface="Times New Roman" panose="02020603050405020304" pitchFamily="18" charset="0"/>
              </a:rPr>
              <a:t>“万事万物皆对象”</a:t>
            </a:r>
            <a:endParaRPr lang="zh-CN" altLang="en-US" sz="2800" dirty="0">
              <a:ea typeface="宋体" panose="02010600030101010101" pitchFamily="2" charset="-122"/>
              <a:cs typeface="Times New Roman" panose="02020603050405020304" pitchFamily="18" charset="0"/>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4016" y="908720"/>
            <a:ext cx="8820472" cy="5847755"/>
          </a:xfrm>
          <a:prstGeom prst="rect">
            <a:avLst/>
          </a:prstGeom>
          <a:noFill/>
        </p:spPr>
        <p:txBody>
          <a:bodyPr wrap="square" rtlCol="0">
            <a:spAutoFit/>
          </a:bodyPr>
          <a:lstStyle/>
          <a:p>
            <a:r>
              <a:rPr lang="en-US" altLang="zh-CN" sz="2200" dirty="0">
                <a:solidFill>
                  <a:srgbClr val="C00000"/>
                </a:solidFill>
                <a:ea typeface="新宋体" panose="02010609030101010101" pitchFamily="49" charset="-122"/>
              </a:rPr>
              <a:t>class Person{  </a:t>
            </a:r>
            <a:r>
              <a:rPr lang="en-US" altLang="zh-CN" sz="2200" dirty="0">
                <a:ea typeface="新宋体" panose="02010609030101010101" pitchFamily="49" charset="-122"/>
              </a:rPr>
              <a:t>// </a:t>
            </a:r>
            <a:r>
              <a:rPr lang="zh-CN" altLang="en-US" sz="2200" dirty="0">
                <a:ea typeface="新宋体" panose="02010609030101010101" pitchFamily="49" charset="-122"/>
              </a:rPr>
              <a:t>定义</a:t>
            </a:r>
            <a:r>
              <a:rPr lang="en-US" altLang="zh-CN" sz="2200" dirty="0">
                <a:ea typeface="新宋体" panose="02010609030101010101" pitchFamily="49" charset="-122"/>
              </a:rPr>
              <a:t>Person</a:t>
            </a:r>
            <a:r>
              <a:rPr lang="zh-CN" altLang="en-US" sz="2200" dirty="0">
                <a:ea typeface="新宋体" panose="02010609030101010101" pitchFamily="49" charset="-122"/>
              </a:rPr>
              <a:t>类</a:t>
            </a:r>
            <a:endParaRPr lang="zh-CN" altLang="en-US" sz="2200" dirty="0">
              <a:ea typeface="新宋体" panose="02010609030101010101" pitchFamily="49" charset="-122"/>
            </a:endParaRPr>
          </a:p>
          <a:p>
            <a:r>
              <a:rPr lang="zh-CN" altLang="en-US" sz="2200" dirty="0">
                <a:solidFill>
                  <a:srgbClr val="C00000"/>
                </a:solidFill>
                <a:ea typeface="新宋体" panose="02010609030101010101" pitchFamily="49" charset="-122"/>
              </a:rPr>
              <a:t>	</a:t>
            </a:r>
            <a:r>
              <a:rPr lang="en-US" altLang="zh-CN" sz="2200" dirty="0">
                <a:solidFill>
                  <a:srgbClr val="C00000"/>
                </a:solidFill>
                <a:ea typeface="新宋体" panose="02010609030101010101" pitchFamily="49" charset="-122"/>
              </a:rPr>
              <a:t>String name;</a:t>
            </a:r>
            <a:endParaRPr lang="en-US" altLang="zh-CN" sz="2200" dirty="0">
              <a:solidFill>
                <a:srgbClr val="C00000"/>
              </a:solidFill>
              <a:ea typeface="新宋体" panose="02010609030101010101" pitchFamily="49" charset="-122"/>
            </a:endParaRPr>
          </a:p>
          <a:p>
            <a:r>
              <a:rPr lang="en-US" altLang="zh-CN" sz="2200" dirty="0">
                <a:solidFill>
                  <a:srgbClr val="C00000"/>
                </a:solidFill>
                <a:ea typeface="新宋体" panose="02010609030101010101" pitchFamily="49" charset="-122"/>
              </a:rPr>
              <a:t>	Person(String name){</a:t>
            </a:r>
            <a:endParaRPr lang="en-US" altLang="zh-CN" sz="2200" dirty="0">
              <a:solidFill>
                <a:srgbClr val="C00000"/>
              </a:solidFill>
              <a:ea typeface="新宋体" panose="02010609030101010101" pitchFamily="49" charset="-122"/>
            </a:endParaRPr>
          </a:p>
          <a:p>
            <a:r>
              <a:rPr lang="en-US" altLang="zh-CN" sz="2200" dirty="0">
                <a:solidFill>
                  <a:srgbClr val="C00000"/>
                </a:solidFill>
                <a:ea typeface="新宋体" panose="02010609030101010101" pitchFamily="49" charset="-122"/>
              </a:rPr>
              <a:t>		this.name = name;}</a:t>
            </a:r>
            <a:endParaRPr lang="en-US" altLang="zh-CN" sz="2200" dirty="0">
              <a:solidFill>
                <a:srgbClr val="C00000"/>
              </a:solidFill>
              <a:ea typeface="新宋体" panose="02010609030101010101" pitchFamily="49" charset="-122"/>
            </a:endParaRPr>
          </a:p>
          <a:p>
            <a:r>
              <a:rPr lang="en-US" altLang="zh-CN" sz="2200" dirty="0">
                <a:solidFill>
                  <a:srgbClr val="C00000"/>
                </a:solidFill>
                <a:ea typeface="新宋体" panose="02010609030101010101" pitchFamily="49" charset="-122"/>
              </a:rPr>
              <a:t>	public void </a:t>
            </a:r>
            <a:r>
              <a:rPr lang="en-US" altLang="zh-CN" sz="2200" dirty="0" err="1">
                <a:solidFill>
                  <a:srgbClr val="C00000"/>
                </a:solidFill>
                <a:ea typeface="新宋体" panose="02010609030101010101" pitchFamily="49" charset="-122"/>
              </a:rPr>
              <a:t>getInfo</a:t>
            </a:r>
            <a:r>
              <a:rPr lang="en-US" altLang="zh-CN" sz="2200" dirty="0">
                <a:solidFill>
                  <a:srgbClr val="C00000"/>
                </a:solidFill>
                <a:ea typeface="新宋体" panose="02010609030101010101" pitchFamily="49" charset="-122"/>
              </a:rPr>
              <a:t>(){	</a:t>
            </a:r>
            <a:endParaRPr lang="zh-CN" altLang="en-US" sz="2200" dirty="0">
              <a:solidFill>
                <a:srgbClr val="C00000"/>
              </a:solidFill>
              <a:ea typeface="新宋体" panose="02010609030101010101" pitchFamily="49" charset="-122"/>
            </a:endParaRPr>
          </a:p>
          <a:p>
            <a:r>
              <a:rPr lang="zh-CN" altLang="en-US" sz="2200" dirty="0">
                <a:solidFill>
                  <a:srgbClr val="C00000"/>
                </a:solidFill>
                <a:ea typeface="新宋体" panose="02010609030101010101" pitchFamily="49" charset="-122"/>
              </a:rPr>
              <a:t>		</a:t>
            </a:r>
            <a:r>
              <a:rPr lang="en-US" altLang="zh-CN" sz="2200" dirty="0" err="1">
                <a:solidFill>
                  <a:srgbClr val="C00000"/>
                </a:solidFill>
                <a:ea typeface="新宋体" panose="02010609030101010101" pitchFamily="49" charset="-122"/>
              </a:rPr>
              <a:t>System.out.println</a:t>
            </a:r>
            <a:r>
              <a:rPr lang="en-US" altLang="zh-CN" sz="2200" dirty="0">
                <a:solidFill>
                  <a:srgbClr val="C00000"/>
                </a:solidFill>
                <a:ea typeface="新宋体" panose="02010609030101010101" pitchFamily="49" charset="-122"/>
              </a:rPr>
              <a:t>("Person</a:t>
            </a:r>
            <a:r>
              <a:rPr lang="zh-CN" altLang="en-US" sz="2200" dirty="0">
                <a:solidFill>
                  <a:srgbClr val="C00000"/>
                </a:solidFill>
                <a:ea typeface="新宋体" panose="02010609030101010101" pitchFamily="49" charset="-122"/>
              </a:rPr>
              <a:t>类 </a:t>
            </a:r>
            <a:r>
              <a:rPr lang="en-US" altLang="zh-CN" sz="2200" dirty="0">
                <a:solidFill>
                  <a:srgbClr val="C00000"/>
                </a:solidFill>
                <a:ea typeface="新宋体" panose="02010609030101010101" pitchFamily="49" charset="-122"/>
              </a:rPr>
              <a:t>--&gt; " + </a:t>
            </a:r>
            <a:r>
              <a:rPr lang="en-US" altLang="zh-CN" sz="2200" b="1" dirty="0">
                <a:solidFill>
                  <a:srgbClr val="C00000"/>
                </a:solidFill>
                <a:ea typeface="新宋体" panose="02010609030101010101" pitchFamily="49" charset="-122"/>
              </a:rPr>
              <a:t>this</a:t>
            </a:r>
            <a:r>
              <a:rPr lang="en-US" altLang="zh-CN" sz="2200" dirty="0">
                <a:solidFill>
                  <a:srgbClr val="C00000"/>
                </a:solidFill>
                <a:ea typeface="新宋体" panose="02010609030101010101" pitchFamily="49" charset="-122"/>
              </a:rPr>
              <a:t>.name) ; }</a:t>
            </a:r>
            <a:endParaRPr lang="en-US" altLang="zh-CN" sz="2200" dirty="0">
              <a:solidFill>
                <a:srgbClr val="C00000"/>
              </a:solidFill>
              <a:ea typeface="新宋体" panose="02010609030101010101" pitchFamily="49" charset="-122"/>
            </a:endParaRPr>
          </a:p>
          <a:p>
            <a:r>
              <a:rPr lang="en-US" altLang="zh-CN" sz="2200" dirty="0">
                <a:solidFill>
                  <a:srgbClr val="C00000"/>
                </a:solidFill>
                <a:ea typeface="新宋体" panose="02010609030101010101" pitchFamily="49" charset="-122"/>
              </a:rPr>
              <a:t>	</a:t>
            </a:r>
            <a:r>
              <a:rPr lang="en-US" altLang="zh-CN" sz="2200" dirty="0">
                <a:solidFill>
                  <a:srgbClr val="0000FF"/>
                </a:solidFill>
                <a:ea typeface="新宋体" panose="02010609030101010101" pitchFamily="49" charset="-122"/>
              </a:rPr>
              <a:t>public </a:t>
            </a:r>
            <a:r>
              <a:rPr lang="en-US" altLang="zh-CN" sz="2200" dirty="0" err="1">
                <a:solidFill>
                  <a:srgbClr val="0000FF"/>
                </a:solidFill>
                <a:ea typeface="新宋体" panose="02010609030101010101" pitchFamily="49" charset="-122"/>
              </a:rPr>
              <a:t>boolean</a:t>
            </a:r>
            <a:r>
              <a:rPr lang="en-US" altLang="zh-CN" sz="2200" dirty="0">
                <a:solidFill>
                  <a:srgbClr val="0000FF"/>
                </a:solidFill>
                <a:ea typeface="新宋体" panose="02010609030101010101" pitchFamily="49" charset="-122"/>
              </a:rPr>
              <a:t> compare(Person p){</a:t>
            </a:r>
            <a:endParaRPr lang="en-US" altLang="zh-CN" sz="2200" dirty="0">
              <a:solidFill>
                <a:srgbClr val="0000FF"/>
              </a:solidFill>
              <a:ea typeface="新宋体" panose="02010609030101010101" pitchFamily="49" charset="-122"/>
            </a:endParaRPr>
          </a:p>
          <a:p>
            <a:r>
              <a:rPr lang="en-US" altLang="zh-CN" sz="2200" dirty="0">
                <a:solidFill>
                  <a:srgbClr val="0000FF"/>
                </a:solidFill>
                <a:ea typeface="新宋体" panose="02010609030101010101" pitchFamily="49" charset="-122"/>
              </a:rPr>
              <a:t>		return </a:t>
            </a:r>
            <a:r>
              <a:rPr lang="en-US" altLang="zh-CN" sz="2200" b="1" dirty="0">
                <a:solidFill>
                  <a:srgbClr val="0000FF"/>
                </a:solidFill>
                <a:ea typeface="新宋体" panose="02010609030101010101" pitchFamily="49" charset="-122"/>
              </a:rPr>
              <a:t>this</a:t>
            </a:r>
            <a:r>
              <a:rPr lang="en-US" altLang="zh-CN" sz="2200" dirty="0">
                <a:solidFill>
                  <a:srgbClr val="0000FF"/>
                </a:solidFill>
                <a:ea typeface="新宋体" panose="02010609030101010101" pitchFamily="49" charset="-122"/>
              </a:rPr>
              <a:t>.name==p.name;</a:t>
            </a:r>
            <a:endParaRPr lang="en-US" altLang="zh-CN" sz="2200" dirty="0">
              <a:solidFill>
                <a:srgbClr val="0000FF"/>
              </a:solidFill>
              <a:ea typeface="新宋体" panose="02010609030101010101" pitchFamily="49" charset="-122"/>
            </a:endParaRPr>
          </a:p>
          <a:p>
            <a:r>
              <a:rPr lang="en-US" altLang="zh-CN" sz="2200" dirty="0">
                <a:solidFill>
                  <a:srgbClr val="0000FF"/>
                </a:solidFill>
                <a:ea typeface="新宋体" panose="02010609030101010101" pitchFamily="49" charset="-122"/>
              </a:rPr>
              <a:t>	}  </a:t>
            </a:r>
            <a:r>
              <a:rPr lang="en-US" altLang="zh-CN" sz="2200" dirty="0">
                <a:solidFill>
                  <a:srgbClr val="C00000"/>
                </a:solidFill>
                <a:ea typeface="新宋体" panose="02010609030101010101" pitchFamily="49" charset="-122"/>
              </a:rPr>
              <a:t>}</a:t>
            </a:r>
            <a:endParaRPr lang="en-US" altLang="zh-CN" sz="2200" dirty="0">
              <a:solidFill>
                <a:srgbClr val="C00000"/>
              </a:solidFill>
              <a:ea typeface="新宋体" panose="02010609030101010101" pitchFamily="49" charset="-122"/>
            </a:endParaRPr>
          </a:p>
          <a:p>
            <a:r>
              <a:rPr lang="en-US" altLang="zh-CN" sz="2200" dirty="0">
                <a:solidFill>
                  <a:srgbClr val="C00000"/>
                </a:solidFill>
                <a:ea typeface="新宋体" panose="02010609030101010101" pitchFamily="49" charset="-122"/>
              </a:rPr>
              <a:t>public </a:t>
            </a:r>
            <a:r>
              <a:rPr lang="en-US" altLang="zh-CN" sz="2200">
                <a:solidFill>
                  <a:srgbClr val="C00000"/>
                </a:solidFill>
                <a:ea typeface="新宋体" panose="02010609030101010101" pitchFamily="49" charset="-122"/>
              </a:rPr>
              <a:t>class PersonTest{</a:t>
            </a:r>
            <a:endParaRPr lang="en-US" altLang="zh-CN" sz="2200" dirty="0">
              <a:solidFill>
                <a:srgbClr val="C00000"/>
              </a:solidFill>
              <a:ea typeface="新宋体" panose="02010609030101010101" pitchFamily="49" charset="-122"/>
            </a:endParaRPr>
          </a:p>
          <a:p>
            <a:r>
              <a:rPr lang="en-US" altLang="zh-CN" sz="2200" dirty="0">
                <a:solidFill>
                  <a:srgbClr val="C00000"/>
                </a:solidFill>
                <a:ea typeface="新宋体" panose="02010609030101010101" pitchFamily="49" charset="-122"/>
              </a:rPr>
              <a:t>	public static void main(String </a:t>
            </a:r>
            <a:r>
              <a:rPr lang="en-US" altLang="zh-CN" sz="2200" dirty="0" err="1">
                <a:solidFill>
                  <a:srgbClr val="C00000"/>
                </a:solidFill>
                <a:ea typeface="新宋体" panose="02010609030101010101" pitchFamily="49" charset="-122"/>
              </a:rPr>
              <a:t>args</a:t>
            </a:r>
            <a:r>
              <a:rPr lang="en-US" altLang="zh-CN" sz="2200" dirty="0">
                <a:solidFill>
                  <a:srgbClr val="C00000"/>
                </a:solidFill>
                <a:ea typeface="新宋体" panose="02010609030101010101" pitchFamily="49" charset="-122"/>
              </a:rPr>
              <a:t>[]){</a:t>
            </a:r>
            <a:endParaRPr lang="en-US" altLang="zh-CN" sz="2200" dirty="0">
              <a:solidFill>
                <a:srgbClr val="C00000"/>
              </a:solidFill>
              <a:ea typeface="新宋体" panose="02010609030101010101" pitchFamily="49" charset="-122"/>
            </a:endParaRPr>
          </a:p>
          <a:p>
            <a:r>
              <a:rPr lang="en-US" altLang="zh-CN" sz="2200" dirty="0">
                <a:solidFill>
                  <a:srgbClr val="C00000"/>
                </a:solidFill>
                <a:ea typeface="新宋体" panose="02010609030101010101" pitchFamily="49" charset="-122"/>
              </a:rPr>
              <a:t>		Person per1 = new Person("</a:t>
            </a:r>
            <a:r>
              <a:rPr lang="zh-CN" altLang="en-US" sz="2200" dirty="0">
                <a:solidFill>
                  <a:srgbClr val="C00000"/>
                </a:solidFill>
                <a:ea typeface="新宋体" panose="02010609030101010101" pitchFamily="49" charset="-122"/>
              </a:rPr>
              <a:t>张三</a:t>
            </a:r>
            <a:r>
              <a:rPr lang="en-US" altLang="zh-CN" sz="2200" dirty="0">
                <a:solidFill>
                  <a:srgbClr val="C00000"/>
                </a:solidFill>
                <a:ea typeface="新宋体" panose="02010609030101010101" pitchFamily="49" charset="-122"/>
              </a:rPr>
              <a:t>") ;	</a:t>
            </a:r>
            <a:endParaRPr lang="zh-CN" altLang="en-US" sz="2200" dirty="0">
              <a:solidFill>
                <a:srgbClr val="C00000"/>
              </a:solidFill>
              <a:ea typeface="新宋体" panose="02010609030101010101" pitchFamily="49" charset="-122"/>
            </a:endParaRPr>
          </a:p>
          <a:p>
            <a:r>
              <a:rPr lang="zh-CN" altLang="en-US" sz="2200" dirty="0">
                <a:solidFill>
                  <a:srgbClr val="C00000"/>
                </a:solidFill>
                <a:ea typeface="新宋体" panose="02010609030101010101" pitchFamily="49" charset="-122"/>
              </a:rPr>
              <a:t>		</a:t>
            </a:r>
            <a:r>
              <a:rPr lang="en-US" altLang="zh-CN" sz="2200" dirty="0">
                <a:solidFill>
                  <a:srgbClr val="C00000"/>
                </a:solidFill>
                <a:ea typeface="新宋体" panose="02010609030101010101" pitchFamily="49" charset="-122"/>
              </a:rPr>
              <a:t>Person per2 = new Person("</a:t>
            </a:r>
            <a:r>
              <a:rPr lang="zh-CN" altLang="en-US" sz="2200" dirty="0">
                <a:solidFill>
                  <a:srgbClr val="C00000"/>
                </a:solidFill>
                <a:ea typeface="新宋体" panose="02010609030101010101" pitchFamily="49" charset="-122"/>
              </a:rPr>
              <a:t>李四</a:t>
            </a:r>
            <a:r>
              <a:rPr lang="en-US" altLang="zh-CN" sz="2200" dirty="0">
                <a:solidFill>
                  <a:srgbClr val="C00000"/>
                </a:solidFill>
                <a:ea typeface="新宋体" panose="02010609030101010101" pitchFamily="49" charset="-122"/>
              </a:rPr>
              <a:t>") ;	</a:t>
            </a:r>
            <a:endParaRPr lang="zh-CN" altLang="en-US" sz="2200" dirty="0">
              <a:solidFill>
                <a:srgbClr val="C00000"/>
              </a:solidFill>
              <a:ea typeface="新宋体" panose="02010609030101010101" pitchFamily="49" charset="-122"/>
            </a:endParaRPr>
          </a:p>
          <a:p>
            <a:r>
              <a:rPr lang="zh-CN" altLang="en-US" sz="2200" dirty="0">
                <a:solidFill>
                  <a:srgbClr val="C00000"/>
                </a:solidFill>
                <a:ea typeface="新宋体" panose="02010609030101010101" pitchFamily="49" charset="-122"/>
              </a:rPr>
              <a:t>		</a:t>
            </a:r>
            <a:r>
              <a:rPr lang="en-US" altLang="zh-CN" sz="2200" dirty="0">
                <a:solidFill>
                  <a:srgbClr val="C00000"/>
                </a:solidFill>
                <a:ea typeface="新宋体" panose="02010609030101010101" pitchFamily="49" charset="-122"/>
              </a:rPr>
              <a:t>per1.getInfo() ;	</a:t>
            </a:r>
            <a:r>
              <a:rPr lang="en-US" altLang="zh-CN" sz="2200" dirty="0">
                <a:ea typeface="新宋体" panose="02010609030101010101" pitchFamily="49" charset="-122"/>
              </a:rPr>
              <a:t>// </a:t>
            </a:r>
            <a:r>
              <a:rPr lang="zh-CN" altLang="en-US" sz="2200" dirty="0">
                <a:ea typeface="新宋体" panose="02010609030101010101" pitchFamily="49" charset="-122"/>
              </a:rPr>
              <a:t>当前调用</a:t>
            </a:r>
            <a:r>
              <a:rPr lang="en-US" altLang="zh-CN" sz="2200" dirty="0" err="1">
                <a:ea typeface="新宋体" panose="02010609030101010101" pitchFamily="49" charset="-122"/>
              </a:rPr>
              <a:t>getInfo</a:t>
            </a:r>
            <a:r>
              <a:rPr lang="en-US" altLang="zh-CN" sz="2200" dirty="0">
                <a:ea typeface="新宋体" panose="02010609030101010101" pitchFamily="49" charset="-122"/>
              </a:rPr>
              <a:t>()</a:t>
            </a:r>
            <a:r>
              <a:rPr lang="zh-CN" altLang="en-US" sz="2200" dirty="0">
                <a:ea typeface="新宋体" panose="02010609030101010101" pitchFamily="49" charset="-122"/>
              </a:rPr>
              <a:t>方法的对象是</a:t>
            </a:r>
            <a:r>
              <a:rPr lang="en-US" altLang="zh-CN" sz="2200" dirty="0">
                <a:ea typeface="新宋体" panose="02010609030101010101" pitchFamily="49" charset="-122"/>
              </a:rPr>
              <a:t>per1</a:t>
            </a:r>
            <a:endParaRPr lang="en-US" altLang="zh-CN" sz="2200" dirty="0">
              <a:ea typeface="新宋体" panose="02010609030101010101" pitchFamily="49" charset="-122"/>
            </a:endParaRPr>
          </a:p>
          <a:p>
            <a:r>
              <a:rPr lang="en-US" altLang="zh-CN" sz="2200" dirty="0">
                <a:solidFill>
                  <a:srgbClr val="C00000"/>
                </a:solidFill>
                <a:ea typeface="新宋体" panose="02010609030101010101" pitchFamily="49" charset="-122"/>
              </a:rPr>
              <a:t>		per2.getInfo() ;	</a:t>
            </a:r>
            <a:r>
              <a:rPr lang="en-US" altLang="zh-CN" sz="2200" dirty="0">
                <a:ea typeface="新宋体" panose="02010609030101010101" pitchFamily="49" charset="-122"/>
              </a:rPr>
              <a:t>// </a:t>
            </a:r>
            <a:r>
              <a:rPr lang="zh-CN" altLang="en-US" sz="2200" dirty="0">
                <a:ea typeface="新宋体" panose="02010609030101010101" pitchFamily="49" charset="-122"/>
              </a:rPr>
              <a:t>当前调用</a:t>
            </a:r>
            <a:r>
              <a:rPr lang="en-US" altLang="zh-CN" sz="2200" dirty="0" err="1">
                <a:ea typeface="新宋体" panose="02010609030101010101" pitchFamily="49" charset="-122"/>
              </a:rPr>
              <a:t>getInfo</a:t>
            </a:r>
            <a:r>
              <a:rPr lang="en-US" altLang="zh-CN" sz="2200" dirty="0">
                <a:ea typeface="新宋体" panose="02010609030101010101" pitchFamily="49" charset="-122"/>
              </a:rPr>
              <a:t>()</a:t>
            </a:r>
            <a:r>
              <a:rPr lang="zh-CN" altLang="en-US" sz="2200" dirty="0">
                <a:ea typeface="新宋体" panose="02010609030101010101" pitchFamily="49" charset="-122"/>
              </a:rPr>
              <a:t>方法的对象是</a:t>
            </a:r>
            <a:r>
              <a:rPr lang="en-US" altLang="zh-CN" sz="2200" dirty="0">
                <a:ea typeface="新宋体" panose="02010609030101010101" pitchFamily="49" charset="-122"/>
              </a:rPr>
              <a:t>per2</a:t>
            </a:r>
            <a:endParaRPr lang="en-US" altLang="zh-CN" sz="2200" dirty="0">
              <a:ea typeface="新宋体" panose="02010609030101010101" pitchFamily="49" charset="-122"/>
            </a:endParaRPr>
          </a:p>
          <a:p>
            <a:r>
              <a:rPr lang="en-US" altLang="zh-CN" sz="2200" dirty="0">
                <a:ea typeface="新宋体" panose="02010609030101010101" pitchFamily="49" charset="-122"/>
              </a:rPr>
              <a:t>		</a:t>
            </a:r>
            <a:r>
              <a:rPr lang="en-US" altLang="zh-CN" sz="2200" dirty="0" err="1">
                <a:solidFill>
                  <a:srgbClr val="C00000"/>
                </a:solidFill>
                <a:ea typeface="新宋体" panose="02010609030101010101" pitchFamily="49" charset="-122"/>
              </a:rPr>
              <a:t>boolean</a:t>
            </a:r>
            <a:r>
              <a:rPr lang="en-US" altLang="zh-CN" sz="2200" dirty="0">
                <a:solidFill>
                  <a:srgbClr val="C00000"/>
                </a:solidFill>
                <a:ea typeface="新宋体" panose="02010609030101010101" pitchFamily="49" charset="-122"/>
              </a:rPr>
              <a:t> b = per1.compare(per2);</a:t>
            </a:r>
            <a:endParaRPr lang="en-US" altLang="zh-CN" sz="2200" dirty="0">
              <a:solidFill>
                <a:srgbClr val="C00000"/>
              </a:solidFill>
              <a:ea typeface="新宋体" panose="02010609030101010101" pitchFamily="49" charset="-122"/>
            </a:endParaRPr>
          </a:p>
          <a:p>
            <a:r>
              <a:rPr lang="en-US" altLang="zh-CN" sz="2200" dirty="0">
                <a:solidFill>
                  <a:srgbClr val="C00000"/>
                </a:solidFill>
                <a:ea typeface="新宋体" panose="02010609030101010101" pitchFamily="49" charset="-122"/>
              </a:rPr>
              <a:t>	}  }</a:t>
            </a:r>
            <a:endParaRPr lang="zh-CN" altLang="en-US" sz="2200" dirty="0">
              <a:solidFill>
                <a:srgbClr val="C00000"/>
              </a:solidFill>
              <a:ea typeface="新宋体" panose="02010609030101010101" pitchFamily="49" charset="-122"/>
            </a:endParaRPr>
          </a:p>
        </p:txBody>
      </p:sp>
      <p:sp>
        <p:nvSpPr>
          <p:cNvPr id="4" name="TextBox 3"/>
          <p:cNvSpPr txBox="1"/>
          <p:nvPr/>
        </p:nvSpPr>
        <p:spPr>
          <a:xfrm>
            <a:off x="4932040" y="1075441"/>
            <a:ext cx="3637638" cy="830997"/>
          </a:xfrm>
          <a:prstGeom prst="rect">
            <a:avLst/>
          </a:prstGeom>
          <a:noFill/>
        </p:spPr>
        <p:txBody>
          <a:bodyPr wrap="square" rtlCol="0">
            <a:spAutoFit/>
          </a:bodyPr>
          <a:lstStyle/>
          <a:p>
            <a:r>
              <a:rPr lang="zh-CN" altLang="en-US" sz="2400" b="1" dirty="0">
                <a:ea typeface="新宋体" panose="02010609030101010101" pitchFamily="49" charset="-122"/>
              </a:rPr>
              <a:t>当前正在操作本方法的对象称为当前对象。</a:t>
            </a:r>
            <a:endParaRPr lang="zh-CN" altLang="en-US" sz="2400" b="1" dirty="0">
              <a:ea typeface="新宋体" panose="02010609030101010101" pitchFamily="49" charset="-122"/>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endParaRPr lang="zh-CN" altLang="en-US" dirty="0"/>
          </a:p>
        </p:txBody>
      </p:sp>
      <p:sp>
        <p:nvSpPr>
          <p:cNvPr id="3" name="内容占位符 2"/>
          <p:cNvSpPr>
            <a:spLocks noGrp="1"/>
          </p:cNvSpPr>
          <p:nvPr>
            <p:ph idx="1"/>
          </p:nvPr>
        </p:nvSpPr>
        <p:spPr/>
        <p:txBody>
          <a:bodyPr/>
          <a:lstStyle/>
          <a:p>
            <a:r>
              <a:rPr lang="zh-CN" altLang="en-US" dirty="0"/>
              <a:t>定义</a:t>
            </a:r>
            <a:r>
              <a:rPr lang="en-US" altLang="zh-CN" dirty="0"/>
              <a:t>Person</a:t>
            </a:r>
            <a:r>
              <a:rPr lang="zh-CN" altLang="en-US" dirty="0"/>
              <a:t>类，里面有</a:t>
            </a:r>
            <a:r>
              <a:rPr lang="en-US" altLang="zh-CN" dirty="0"/>
              <a:t>name</a:t>
            </a:r>
            <a:r>
              <a:rPr lang="zh-CN" altLang="en-US" dirty="0"/>
              <a:t>、</a:t>
            </a:r>
            <a:r>
              <a:rPr lang="en-US" altLang="zh-CN" dirty="0"/>
              <a:t>age</a:t>
            </a:r>
            <a:r>
              <a:rPr lang="zh-CN" altLang="en-US" dirty="0"/>
              <a:t>属性，并提供</a:t>
            </a:r>
            <a:r>
              <a:rPr lang="en-US" altLang="zh-CN" dirty="0" err="1"/>
              <a:t>compareTo</a:t>
            </a:r>
            <a:r>
              <a:rPr lang="zh-CN" altLang="en-US" dirty="0"/>
              <a:t>比较年龄大小方法，用于判断是否和另一个人相等</a:t>
            </a:r>
            <a:endParaRPr lang="en-US" altLang="zh-CN" dirty="0"/>
          </a:p>
          <a:p>
            <a:r>
              <a:rPr lang="zh-CN" altLang="en-US" dirty="0"/>
              <a:t>提供测试类</a:t>
            </a:r>
            <a:r>
              <a:rPr lang="en-US" altLang="zh-CN" dirty="0" err="1"/>
              <a:t>TestPerson</a:t>
            </a:r>
            <a:r>
              <a:rPr lang="zh-CN" altLang="en-US" dirty="0"/>
              <a:t>，用于测试</a:t>
            </a:r>
            <a:endParaRPr lang="zh-CN" alt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18"/>
          <p:cNvGraphicFramePr>
            <a:graphicFrameLocks noGrp="1"/>
          </p:cNvGraphicFramePr>
          <p:nvPr>
            <p:ph idx="1"/>
          </p:nvPr>
        </p:nvGraphicFramePr>
        <p:xfrm>
          <a:off x="4788024" y="1916832"/>
          <a:ext cx="3810000" cy="3756660"/>
        </p:xfrm>
        <a:graphic>
          <a:graphicData uri="http://schemas.openxmlformats.org/drawingml/2006/table">
            <a:tbl>
              <a:tblPr>
                <a:tableStyleId>{3C2FFA5D-87B4-456A-9821-1D502468CF0F}</a:tableStyleId>
              </a:tblPr>
              <a:tblGrid>
                <a:gridCol w="3810000"/>
              </a:tblGrid>
              <a:tr h="6477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u="none" strike="noStrike" cap="none" normalizeH="0" baseline="0" dirty="0">
                          <a:ln>
                            <a:noFill/>
                          </a:ln>
                          <a:effectLst/>
                          <a:latin typeface="+mn-lt"/>
                          <a:ea typeface="宋体" panose="02010600030101010101" pitchFamily="2" charset="-122"/>
                          <a:cs typeface="Times New Roman" panose="02020603050405020304" pitchFamily="18" charset="0"/>
                        </a:rPr>
                        <a:t>Boy</a:t>
                      </a:r>
                      <a:endParaRPr kumimoji="1" lang="en-US" altLang="zh-CN" sz="24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endParaRPr>
                    </a:p>
                  </a:txBody>
                  <a:tcPr horzOverflow="overflow"/>
                </a:tc>
              </a:tr>
              <a:tr h="504428">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u="none" strike="noStrike" cap="none" normalizeH="0" baseline="0" dirty="0">
                          <a:ln>
                            <a:noFill/>
                          </a:ln>
                          <a:effectLst/>
                          <a:latin typeface="+mn-lt"/>
                          <a:ea typeface="宋体" panose="02010600030101010101" pitchFamily="2" charset="-122"/>
                          <a:cs typeface="Times New Roman" panose="02020603050405020304" pitchFamily="18" charset="0"/>
                        </a:rPr>
                        <a:t>-</a:t>
                      </a:r>
                      <a:r>
                        <a:rPr kumimoji="1" lang="en-US" altLang="zh-CN" sz="2400" u="none" strike="noStrike" cap="none" normalizeH="0" baseline="0" dirty="0" err="1">
                          <a:ln>
                            <a:noFill/>
                          </a:ln>
                          <a:effectLst/>
                          <a:latin typeface="+mn-lt"/>
                          <a:ea typeface="宋体" panose="02010600030101010101" pitchFamily="2" charset="-122"/>
                          <a:cs typeface="Times New Roman" panose="02020603050405020304" pitchFamily="18" charset="0"/>
                        </a:rPr>
                        <a:t>name:String</a:t>
                      </a:r>
                      <a:endParaRPr kumimoji="1" lang="en-US" altLang="zh-CN" sz="2400" u="none" strike="noStrike" cap="none" normalizeH="0" baseline="0" dirty="0">
                        <a:ln>
                          <a:noFill/>
                        </a:ln>
                        <a:effectLst/>
                        <a:latin typeface="+mn-lt"/>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a:t>
                      </a:r>
                      <a:r>
                        <a:rPr kumimoji="1" lang="en-US" altLang="zh-CN" sz="2400" b="0" i="0" u="none" strike="noStrike" cap="none" normalizeH="0" baseline="0" dirty="0" err="1">
                          <a:ln>
                            <a:noFill/>
                          </a:ln>
                          <a:solidFill>
                            <a:schemeClr val="tx1"/>
                          </a:solidFill>
                          <a:effectLst/>
                          <a:latin typeface="+mn-lt"/>
                          <a:ea typeface="宋体" panose="02010600030101010101" pitchFamily="2" charset="-122"/>
                          <a:cs typeface="Times New Roman" panose="02020603050405020304" pitchFamily="18" charset="0"/>
                        </a:rPr>
                        <a:t>age:int</a:t>
                      </a:r>
                      <a:endParaRPr kumimoji="1" lang="en-US" altLang="zh-CN" sz="24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endParaRPr>
                    </a:p>
                  </a:txBody>
                  <a:tcPr horzOverflow="overflow"/>
                </a:tc>
              </a:tr>
              <a:tr h="1081088">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u="none" strike="noStrike" cap="none" normalizeH="0" baseline="0" dirty="0">
                          <a:ln>
                            <a:noFill/>
                          </a:ln>
                          <a:effectLst/>
                          <a:latin typeface="+mn-lt"/>
                          <a:ea typeface="宋体" panose="02010600030101010101" pitchFamily="2" charset="-122"/>
                          <a:cs typeface="Times New Roman" panose="02020603050405020304" pitchFamily="18" charset="0"/>
                        </a:rPr>
                        <a:t>+</a:t>
                      </a:r>
                      <a:r>
                        <a:rPr kumimoji="1" lang="en-US" altLang="zh-CN" sz="2400" u="none" strike="noStrike" cap="none" normalizeH="0" baseline="0" dirty="0" err="1">
                          <a:ln>
                            <a:noFill/>
                          </a:ln>
                          <a:effectLst/>
                          <a:latin typeface="+mn-lt"/>
                          <a:ea typeface="宋体" panose="02010600030101010101" pitchFamily="2" charset="-122"/>
                          <a:cs typeface="Times New Roman" panose="02020603050405020304" pitchFamily="18" charset="0"/>
                        </a:rPr>
                        <a:t>setName</a:t>
                      </a:r>
                      <a:r>
                        <a:rPr kumimoji="1" lang="en-US" altLang="zh-CN" sz="2400" u="none" strike="noStrike" cap="none" normalizeH="0" baseline="0" dirty="0">
                          <a:ln>
                            <a:noFill/>
                          </a:ln>
                          <a:effectLst/>
                          <a:latin typeface="+mn-lt"/>
                          <a:ea typeface="宋体" panose="02010600030101010101" pitchFamily="2" charset="-122"/>
                          <a:cs typeface="Times New Roman" panose="02020603050405020304" pitchFamily="18" charset="0"/>
                        </a:rPr>
                        <a:t>(i: String)</a:t>
                      </a:r>
                      <a:endParaRPr kumimoji="1" lang="en-US" altLang="zh-CN" sz="2400" u="none" strike="noStrike" cap="none" normalizeH="0" baseline="0" dirty="0">
                        <a:ln>
                          <a:noFill/>
                        </a:ln>
                        <a:effectLst/>
                        <a:latin typeface="+mn-lt"/>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u="none" strike="noStrike" cap="none" normalizeH="0" baseline="0" dirty="0">
                          <a:ln>
                            <a:noFill/>
                          </a:ln>
                          <a:effectLst/>
                          <a:latin typeface="+mn-lt"/>
                          <a:ea typeface="宋体" panose="02010600030101010101" pitchFamily="2" charset="-122"/>
                          <a:cs typeface="Times New Roman" panose="02020603050405020304" pitchFamily="18" charset="0"/>
                        </a:rPr>
                        <a:t>+</a:t>
                      </a:r>
                      <a:r>
                        <a:rPr kumimoji="1" lang="en-US" altLang="zh-CN" sz="2400" u="none" strike="noStrike" cap="none" normalizeH="0" baseline="0" dirty="0" err="1">
                          <a:ln>
                            <a:noFill/>
                          </a:ln>
                          <a:effectLst/>
                          <a:latin typeface="+mn-lt"/>
                          <a:ea typeface="宋体" panose="02010600030101010101" pitchFamily="2" charset="-122"/>
                          <a:cs typeface="Times New Roman" panose="02020603050405020304" pitchFamily="18" charset="0"/>
                        </a:rPr>
                        <a:t>getName</a:t>
                      </a:r>
                      <a:r>
                        <a:rPr kumimoji="1" lang="en-US" altLang="zh-CN" sz="2400" u="none" strike="noStrike" cap="none" normalizeH="0" baseline="0" dirty="0">
                          <a:ln>
                            <a:noFill/>
                          </a:ln>
                          <a:effectLst/>
                          <a:latin typeface="+mn-lt"/>
                          <a:ea typeface="宋体" panose="02010600030101010101" pitchFamily="2" charset="-122"/>
                          <a:cs typeface="Times New Roman" panose="02020603050405020304" pitchFamily="18" charset="0"/>
                        </a:rPr>
                        <a:t>(): String</a:t>
                      </a:r>
                      <a:endParaRPr kumimoji="1" lang="en-US" altLang="zh-CN" sz="2400" u="none" strike="noStrike" cap="none" normalizeH="0" baseline="0" dirty="0">
                        <a:ln>
                          <a:noFill/>
                        </a:ln>
                        <a:effectLst/>
                        <a:latin typeface="+mn-lt"/>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u="none" strike="noStrike" cap="none" normalizeH="0" baseline="0" dirty="0">
                          <a:ln>
                            <a:noFill/>
                          </a:ln>
                          <a:effectLst/>
                          <a:latin typeface="+mn-lt"/>
                          <a:ea typeface="宋体" panose="02010600030101010101" pitchFamily="2" charset="-122"/>
                          <a:cs typeface="Times New Roman" panose="02020603050405020304" pitchFamily="18" charset="0"/>
                        </a:rPr>
                        <a:t>+</a:t>
                      </a:r>
                      <a:r>
                        <a:rPr kumimoji="1" lang="en-US" altLang="zh-CN" sz="2400" u="none" strike="noStrike" cap="none" normalizeH="0" baseline="0" dirty="0" err="1">
                          <a:ln>
                            <a:noFill/>
                          </a:ln>
                          <a:effectLst/>
                          <a:latin typeface="+mn-lt"/>
                          <a:ea typeface="宋体" panose="02010600030101010101" pitchFamily="2" charset="-122"/>
                          <a:cs typeface="Times New Roman" panose="02020603050405020304" pitchFamily="18" charset="0"/>
                        </a:rPr>
                        <a:t>setAge</a:t>
                      </a:r>
                      <a:r>
                        <a:rPr kumimoji="1" lang="en-US" altLang="zh-CN" sz="2400" u="none" strike="noStrike" cap="none" normalizeH="0" baseline="0" dirty="0">
                          <a:ln>
                            <a:noFill/>
                          </a:ln>
                          <a:effectLst/>
                          <a:latin typeface="+mn-lt"/>
                          <a:ea typeface="宋体" panose="02010600030101010101" pitchFamily="2" charset="-122"/>
                          <a:cs typeface="Times New Roman" panose="02020603050405020304" pitchFamily="18" charset="0"/>
                        </a:rPr>
                        <a:t>(</a:t>
                      </a:r>
                      <a:r>
                        <a:rPr kumimoji="1" lang="en-US" altLang="zh-CN" sz="2400" u="none" strike="noStrike" cap="none" normalizeH="0" baseline="0" dirty="0" err="1">
                          <a:ln>
                            <a:noFill/>
                          </a:ln>
                          <a:effectLst/>
                          <a:latin typeface="+mn-lt"/>
                          <a:ea typeface="宋体" panose="02010600030101010101" pitchFamily="2" charset="-122"/>
                          <a:cs typeface="Times New Roman" panose="02020603050405020304" pitchFamily="18" charset="0"/>
                        </a:rPr>
                        <a:t>i</a:t>
                      </a:r>
                      <a:r>
                        <a:rPr kumimoji="1" lang="en-US" altLang="zh-CN" sz="2400" u="none" strike="noStrike" cap="none" normalizeH="0" baseline="0" dirty="0">
                          <a:ln>
                            <a:noFill/>
                          </a:ln>
                          <a:effectLst/>
                          <a:latin typeface="+mn-lt"/>
                          <a:ea typeface="宋体" panose="02010600030101010101" pitchFamily="2" charset="-122"/>
                          <a:cs typeface="Times New Roman" panose="02020603050405020304" pitchFamily="18" charset="0"/>
                        </a:rPr>
                        <a:t>: </a:t>
                      </a:r>
                      <a:r>
                        <a:rPr kumimoji="1" lang="en-US" altLang="zh-CN" sz="2400" u="none" strike="noStrike" cap="none" normalizeH="0" baseline="0" dirty="0" err="1">
                          <a:ln>
                            <a:noFill/>
                          </a:ln>
                          <a:effectLst/>
                          <a:latin typeface="+mn-lt"/>
                          <a:ea typeface="宋体" panose="02010600030101010101" pitchFamily="2" charset="-122"/>
                          <a:cs typeface="Times New Roman" panose="02020603050405020304" pitchFamily="18" charset="0"/>
                        </a:rPr>
                        <a:t>int</a:t>
                      </a:r>
                      <a:r>
                        <a:rPr kumimoji="1" lang="en-US" altLang="zh-CN" sz="2400" u="none" strike="noStrike" cap="none" normalizeH="0" baseline="0" dirty="0">
                          <a:ln>
                            <a:noFill/>
                          </a:ln>
                          <a:effectLst/>
                          <a:latin typeface="+mn-lt"/>
                          <a:ea typeface="宋体" panose="02010600030101010101" pitchFamily="2" charset="-122"/>
                          <a:cs typeface="Times New Roman" panose="02020603050405020304" pitchFamily="18" charset="0"/>
                        </a:rPr>
                        <a:t>)</a:t>
                      </a:r>
                      <a:endParaRPr kumimoji="1" lang="en-US" altLang="zh-CN" sz="2400" u="none" strike="noStrike" cap="none" normalizeH="0" baseline="0" dirty="0">
                        <a:ln>
                          <a:noFill/>
                        </a:ln>
                        <a:effectLst/>
                        <a:latin typeface="+mn-lt"/>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u="none" strike="noStrike" cap="none" normalizeH="0" baseline="0" dirty="0">
                          <a:ln>
                            <a:noFill/>
                          </a:ln>
                          <a:effectLst/>
                          <a:latin typeface="+mn-lt"/>
                          <a:ea typeface="宋体" panose="02010600030101010101" pitchFamily="2" charset="-122"/>
                          <a:cs typeface="Times New Roman" panose="02020603050405020304" pitchFamily="18" charset="0"/>
                        </a:rPr>
                        <a:t>+</a:t>
                      </a:r>
                      <a:r>
                        <a:rPr kumimoji="1" lang="en-US" altLang="zh-CN" sz="2400" u="none" strike="noStrike" cap="none" normalizeH="0" baseline="0" dirty="0" err="1">
                          <a:ln>
                            <a:noFill/>
                          </a:ln>
                          <a:effectLst/>
                          <a:latin typeface="+mn-lt"/>
                          <a:ea typeface="宋体" panose="02010600030101010101" pitchFamily="2" charset="-122"/>
                          <a:cs typeface="Times New Roman" panose="02020603050405020304" pitchFamily="18" charset="0"/>
                        </a:rPr>
                        <a:t>getAge</a:t>
                      </a:r>
                      <a:r>
                        <a:rPr kumimoji="1" lang="en-US" altLang="zh-CN" sz="2400" u="none" strike="noStrike" cap="none" normalizeH="0" baseline="0" dirty="0">
                          <a:ln>
                            <a:noFill/>
                          </a:ln>
                          <a:effectLst/>
                          <a:latin typeface="+mn-lt"/>
                          <a:ea typeface="宋体" panose="02010600030101010101" pitchFamily="2" charset="-122"/>
                          <a:cs typeface="Times New Roman" panose="02020603050405020304" pitchFamily="18" charset="0"/>
                        </a:rPr>
                        <a:t>(): </a:t>
                      </a:r>
                      <a:r>
                        <a:rPr kumimoji="1" lang="en-US" altLang="zh-CN" sz="2400" u="none" strike="noStrike" cap="none" normalizeH="0" baseline="0" dirty="0" err="1">
                          <a:ln>
                            <a:noFill/>
                          </a:ln>
                          <a:effectLst/>
                          <a:latin typeface="+mn-lt"/>
                          <a:ea typeface="宋体" panose="02010600030101010101" pitchFamily="2" charset="-122"/>
                          <a:cs typeface="Times New Roman" panose="02020603050405020304" pitchFamily="18" charset="0"/>
                        </a:rPr>
                        <a:t>int</a:t>
                      </a:r>
                      <a:endParaRPr kumimoji="1" lang="en-US" altLang="zh-CN" sz="2400" u="none" strike="noStrike" cap="none" normalizeH="0" baseline="0" dirty="0">
                        <a:ln>
                          <a:noFill/>
                        </a:ln>
                        <a:effectLst/>
                        <a:latin typeface="+mn-lt"/>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+marry(</a:t>
                      </a:r>
                      <a:r>
                        <a:rPr kumimoji="1" lang="en-US" altLang="zh-CN" sz="2400" b="0" i="0" u="none" strike="noStrike" cap="none" normalizeH="0" baseline="0" dirty="0" err="1">
                          <a:ln>
                            <a:noFill/>
                          </a:ln>
                          <a:solidFill>
                            <a:schemeClr val="tx1"/>
                          </a:solidFill>
                          <a:effectLst/>
                          <a:latin typeface="+mn-lt"/>
                          <a:ea typeface="宋体" panose="02010600030101010101" pitchFamily="2" charset="-122"/>
                          <a:cs typeface="Times New Roman" panose="02020603050405020304" pitchFamily="18" charset="0"/>
                        </a:rPr>
                        <a:t>girl:Girl</a:t>
                      </a:r>
                      <a:r>
                        <a:rPr kumimoji="1" lang="en-US" altLang="zh-CN" sz="24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a:t>
                      </a:r>
                      <a:endParaRPr kumimoji="1" lang="en-US" altLang="zh-CN" sz="24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endParaRPr>
                    </a:p>
                  </a:txBody>
                  <a:tcPr horzOverflow="overflow"/>
                </a:tc>
              </a:tr>
            </a:tbl>
          </a:graphicData>
        </a:graphic>
      </p:graphicFrame>
      <p:graphicFrame>
        <p:nvGraphicFramePr>
          <p:cNvPr id="5" name="Group 18"/>
          <p:cNvGraphicFramePr>
            <a:graphicFrameLocks noGrp="1"/>
          </p:cNvGraphicFramePr>
          <p:nvPr>
            <p:ph sz="half" idx="4294967295"/>
          </p:nvPr>
        </p:nvGraphicFramePr>
        <p:xfrm>
          <a:off x="0" y="3068638"/>
          <a:ext cx="3600400" cy="3402274"/>
        </p:xfrm>
        <a:graphic>
          <a:graphicData uri="http://schemas.openxmlformats.org/drawingml/2006/table">
            <a:tbl>
              <a:tblPr>
                <a:tableStyleId>{3C2FFA5D-87B4-456A-9821-1D502468CF0F}</a:tableStyleId>
              </a:tblPr>
              <a:tblGrid>
                <a:gridCol w="3600400"/>
              </a:tblGrid>
              <a:tr h="732226">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u="none" strike="noStrike" cap="none" normalizeH="0" baseline="0" dirty="0">
                          <a:ln>
                            <a:noFill/>
                          </a:ln>
                          <a:effectLst/>
                          <a:latin typeface="+mn-lt"/>
                          <a:ea typeface="宋体" panose="02010600030101010101" pitchFamily="2" charset="-122"/>
                          <a:cs typeface="Times New Roman" panose="02020603050405020304" pitchFamily="18" charset="0"/>
                        </a:rPr>
                        <a:t>Girl</a:t>
                      </a:r>
                      <a:endParaRPr kumimoji="1" lang="en-US" altLang="zh-CN" sz="24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endParaRPr>
                    </a:p>
                  </a:txBody>
                  <a:tcPr horzOverflow="overflow"/>
                </a:tc>
              </a:tr>
              <a:tr h="659002">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u="none" strike="noStrike" cap="none" normalizeH="0" baseline="0" dirty="0">
                          <a:ln>
                            <a:noFill/>
                          </a:ln>
                          <a:effectLst/>
                          <a:latin typeface="+mn-lt"/>
                          <a:ea typeface="宋体" panose="02010600030101010101" pitchFamily="2" charset="-122"/>
                          <a:cs typeface="Times New Roman" panose="02020603050405020304" pitchFamily="18" charset="0"/>
                        </a:rPr>
                        <a:t>-</a:t>
                      </a:r>
                      <a:r>
                        <a:rPr kumimoji="1" lang="en-US" altLang="zh-CN" sz="2400" u="none" strike="noStrike" cap="none" normalizeH="0" baseline="0" dirty="0" err="1">
                          <a:ln>
                            <a:noFill/>
                          </a:ln>
                          <a:effectLst/>
                          <a:latin typeface="+mn-lt"/>
                          <a:ea typeface="宋体" panose="02010600030101010101" pitchFamily="2" charset="-122"/>
                          <a:cs typeface="Times New Roman" panose="02020603050405020304" pitchFamily="18" charset="0"/>
                        </a:rPr>
                        <a:t>name:String</a:t>
                      </a:r>
                      <a:endParaRPr kumimoji="1" lang="en-US" altLang="zh-CN" sz="2400" u="none" strike="noStrike" cap="none" normalizeH="0" baseline="0" dirty="0">
                        <a:ln>
                          <a:noFill/>
                        </a:ln>
                        <a:effectLst/>
                        <a:latin typeface="+mn-lt"/>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a:t>
                      </a:r>
                      <a:r>
                        <a:rPr kumimoji="1" lang="en-US" altLang="zh-CN" sz="2400" b="0" i="0" u="none" strike="noStrike" cap="none" normalizeH="0" baseline="0" dirty="0" err="1">
                          <a:ln>
                            <a:noFill/>
                          </a:ln>
                          <a:solidFill>
                            <a:schemeClr val="tx1"/>
                          </a:solidFill>
                          <a:effectLst/>
                          <a:latin typeface="+mn-lt"/>
                          <a:ea typeface="宋体" panose="02010600030101010101" pitchFamily="2" charset="-122"/>
                          <a:cs typeface="Times New Roman" panose="02020603050405020304" pitchFamily="18" charset="0"/>
                        </a:rPr>
                        <a:t>age:int</a:t>
                      </a:r>
                      <a:endParaRPr kumimoji="1" lang="en-US" altLang="zh-CN" sz="24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endParaRPr>
                    </a:p>
                  </a:txBody>
                  <a:tcPr horzOverflow="overflow"/>
                </a:tc>
              </a:tr>
              <a:tr h="1705116">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u="none" strike="noStrike" cap="none" normalizeH="0" baseline="0" dirty="0">
                          <a:ln>
                            <a:noFill/>
                          </a:ln>
                          <a:effectLst/>
                          <a:latin typeface="+mn-lt"/>
                          <a:ea typeface="宋体" panose="02010600030101010101" pitchFamily="2" charset="-122"/>
                          <a:cs typeface="Times New Roman" panose="02020603050405020304" pitchFamily="18" charset="0"/>
                        </a:rPr>
                        <a:t>+</a:t>
                      </a:r>
                      <a:r>
                        <a:rPr kumimoji="1" lang="en-US" altLang="zh-CN" sz="2400" u="none" strike="noStrike" cap="none" normalizeH="0" baseline="0" dirty="0" err="1">
                          <a:ln>
                            <a:noFill/>
                          </a:ln>
                          <a:effectLst/>
                          <a:latin typeface="+mn-lt"/>
                          <a:ea typeface="宋体" panose="02010600030101010101" pitchFamily="2" charset="-122"/>
                          <a:cs typeface="Times New Roman" panose="02020603050405020304" pitchFamily="18" charset="0"/>
                        </a:rPr>
                        <a:t>setName</a:t>
                      </a:r>
                      <a:r>
                        <a:rPr kumimoji="1" lang="en-US" altLang="zh-CN" sz="2400" u="none" strike="noStrike" cap="none" normalizeH="0" baseline="0" dirty="0">
                          <a:ln>
                            <a:noFill/>
                          </a:ln>
                          <a:effectLst/>
                          <a:latin typeface="+mn-lt"/>
                          <a:ea typeface="宋体" panose="02010600030101010101" pitchFamily="2" charset="-122"/>
                          <a:cs typeface="Times New Roman" panose="02020603050405020304" pitchFamily="18" charset="0"/>
                        </a:rPr>
                        <a:t>(i: String)</a:t>
                      </a:r>
                      <a:endParaRPr kumimoji="1" lang="en-US" altLang="zh-CN" sz="2400" u="none" strike="noStrike" cap="none" normalizeH="0" baseline="0" dirty="0">
                        <a:ln>
                          <a:noFill/>
                        </a:ln>
                        <a:effectLst/>
                        <a:latin typeface="+mn-lt"/>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u="none" strike="noStrike" cap="none" normalizeH="0" baseline="0" dirty="0">
                          <a:ln>
                            <a:noFill/>
                          </a:ln>
                          <a:effectLst/>
                          <a:latin typeface="+mn-lt"/>
                          <a:ea typeface="宋体" panose="02010600030101010101" pitchFamily="2" charset="-122"/>
                          <a:cs typeface="Times New Roman" panose="02020603050405020304" pitchFamily="18" charset="0"/>
                        </a:rPr>
                        <a:t>+</a:t>
                      </a:r>
                      <a:r>
                        <a:rPr kumimoji="1" lang="en-US" altLang="zh-CN" sz="2400" u="none" strike="noStrike" cap="none" normalizeH="0" baseline="0" dirty="0" err="1">
                          <a:ln>
                            <a:noFill/>
                          </a:ln>
                          <a:effectLst/>
                          <a:latin typeface="+mn-lt"/>
                          <a:ea typeface="宋体" panose="02010600030101010101" pitchFamily="2" charset="-122"/>
                          <a:cs typeface="Times New Roman" panose="02020603050405020304" pitchFamily="18" charset="0"/>
                        </a:rPr>
                        <a:t>getName</a:t>
                      </a:r>
                      <a:r>
                        <a:rPr kumimoji="1" lang="en-US" altLang="zh-CN" sz="2400" u="none" strike="noStrike" cap="none" normalizeH="0" baseline="0" dirty="0">
                          <a:ln>
                            <a:noFill/>
                          </a:ln>
                          <a:effectLst/>
                          <a:latin typeface="+mn-lt"/>
                          <a:ea typeface="宋体" panose="02010600030101010101" pitchFamily="2" charset="-122"/>
                          <a:cs typeface="Times New Roman" panose="02020603050405020304" pitchFamily="18" charset="0"/>
                        </a:rPr>
                        <a:t>(): String</a:t>
                      </a:r>
                      <a:endParaRPr kumimoji="1" lang="en-US" altLang="zh-CN" sz="2400" u="none" strike="noStrike" cap="none" normalizeH="0" baseline="0" dirty="0">
                        <a:ln>
                          <a:noFill/>
                        </a:ln>
                        <a:effectLst/>
                        <a:latin typeface="+mn-lt"/>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+marry(</a:t>
                      </a:r>
                      <a:r>
                        <a:rPr kumimoji="1" lang="en-US" altLang="zh-CN" sz="2400" b="0" i="0" u="none" strike="noStrike" cap="none" normalizeH="0" baseline="0" dirty="0" err="1">
                          <a:ln>
                            <a:noFill/>
                          </a:ln>
                          <a:solidFill>
                            <a:schemeClr val="tx1"/>
                          </a:solidFill>
                          <a:effectLst/>
                          <a:latin typeface="+mn-lt"/>
                          <a:ea typeface="宋体" panose="02010600030101010101" pitchFamily="2" charset="-122"/>
                          <a:cs typeface="Times New Roman" panose="02020603050405020304" pitchFamily="18" charset="0"/>
                        </a:rPr>
                        <a:t>boy:Boy</a:t>
                      </a:r>
                      <a:r>
                        <a:rPr kumimoji="1" lang="en-US" altLang="zh-CN" sz="24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a:t>
                      </a:r>
                      <a:endParaRPr kumimoji="1" lang="en-US" altLang="zh-CN" sz="24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+compare(</a:t>
                      </a:r>
                      <a:r>
                        <a:rPr kumimoji="1" lang="en-US" altLang="zh-CN" sz="2400" b="0" i="0" u="none" strike="noStrike" cap="none" normalizeH="0" baseline="0" dirty="0" err="1">
                          <a:ln>
                            <a:noFill/>
                          </a:ln>
                          <a:solidFill>
                            <a:schemeClr val="tx1"/>
                          </a:solidFill>
                          <a:effectLst/>
                          <a:latin typeface="+mn-lt"/>
                          <a:ea typeface="宋体" panose="02010600030101010101" pitchFamily="2" charset="-122"/>
                          <a:cs typeface="Times New Roman" panose="02020603050405020304" pitchFamily="18" charset="0"/>
                        </a:rPr>
                        <a:t>girl:Girl</a:t>
                      </a:r>
                      <a:r>
                        <a:rPr kumimoji="1" lang="en-US" altLang="zh-CN" sz="24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a:t>
                      </a:r>
                      <a:endParaRPr kumimoji="1" lang="en-US" altLang="zh-CN" sz="24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endParaRPr>
                    </a:p>
                  </a:txBody>
                  <a:tcPr horzOverflow="overflow"/>
                </a:tc>
              </a:tr>
            </a:tbl>
          </a:graphicData>
        </a:graphic>
      </p:graphicFrame>
      <p:sp>
        <p:nvSpPr>
          <p:cNvPr id="6" name="TextBox 5"/>
          <p:cNvSpPr txBox="1"/>
          <p:nvPr/>
        </p:nvSpPr>
        <p:spPr>
          <a:xfrm>
            <a:off x="4427984" y="764704"/>
            <a:ext cx="1656184" cy="646331"/>
          </a:xfrm>
          <a:prstGeom prst="rect">
            <a:avLst/>
          </a:prstGeom>
          <a:noFill/>
        </p:spPr>
        <p:txBody>
          <a:bodyPr wrap="square" rtlCol="0">
            <a:spAutoFit/>
          </a:bodyPr>
          <a:lstStyle/>
          <a:p>
            <a:r>
              <a:rPr lang="zh-CN" altLang="en-US" sz="3600" b="1" dirty="0">
                <a:ea typeface="宋体" panose="02010600030101010101" pitchFamily="2" charset="-122"/>
              </a:rPr>
              <a:t>练习</a:t>
            </a:r>
            <a:r>
              <a:rPr lang="en-US" altLang="zh-CN" sz="3600" b="1" dirty="0">
                <a:ea typeface="宋体" panose="02010600030101010101" pitchFamily="2" charset="-122"/>
              </a:rPr>
              <a:t>7</a:t>
            </a:r>
            <a:endParaRPr lang="zh-CN" altLang="en-US" sz="3600" b="1" dirty="0">
              <a:ea typeface="宋体" panose="02010600030101010101" pitchFamily="2" charset="-122"/>
            </a:endParaRPr>
          </a:p>
        </p:txBody>
      </p:sp>
      <p:sp>
        <p:nvSpPr>
          <p:cNvPr id="7" name="TextBox 6"/>
          <p:cNvSpPr txBox="1"/>
          <p:nvPr/>
        </p:nvSpPr>
        <p:spPr>
          <a:xfrm>
            <a:off x="467544" y="1628800"/>
            <a:ext cx="3456384" cy="1384995"/>
          </a:xfrm>
          <a:prstGeom prst="rect">
            <a:avLst/>
          </a:prstGeom>
          <a:noFill/>
        </p:spPr>
        <p:txBody>
          <a:bodyPr wrap="square" rtlCol="0">
            <a:spAutoFit/>
          </a:bodyPr>
          <a:lstStyle/>
          <a:p>
            <a:r>
              <a:rPr lang="zh-CN" altLang="en-US" sz="2800" dirty="0">
                <a:ea typeface="宋体" panose="02010600030101010101" pitchFamily="2" charset="-122"/>
                <a:cs typeface="Times New Roman" panose="02020603050405020304" pitchFamily="18" charset="0"/>
              </a:rPr>
              <a:t>添加必要的构造器，综合应用构造器的重载，</a:t>
            </a:r>
            <a:r>
              <a:rPr lang="en-US" altLang="zh-CN" sz="2800" dirty="0">
                <a:ea typeface="宋体" panose="02010600030101010101" pitchFamily="2" charset="-122"/>
                <a:cs typeface="Times New Roman" panose="02020603050405020304" pitchFamily="18" charset="0"/>
              </a:rPr>
              <a:t>this</a:t>
            </a:r>
            <a:r>
              <a:rPr lang="zh-CN" altLang="en-US" sz="2800" dirty="0">
                <a:ea typeface="宋体" panose="02010600030101010101" pitchFamily="2" charset="-122"/>
                <a:cs typeface="Times New Roman" panose="02020603050405020304" pitchFamily="18" charset="0"/>
              </a:rPr>
              <a:t>关键字。</a:t>
            </a:r>
            <a:endParaRPr lang="zh-CN" altLang="en-US" sz="2800" dirty="0">
              <a:ea typeface="宋体" panose="02010600030101010101" pitchFamily="2" charset="-122"/>
              <a:cs typeface="Times New Roman" panose="02020603050405020304" pitchFamily="18" charset="0"/>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59832" y="620688"/>
            <a:ext cx="3456384" cy="648072"/>
          </a:xfrm>
        </p:spPr>
        <p:txBody>
          <a:bodyPr/>
          <a:lstStyle/>
          <a:p>
            <a:r>
              <a:rPr lang="en-US" altLang="zh-CN" b="1" dirty="0">
                <a:latin typeface="+mn-lt"/>
                <a:ea typeface="宋体" panose="02010600030101010101" pitchFamily="2" charset="-122"/>
                <a:cs typeface="Times New Roman" panose="02020603050405020304" pitchFamily="18" charset="0"/>
              </a:rPr>
              <a:t>JavaBean</a:t>
            </a:r>
            <a:r>
              <a:rPr lang="zh-CN" altLang="en-US" b="1" dirty="0">
                <a:latin typeface="+mn-lt"/>
                <a:ea typeface="宋体" panose="02010600030101010101" pitchFamily="2" charset="-122"/>
                <a:cs typeface="Times New Roman" panose="02020603050405020304" pitchFamily="18" charset="0"/>
              </a:rPr>
              <a:t>示例</a:t>
            </a:r>
            <a:endParaRPr lang="zh-CN" altLang="en-US" b="1" dirty="0">
              <a:latin typeface="+mn-lt"/>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a:xfrm>
            <a:off x="827584" y="1268760"/>
            <a:ext cx="5904656" cy="5437936"/>
          </a:xfrm>
        </p:spPr>
        <p:txBody>
          <a:bodyPr>
            <a:noAutofit/>
          </a:bodyPr>
          <a:lstStyle/>
          <a:p>
            <a:pPr marL="0" indent="0">
              <a:lnSpc>
                <a:spcPct val="90000"/>
              </a:lnSpc>
              <a:buNone/>
            </a:pPr>
            <a:r>
              <a:rPr lang="en-US" altLang="zh-CN" sz="2000" b="1" dirty="0">
                <a:solidFill>
                  <a:srgbClr val="C00000"/>
                </a:solidFill>
                <a:cs typeface="Times New Roman" panose="02020603050405020304" pitchFamily="18" charset="0"/>
              </a:rPr>
              <a:t>public </a:t>
            </a:r>
            <a:r>
              <a:rPr lang="en-US" altLang="zh-CN" sz="2000" b="1">
                <a:solidFill>
                  <a:srgbClr val="C00000"/>
                </a:solidFill>
                <a:cs typeface="Times New Roman" panose="02020603050405020304" pitchFamily="18" charset="0"/>
              </a:rPr>
              <a:t>class JavaBeanTest{</a:t>
            </a:r>
            <a:endParaRPr lang="en-US" altLang="zh-CN" sz="2000" b="1" dirty="0">
              <a:solidFill>
                <a:srgbClr val="C00000"/>
              </a:solidFill>
              <a:cs typeface="Times New Roman" panose="02020603050405020304" pitchFamily="18" charset="0"/>
            </a:endParaRPr>
          </a:p>
          <a:p>
            <a:pPr marL="0" indent="0">
              <a:lnSpc>
                <a:spcPct val="90000"/>
              </a:lnSpc>
              <a:buNone/>
            </a:pPr>
            <a:r>
              <a:rPr lang="en-US" altLang="zh-CN" sz="2000" b="1" dirty="0">
                <a:solidFill>
                  <a:srgbClr val="C00000"/>
                </a:solidFill>
                <a:cs typeface="Times New Roman" panose="02020603050405020304" pitchFamily="18" charset="0"/>
              </a:rPr>
              <a:t>      private String name;  </a:t>
            </a:r>
            <a:r>
              <a:rPr lang="en-US" altLang="zh-CN" sz="2000" dirty="0">
                <a:cs typeface="Times New Roman" panose="02020603050405020304" pitchFamily="18" charset="0"/>
              </a:rPr>
              <a:t>//</a:t>
            </a:r>
            <a:r>
              <a:rPr lang="zh-CN" altLang="en-US" sz="2000" dirty="0">
                <a:ea typeface="宋体" panose="02010600030101010101" pitchFamily="2" charset="-122"/>
                <a:cs typeface="Times New Roman" panose="02020603050405020304" pitchFamily="18" charset="0"/>
              </a:rPr>
              <a:t>属性一般定义为</a:t>
            </a:r>
            <a:r>
              <a:rPr lang="en-US" altLang="zh-CN" sz="2000" dirty="0">
                <a:cs typeface="Times New Roman" panose="02020603050405020304" pitchFamily="18" charset="0"/>
              </a:rPr>
              <a:t>private</a:t>
            </a:r>
            <a:endParaRPr lang="en-US" altLang="zh-CN" sz="2000" dirty="0">
              <a:cs typeface="Times New Roman" panose="02020603050405020304" pitchFamily="18" charset="0"/>
            </a:endParaRPr>
          </a:p>
          <a:p>
            <a:pPr marL="0" indent="0">
              <a:lnSpc>
                <a:spcPct val="90000"/>
              </a:lnSpc>
              <a:buNone/>
            </a:pPr>
            <a:r>
              <a:rPr lang="en-US" altLang="zh-CN" sz="2000" b="1" dirty="0">
                <a:solidFill>
                  <a:srgbClr val="C00000"/>
                </a:solidFill>
                <a:cs typeface="Times New Roman" panose="02020603050405020304" pitchFamily="18" charset="0"/>
              </a:rPr>
              <a:t>      private </a:t>
            </a:r>
            <a:r>
              <a:rPr lang="en-US" altLang="zh-CN" sz="2000" b="1" dirty="0" err="1">
                <a:solidFill>
                  <a:srgbClr val="C00000"/>
                </a:solidFill>
                <a:cs typeface="Times New Roman" panose="02020603050405020304" pitchFamily="18" charset="0"/>
              </a:rPr>
              <a:t>int</a:t>
            </a:r>
            <a:r>
              <a:rPr lang="en-US" altLang="zh-CN" sz="2000" b="1" dirty="0">
                <a:solidFill>
                  <a:srgbClr val="C00000"/>
                </a:solidFill>
                <a:cs typeface="Times New Roman" panose="02020603050405020304" pitchFamily="18" charset="0"/>
              </a:rPr>
              <a:t> age;</a:t>
            </a:r>
            <a:endParaRPr lang="en-US" altLang="zh-CN" sz="2000" b="1" dirty="0">
              <a:solidFill>
                <a:srgbClr val="C00000"/>
              </a:solidFill>
              <a:cs typeface="Times New Roman" panose="02020603050405020304" pitchFamily="18" charset="0"/>
            </a:endParaRPr>
          </a:p>
          <a:p>
            <a:pPr marL="0" indent="0">
              <a:lnSpc>
                <a:spcPct val="90000"/>
              </a:lnSpc>
              <a:buNone/>
            </a:pPr>
            <a:r>
              <a:rPr lang="en-US" altLang="zh-CN" sz="2000" b="1" dirty="0">
                <a:solidFill>
                  <a:srgbClr val="C00000"/>
                </a:solidFill>
                <a:cs typeface="Times New Roman" panose="02020603050405020304" pitchFamily="18" charset="0"/>
              </a:rPr>
              <a:t>      </a:t>
            </a:r>
            <a:r>
              <a:rPr lang="en-US" altLang="zh-CN" sz="2000" b="1">
                <a:solidFill>
                  <a:srgbClr val="C00000"/>
                </a:solidFill>
                <a:cs typeface="Times New Roman" panose="02020603050405020304" pitchFamily="18" charset="0"/>
              </a:rPr>
              <a:t>public  JavaBeanTest(){}</a:t>
            </a:r>
            <a:endParaRPr lang="en-US" altLang="zh-CN" sz="2000" b="1" dirty="0">
              <a:solidFill>
                <a:srgbClr val="C00000"/>
              </a:solidFill>
              <a:cs typeface="Times New Roman" panose="02020603050405020304" pitchFamily="18" charset="0"/>
            </a:endParaRPr>
          </a:p>
          <a:p>
            <a:pPr marL="0" indent="0">
              <a:lnSpc>
                <a:spcPct val="90000"/>
              </a:lnSpc>
              <a:buNone/>
            </a:pPr>
            <a:r>
              <a:rPr lang="en-US" altLang="zh-CN" sz="2000" b="1" dirty="0">
                <a:solidFill>
                  <a:srgbClr val="C00000"/>
                </a:solidFill>
                <a:cs typeface="Times New Roman" panose="02020603050405020304" pitchFamily="18" charset="0"/>
              </a:rPr>
              <a:t>      public </a:t>
            </a:r>
            <a:r>
              <a:rPr lang="en-US" altLang="zh-CN" sz="2000" b="1" dirty="0" err="1">
                <a:solidFill>
                  <a:srgbClr val="C00000"/>
                </a:solidFill>
                <a:cs typeface="Times New Roman" panose="02020603050405020304" pitchFamily="18" charset="0"/>
              </a:rPr>
              <a:t>int</a:t>
            </a:r>
            <a:r>
              <a:rPr lang="en-US" altLang="zh-CN" sz="2000" b="1" dirty="0">
                <a:solidFill>
                  <a:srgbClr val="C00000"/>
                </a:solidFill>
                <a:cs typeface="Times New Roman" panose="02020603050405020304" pitchFamily="18" charset="0"/>
              </a:rPr>
              <a:t> </a:t>
            </a:r>
            <a:r>
              <a:rPr lang="en-US" altLang="zh-CN" sz="2000" b="1" dirty="0" err="1">
                <a:solidFill>
                  <a:srgbClr val="C00000"/>
                </a:solidFill>
                <a:cs typeface="Times New Roman" panose="02020603050405020304" pitchFamily="18" charset="0"/>
              </a:rPr>
              <a:t>getAge</a:t>
            </a:r>
            <a:r>
              <a:rPr lang="en-US" altLang="zh-CN" sz="2000" b="1" dirty="0">
                <a:solidFill>
                  <a:srgbClr val="C00000"/>
                </a:solidFill>
                <a:cs typeface="Times New Roman" panose="02020603050405020304" pitchFamily="18" charset="0"/>
              </a:rPr>
              <a:t>(){</a:t>
            </a:r>
            <a:endParaRPr lang="en-US" altLang="zh-CN" sz="2000" b="1" dirty="0">
              <a:solidFill>
                <a:srgbClr val="C00000"/>
              </a:solidFill>
              <a:cs typeface="Times New Roman" panose="02020603050405020304" pitchFamily="18" charset="0"/>
            </a:endParaRPr>
          </a:p>
          <a:p>
            <a:pPr marL="0" indent="0">
              <a:lnSpc>
                <a:spcPct val="90000"/>
              </a:lnSpc>
              <a:buNone/>
            </a:pPr>
            <a:r>
              <a:rPr lang="en-US" altLang="zh-CN" sz="2000" b="1" dirty="0">
                <a:solidFill>
                  <a:srgbClr val="C00000"/>
                </a:solidFill>
                <a:cs typeface="Times New Roman" panose="02020603050405020304" pitchFamily="18" charset="0"/>
              </a:rPr>
              <a:t>             return age;</a:t>
            </a:r>
            <a:endParaRPr lang="en-US" altLang="zh-CN" sz="2000" b="1" dirty="0">
              <a:solidFill>
                <a:srgbClr val="C00000"/>
              </a:solidFill>
              <a:cs typeface="Times New Roman" panose="02020603050405020304" pitchFamily="18" charset="0"/>
            </a:endParaRPr>
          </a:p>
          <a:p>
            <a:pPr marL="0" indent="0">
              <a:lnSpc>
                <a:spcPct val="90000"/>
              </a:lnSpc>
              <a:buNone/>
            </a:pPr>
            <a:r>
              <a:rPr lang="en-US" altLang="zh-CN" sz="2000" b="1" dirty="0">
                <a:solidFill>
                  <a:srgbClr val="C00000"/>
                </a:solidFill>
                <a:cs typeface="Times New Roman" panose="02020603050405020304" pitchFamily="18" charset="0"/>
              </a:rPr>
              <a:t>      }</a:t>
            </a:r>
            <a:endParaRPr lang="en-US" altLang="zh-CN" sz="2000" b="1" dirty="0">
              <a:solidFill>
                <a:srgbClr val="C00000"/>
              </a:solidFill>
              <a:cs typeface="Times New Roman" panose="02020603050405020304" pitchFamily="18" charset="0"/>
            </a:endParaRPr>
          </a:p>
          <a:p>
            <a:pPr marL="0" indent="0">
              <a:lnSpc>
                <a:spcPct val="90000"/>
              </a:lnSpc>
              <a:buNone/>
            </a:pPr>
            <a:r>
              <a:rPr lang="en-US" altLang="zh-CN" sz="2000" b="1" dirty="0">
                <a:solidFill>
                  <a:srgbClr val="C00000"/>
                </a:solidFill>
                <a:cs typeface="Times New Roman" panose="02020603050405020304" pitchFamily="18" charset="0"/>
              </a:rPr>
              <a:t>      public void </a:t>
            </a:r>
            <a:r>
              <a:rPr lang="en-US" altLang="zh-CN" sz="2000" b="1" dirty="0" err="1">
                <a:solidFill>
                  <a:srgbClr val="C00000"/>
                </a:solidFill>
                <a:cs typeface="Times New Roman" panose="02020603050405020304" pitchFamily="18" charset="0"/>
              </a:rPr>
              <a:t>setAge</a:t>
            </a:r>
            <a:r>
              <a:rPr lang="en-US" altLang="zh-CN" sz="2000" b="1" dirty="0">
                <a:solidFill>
                  <a:srgbClr val="C00000"/>
                </a:solidFill>
                <a:cs typeface="Times New Roman" panose="02020603050405020304" pitchFamily="18" charset="0"/>
              </a:rPr>
              <a:t>(</a:t>
            </a:r>
            <a:r>
              <a:rPr lang="en-US" altLang="zh-CN" sz="2000" b="1" dirty="0" err="1">
                <a:solidFill>
                  <a:srgbClr val="C00000"/>
                </a:solidFill>
                <a:cs typeface="Times New Roman" panose="02020603050405020304" pitchFamily="18" charset="0"/>
              </a:rPr>
              <a:t>int</a:t>
            </a:r>
            <a:r>
              <a:rPr lang="en-US" altLang="zh-CN" sz="2000" b="1" dirty="0">
                <a:solidFill>
                  <a:srgbClr val="C00000"/>
                </a:solidFill>
                <a:cs typeface="Times New Roman" panose="02020603050405020304" pitchFamily="18" charset="0"/>
              </a:rPr>
              <a:t> age){</a:t>
            </a:r>
            <a:endParaRPr lang="en-US" altLang="zh-CN" sz="2000" b="1" dirty="0">
              <a:solidFill>
                <a:srgbClr val="C00000"/>
              </a:solidFill>
              <a:cs typeface="Times New Roman" panose="02020603050405020304" pitchFamily="18" charset="0"/>
            </a:endParaRPr>
          </a:p>
          <a:p>
            <a:pPr marL="0" indent="0">
              <a:lnSpc>
                <a:spcPct val="90000"/>
              </a:lnSpc>
              <a:buNone/>
            </a:pPr>
            <a:r>
              <a:rPr lang="en-US" altLang="zh-CN" sz="2000" b="1" dirty="0">
                <a:solidFill>
                  <a:srgbClr val="C00000"/>
                </a:solidFill>
                <a:cs typeface="Times New Roman" panose="02020603050405020304" pitchFamily="18" charset="0"/>
              </a:rPr>
              <a:t>             </a:t>
            </a:r>
            <a:r>
              <a:rPr lang="en-US" altLang="zh-CN" sz="2000" b="1" dirty="0" err="1">
                <a:solidFill>
                  <a:srgbClr val="C00000"/>
                </a:solidFill>
                <a:cs typeface="Times New Roman" panose="02020603050405020304" pitchFamily="18" charset="0"/>
              </a:rPr>
              <a:t>this.age</a:t>
            </a:r>
            <a:r>
              <a:rPr lang="en-US" altLang="zh-CN" sz="2000" b="1" dirty="0">
                <a:solidFill>
                  <a:srgbClr val="C00000"/>
                </a:solidFill>
                <a:cs typeface="Times New Roman" panose="02020603050405020304" pitchFamily="18" charset="0"/>
              </a:rPr>
              <a:t> = age;</a:t>
            </a:r>
            <a:endParaRPr lang="en-US" altLang="zh-CN" sz="2000" b="1" dirty="0">
              <a:solidFill>
                <a:srgbClr val="C00000"/>
              </a:solidFill>
              <a:cs typeface="Times New Roman" panose="02020603050405020304" pitchFamily="18" charset="0"/>
            </a:endParaRPr>
          </a:p>
          <a:p>
            <a:pPr marL="0" indent="0">
              <a:lnSpc>
                <a:spcPct val="90000"/>
              </a:lnSpc>
              <a:buNone/>
            </a:pPr>
            <a:r>
              <a:rPr lang="en-US" altLang="zh-CN" sz="2000" b="1" dirty="0">
                <a:solidFill>
                  <a:srgbClr val="C00000"/>
                </a:solidFill>
                <a:cs typeface="Times New Roman" panose="02020603050405020304" pitchFamily="18" charset="0"/>
              </a:rPr>
              <a:t>      }</a:t>
            </a:r>
            <a:endParaRPr lang="en-US" altLang="zh-CN" sz="2000" b="1" dirty="0">
              <a:solidFill>
                <a:srgbClr val="C00000"/>
              </a:solidFill>
              <a:cs typeface="Times New Roman" panose="02020603050405020304" pitchFamily="18" charset="0"/>
            </a:endParaRPr>
          </a:p>
          <a:p>
            <a:pPr marL="0" indent="0">
              <a:lnSpc>
                <a:spcPct val="90000"/>
              </a:lnSpc>
              <a:buNone/>
            </a:pPr>
            <a:r>
              <a:rPr lang="en-US" altLang="zh-CN" sz="2000" b="1" dirty="0">
                <a:solidFill>
                  <a:srgbClr val="C00000"/>
                </a:solidFill>
                <a:cs typeface="Times New Roman" panose="02020603050405020304" pitchFamily="18" charset="0"/>
              </a:rPr>
              <a:t>      public String </a:t>
            </a:r>
            <a:r>
              <a:rPr lang="en-US" altLang="zh-CN" sz="2000" b="1" dirty="0" err="1">
                <a:solidFill>
                  <a:srgbClr val="C00000"/>
                </a:solidFill>
                <a:cs typeface="Times New Roman" panose="02020603050405020304" pitchFamily="18" charset="0"/>
              </a:rPr>
              <a:t>getName</a:t>
            </a:r>
            <a:r>
              <a:rPr lang="en-US" altLang="zh-CN" sz="2000" b="1" dirty="0">
                <a:solidFill>
                  <a:srgbClr val="C00000"/>
                </a:solidFill>
                <a:cs typeface="Times New Roman" panose="02020603050405020304" pitchFamily="18" charset="0"/>
              </a:rPr>
              <a:t>(){</a:t>
            </a:r>
            <a:endParaRPr lang="en-US" altLang="zh-CN" sz="2000" b="1" dirty="0">
              <a:solidFill>
                <a:srgbClr val="C00000"/>
              </a:solidFill>
              <a:cs typeface="Times New Roman" panose="02020603050405020304" pitchFamily="18" charset="0"/>
            </a:endParaRPr>
          </a:p>
          <a:p>
            <a:pPr marL="0" indent="0">
              <a:lnSpc>
                <a:spcPct val="90000"/>
              </a:lnSpc>
              <a:buNone/>
            </a:pPr>
            <a:r>
              <a:rPr lang="en-US" altLang="zh-CN" sz="2000" b="1" dirty="0">
                <a:solidFill>
                  <a:srgbClr val="C00000"/>
                </a:solidFill>
                <a:cs typeface="Times New Roman" panose="02020603050405020304" pitchFamily="18" charset="0"/>
              </a:rPr>
              <a:t>            return name;</a:t>
            </a:r>
            <a:endParaRPr lang="en-US" altLang="zh-CN" sz="2000" b="1" dirty="0">
              <a:solidFill>
                <a:srgbClr val="C00000"/>
              </a:solidFill>
              <a:cs typeface="Times New Roman" panose="02020603050405020304" pitchFamily="18" charset="0"/>
            </a:endParaRPr>
          </a:p>
          <a:p>
            <a:pPr marL="0" indent="0">
              <a:lnSpc>
                <a:spcPct val="90000"/>
              </a:lnSpc>
              <a:buNone/>
            </a:pPr>
            <a:r>
              <a:rPr lang="en-US" altLang="zh-CN" sz="2000" b="1" dirty="0">
                <a:solidFill>
                  <a:srgbClr val="C00000"/>
                </a:solidFill>
                <a:cs typeface="Times New Roman" panose="02020603050405020304" pitchFamily="18" charset="0"/>
              </a:rPr>
              <a:t>      }</a:t>
            </a:r>
            <a:endParaRPr lang="en-US" altLang="zh-CN" sz="2000" b="1" dirty="0">
              <a:solidFill>
                <a:srgbClr val="C00000"/>
              </a:solidFill>
              <a:cs typeface="Times New Roman" panose="02020603050405020304" pitchFamily="18" charset="0"/>
            </a:endParaRPr>
          </a:p>
          <a:p>
            <a:pPr marL="0" indent="0">
              <a:lnSpc>
                <a:spcPct val="90000"/>
              </a:lnSpc>
              <a:buNone/>
            </a:pPr>
            <a:r>
              <a:rPr lang="en-US" altLang="zh-CN" sz="2000" b="1" dirty="0">
                <a:solidFill>
                  <a:srgbClr val="C00000"/>
                </a:solidFill>
                <a:cs typeface="Times New Roman" panose="02020603050405020304" pitchFamily="18" charset="0"/>
              </a:rPr>
              <a:t>      public void </a:t>
            </a:r>
            <a:r>
              <a:rPr lang="en-US" altLang="zh-CN" sz="2000" b="1" dirty="0" err="1">
                <a:solidFill>
                  <a:srgbClr val="C00000"/>
                </a:solidFill>
                <a:cs typeface="Times New Roman" panose="02020603050405020304" pitchFamily="18" charset="0"/>
              </a:rPr>
              <a:t>setName</a:t>
            </a:r>
            <a:r>
              <a:rPr lang="en-US" altLang="zh-CN" sz="2000" b="1" dirty="0">
                <a:solidFill>
                  <a:srgbClr val="C00000"/>
                </a:solidFill>
                <a:cs typeface="Times New Roman" panose="02020603050405020304" pitchFamily="18" charset="0"/>
              </a:rPr>
              <a:t>(String name){</a:t>
            </a:r>
            <a:endParaRPr lang="en-US" altLang="zh-CN" sz="2000" b="1" dirty="0">
              <a:solidFill>
                <a:srgbClr val="C00000"/>
              </a:solidFill>
              <a:cs typeface="Times New Roman" panose="02020603050405020304" pitchFamily="18" charset="0"/>
            </a:endParaRPr>
          </a:p>
          <a:p>
            <a:pPr marL="0" indent="0">
              <a:lnSpc>
                <a:spcPct val="90000"/>
              </a:lnSpc>
              <a:buNone/>
            </a:pPr>
            <a:r>
              <a:rPr lang="en-US" altLang="zh-CN" sz="2000" b="1" dirty="0">
                <a:solidFill>
                  <a:srgbClr val="C00000"/>
                </a:solidFill>
                <a:cs typeface="Times New Roman" panose="02020603050405020304" pitchFamily="18" charset="0"/>
              </a:rPr>
              <a:t>            this.name = name;</a:t>
            </a:r>
            <a:endParaRPr lang="en-US" altLang="zh-CN" sz="2000" b="1" dirty="0">
              <a:solidFill>
                <a:srgbClr val="C00000"/>
              </a:solidFill>
              <a:cs typeface="Times New Roman" panose="02020603050405020304" pitchFamily="18" charset="0"/>
            </a:endParaRPr>
          </a:p>
          <a:p>
            <a:pPr marL="0" indent="0">
              <a:lnSpc>
                <a:spcPct val="90000"/>
              </a:lnSpc>
              <a:buNone/>
            </a:pPr>
            <a:r>
              <a:rPr lang="en-US" altLang="zh-CN" sz="2000" b="1" dirty="0">
                <a:solidFill>
                  <a:srgbClr val="C00000"/>
                </a:solidFill>
                <a:cs typeface="Times New Roman" panose="02020603050405020304" pitchFamily="18" charset="0"/>
              </a:rPr>
              <a:t>}</a:t>
            </a:r>
            <a:endParaRPr lang="zh-CN" altLang="en-US" sz="2000" b="1" dirty="0">
              <a:solidFill>
                <a:srgbClr val="C00000"/>
              </a:solidFill>
              <a:cs typeface="Times New Roman" panose="02020603050405020304" pitchFamily="18" charset="0"/>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 cstate="print"/>
          <a:srcRect/>
          <a:stretch>
            <a:fillRect/>
          </a:stretch>
        </p:blipFill>
        <p:spPr bwMode="auto">
          <a:xfrm>
            <a:off x="214282" y="947306"/>
            <a:ext cx="4659956" cy="3429024"/>
          </a:xfrm>
          <a:prstGeom prst="rect">
            <a:avLst/>
          </a:prstGeom>
          <a:noFill/>
          <a:ln w="9525">
            <a:noFill/>
            <a:miter lim="800000"/>
            <a:headEnd/>
            <a:tailEnd/>
          </a:ln>
          <a:effectLst/>
        </p:spPr>
      </p:pic>
      <p:sp>
        <p:nvSpPr>
          <p:cNvPr id="5" name="TextBox 4"/>
          <p:cNvSpPr txBox="1"/>
          <p:nvPr/>
        </p:nvSpPr>
        <p:spPr>
          <a:xfrm>
            <a:off x="5076056" y="1233058"/>
            <a:ext cx="785818" cy="400110"/>
          </a:xfrm>
          <a:prstGeom prst="rect">
            <a:avLst/>
          </a:prstGeom>
          <a:noFill/>
        </p:spPr>
        <p:txBody>
          <a:bodyPr wrap="square" rtlCol="0">
            <a:spAutoFit/>
          </a:bodyPr>
          <a:lstStyle/>
          <a:p>
            <a:r>
              <a:rPr lang="zh-CN" altLang="en-US" sz="2000" b="1" dirty="0">
                <a:ea typeface="宋体" panose="02010600030101010101" pitchFamily="2" charset="-122"/>
                <a:cs typeface="Times New Roman" panose="02020603050405020304" pitchFamily="18" charset="0"/>
              </a:rPr>
              <a:t>类名</a:t>
            </a:r>
            <a:endParaRPr lang="zh-CN" altLang="en-US" sz="2000" b="1" dirty="0">
              <a:ea typeface="宋体" panose="02010600030101010101" pitchFamily="2" charset="-122"/>
              <a:cs typeface="Times New Roman" panose="02020603050405020304" pitchFamily="18" charset="0"/>
            </a:endParaRPr>
          </a:p>
        </p:txBody>
      </p:sp>
      <p:sp>
        <p:nvSpPr>
          <p:cNvPr id="8" name="TextBox 7"/>
          <p:cNvSpPr txBox="1"/>
          <p:nvPr/>
        </p:nvSpPr>
        <p:spPr>
          <a:xfrm>
            <a:off x="6444208" y="1233058"/>
            <a:ext cx="2699792" cy="1015663"/>
          </a:xfrm>
          <a:prstGeom prst="rect">
            <a:avLst/>
          </a:prstGeom>
          <a:noFill/>
        </p:spPr>
        <p:txBody>
          <a:bodyPr wrap="square" rtlCol="0">
            <a:spAutoFit/>
          </a:bodyPr>
          <a:lstStyle/>
          <a:p>
            <a:r>
              <a:rPr lang="zh-CN" altLang="en-US" sz="2000" b="1" dirty="0">
                <a:ea typeface="宋体" panose="02010600030101010101" pitchFamily="2" charset="-122"/>
                <a:cs typeface="Times New Roman" panose="02020603050405020304" pitchFamily="18" charset="0"/>
              </a:rPr>
              <a:t>属性：</a:t>
            </a:r>
            <a:r>
              <a:rPr lang="zh-CN" altLang="en-US" sz="2000" dirty="0">
                <a:ea typeface="宋体" panose="02010600030101010101" pitchFamily="2" charset="-122"/>
                <a:cs typeface="Times New Roman" panose="02020603050405020304" pitchFamily="18" charset="0"/>
              </a:rPr>
              <a:t>“：”前是属性名，“：”后是属性的类型</a:t>
            </a:r>
            <a:endParaRPr lang="zh-CN" altLang="en-US" sz="2000" dirty="0">
              <a:ea typeface="宋体" panose="02010600030101010101" pitchFamily="2" charset="-122"/>
              <a:cs typeface="Times New Roman" panose="02020603050405020304" pitchFamily="18" charset="0"/>
            </a:endParaRPr>
          </a:p>
        </p:txBody>
      </p:sp>
      <p:sp>
        <p:nvSpPr>
          <p:cNvPr id="11" name="TextBox 10"/>
          <p:cNvSpPr txBox="1"/>
          <p:nvPr/>
        </p:nvSpPr>
        <p:spPr>
          <a:xfrm>
            <a:off x="3214678" y="4447768"/>
            <a:ext cx="714380" cy="400110"/>
          </a:xfrm>
          <a:prstGeom prst="rect">
            <a:avLst/>
          </a:prstGeom>
          <a:noFill/>
        </p:spPr>
        <p:txBody>
          <a:bodyPr wrap="square" rtlCol="0">
            <a:spAutoFit/>
          </a:bodyPr>
          <a:lstStyle/>
          <a:p>
            <a:r>
              <a:rPr lang="zh-CN" altLang="en-US" sz="2000" b="1" dirty="0">
                <a:ea typeface="宋体" panose="02010600030101010101" pitchFamily="2" charset="-122"/>
                <a:cs typeface="Times New Roman" panose="02020603050405020304" pitchFamily="18" charset="0"/>
              </a:rPr>
              <a:t>方法</a:t>
            </a:r>
            <a:endParaRPr lang="zh-CN" altLang="en-US" sz="2000" b="1" dirty="0">
              <a:ea typeface="宋体" panose="02010600030101010101" pitchFamily="2" charset="-122"/>
              <a:cs typeface="Times New Roman" panose="02020603050405020304" pitchFamily="18" charset="0"/>
            </a:endParaRPr>
          </a:p>
        </p:txBody>
      </p:sp>
      <p:cxnSp>
        <p:nvCxnSpPr>
          <p:cNvPr id="13" name="直接箭头连接符 12"/>
          <p:cNvCxnSpPr/>
          <p:nvPr/>
        </p:nvCxnSpPr>
        <p:spPr>
          <a:xfrm rot="5400000">
            <a:off x="3036083" y="3911983"/>
            <a:ext cx="92869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679289" y="2817874"/>
            <a:ext cx="2000264" cy="707886"/>
          </a:xfrm>
          <a:prstGeom prst="rect">
            <a:avLst/>
          </a:prstGeom>
          <a:noFill/>
        </p:spPr>
        <p:txBody>
          <a:bodyPr wrap="square" rtlCol="0">
            <a:spAutoFit/>
          </a:bodyPr>
          <a:lstStyle/>
          <a:p>
            <a:r>
              <a:rPr lang="zh-CN" altLang="en-US" sz="2000" dirty="0">
                <a:ea typeface="宋体" panose="02010600030101010101" pitchFamily="2" charset="-122"/>
                <a:cs typeface="Times New Roman" panose="02020603050405020304" pitchFamily="18" charset="0"/>
              </a:rPr>
              <a:t>若方法有下划线表示</a:t>
            </a:r>
            <a:r>
              <a:rPr lang="zh-CN" altLang="en-US" sz="2000">
                <a:ea typeface="宋体" panose="02010600030101010101" pitchFamily="2" charset="-122"/>
                <a:cs typeface="Times New Roman" panose="02020603050405020304" pitchFamily="18" charset="0"/>
              </a:rPr>
              <a:t>为构造器</a:t>
            </a:r>
            <a:endParaRPr lang="zh-CN" altLang="en-US" sz="2000" dirty="0">
              <a:ea typeface="宋体" panose="02010600030101010101" pitchFamily="2" charset="-122"/>
              <a:cs typeface="Times New Roman" panose="02020603050405020304" pitchFamily="18" charset="0"/>
            </a:endParaRPr>
          </a:p>
        </p:txBody>
      </p:sp>
      <p:cxnSp>
        <p:nvCxnSpPr>
          <p:cNvPr id="16" name="直接箭头连接符 15"/>
          <p:cNvCxnSpPr>
            <a:endCxn id="14" idx="1"/>
          </p:cNvCxnSpPr>
          <p:nvPr/>
        </p:nvCxnSpPr>
        <p:spPr>
          <a:xfrm>
            <a:off x="3821901" y="2817874"/>
            <a:ext cx="1857388" cy="35394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85736" y="4847878"/>
            <a:ext cx="8929718" cy="1938992"/>
          </a:xfrm>
          <a:prstGeom prst="rect">
            <a:avLst/>
          </a:prstGeom>
          <a:noFill/>
        </p:spPr>
        <p:txBody>
          <a:bodyPr wrap="square" rtlCol="0">
            <a:spAutoFit/>
          </a:bodyPr>
          <a:lstStyle/>
          <a:p>
            <a:pPr marL="342900" indent="-342900">
              <a:buAutoNum type="arabicPeriod"/>
            </a:pPr>
            <a:r>
              <a:rPr lang="en-US" altLang="zh-CN" sz="2400" dirty="0">
                <a:ea typeface="宋体" panose="02010600030101010101" pitchFamily="2" charset="-122"/>
                <a:cs typeface="Times New Roman" panose="02020603050405020304" pitchFamily="18" charset="0"/>
              </a:rPr>
              <a:t>+ </a:t>
            </a:r>
            <a:r>
              <a:rPr lang="zh-CN" altLang="en-US" sz="2400" dirty="0">
                <a:ea typeface="宋体" panose="02010600030101010101" pitchFamily="2" charset="-122"/>
                <a:cs typeface="Times New Roman" panose="02020603050405020304" pitchFamily="18" charset="0"/>
              </a:rPr>
              <a:t>表示 </a:t>
            </a:r>
            <a:r>
              <a:rPr lang="en-US" altLang="zh-CN" sz="2400" dirty="0">
                <a:ea typeface="宋体" panose="02010600030101010101" pitchFamily="2" charset="-122"/>
                <a:cs typeface="Times New Roman" panose="02020603050405020304" pitchFamily="18" charset="0"/>
              </a:rPr>
              <a:t>public </a:t>
            </a:r>
            <a:r>
              <a:rPr lang="zh-CN" altLang="en-US" sz="2400" dirty="0">
                <a:ea typeface="宋体" panose="02010600030101010101" pitchFamily="2" charset="-122"/>
                <a:cs typeface="Times New Roman" panose="02020603050405020304" pitchFamily="18" charset="0"/>
              </a:rPr>
              <a:t>类型，</a:t>
            </a:r>
            <a:r>
              <a:rPr lang="en-US" altLang="zh-CN" sz="2400" dirty="0">
                <a:ea typeface="宋体" panose="02010600030101010101" pitchFamily="2" charset="-122"/>
                <a:cs typeface="Times New Roman" panose="02020603050405020304" pitchFamily="18" charset="0"/>
              </a:rPr>
              <a:t> - </a:t>
            </a:r>
            <a:r>
              <a:rPr lang="zh-CN" altLang="en-US" sz="2400" dirty="0">
                <a:ea typeface="宋体" panose="02010600030101010101" pitchFamily="2" charset="-122"/>
                <a:cs typeface="Times New Roman" panose="02020603050405020304" pitchFamily="18" charset="0"/>
              </a:rPr>
              <a:t>表示 </a:t>
            </a:r>
            <a:r>
              <a:rPr lang="en-US" altLang="zh-CN" sz="2400" dirty="0">
                <a:ea typeface="宋体" panose="02010600030101010101" pitchFamily="2" charset="-122"/>
                <a:cs typeface="Times New Roman" panose="02020603050405020304" pitchFamily="18" charset="0"/>
              </a:rPr>
              <a:t>private </a:t>
            </a:r>
            <a:r>
              <a:rPr lang="zh-CN" altLang="en-US" sz="2400" dirty="0">
                <a:ea typeface="宋体" panose="02010600030101010101" pitchFamily="2" charset="-122"/>
                <a:cs typeface="Times New Roman" panose="02020603050405020304" pitchFamily="18" charset="0"/>
              </a:rPr>
              <a:t>类型，</a:t>
            </a:r>
            <a:r>
              <a:rPr lang="en-US" altLang="zh-CN" sz="2400" dirty="0">
                <a:ea typeface="宋体" panose="02010600030101010101" pitchFamily="2" charset="-122"/>
                <a:cs typeface="Times New Roman" panose="02020603050405020304" pitchFamily="18" charset="0"/>
              </a:rPr>
              <a:t>#</a:t>
            </a:r>
            <a:r>
              <a:rPr lang="zh-CN" altLang="en-US" sz="2400" dirty="0">
                <a:ea typeface="宋体" panose="02010600030101010101" pitchFamily="2" charset="-122"/>
                <a:cs typeface="Times New Roman" panose="02020603050405020304" pitchFamily="18" charset="0"/>
              </a:rPr>
              <a:t>表示</a:t>
            </a:r>
            <a:r>
              <a:rPr lang="en-US" altLang="zh-CN" sz="2400" dirty="0">
                <a:ea typeface="宋体" panose="02010600030101010101" pitchFamily="2" charset="-122"/>
                <a:cs typeface="Times New Roman" panose="02020603050405020304" pitchFamily="18" charset="0"/>
              </a:rPr>
              <a:t>protected</a:t>
            </a:r>
            <a:r>
              <a:rPr lang="zh-CN" altLang="en-US" sz="2400" dirty="0">
                <a:ea typeface="宋体" panose="02010600030101010101" pitchFamily="2" charset="-122"/>
                <a:cs typeface="Times New Roman" panose="02020603050405020304" pitchFamily="18" charset="0"/>
              </a:rPr>
              <a:t>类型</a:t>
            </a:r>
            <a:endParaRPr lang="en-US" altLang="zh-CN" sz="2400" dirty="0">
              <a:ea typeface="宋体" panose="02010600030101010101" pitchFamily="2" charset="-122"/>
              <a:cs typeface="Times New Roman" panose="02020603050405020304" pitchFamily="18" charset="0"/>
            </a:endParaRPr>
          </a:p>
          <a:p>
            <a:pPr marL="342900" indent="-342900">
              <a:buAutoNum type="arabicPeriod"/>
            </a:pPr>
            <a:endParaRPr lang="en-US" altLang="zh-CN" sz="2400" dirty="0">
              <a:ea typeface="宋体" panose="02010600030101010101" pitchFamily="2" charset="-122"/>
              <a:cs typeface="Times New Roman" panose="02020603050405020304" pitchFamily="18" charset="0"/>
            </a:endParaRPr>
          </a:p>
          <a:p>
            <a:pPr marL="342900" indent="-342900">
              <a:buAutoNum type="arabicPeriod"/>
            </a:pPr>
            <a:r>
              <a:rPr lang="zh-CN" altLang="en-US" sz="2400" dirty="0">
                <a:ea typeface="宋体" panose="02010600030101010101" pitchFamily="2" charset="-122"/>
                <a:cs typeface="Times New Roman" panose="02020603050405020304" pitchFamily="18" charset="0"/>
              </a:rPr>
              <a:t>方法的写法</a:t>
            </a:r>
            <a:r>
              <a:rPr lang="en-US" altLang="zh-CN" sz="2400" dirty="0">
                <a:ea typeface="宋体" panose="02010600030101010101" pitchFamily="2" charset="-122"/>
                <a:cs typeface="Times New Roman" panose="02020603050405020304" pitchFamily="18" charset="0"/>
              </a:rPr>
              <a:t>: </a:t>
            </a:r>
            <a:endParaRPr lang="en-US" altLang="zh-CN" sz="2400" dirty="0">
              <a:ea typeface="宋体" panose="02010600030101010101" pitchFamily="2" charset="-122"/>
              <a:cs typeface="Times New Roman" panose="02020603050405020304" pitchFamily="18" charset="0"/>
            </a:endParaRPr>
          </a:p>
          <a:p>
            <a:pPr marL="342900" indent="-342900"/>
            <a:r>
              <a:rPr lang="zh-CN" altLang="en-US" sz="2400" dirty="0">
                <a:ea typeface="宋体" panose="02010600030101010101" pitchFamily="2" charset="-122"/>
                <a:cs typeface="Times New Roman" panose="02020603050405020304" pitchFamily="18" charset="0"/>
              </a:rPr>
              <a:t>方法的类型</a:t>
            </a:r>
            <a:r>
              <a:rPr lang="en-US" altLang="zh-CN" sz="2400" dirty="0">
                <a:ea typeface="宋体" panose="02010600030101010101" pitchFamily="2" charset="-122"/>
                <a:cs typeface="Times New Roman" panose="02020603050405020304" pitchFamily="18" charset="0"/>
              </a:rPr>
              <a:t>(+</a:t>
            </a:r>
            <a:r>
              <a:rPr lang="zh-CN" altLang="en-US" sz="2400" dirty="0">
                <a:ea typeface="宋体" panose="02010600030101010101" pitchFamily="2" charset="-122"/>
                <a:cs typeface="Times New Roman" panose="02020603050405020304" pitchFamily="18" charset="0"/>
              </a:rPr>
              <a:t>、</a:t>
            </a:r>
            <a:r>
              <a:rPr lang="en-US" altLang="zh-CN" sz="2400" dirty="0">
                <a:ea typeface="宋体" panose="02010600030101010101" pitchFamily="2" charset="-122"/>
                <a:cs typeface="Times New Roman" panose="02020603050405020304" pitchFamily="18" charset="0"/>
              </a:rPr>
              <a:t>-)</a:t>
            </a:r>
            <a:r>
              <a:rPr lang="zh-CN" altLang="en-US" sz="2400" dirty="0">
                <a:ea typeface="宋体" panose="02010600030101010101" pitchFamily="2" charset="-122"/>
                <a:cs typeface="Times New Roman" panose="02020603050405020304" pitchFamily="18" charset="0"/>
              </a:rPr>
              <a:t>  方法名</a:t>
            </a:r>
            <a:r>
              <a:rPr lang="en-US" altLang="zh-CN" sz="2400" dirty="0">
                <a:ea typeface="宋体" panose="02010600030101010101" pitchFamily="2" charset="-122"/>
                <a:cs typeface="Times New Roman" panose="02020603050405020304" pitchFamily="18" charset="0"/>
              </a:rPr>
              <a:t>(</a:t>
            </a:r>
            <a:r>
              <a:rPr lang="zh-CN" altLang="en-US" sz="2400" dirty="0">
                <a:ea typeface="宋体" panose="02010600030101010101" pitchFamily="2" charset="-122"/>
                <a:cs typeface="Times New Roman" panose="02020603050405020304" pitchFamily="18" charset="0"/>
              </a:rPr>
              <a:t>参数名： 参数类型</a:t>
            </a:r>
            <a:r>
              <a:rPr lang="en-US" altLang="zh-CN" sz="2400" dirty="0">
                <a:ea typeface="宋体" panose="02010600030101010101" pitchFamily="2" charset="-122"/>
                <a:cs typeface="Times New Roman" panose="02020603050405020304" pitchFamily="18" charset="0"/>
              </a:rPr>
              <a:t>)</a:t>
            </a:r>
            <a:r>
              <a:rPr lang="zh-CN" altLang="en-US" sz="2400" dirty="0">
                <a:ea typeface="宋体" panose="02010600030101010101" pitchFamily="2" charset="-122"/>
                <a:cs typeface="Times New Roman" panose="02020603050405020304" pitchFamily="18" charset="0"/>
              </a:rPr>
              <a:t>：返回值类型</a:t>
            </a:r>
            <a:endParaRPr lang="en-US" altLang="zh-CN" sz="2400" dirty="0">
              <a:ea typeface="宋体" panose="02010600030101010101" pitchFamily="2" charset="-122"/>
              <a:cs typeface="Times New Roman" panose="02020603050405020304" pitchFamily="18" charset="0"/>
            </a:endParaRPr>
          </a:p>
          <a:p>
            <a:endParaRPr lang="zh-CN" altLang="en-US" sz="2400" dirty="0">
              <a:ea typeface="宋体" panose="02010600030101010101" pitchFamily="2" charset="-122"/>
              <a:cs typeface="Times New Roman" panose="02020603050405020304" pitchFamily="18" charset="0"/>
            </a:endParaRPr>
          </a:p>
        </p:txBody>
      </p:sp>
      <p:cxnSp>
        <p:nvCxnSpPr>
          <p:cNvPr id="18" name="直接箭头连接符 17"/>
          <p:cNvCxnSpPr>
            <a:endCxn id="8" idx="1"/>
          </p:cNvCxnSpPr>
          <p:nvPr/>
        </p:nvCxnSpPr>
        <p:spPr>
          <a:xfrm flipV="1">
            <a:off x="4000496" y="1740890"/>
            <a:ext cx="2443712" cy="81560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V="1">
            <a:off x="3059832" y="1489162"/>
            <a:ext cx="2016224" cy="73647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051720" y="27353"/>
            <a:ext cx="5155051" cy="646331"/>
          </a:xfrm>
          <a:prstGeom prst="rect">
            <a:avLst/>
          </a:prstGeom>
          <a:noFill/>
        </p:spPr>
        <p:txBody>
          <a:bodyPr wrap="square" rtlCol="0">
            <a:spAutoFit/>
          </a:bodyPr>
          <a:lstStyle/>
          <a:p>
            <a:r>
              <a:rPr lang="zh-CN" altLang="en-US" sz="3600" b="1" dirty="0">
                <a:solidFill>
                  <a:srgbClr val="FFFF00"/>
                </a:solidFill>
                <a:ea typeface="宋体" panose="02010600030101010101" pitchFamily="2" charset="-122"/>
                <a:cs typeface="Times New Roman" panose="02020603050405020304" pitchFamily="18" charset="0"/>
              </a:rPr>
              <a:t>补充：</a:t>
            </a:r>
            <a:r>
              <a:rPr lang="en-US" altLang="zh-CN" sz="3600" b="1" dirty="0">
                <a:solidFill>
                  <a:srgbClr val="FFFF00"/>
                </a:solidFill>
                <a:ea typeface="宋体" panose="02010600030101010101" pitchFamily="2" charset="-122"/>
                <a:cs typeface="Times New Roman" panose="02020603050405020304" pitchFamily="18" charset="0"/>
              </a:rPr>
              <a:t>UML</a:t>
            </a:r>
            <a:r>
              <a:rPr lang="zh-CN" altLang="en-US" sz="3600" b="1" dirty="0">
                <a:solidFill>
                  <a:srgbClr val="FFFF00"/>
                </a:solidFill>
                <a:ea typeface="宋体" panose="02010600030101010101" pitchFamily="2" charset="-122"/>
                <a:cs typeface="Times New Roman" panose="02020603050405020304" pitchFamily="18" charset="0"/>
              </a:rPr>
              <a:t>类图</a:t>
            </a:r>
            <a:endParaRPr lang="zh-CN" altLang="en-US" sz="3600" b="1" dirty="0">
              <a:solidFill>
                <a:srgbClr val="FFFF00"/>
              </a:solidFill>
              <a:ea typeface="宋体" panose="02010600030101010101" pitchFamily="2" charset="-122"/>
              <a:cs typeface="Times New Roman" panose="02020603050405020304" pitchFamily="18" charset="0"/>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1.jpg"/>
          <p:cNvPicPr>
            <a:picLocks noChangeAspect="1"/>
          </p:cNvPicPr>
          <p:nvPr/>
        </p:nvPicPr>
        <p:blipFill>
          <a:blip r:embed="rId1" cstate="print"/>
          <a:stretch>
            <a:fillRect/>
          </a:stretch>
        </p:blipFill>
        <p:spPr>
          <a:xfrm>
            <a:off x="0" y="548680"/>
            <a:ext cx="9144000" cy="6309320"/>
          </a:xfrm>
          <a:prstGeom prst="rect">
            <a:avLst/>
          </a:prstGeom>
        </p:spPr>
      </p:pic>
      <p:sp>
        <p:nvSpPr>
          <p:cNvPr id="6" name="矩形 5"/>
          <p:cNvSpPr/>
          <p:nvPr/>
        </p:nvSpPr>
        <p:spPr>
          <a:xfrm>
            <a:off x="2843808" y="2780928"/>
            <a:ext cx="5669280" cy="584775"/>
          </a:xfrm>
          <a:prstGeom prst="rect">
            <a:avLst/>
          </a:prstGeom>
          <a:noFill/>
          <a:ln>
            <a:noFill/>
          </a:ln>
        </p:spPr>
        <p:txBody>
          <a:bodyPr wrap="square" rtlCol="0" anchor="t">
            <a:spAutoFit/>
          </a:bodyPr>
          <a:lstStyle/>
          <a:p>
            <a:pPr algn="ctr"/>
            <a:r>
              <a:rPr lang="zh-CN" altLang="en-US" sz="3200" dirty="0">
                <a:solidFill>
                  <a:srgbClr val="006450"/>
                </a:solidFill>
                <a:effectLst>
                  <a:outerShdw blurRad="38100" dist="19050" dir="2700000" algn="tl" rotWithShape="0">
                    <a:schemeClr val="dk1">
                      <a:alpha val="40000"/>
                    </a:schemeClr>
                  </a:outerShdw>
                </a:effectLst>
              </a:rPr>
              <a:t>天下没有难学的技术！</a:t>
            </a:r>
            <a:endParaRPr lang="zh-CN" altLang="en-US" sz="3200" dirty="0">
              <a:solidFill>
                <a:srgbClr val="006450"/>
              </a:solidFill>
              <a:effectLst>
                <a:outerShdw blurRad="38100" dist="19050" dir="2700000" algn="tl" rotWithShape="0">
                  <a:schemeClr val="dk1">
                    <a:alpha val="40000"/>
                  </a:schemeClr>
                </a:outerShdw>
              </a:effectLst>
            </a:endParaRPr>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3"/>
          <p:cNvSpPr txBox="1">
            <a:spLocks noChangeArrowheads="1"/>
          </p:cNvSpPr>
          <p:nvPr/>
        </p:nvSpPr>
        <p:spPr bwMode="auto">
          <a:xfrm>
            <a:off x="251520" y="4724400"/>
            <a:ext cx="8712968" cy="1569660"/>
          </a:xfrm>
          <a:prstGeom prst="rect">
            <a:avLst/>
          </a:prstGeom>
          <a:noFill/>
          <a:ln w="9525">
            <a:noFill/>
            <a:miter lim="800000"/>
          </a:ln>
        </p:spPr>
        <p:txBody>
          <a:bodyPr wrap="square">
            <a:spAutoFit/>
          </a:bodyPr>
          <a:lstStyle/>
          <a:p>
            <a:pPr marL="342900" indent="-342900">
              <a:spcBef>
                <a:spcPct val="50000"/>
              </a:spcBef>
            </a:pPr>
            <a:r>
              <a:rPr kumimoji="0" lang="zh-CN" altLang="en-US" sz="2400" dirty="0">
                <a:latin typeface="宋体" panose="02010600030101010101" pitchFamily="2" charset="-122"/>
                <a:ea typeface="宋体" panose="02010600030101010101" pitchFamily="2" charset="-122"/>
                <a:cs typeface="Arial Unicode MS" panose="020B0604020202020204" pitchFamily="34" charset="-122"/>
              </a:rPr>
              <a:t>可以理解为：</a:t>
            </a:r>
            <a:r>
              <a:rPr kumimoji="0" lang="zh-CN" altLang="en-US" sz="23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类 </a:t>
            </a:r>
            <a:r>
              <a:rPr kumimoji="0" lang="en-US" altLang="zh-CN" sz="23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 </a:t>
            </a:r>
            <a:r>
              <a:rPr kumimoji="0" lang="zh-CN" altLang="en-US" sz="23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抽象概念的人</a:t>
            </a:r>
            <a:r>
              <a:rPr lang="zh-CN" altLang="en-US" sz="23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；对象 </a:t>
            </a:r>
            <a:r>
              <a:rPr lang="en-US" altLang="zh-CN" sz="23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 </a:t>
            </a:r>
            <a:r>
              <a:rPr lang="zh-CN" altLang="en-US" sz="23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实实在在的某个人</a:t>
            </a:r>
            <a:endParaRPr lang="en-US" altLang="zh-CN" sz="2300" b="1" dirty="0">
              <a:solidFill>
                <a:srgbClr val="0000FF"/>
              </a:solidFill>
              <a:latin typeface="宋体" panose="02010600030101010101" pitchFamily="2" charset="-122"/>
              <a:ea typeface="宋体" panose="02010600030101010101" pitchFamily="2" charset="-122"/>
              <a:cs typeface="Arial Unicode MS" panose="020B0604020202020204" pitchFamily="34" charset="-122"/>
            </a:endParaRPr>
          </a:p>
          <a:p>
            <a:pPr marL="342900" lvl="1" indent="-342900">
              <a:spcBef>
                <a:spcPct val="50000"/>
              </a:spcBef>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cs typeface="Courier New" panose="02070309020205020404" pitchFamily="49" charset="0"/>
              </a:rPr>
              <a:t>面向对象程序设计的重点是</a:t>
            </a:r>
            <a:r>
              <a:rPr lang="zh-CN" altLang="en-US" sz="2400" b="1" dirty="0">
                <a:solidFill>
                  <a:srgbClr val="C00000"/>
                </a:solidFill>
                <a:latin typeface="宋体" panose="02010600030101010101" pitchFamily="2" charset="-122"/>
                <a:ea typeface="宋体" panose="02010600030101010101" pitchFamily="2" charset="-122"/>
                <a:cs typeface="Courier New" panose="02070309020205020404" pitchFamily="49" charset="0"/>
              </a:rPr>
              <a:t>类的设计</a:t>
            </a:r>
            <a:endParaRPr kumimoji="0" lang="en-US" altLang="zh-CN"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endParaRPr>
          </a:p>
          <a:p>
            <a:pPr marL="342900" indent="-342900">
              <a:spcBef>
                <a:spcPct val="50000"/>
              </a:spcBef>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定义类其实是定义类中的成员</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成员变量和成员方法</a:t>
            </a:r>
            <a:r>
              <a:rPr lang="en-US" altLang="zh-CN" sz="2400" dirty="0">
                <a:latin typeface="宋体" panose="02010600030101010101" pitchFamily="2" charset="-122"/>
                <a:ea typeface="宋体" panose="02010600030101010101" pitchFamily="2" charset="-122"/>
              </a:rPr>
              <a:t>)</a:t>
            </a:r>
            <a:endParaRPr kumimoji="0" lang="en-US" altLang="zh-CN"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endParaRPr>
          </a:p>
        </p:txBody>
      </p:sp>
      <p:sp>
        <p:nvSpPr>
          <p:cNvPr id="6148" name="Rectangle 4"/>
          <p:cNvSpPr>
            <a:spLocks noGrp="1" noChangeArrowheads="1"/>
          </p:cNvSpPr>
          <p:nvPr>
            <p:ph type="title"/>
          </p:nvPr>
        </p:nvSpPr>
        <p:spPr>
          <a:xfrm>
            <a:off x="2123728" y="620688"/>
            <a:ext cx="5423602" cy="797163"/>
          </a:xfrm>
          <a:noFill/>
        </p:spPr>
        <p:txBody>
          <a:bodyPr anchor="b">
            <a:normAutofit/>
          </a:bodyPr>
          <a:lstStyle/>
          <a:p>
            <a:pPr eaLnBrk="1" hangingPunct="1"/>
            <a:r>
              <a:rPr lang="zh-CN" altLang="en-US" b="1" dirty="0">
                <a:latin typeface="宋体" panose="02010600030101010101" pitchFamily="2" charset="-122"/>
                <a:ea typeface="宋体" panose="02010600030101010101" pitchFamily="2" charset="-122"/>
                <a:cs typeface="Arial Unicode MS" panose="020B0604020202020204" pitchFamily="34" charset="-122"/>
              </a:rPr>
              <a:t>面向对象的思想概述</a:t>
            </a:r>
            <a:endParaRPr lang="zh-CN" altLang="en-US" b="1" dirty="0">
              <a:latin typeface="宋体" panose="02010600030101010101" pitchFamily="2" charset="-122"/>
              <a:ea typeface="宋体" panose="02010600030101010101" pitchFamily="2" charset="-122"/>
              <a:cs typeface="Arial Unicode MS" panose="020B0604020202020204" pitchFamily="34" charset="-122"/>
            </a:endParaRPr>
          </a:p>
        </p:txBody>
      </p:sp>
      <p:sp>
        <p:nvSpPr>
          <p:cNvPr id="2" name="TextBox 1"/>
          <p:cNvSpPr txBox="1"/>
          <p:nvPr/>
        </p:nvSpPr>
        <p:spPr>
          <a:xfrm>
            <a:off x="4193896" y="1196752"/>
            <a:ext cx="971984" cy="1015663"/>
          </a:xfrm>
          <a:prstGeom prst="rect">
            <a:avLst/>
          </a:prstGeom>
          <a:noFill/>
        </p:spPr>
        <p:txBody>
          <a:bodyPr wrap="square" rtlCol="0">
            <a:spAutoFit/>
          </a:bodyPr>
          <a:lstStyle/>
          <a:p>
            <a:r>
              <a:rPr lang="zh-CN" altLang="en-US" sz="6000">
                <a:latin typeface="华文新魏" panose="02010800040101010101" pitchFamily="2" charset="-122"/>
                <a:ea typeface="华文新魏" panose="02010800040101010101" pitchFamily="2" charset="-122"/>
              </a:rPr>
              <a:t>人</a:t>
            </a:r>
            <a:endParaRPr lang="zh-CN" altLang="en-US" sz="6000">
              <a:latin typeface="华文新魏" panose="02010800040101010101" pitchFamily="2" charset="-122"/>
              <a:ea typeface="华文新魏" panose="02010800040101010101" pitchFamily="2" charset="-122"/>
            </a:endParaRPr>
          </a:p>
        </p:txBody>
      </p:sp>
      <p:cxnSp>
        <p:nvCxnSpPr>
          <p:cNvPr id="4" name="直接连接符 3"/>
          <p:cNvCxnSpPr>
            <a:endCxn id="2" idx="2"/>
          </p:cNvCxnSpPr>
          <p:nvPr/>
        </p:nvCxnSpPr>
        <p:spPr>
          <a:xfrm>
            <a:off x="4679888" y="1916832"/>
            <a:ext cx="0" cy="295583"/>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992071" y="2212415"/>
            <a:ext cx="5393015"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1992071" y="2212415"/>
            <a:ext cx="0" cy="42302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2" idx="2"/>
          </p:cNvCxnSpPr>
          <p:nvPr/>
        </p:nvCxnSpPr>
        <p:spPr>
          <a:xfrm>
            <a:off x="4679888" y="2212415"/>
            <a:ext cx="8690" cy="42302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7368556" y="2197002"/>
            <a:ext cx="1" cy="44618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15" name="图片 14" descr="copy.jpg"/>
          <p:cNvPicPr>
            <a:picLocks noChangeAspect="1"/>
          </p:cNvPicPr>
          <p:nvPr/>
        </p:nvPicPr>
        <p:blipFill>
          <a:blip r:embed="rId1" cstate="print"/>
          <a:stretch>
            <a:fillRect/>
          </a:stretch>
        </p:blipFill>
        <p:spPr>
          <a:xfrm>
            <a:off x="6588224" y="2643182"/>
            <a:ext cx="1555676" cy="1935364"/>
          </a:xfrm>
          <a:prstGeom prst="rect">
            <a:avLst/>
          </a:prstGeom>
        </p:spPr>
      </p:pic>
      <p:pic>
        <p:nvPicPr>
          <p:cNvPr id="16" name="图片 15" descr="1.jpg"/>
          <p:cNvPicPr>
            <a:picLocks noChangeAspect="1"/>
          </p:cNvPicPr>
          <p:nvPr/>
        </p:nvPicPr>
        <p:blipFill>
          <a:blip r:embed="rId2" cstate="print"/>
          <a:stretch>
            <a:fillRect/>
          </a:stretch>
        </p:blipFill>
        <p:spPr>
          <a:xfrm>
            <a:off x="755576" y="2636912"/>
            <a:ext cx="2069822" cy="1928826"/>
          </a:xfrm>
          <a:prstGeom prst="rect">
            <a:avLst/>
          </a:prstGeom>
        </p:spPr>
      </p:pic>
      <p:pic>
        <p:nvPicPr>
          <p:cNvPr id="14" name="图片 13" descr="微信图片_20180928161619.jpg"/>
          <p:cNvPicPr>
            <a:picLocks noChangeAspect="1"/>
          </p:cNvPicPr>
          <p:nvPr/>
        </p:nvPicPr>
        <p:blipFill>
          <a:blip r:embed="rId3" cstate="print"/>
          <a:stretch>
            <a:fillRect/>
          </a:stretch>
        </p:blipFill>
        <p:spPr>
          <a:xfrm>
            <a:off x="3707904" y="2636912"/>
            <a:ext cx="1872208" cy="194421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552" y="1052736"/>
            <a:ext cx="3643946" cy="584775"/>
          </a:xfrm>
          <a:prstGeom prst="rect">
            <a:avLst/>
          </a:prstGeom>
        </p:spPr>
        <p:txBody>
          <a:bodyPr wrap="none">
            <a:spAutoFit/>
          </a:bodyPr>
          <a:lstStyle/>
          <a:p>
            <a:r>
              <a:rPr lang="en-US" altLang="zh-CN" sz="3200" b="1"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3200" b="1" dirty="0">
                <a:latin typeface="Courier New" panose="02070309020205020404" pitchFamily="49" charset="0"/>
                <a:ea typeface="新宋体" panose="02010609030101010101" pitchFamily="49" charset="-122"/>
                <a:cs typeface="Courier New" panose="02070309020205020404" pitchFamily="49" charset="0"/>
              </a:rPr>
              <a:t>类及类的成员</a:t>
            </a:r>
            <a:endParaRPr lang="en-US" altLang="zh-CN" sz="3200" b="1" dirty="0">
              <a:latin typeface="Courier New" panose="02070309020205020404" pitchFamily="49" charset="0"/>
              <a:ea typeface="新宋体" panose="02010609030101010101" pitchFamily="49" charset="-122"/>
              <a:cs typeface="Courier New" panose="02070309020205020404" pitchFamily="49" charset="0"/>
            </a:endParaRPr>
          </a:p>
        </p:txBody>
      </p:sp>
      <p:sp>
        <p:nvSpPr>
          <p:cNvPr id="4" name="矩形 3"/>
          <p:cNvSpPr/>
          <p:nvPr/>
        </p:nvSpPr>
        <p:spPr>
          <a:xfrm>
            <a:off x="464755" y="2276872"/>
            <a:ext cx="8424936" cy="3262432"/>
          </a:xfrm>
          <a:prstGeom prst="rect">
            <a:avLst/>
          </a:prstGeom>
        </p:spPr>
        <p:txBody>
          <a:bodyPr wrap="square">
            <a:spAutoFit/>
          </a:bodyPr>
          <a:lstStyle/>
          <a:p>
            <a:pPr marL="342900" lvl="1" indent="-342900">
              <a:buFont typeface="Wingdings" panose="05000000000000000000" pitchFamily="2" charset="2"/>
              <a:buChar char="l"/>
            </a:pPr>
            <a:r>
              <a:rPr lang="zh-CN" altLang="en-US" sz="2400" dirty="0">
                <a:latin typeface="Courier New" panose="02070309020205020404" pitchFamily="49" charset="0"/>
                <a:ea typeface="宋体" panose="02010600030101010101" pitchFamily="2" charset="-122"/>
                <a:cs typeface="Courier New" panose="02070309020205020404" pitchFamily="49" charset="0"/>
              </a:rPr>
              <a:t>现实世界的生物体，大到鲸鱼，小到蚂蚁，都是由最基本的</a:t>
            </a:r>
            <a:r>
              <a:rPr lang="zh-CN" altLang="en-US" sz="2400" dirty="0">
                <a:solidFill>
                  <a:srgbClr val="FF0000"/>
                </a:solidFill>
                <a:latin typeface="Courier New" panose="02070309020205020404" pitchFamily="49" charset="0"/>
                <a:ea typeface="宋体" panose="02010600030101010101" pitchFamily="2" charset="-122"/>
                <a:cs typeface="Courier New" panose="02070309020205020404" pitchFamily="49" charset="0"/>
              </a:rPr>
              <a:t>细胞</a:t>
            </a:r>
            <a:r>
              <a:rPr lang="zh-CN" altLang="en-US" sz="2400" dirty="0">
                <a:latin typeface="Courier New" panose="02070309020205020404" pitchFamily="49" charset="0"/>
                <a:ea typeface="宋体" panose="02010600030101010101" pitchFamily="2" charset="-122"/>
                <a:cs typeface="Courier New" panose="02070309020205020404" pitchFamily="49" charset="0"/>
              </a:rPr>
              <a:t>构成的。同理，</a:t>
            </a:r>
            <a:r>
              <a:rPr lang="en-US" altLang="zh-CN" sz="2400" dirty="0">
                <a:latin typeface="Courier New" panose="02070309020205020404" pitchFamily="49" charset="0"/>
                <a:ea typeface="宋体" panose="02010600030101010101" pitchFamily="2" charset="-122"/>
                <a:cs typeface="Courier New" panose="02070309020205020404" pitchFamily="49" charset="0"/>
              </a:rPr>
              <a:t>Java</a:t>
            </a:r>
            <a:r>
              <a:rPr lang="zh-CN" altLang="en-US" sz="2400" dirty="0">
                <a:latin typeface="Courier New" panose="02070309020205020404" pitchFamily="49" charset="0"/>
                <a:ea typeface="宋体" panose="02010600030101010101" pitchFamily="2" charset="-122"/>
                <a:cs typeface="Courier New" panose="02070309020205020404" pitchFamily="49" charset="0"/>
              </a:rPr>
              <a:t>代码世界是由诸多个不同功能的</a:t>
            </a:r>
            <a:r>
              <a:rPr lang="zh-CN" altLang="en-US" sz="2400" dirty="0">
                <a:solidFill>
                  <a:srgbClr val="C00000"/>
                </a:solidFill>
                <a:latin typeface="Courier New" panose="02070309020205020404" pitchFamily="49" charset="0"/>
                <a:ea typeface="宋体" panose="02010600030101010101" pitchFamily="2" charset="-122"/>
                <a:cs typeface="Courier New" panose="02070309020205020404" pitchFamily="49" charset="0"/>
              </a:rPr>
              <a:t>类</a:t>
            </a:r>
            <a:r>
              <a:rPr lang="zh-CN" altLang="en-US" sz="2400" dirty="0">
                <a:latin typeface="Courier New" panose="02070309020205020404" pitchFamily="49" charset="0"/>
                <a:ea typeface="宋体" panose="02010600030101010101" pitchFamily="2" charset="-122"/>
                <a:cs typeface="Courier New" panose="02070309020205020404" pitchFamily="49" charset="0"/>
              </a:rPr>
              <a:t>构成的。</a:t>
            </a:r>
            <a:endParaRPr lang="en-US" altLang="zh-CN" sz="2400" dirty="0">
              <a:latin typeface="Courier New" panose="02070309020205020404" pitchFamily="49" charset="0"/>
              <a:ea typeface="宋体" panose="02010600030101010101" pitchFamily="2" charset="-122"/>
              <a:cs typeface="Courier New" panose="02070309020205020404" pitchFamily="49" charset="0"/>
            </a:endParaRPr>
          </a:p>
          <a:p>
            <a:endParaRPr lang="en-US" altLang="zh-CN" sz="2800" dirty="0">
              <a:latin typeface="Courier New" panose="02070309020205020404" pitchFamily="49" charset="0"/>
              <a:ea typeface="新宋体" panose="02010609030101010101" pitchFamily="49" charset="-122"/>
              <a:cs typeface="Courier New" panose="02070309020205020404" pitchFamily="49" charset="0"/>
            </a:endParaRPr>
          </a:p>
          <a:p>
            <a:pPr marL="342900" indent="-342900">
              <a:buFont typeface="Wingdings" panose="05000000000000000000" pitchFamily="2" charset="2"/>
              <a:buChar char="l"/>
            </a:pPr>
            <a:r>
              <a:rPr lang="zh-CN" altLang="en-US" sz="2400" dirty="0">
                <a:latin typeface="Courier New" panose="02070309020205020404" pitchFamily="49" charset="0"/>
                <a:ea typeface="新宋体" panose="02010609030101010101" pitchFamily="49" charset="-122"/>
                <a:cs typeface="Courier New" panose="02070309020205020404" pitchFamily="49" charset="0"/>
              </a:rPr>
              <a:t>现实生物世界中的细胞又是由什么构成的呢？细胞核、细胞质、</a:t>
            </a:r>
            <a:r>
              <a:rPr lang="en-US" altLang="zh-CN" sz="2400" dirty="0">
                <a:latin typeface="Courier New" panose="02070309020205020404" pitchFamily="49" charset="0"/>
                <a:ea typeface="新宋体" panose="02010609030101010101" pitchFamily="49" charset="-122"/>
                <a:cs typeface="Courier New" panose="02070309020205020404" pitchFamily="49" charset="0"/>
              </a:rPr>
              <a:t>… </a:t>
            </a:r>
            <a:r>
              <a:rPr lang="zh-CN" altLang="en-US" sz="2400" dirty="0">
                <a:latin typeface="Courier New" panose="02070309020205020404" pitchFamily="49" charset="0"/>
                <a:ea typeface="新宋体" panose="02010609030101010101" pitchFamily="49" charset="-122"/>
                <a:cs typeface="Courier New" panose="02070309020205020404" pitchFamily="49" charset="0"/>
              </a:rPr>
              <a:t>那么，</a:t>
            </a:r>
            <a:r>
              <a:rPr lang="en-US" altLang="zh-CN" sz="24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400" dirty="0">
                <a:latin typeface="Courier New" panose="02070309020205020404" pitchFamily="49" charset="0"/>
                <a:ea typeface="新宋体" panose="02010609030101010101" pitchFamily="49" charset="-122"/>
                <a:cs typeface="Courier New" panose="02070309020205020404" pitchFamily="49" charset="0"/>
              </a:rPr>
              <a:t>中用类</a:t>
            </a:r>
            <a:r>
              <a:rPr lang="en-US" altLang="zh-CN" sz="2400" dirty="0">
                <a:latin typeface="Courier New" panose="02070309020205020404" pitchFamily="49" charset="0"/>
                <a:ea typeface="新宋体" panose="02010609030101010101" pitchFamily="49" charset="-122"/>
                <a:cs typeface="Courier New" panose="02070309020205020404" pitchFamily="49" charset="0"/>
              </a:rPr>
              <a:t>class</a:t>
            </a:r>
            <a:r>
              <a:rPr lang="zh-CN" altLang="en-US" sz="2400" dirty="0">
                <a:latin typeface="Courier New" panose="02070309020205020404" pitchFamily="49" charset="0"/>
                <a:ea typeface="新宋体" panose="02010609030101010101" pitchFamily="49" charset="-122"/>
                <a:cs typeface="Courier New" panose="02070309020205020404" pitchFamily="49" charset="0"/>
              </a:rPr>
              <a:t>来描述事物也是如此</a:t>
            </a:r>
            <a:endParaRPr lang="zh-CN" altLang="en-US" sz="2400" dirty="0">
              <a:latin typeface="Courier New" panose="02070309020205020404" pitchFamily="49" charset="0"/>
              <a:ea typeface="新宋体" panose="02010609030101010101" pitchFamily="49" charset="-122"/>
              <a:cs typeface="Courier New" panose="02070309020205020404" pitchFamily="49" charset="0"/>
            </a:endParaRPr>
          </a:p>
          <a:p>
            <a:pPr marL="1085850" lvl="1" indent="-342900">
              <a:spcBef>
                <a:spcPts val="1200"/>
              </a:spcBef>
              <a:buFont typeface="Wingdings" panose="05000000000000000000" pitchFamily="2" charset="2"/>
              <a:buChar char="Ø"/>
            </a:pPr>
            <a:r>
              <a:rPr lang="zh-CN" altLang="en-US" sz="2400" b="1" dirty="0">
                <a:solidFill>
                  <a:srgbClr val="FF0000"/>
                </a:solidFill>
                <a:latin typeface="Courier New" panose="02070309020205020404" pitchFamily="49" charset="0"/>
                <a:ea typeface="新宋体" panose="02010609030101010101" pitchFamily="49" charset="-122"/>
                <a:cs typeface="Courier New" panose="02070309020205020404" pitchFamily="49" charset="0"/>
              </a:rPr>
              <a:t>属 性</a:t>
            </a:r>
            <a:r>
              <a:rPr lang="zh-CN" altLang="en-US" sz="2400" dirty="0">
                <a:latin typeface="Courier New" panose="02070309020205020404" pitchFamily="49" charset="0"/>
                <a:ea typeface="新宋体" panose="02010609030101010101" pitchFamily="49" charset="-122"/>
                <a:cs typeface="Courier New" panose="02070309020205020404" pitchFamily="49" charset="0"/>
              </a:rPr>
              <a:t>：对应类中的成员变量</a:t>
            </a:r>
            <a:endParaRPr lang="zh-CN" altLang="en-US" sz="2400" dirty="0">
              <a:latin typeface="Courier New" panose="02070309020205020404" pitchFamily="49" charset="0"/>
              <a:ea typeface="新宋体" panose="02010609030101010101" pitchFamily="49" charset="-122"/>
              <a:cs typeface="Courier New" panose="02070309020205020404" pitchFamily="49" charset="0"/>
            </a:endParaRPr>
          </a:p>
          <a:p>
            <a:pPr marL="1085850" lvl="1" indent="-342900">
              <a:buFont typeface="Wingdings" panose="05000000000000000000" pitchFamily="2" charset="2"/>
              <a:buChar char="Ø"/>
            </a:pPr>
            <a:r>
              <a:rPr lang="zh-CN" altLang="en-US" sz="2400" b="1" dirty="0">
                <a:solidFill>
                  <a:srgbClr val="FF0000"/>
                </a:solidFill>
                <a:latin typeface="Courier New" panose="02070309020205020404" pitchFamily="49" charset="0"/>
                <a:ea typeface="新宋体" panose="02010609030101010101" pitchFamily="49" charset="-122"/>
                <a:cs typeface="Courier New" panose="02070309020205020404" pitchFamily="49" charset="0"/>
              </a:rPr>
              <a:t>行 为</a:t>
            </a:r>
            <a:r>
              <a:rPr lang="zh-CN" altLang="en-US" sz="2400" dirty="0">
                <a:latin typeface="Courier New" panose="02070309020205020404" pitchFamily="49" charset="0"/>
                <a:ea typeface="新宋体" panose="02010609030101010101" pitchFamily="49" charset="-122"/>
                <a:cs typeface="Courier New" panose="02070309020205020404" pitchFamily="49" charset="0"/>
              </a:rPr>
              <a:t>：对应类中的成员方法</a:t>
            </a:r>
            <a:endParaRPr lang="zh-CN" altLang="en-US" sz="2400" dirty="0">
              <a:latin typeface="Courier New" panose="02070309020205020404" pitchFamily="49" charset="0"/>
              <a:ea typeface="新宋体" panose="02010609030101010101" pitchFamily="49" charset="-122"/>
              <a:cs typeface="Courier New" panose="02070309020205020404" pitchFamily="49" charset="0"/>
            </a:endParaRPr>
          </a:p>
        </p:txBody>
      </p:sp>
      <p:sp>
        <p:nvSpPr>
          <p:cNvPr id="5" name="矩形 4"/>
          <p:cNvSpPr/>
          <p:nvPr/>
        </p:nvSpPr>
        <p:spPr>
          <a:xfrm>
            <a:off x="891561" y="5877272"/>
            <a:ext cx="7560840" cy="461665"/>
          </a:xfrm>
          <a:prstGeom prst="rect">
            <a:avLst/>
          </a:prstGeom>
          <a:solidFill>
            <a:srgbClr val="FFFF00"/>
          </a:solidFill>
          <a:ln>
            <a:solidFill>
              <a:srgbClr val="FF0000"/>
            </a:solidFill>
          </a:ln>
          <a:effectLst>
            <a:outerShdw blurRad="50800" dist="50800" dir="5400000" algn="ctr" rotWithShape="0">
              <a:schemeClr val="accent6">
                <a:lumMod val="40000"/>
                <a:lumOff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rgbClr val="0000FF"/>
                </a:solidFill>
                <a:ea typeface="宋体" panose="02010600030101010101" pitchFamily="2" charset="-122"/>
                <a:cs typeface="Times New Roman" panose="02020603050405020304" pitchFamily="18" charset="0"/>
              </a:rPr>
              <a:t>Field = </a:t>
            </a:r>
            <a:r>
              <a:rPr lang="zh-CN" altLang="en-US" sz="2400" b="1" dirty="0">
                <a:solidFill>
                  <a:srgbClr val="0000FF"/>
                </a:solidFill>
                <a:ea typeface="宋体" panose="02010600030101010101" pitchFamily="2" charset="-122"/>
                <a:cs typeface="Times New Roman" panose="02020603050405020304" pitchFamily="18" charset="0"/>
              </a:rPr>
              <a:t>属性 </a:t>
            </a:r>
            <a:r>
              <a:rPr lang="en-US" altLang="zh-CN" sz="2400" b="1" dirty="0">
                <a:solidFill>
                  <a:srgbClr val="0000FF"/>
                </a:solidFill>
                <a:ea typeface="宋体" panose="02010600030101010101" pitchFamily="2" charset="-122"/>
                <a:cs typeface="Times New Roman" panose="02020603050405020304" pitchFamily="18" charset="0"/>
              </a:rPr>
              <a:t>= </a:t>
            </a:r>
            <a:r>
              <a:rPr lang="zh-CN" altLang="en-US" sz="2400" b="1" dirty="0">
                <a:solidFill>
                  <a:srgbClr val="0000FF"/>
                </a:solidFill>
                <a:ea typeface="宋体" panose="02010600030101010101" pitchFamily="2" charset="-122"/>
                <a:cs typeface="Times New Roman" panose="02020603050405020304" pitchFamily="18" charset="0"/>
              </a:rPr>
              <a:t>成员变量，</a:t>
            </a:r>
            <a:r>
              <a:rPr lang="en-US" altLang="zh-CN" sz="2400" b="1" dirty="0">
                <a:solidFill>
                  <a:srgbClr val="0000FF"/>
                </a:solidFill>
                <a:ea typeface="宋体" panose="02010600030101010101" pitchFamily="2" charset="-122"/>
                <a:cs typeface="Times New Roman" panose="02020603050405020304" pitchFamily="18" charset="0"/>
              </a:rPr>
              <a:t>Method =  (</a:t>
            </a:r>
            <a:r>
              <a:rPr lang="zh-CN" altLang="en-US" sz="2400" b="1" dirty="0">
                <a:solidFill>
                  <a:srgbClr val="0000FF"/>
                </a:solidFill>
                <a:ea typeface="宋体" panose="02010600030101010101" pitchFamily="2" charset="-122"/>
                <a:cs typeface="Times New Roman" panose="02020603050405020304" pitchFamily="18" charset="0"/>
              </a:rPr>
              <a:t>成员</a:t>
            </a:r>
            <a:r>
              <a:rPr lang="en-US" altLang="zh-CN" sz="2400" b="1" dirty="0">
                <a:solidFill>
                  <a:srgbClr val="0000FF"/>
                </a:solidFill>
                <a:ea typeface="宋体" panose="02010600030101010101" pitchFamily="2" charset="-122"/>
                <a:cs typeface="Times New Roman" panose="02020603050405020304" pitchFamily="18" charset="0"/>
              </a:rPr>
              <a:t>)</a:t>
            </a:r>
            <a:r>
              <a:rPr lang="zh-CN" altLang="en-US" sz="2400" b="1" dirty="0">
                <a:solidFill>
                  <a:srgbClr val="0000FF"/>
                </a:solidFill>
                <a:ea typeface="宋体" panose="02010600030101010101" pitchFamily="2" charset="-122"/>
                <a:cs typeface="Times New Roman" panose="02020603050405020304" pitchFamily="18" charset="0"/>
              </a:rPr>
              <a:t>方法 </a:t>
            </a:r>
            <a:r>
              <a:rPr lang="en-US" altLang="zh-CN" sz="2400" b="1" dirty="0">
                <a:solidFill>
                  <a:srgbClr val="0000FF"/>
                </a:solidFill>
                <a:ea typeface="宋体" panose="02010600030101010101" pitchFamily="2" charset="-122"/>
                <a:cs typeface="Times New Roman" panose="02020603050405020304" pitchFamily="18" charset="0"/>
              </a:rPr>
              <a:t>= </a:t>
            </a:r>
            <a:r>
              <a:rPr lang="zh-CN" altLang="en-US" sz="2400" b="1" dirty="0">
                <a:solidFill>
                  <a:srgbClr val="0000FF"/>
                </a:solidFill>
                <a:ea typeface="宋体" panose="02010600030101010101" pitchFamily="2" charset="-122"/>
                <a:cs typeface="Times New Roman" panose="02020603050405020304" pitchFamily="18" charset="0"/>
              </a:rPr>
              <a:t>函数</a:t>
            </a:r>
            <a:endParaRPr lang="zh-CN" altLang="en-US" sz="2400" b="1" dirty="0">
              <a:solidFill>
                <a:srgbClr val="0000FF"/>
              </a:solidFill>
              <a:ea typeface="宋体" panose="02010600030101010101" pitchFamily="2" charset="-122"/>
              <a:cs typeface="Times New Roman" panose="02020603050405020304" pitchFamily="18" charset="0"/>
            </a:endParaRPr>
          </a:p>
        </p:txBody>
      </p:sp>
      <p:pic>
        <p:nvPicPr>
          <p:cNvPr id="3" name="Picture 2" descr="C:\Users\Administrator\Desktop\timg.jpg"/>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t="6453" b="6971"/>
          <a:stretch>
            <a:fillRect/>
          </a:stretch>
        </p:blipFill>
        <p:spPr bwMode="auto">
          <a:xfrm>
            <a:off x="6230361" y="24547"/>
            <a:ext cx="2838220" cy="21807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teach\01_javaSE\[尚硅谷]课件\尚硅谷_宋红康_第3章_面向对象编程\类的成员构成v1.0.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10976" y="1772816"/>
            <a:ext cx="8453551" cy="3168352"/>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539552" y="908720"/>
            <a:ext cx="4137671" cy="584775"/>
          </a:xfrm>
          <a:prstGeom prst="rect">
            <a:avLst/>
          </a:prstGeom>
        </p:spPr>
        <p:txBody>
          <a:bodyPr wrap="none">
            <a:spAutoFit/>
          </a:bodyPr>
          <a:lstStyle/>
          <a:p>
            <a:r>
              <a:rPr lang="en-US" altLang="zh-CN" sz="3200" b="1" dirty="0">
                <a:latin typeface="Courier New" panose="02070309020205020404" pitchFamily="49" charset="0"/>
                <a:ea typeface="新宋体" panose="02010609030101010101" pitchFamily="49" charset="-122"/>
                <a:cs typeface="Courier New" panose="02070309020205020404" pitchFamily="49" charset="0"/>
              </a:rPr>
              <a:t>1.java</a:t>
            </a:r>
            <a:r>
              <a:rPr lang="zh-CN" altLang="en-US" sz="3200" b="1" dirty="0">
                <a:latin typeface="Courier New" panose="02070309020205020404" pitchFamily="49" charset="0"/>
                <a:ea typeface="新宋体" panose="02010609030101010101" pitchFamily="49" charset="-122"/>
                <a:cs typeface="Courier New" panose="02070309020205020404" pitchFamily="49" charset="0"/>
              </a:rPr>
              <a:t>类及类的成员</a:t>
            </a:r>
            <a:endParaRPr lang="en-US" altLang="zh-CN" sz="3200" b="1" dirty="0">
              <a:latin typeface="Courier New" panose="02070309020205020404" pitchFamily="49" charset="0"/>
              <a:ea typeface="新宋体" panose="02010609030101010101" pitchFamily="49" charset="-122"/>
              <a:cs typeface="Courier New" panose="02070309020205020404" pitchFamily="49" charset="0"/>
            </a:endParaRPr>
          </a:p>
        </p:txBody>
      </p:sp>
      <p:sp>
        <p:nvSpPr>
          <p:cNvPr id="3" name="TextBox 2"/>
          <p:cNvSpPr txBox="1"/>
          <p:nvPr/>
        </p:nvSpPr>
        <p:spPr>
          <a:xfrm>
            <a:off x="2771800" y="5805264"/>
            <a:ext cx="4104456" cy="400110"/>
          </a:xfrm>
          <a:prstGeom prst="rect">
            <a:avLst/>
          </a:prstGeom>
          <a:noFill/>
        </p:spPr>
        <p:txBody>
          <a:bodyPr wrap="square" rtlCol="0">
            <a:spAutoFit/>
          </a:bodyPr>
          <a:lstStyle/>
          <a:p>
            <a:r>
              <a:rPr lang="zh-CN" altLang="en-US" sz="2000" b="1" u="sng" dirty="0">
                <a:latin typeface="Courier New" panose="02070309020205020404" pitchFamily="49" charset="0"/>
                <a:ea typeface="新宋体" panose="02010609030101010101" pitchFamily="49" charset="-122"/>
                <a:cs typeface="Courier New" panose="02070309020205020404" pitchFamily="49" charset="0"/>
              </a:rPr>
              <a:t>类的成员构成 </a:t>
            </a:r>
            <a:r>
              <a:rPr lang="en-US" altLang="zh-CN" sz="2000" b="1" u="sng" dirty="0">
                <a:latin typeface="Courier New" panose="02070309020205020404" pitchFamily="49" charset="0"/>
                <a:ea typeface="新宋体" panose="02010609030101010101" pitchFamily="49" charset="-122"/>
                <a:cs typeface="Courier New" panose="02070309020205020404" pitchFamily="49" charset="0"/>
              </a:rPr>
              <a:t>version 1.0</a:t>
            </a:r>
            <a:endParaRPr lang="zh-CN" altLang="en-US" sz="2000" b="1" u="sng" dirty="0">
              <a:latin typeface="Courier New" panose="02070309020205020404" pitchFamily="49" charset="0"/>
              <a:ea typeface="新宋体" panose="02010609030101010101" pitchFamily="49" charset="-122"/>
              <a:cs typeface="Courier New" panose="02070309020205020404"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teach\01_javaSE\[尚硅谷]课件\尚硅谷_宋红康_第3章_面向对象编程\类的成员构成v2.0.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771800" y="32566"/>
            <a:ext cx="6336704" cy="676846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39552" y="5353631"/>
            <a:ext cx="1872208" cy="707886"/>
          </a:xfrm>
          <a:prstGeom prst="rect">
            <a:avLst/>
          </a:prstGeom>
          <a:noFill/>
        </p:spPr>
        <p:txBody>
          <a:bodyPr wrap="square" rtlCol="0">
            <a:spAutoFit/>
          </a:bodyPr>
          <a:lstStyle/>
          <a:p>
            <a:r>
              <a:rPr lang="zh-CN" altLang="en-US" sz="2000" b="1" u="sng" dirty="0">
                <a:latin typeface="Courier New" panose="02070309020205020404" pitchFamily="49" charset="0"/>
                <a:ea typeface="新宋体" panose="02010609030101010101" pitchFamily="49" charset="-122"/>
                <a:cs typeface="Courier New" panose="02070309020205020404" pitchFamily="49" charset="0"/>
              </a:rPr>
              <a:t>类的成员构成 </a:t>
            </a:r>
            <a:r>
              <a:rPr lang="en-US" altLang="zh-CN" sz="2000" b="1" u="sng" dirty="0" err="1">
                <a:latin typeface="Courier New" panose="02070309020205020404" pitchFamily="49" charset="0"/>
                <a:ea typeface="新宋体" panose="02010609030101010101" pitchFamily="49" charset="-122"/>
                <a:cs typeface="Courier New" panose="02070309020205020404" pitchFamily="49" charset="0"/>
              </a:rPr>
              <a:t>verson</a:t>
            </a:r>
            <a:r>
              <a:rPr lang="en-US" altLang="zh-CN" sz="2000" b="1" u="sng" dirty="0">
                <a:latin typeface="Courier New" panose="02070309020205020404" pitchFamily="49" charset="0"/>
                <a:ea typeface="新宋体" panose="02010609030101010101" pitchFamily="49" charset="-122"/>
                <a:cs typeface="Courier New" panose="02070309020205020404" pitchFamily="49" charset="0"/>
              </a:rPr>
              <a:t> 2.0</a:t>
            </a:r>
            <a:endParaRPr lang="zh-CN" altLang="en-US" sz="2000" b="1" u="sng" dirty="0">
              <a:latin typeface="Courier New" panose="02070309020205020404" pitchFamily="49" charset="0"/>
              <a:ea typeface="新宋体" panose="02010609030101010101" pitchFamily="49" charset="-122"/>
              <a:cs typeface="Courier New" panose="02070309020205020404" pitchFamily="49"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915816" y="836712"/>
            <a:ext cx="3456384" cy="616097"/>
          </a:xfrm>
        </p:spPr>
        <p:txBody>
          <a:bodyPr>
            <a:noAutofit/>
          </a:bodyPr>
          <a:lstStyle/>
          <a:p>
            <a:pPr eaLnBrk="1" hangingPunct="1"/>
            <a:r>
              <a:rPr lang="zh-CN" altLang="en-US" b="1" dirty="0">
                <a:latin typeface="+mn-lt"/>
                <a:ea typeface="宋体" panose="02010600030101010101" pitchFamily="2" charset="-122"/>
                <a:cs typeface="Arial Unicode MS" panose="020B0604020202020204" pitchFamily="34" charset="-122"/>
              </a:rPr>
              <a:t>类的语法格式</a:t>
            </a:r>
            <a:endParaRPr lang="zh-CN" altLang="en-US" b="1" dirty="0">
              <a:latin typeface="+mn-lt"/>
              <a:ea typeface="宋体" panose="02010600030101010101" pitchFamily="2" charset="-122"/>
              <a:cs typeface="Arial Unicode MS" panose="020B0604020202020204" pitchFamily="34" charset="-122"/>
            </a:endParaRPr>
          </a:p>
        </p:txBody>
      </p:sp>
      <p:sp>
        <p:nvSpPr>
          <p:cNvPr id="10243" name="Text Box 3"/>
          <p:cNvSpPr txBox="1">
            <a:spLocks noChangeArrowheads="1"/>
          </p:cNvSpPr>
          <p:nvPr/>
        </p:nvSpPr>
        <p:spPr bwMode="auto">
          <a:xfrm>
            <a:off x="323528" y="1733902"/>
            <a:ext cx="8064500" cy="4647426"/>
          </a:xfrm>
          <a:prstGeom prst="rect">
            <a:avLst/>
          </a:prstGeom>
          <a:noFill/>
          <a:ln w="9525">
            <a:noFill/>
            <a:miter lim="800000"/>
          </a:ln>
        </p:spPr>
        <p:txBody>
          <a:bodyPr>
            <a:spAutoFit/>
          </a:bodyPr>
          <a:lstStyle/>
          <a:p>
            <a:pPr marL="0" lvl="2"/>
            <a:r>
              <a:rPr lang="zh-CN" altLang="en-US" sz="2000" b="1" dirty="0">
                <a:solidFill>
                  <a:srgbClr val="00B050"/>
                </a:solidFill>
                <a:ea typeface="宋体" panose="02010600030101010101" pitchFamily="2" charset="-122"/>
                <a:cs typeface="Times New Roman" panose="02020603050405020304" pitchFamily="18" charset="0"/>
              </a:rPr>
              <a:t>修饰符</a:t>
            </a:r>
            <a:r>
              <a:rPr lang="en-US" altLang="zh-CN" sz="2000" b="1" dirty="0">
                <a:solidFill>
                  <a:srgbClr val="00B050"/>
                </a:solidFill>
                <a:ea typeface="宋体" panose="02010600030101010101" pitchFamily="2" charset="-122"/>
                <a:cs typeface="Times New Roman" panose="02020603050405020304" pitchFamily="18" charset="0"/>
              </a:rPr>
              <a:t> </a:t>
            </a:r>
            <a:r>
              <a:rPr lang="en-US" altLang="zh-CN" sz="2000" b="1" dirty="0">
                <a:solidFill>
                  <a:srgbClr val="FF0000"/>
                </a:solidFill>
                <a:ea typeface="宋体" panose="02010600030101010101" pitchFamily="2" charset="-122"/>
                <a:cs typeface="Times New Roman" panose="02020603050405020304" pitchFamily="18" charset="0"/>
              </a:rPr>
              <a:t>class</a:t>
            </a:r>
            <a:r>
              <a:rPr lang="en-US" altLang="zh-CN" sz="2000" b="1" dirty="0">
                <a:ea typeface="宋体" panose="02010600030101010101" pitchFamily="2" charset="-122"/>
                <a:cs typeface="Times New Roman" panose="02020603050405020304" pitchFamily="18" charset="0"/>
              </a:rPr>
              <a:t> </a:t>
            </a:r>
            <a:r>
              <a:rPr lang="en-US" altLang="zh-CN" sz="2000" b="1" dirty="0">
                <a:solidFill>
                  <a:srgbClr val="7030A0"/>
                </a:solidFill>
                <a:ea typeface="宋体" panose="02010600030101010101" pitchFamily="2" charset="-122"/>
                <a:cs typeface="Times New Roman" panose="02020603050405020304" pitchFamily="18" charset="0"/>
              </a:rPr>
              <a:t> </a:t>
            </a:r>
            <a:r>
              <a:rPr lang="zh-CN" altLang="en-US" sz="2000" b="1" dirty="0">
                <a:solidFill>
                  <a:srgbClr val="7030A0"/>
                </a:solidFill>
                <a:ea typeface="宋体" panose="02010600030101010101" pitchFamily="2" charset="-122"/>
                <a:cs typeface="Times New Roman" panose="02020603050405020304" pitchFamily="18" charset="0"/>
              </a:rPr>
              <a:t>类名</a:t>
            </a:r>
            <a:r>
              <a:rPr lang="en-US" altLang="zh-CN" sz="2000" b="1" dirty="0">
                <a:solidFill>
                  <a:srgbClr val="FF0000"/>
                </a:solidFill>
                <a:ea typeface="宋体" panose="02010600030101010101" pitchFamily="2" charset="-122"/>
                <a:cs typeface="Times New Roman" panose="02020603050405020304" pitchFamily="18" charset="0"/>
              </a:rPr>
              <a:t> {</a:t>
            </a:r>
            <a:endParaRPr lang="en-US" altLang="zh-CN" sz="2000" b="1" dirty="0">
              <a:solidFill>
                <a:srgbClr val="FF0000"/>
              </a:solidFill>
              <a:ea typeface="宋体" panose="02010600030101010101" pitchFamily="2" charset="-122"/>
              <a:cs typeface="Times New Roman" panose="02020603050405020304" pitchFamily="18" charset="0"/>
            </a:endParaRPr>
          </a:p>
          <a:p>
            <a:pPr marL="0" lvl="2">
              <a:lnSpc>
                <a:spcPct val="90000"/>
              </a:lnSpc>
              <a:spcBef>
                <a:spcPct val="50000"/>
              </a:spcBef>
            </a:pPr>
            <a:r>
              <a:rPr lang="en-US" altLang="zh-CN" sz="2000" b="1" dirty="0">
                <a:ea typeface="宋体" panose="02010600030101010101" pitchFamily="2" charset="-122"/>
                <a:cs typeface="Times New Roman" panose="02020603050405020304" pitchFamily="18" charset="0"/>
              </a:rPr>
              <a:t>	</a:t>
            </a:r>
            <a:r>
              <a:rPr lang="zh-CN" altLang="en-US" sz="2000" b="1" dirty="0">
                <a:ea typeface="宋体" panose="02010600030101010101" pitchFamily="2" charset="-122"/>
                <a:cs typeface="Times New Roman" panose="02020603050405020304" pitchFamily="18" charset="0"/>
              </a:rPr>
              <a:t>属性声明</a:t>
            </a:r>
            <a:r>
              <a:rPr lang="en-US" altLang="zh-CN" sz="2000" b="1" dirty="0">
                <a:ea typeface="宋体" panose="02010600030101010101" pitchFamily="2" charset="-122"/>
                <a:cs typeface="Times New Roman" panose="02020603050405020304" pitchFamily="18" charset="0"/>
              </a:rPr>
              <a:t>;	</a:t>
            </a:r>
            <a:endParaRPr lang="en-US" altLang="zh-CN" sz="2000" b="1" dirty="0">
              <a:ea typeface="宋体" panose="02010600030101010101" pitchFamily="2" charset="-122"/>
              <a:cs typeface="Times New Roman" panose="02020603050405020304" pitchFamily="18" charset="0"/>
            </a:endParaRPr>
          </a:p>
          <a:p>
            <a:pPr marL="0" lvl="2">
              <a:lnSpc>
                <a:spcPct val="90000"/>
              </a:lnSpc>
              <a:spcBef>
                <a:spcPct val="50000"/>
              </a:spcBef>
            </a:pPr>
            <a:r>
              <a:rPr lang="en-US" altLang="zh-CN" sz="2000" b="1" dirty="0">
                <a:ea typeface="宋体" panose="02010600030101010101" pitchFamily="2" charset="-122"/>
                <a:cs typeface="Times New Roman" panose="02020603050405020304" pitchFamily="18" charset="0"/>
              </a:rPr>
              <a:t>	</a:t>
            </a:r>
            <a:r>
              <a:rPr lang="zh-CN" altLang="en-US" sz="2000" b="1" dirty="0">
                <a:ea typeface="宋体" panose="02010600030101010101" pitchFamily="2" charset="-122"/>
                <a:cs typeface="Times New Roman" panose="02020603050405020304" pitchFamily="18" charset="0"/>
              </a:rPr>
              <a:t>方法声明</a:t>
            </a:r>
            <a:r>
              <a:rPr lang="en-US" altLang="zh-CN" sz="2000" b="1" dirty="0">
                <a:ea typeface="宋体" panose="02010600030101010101" pitchFamily="2" charset="-122"/>
                <a:cs typeface="Times New Roman" panose="02020603050405020304" pitchFamily="18" charset="0"/>
              </a:rPr>
              <a:t>;</a:t>
            </a:r>
            <a:endParaRPr lang="en-US" altLang="zh-CN" sz="2000" b="1" dirty="0">
              <a:ea typeface="宋体" panose="02010600030101010101" pitchFamily="2" charset="-122"/>
              <a:cs typeface="Times New Roman" panose="02020603050405020304" pitchFamily="18" charset="0"/>
            </a:endParaRPr>
          </a:p>
          <a:p>
            <a:pPr marL="0" lvl="2">
              <a:lnSpc>
                <a:spcPct val="90000"/>
              </a:lnSpc>
              <a:spcBef>
                <a:spcPct val="50000"/>
              </a:spcBef>
            </a:pPr>
            <a:r>
              <a:rPr lang="en-US" altLang="zh-CN" sz="2000" b="1" dirty="0">
                <a:solidFill>
                  <a:srgbClr val="FF0000"/>
                </a:solidFill>
                <a:ea typeface="宋体" panose="02010600030101010101" pitchFamily="2" charset="-122"/>
                <a:cs typeface="Times New Roman" panose="02020603050405020304" pitchFamily="18" charset="0"/>
              </a:rPr>
              <a:t>}</a:t>
            </a:r>
            <a:endParaRPr lang="en-US" altLang="zh-CN" sz="2000" b="1" dirty="0">
              <a:solidFill>
                <a:srgbClr val="FF0000"/>
              </a:solidFill>
              <a:ea typeface="宋体" panose="02010600030101010101" pitchFamily="2" charset="-122"/>
              <a:cs typeface="Times New Roman" panose="02020603050405020304" pitchFamily="18" charset="0"/>
            </a:endParaRPr>
          </a:p>
          <a:p>
            <a:pPr>
              <a:lnSpc>
                <a:spcPct val="90000"/>
              </a:lnSpc>
              <a:spcBef>
                <a:spcPct val="50000"/>
              </a:spcBef>
            </a:pPr>
            <a:r>
              <a:rPr lang="zh-CN" altLang="en-US" sz="2000" b="1" dirty="0">
                <a:ea typeface="宋体" panose="02010600030101010101" pitchFamily="2" charset="-122"/>
                <a:cs typeface="Times New Roman" panose="02020603050405020304" pitchFamily="18" charset="0"/>
              </a:rPr>
              <a:t>说明：</a:t>
            </a:r>
            <a:r>
              <a:rPr lang="zh-CN" altLang="en-US" sz="2000" b="1" dirty="0">
                <a:solidFill>
                  <a:srgbClr val="00B050"/>
                </a:solidFill>
                <a:ea typeface="宋体" panose="02010600030101010101" pitchFamily="2" charset="-122"/>
                <a:cs typeface="Times New Roman" panose="02020603050405020304" pitchFamily="18" charset="0"/>
              </a:rPr>
              <a:t>修饰符</a:t>
            </a:r>
            <a:r>
              <a:rPr lang="en-US" altLang="zh-CN" sz="2000" b="1" dirty="0">
                <a:solidFill>
                  <a:srgbClr val="00B050"/>
                </a:solidFill>
                <a:ea typeface="宋体" panose="02010600030101010101" pitchFamily="2" charset="-122"/>
                <a:cs typeface="Times New Roman" panose="02020603050405020304" pitchFamily="18" charset="0"/>
              </a:rPr>
              <a:t>public</a:t>
            </a:r>
            <a:r>
              <a:rPr lang="zh-CN" altLang="en-US" sz="2000" b="1" dirty="0">
                <a:ea typeface="宋体" panose="02010600030101010101" pitchFamily="2" charset="-122"/>
                <a:cs typeface="Times New Roman" panose="02020603050405020304" pitchFamily="18" charset="0"/>
              </a:rPr>
              <a:t>：类可以被任意访问</a:t>
            </a:r>
            <a:endParaRPr lang="zh-CN" altLang="en-US" sz="2000" b="1" dirty="0">
              <a:ea typeface="宋体" panose="02010600030101010101" pitchFamily="2" charset="-122"/>
              <a:cs typeface="Times New Roman" panose="02020603050405020304" pitchFamily="18" charset="0"/>
            </a:endParaRPr>
          </a:p>
          <a:p>
            <a:pPr>
              <a:lnSpc>
                <a:spcPct val="90000"/>
              </a:lnSpc>
              <a:spcBef>
                <a:spcPct val="50000"/>
              </a:spcBef>
            </a:pPr>
            <a:r>
              <a:rPr lang="zh-CN" altLang="en-US" sz="2000" b="1" dirty="0">
                <a:ea typeface="宋体" panose="02010600030101010101" pitchFamily="2" charset="-122"/>
                <a:cs typeface="Times New Roman" panose="02020603050405020304" pitchFamily="18" charset="0"/>
              </a:rPr>
              <a:t>	类的正文要用</a:t>
            </a:r>
            <a:r>
              <a:rPr lang="en-US" altLang="zh-CN" sz="2000" b="1" dirty="0">
                <a:ea typeface="宋体" panose="02010600030101010101" pitchFamily="2" charset="-122"/>
                <a:cs typeface="Times New Roman" panose="02020603050405020304" pitchFamily="18" charset="0"/>
              </a:rPr>
              <a:t>{  }</a:t>
            </a:r>
            <a:r>
              <a:rPr lang="zh-CN" altLang="en-US" sz="2000" b="1" dirty="0">
                <a:ea typeface="宋体" panose="02010600030101010101" pitchFamily="2" charset="-122"/>
                <a:cs typeface="Times New Roman" panose="02020603050405020304" pitchFamily="18" charset="0"/>
              </a:rPr>
              <a:t>括起来</a:t>
            </a:r>
            <a:endParaRPr lang="zh-CN" altLang="en-US" sz="2000" b="1" dirty="0">
              <a:ea typeface="宋体" panose="02010600030101010101" pitchFamily="2" charset="-122"/>
              <a:cs typeface="Times New Roman" panose="02020603050405020304" pitchFamily="18" charset="0"/>
            </a:endParaRPr>
          </a:p>
          <a:p>
            <a:pPr>
              <a:lnSpc>
                <a:spcPct val="90000"/>
              </a:lnSpc>
              <a:spcBef>
                <a:spcPct val="50000"/>
              </a:spcBef>
            </a:pPr>
            <a:r>
              <a:rPr lang="zh-CN" altLang="en-US" sz="2000" b="1" dirty="0">
                <a:ea typeface="宋体" panose="02010600030101010101" pitchFamily="2" charset="-122"/>
                <a:cs typeface="Times New Roman" panose="02020603050405020304" pitchFamily="18" charset="0"/>
              </a:rPr>
              <a:t>举例：</a:t>
            </a:r>
            <a:endParaRPr lang="zh-CN" altLang="en-US" sz="2000" b="1" dirty="0">
              <a:ea typeface="宋体" panose="02010600030101010101" pitchFamily="2" charset="-122"/>
              <a:cs typeface="Times New Roman" panose="02020603050405020304" pitchFamily="18" charset="0"/>
            </a:endParaRPr>
          </a:p>
          <a:p>
            <a:pPr>
              <a:lnSpc>
                <a:spcPct val="90000"/>
              </a:lnSpc>
            </a:pPr>
            <a:r>
              <a:rPr lang="zh-CN" altLang="en-US" sz="2000" b="1" dirty="0">
                <a:ea typeface="宋体" panose="02010600030101010101" pitchFamily="2" charset="-122"/>
                <a:cs typeface="Times New Roman" panose="02020603050405020304" pitchFamily="18" charset="0"/>
              </a:rPr>
              <a:t>	</a:t>
            </a:r>
            <a:r>
              <a:rPr lang="en-US" altLang="zh-CN" sz="2000" b="1" dirty="0">
                <a:solidFill>
                  <a:srgbClr val="C00000"/>
                </a:solidFill>
                <a:ea typeface="宋体" panose="02010600030101010101" pitchFamily="2" charset="-122"/>
                <a:cs typeface="Times New Roman" panose="02020603050405020304" pitchFamily="18" charset="0"/>
              </a:rPr>
              <a:t>public class  Person{</a:t>
            </a:r>
            <a:endParaRPr lang="en-US" altLang="zh-CN" sz="2000" b="1" dirty="0">
              <a:solidFill>
                <a:srgbClr val="C00000"/>
              </a:solidFill>
              <a:ea typeface="宋体" panose="02010600030101010101" pitchFamily="2" charset="-122"/>
              <a:cs typeface="Times New Roman" panose="02020603050405020304" pitchFamily="18" charset="0"/>
            </a:endParaRPr>
          </a:p>
          <a:p>
            <a:pPr lvl="2">
              <a:lnSpc>
                <a:spcPct val="90000"/>
              </a:lnSpc>
            </a:pPr>
            <a:r>
              <a:rPr lang="en-US" altLang="zh-CN" sz="2000" b="1" dirty="0">
                <a:solidFill>
                  <a:srgbClr val="C00000"/>
                </a:solidFill>
                <a:ea typeface="宋体" panose="02010600030101010101" pitchFamily="2" charset="-122"/>
                <a:cs typeface="Times New Roman" panose="02020603050405020304" pitchFamily="18" charset="0"/>
              </a:rPr>
              <a:t>    private </a:t>
            </a:r>
            <a:r>
              <a:rPr lang="en-US" altLang="zh-CN" sz="2000" b="1" dirty="0" err="1">
                <a:solidFill>
                  <a:srgbClr val="C00000"/>
                </a:solidFill>
                <a:ea typeface="宋体" panose="02010600030101010101" pitchFamily="2" charset="-122"/>
                <a:cs typeface="Times New Roman" panose="02020603050405020304" pitchFamily="18" charset="0"/>
              </a:rPr>
              <a:t>int</a:t>
            </a:r>
            <a:r>
              <a:rPr lang="en-US" altLang="zh-CN" sz="2000" b="1" dirty="0">
                <a:solidFill>
                  <a:srgbClr val="C00000"/>
                </a:solidFill>
                <a:ea typeface="宋体" panose="02010600030101010101" pitchFamily="2" charset="-122"/>
                <a:cs typeface="Times New Roman" panose="02020603050405020304" pitchFamily="18" charset="0"/>
              </a:rPr>
              <a:t> age ;</a:t>
            </a:r>
            <a:r>
              <a:rPr lang="en-US" altLang="zh-CN" sz="2000" b="1" dirty="0">
                <a:solidFill>
                  <a:schemeClr val="accent2"/>
                </a:solidFill>
                <a:ea typeface="宋体" panose="02010600030101010101" pitchFamily="2" charset="-122"/>
                <a:cs typeface="Times New Roman" panose="02020603050405020304" pitchFamily="18" charset="0"/>
              </a:rPr>
              <a:t>	</a:t>
            </a:r>
            <a:r>
              <a:rPr lang="en-US" altLang="zh-CN" sz="2000" b="1" dirty="0">
                <a:solidFill>
                  <a:srgbClr val="0000FF"/>
                </a:solidFill>
                <a:ea typeface="宋体" panose="02010600030101010101" pitchFamily="2" charset="-122"/>
                <a:cs typeface="Times New Roman" panose="02020603050405020304" pitchFamily="18" charset="0"/>
              </a:rPr>
              <a:t>            //</a:t>
            </a:r>
            <a:r>
              <a:rPr lang="zh-CN" altLang="en-US" sz="2000" b="1" dirty="0">
                <a:solidFill>
                  <a:srgbClr val="0000FF"/>
                </a:solidFill>
                <a:ea typeface="宋体" panose="02010600030101010101" pitchFamily="2" charset="-122"/>
                <a:cs typeface="Times New Roman" panose="02020603050405020304" pitchFamily="18" charset="0"/>
              </a:rPr>
              <a:t>声明私有变量 </a:t>
            </a:r>
            <a:r>
              <a:rPr lang="en-US" altLang="zh-CN" sz="2000" b="1" dirty="0">
                <a:solidFill>
                  <a:srgbClr val="0000FF"/>
                </a:solidFill>
                <a:ea typeface="宋体" panose="02010600030101010101" pitchFamily="2" charset="-122"/>
                <a:cs typeface="Times New Roman" panose="02020603050405020304" pitchFamily="18" charset="0"/>
              </a:rPr>
              <a:t>age</a:t>
            </a:r>
            <a:endParaRPr lang="en-US" altLang="zh-CN" sz="2000" b="1" dirty="0">
              <a:solidFill>
                <a:srgbClr val="0000FF"/>
              </a:solidFill>
              <a:ea typeface="宋体" panose="02010600030101010101" pitchFamily="2" charset="-122"/>
              <a:cs typeface="Times New Roman" panose="02020603050405020304" pitchFamily="18" charset="0"/>
            </a:endParaRPr>
          </a:p>
          <a:p>
            <a:pPr lvl="2">
              <a:lnSpc>
                <a:spcPct val="90000"/>
              </a:lnSpc>
            </a:pPr>
            <a:r>
              <a:rPr lang="en-US" altLang="zh-CN" sz="2000" b="1" dirty="0">
                <a:solidFill>
                  <a:schemeClr val="accent2"/>
                </a:solidFill>
                <a:ea typeface="宋体" panose="02010600030101010101" pitchFamily="2" charset="-122"/>
                <a:cs typeface="Times New Roman" panose="02020603050405020304" pitchFamily="18" charset="0"/>
              </a:rPr>
              <a:t>    </a:t>
            </a:r>
            <a:r>
              <a:rPr lang="en-US" altLang="zh-CN" sz="2000" b="1" dirty="0">
                <a:solidFill>
                  <a:srgbClr val="C00000"/>
                </a:solidFill>
                <a:ea typeface="宋体" panose="02010600030101010101" pitchFamily="2" charset="-122"/>
                <a:cs typeface="Times New Roman" panose="02020603050405020304" pitchFamily="18" charset="0"/>
              </a:rPr>
              <a:t>public void </a:t>
            </a:r>
            <a:r>
              <a:rPr lang="en-US" altLang="zh-CN" sz="2000" b="1" dirty="0" err="1">
                <a:solidFill>
                  <a:srgbClr val="C00000"/>
                </a:solidFill>
                <a:ea typeface="宋体" panose="02010600030101010101" pitchFamily="2" charset="-122"/>
                <a:cs typeface="Times New Roman" panose="02020603050405020304" pitchFamily="18" charset="0"/>
              </a:rPr>
              <a:t>showAge</a:t>
            </a:r>
            <a:r>
              <a:rPr lang="en-US" altLang="zh-CN" sz="2000" b="1" dirty="0">
                <a:solidFill>
                  <a:srgbClr val="C00000"/>
                </a:solidFill>
                <a:ea typeface="宋体" panose="02010600030101010101" pitchFamily="2" charset="-122"/>
                <a:cs typeface="Times New Roman" panose="02020603050405020304" pitchFamily="18" charset="0"/>
              </a:rPr>
              <a:t>(</a:t>
            </a:r>
            <a:r>
              <a:rPr lang="en-US" altLang="zh-CN" sz="2000" b="1" dirty="0" err="1">
                <a:solidFill>
                  <a:srgbClr val="C00000"/>
                </a:solidFill>
                <a:ea typeface="宋体" panose="02010600030101010101" pitchFamily="2" charset="-122"/>
                <a:cs typeface="Times New Roman" panose="02020603050405020304" pitchFamily="18" charset="0"/>
              </a:rPr>
              <a:t>int</a:t>
            </a:r>
            <a:r>
              <a:rPr lang="en-US" altLang="zh-CN" sz="2000" b="1" dirty="0">
                <a:solidFill>
                  <a:srgbClr val="C00000"/>
                </a:solidFill>
                <a:ea typeface="宋体" panose="02010600030101010101" pitchFamily="2" charset="-122"/>
                <a:cs typeface="Times New Roman" panose="02020603050405020304" pitchFamily="18" charset="0"/>
              </a:rPr>
              <a:t> </a:t>
            </a:r>
            <a:r>
              <a:rPr lang="en-US" altLang="zh-CN" sz="2000" b="1" dirty="0" err="1">
                <a:solidFill>
                  <a:srgbClr val="C00000"/>
                </a:solidFill>
                <a:ea typeface="宋体" panose="02010600030101010101" pitchFamily="2" charset="-122"/>
                <a:cs typeface="Times New Roman" panose="02020603050405020304" pitchFamily="18" charset="0"/>
              </a:rPr>
              <a:t>i</a:t>
            </a:r>
            <a:r>
              <a:rPr lang="en-US" altLang="zh-CN" sz="2000" b="1" dirty="0">
                <a:solidFill>
                  <a:srgbClr val="C00000"/>
                </a:solidFill>
                <a:ea typeface="宋体" panose="02010600030101010101" pitchFamily="2" charset="-122"/>
                <a:cs typeface="Times New Roman" panose="02020603050405020304" pitchFamily="18" charset="0"/>
              </a:rPr>
              <a:t>) { </a:t>
            </a:r>
            <a:r>
              <a:rPr lang="en-US" altLang="zh-CN" sz="2000" b="1" dirty="0">
                <a:solidFill>
                  <a:srgbClr val="0000FF"/>
                </a:solidFill>
                <a:ea typeface="宋体" panose="02010600030101010101" pitchFamily="2" charset="-122"/>
                <a:cs typeface="Times New Roman" panose="02020603050405020304" pitchFamily="18" charset="0"/>
              </a:rPr>
              <a:t>//</a:t>
            </a:r>
            <a:r>
              <a:rPr lang="zh-CN" altLang="en-US" sz="2000" b="1" dirty="0">
                <a:solidFill>
                  <a:srgbClr val="0000FF"/>
                </a:solidFill>
                <a:ea typeface="宋体" panose="02010600030101010101" pitchFamily="2" charset="-122"/>
                <a:cs typeface="Times New Roman" panose="02020603050405020304" pitchFamily="18" charset="0"/>
              </a:rPr>
              <a:t>声明方法</a:t>
            </a:r>
            <a:r>
              <a:rPr lang="en-US" altLang="zh-CN" sz="2000" b="1" dirty="0" err="1">
                <a:solidFill>
                  <a:srgbClr val="0000FF"/>
                </a:solidFill>
                <a:ea typeface="宋体" panose="02010600030101010101" pitchFamily="2" charset="-122"/>
                <a:cs typeface="Times New Roman" panose="02020603050405020304" pitchFamily="18" charset="0"/>
              </a:rPr>
              <a:t>showAge</a:t>
            </a:r>
            <a:r>
              <a:rPr lang="en-US" altLang="zh-CN" sz="2000" b="1" dirty="0">
                <a:solidFill>
                  <a:srgbClr val="0000FF"/>
                </a:solidFill>
                <a:ea typeface="宋体" panose="02010600030101010101" pitchFamily="2" charset="-122"/>
                <a:cs typeface="Times New Roman" panose="02020603050405020304" pitchFamily="18" charset="0"/>
              </a:rPr>
              <a:t>( )</a:t>
            </a:r>
            <a:endParaRPr lang="en-US" altLang="zh-CN" sz="2000" b="1" dirty="0">
              <a:solidFill>
                <a:srgbClr val="0000FF"/>
              </a:solidFill>
              <a:ea typeface="宋体" panose="02010600030101010101" pitchFamily="2" charset="-122"/>
              <a:cs typeface="Times New Roman" panose="02020603050405020304" pitchFamily="18" charset="0"/>
            </a:endParaRPr>
          </a:p>
          <a:p>
            <a:pPr lvl="2">
              <a:lnSpc>
                <a:spcPct val="90000"/>
              </a:lnSpc>
            </a:pPr>
            <a:r>
              <a:rPr lang="en-US" altLang="zh-CN" sz="2000" b="1" dirty="0">
                <a:solidFill>
                  <a:schemeClr val="accent2"/>
                </a:solidFill>
                <a:ea typeface="宋体" panose="02010600030101010101" pitchFamily="2" charset="-122"/>
                <a:cs typeface="Times New Roman" panose="02020603050405020304" pitchFamily="18" charset="0"/>
              </a:rPr>
              <a:t>	 </a:t>
            </a:r>
            <a:r>
              <a:rPr lang="en-US" altLang="zh-CN" sz="2000" b="1" dirty="0">
                <a:solidFill>
                  <a:srgbClr val="C00000"/>
                </a:solidFill>
                <a:ea typeface="宋体" panose="02010600030101010101" pitchFamily="2" charset="-122"/>
                <a:cs typeface="Times New Roman" panose="02020603050405020304" pitchFamily="18" charset="0"/>
              </a:rPr>
              <a:t>age = </a:t>
            </a:r>
            <a:r>
              <a:rPr lang="en-US" altLang="zh-CN" sz="2000" b="1" dirty="0" err="1">
                <a:solidFill>
                  <a:srgbClr val="C00000"/>
                </a:solidFill>
                <a:ea typeface="宋体" panose="02010600030101010101" pitchFamily="2" charset="-122"/>
                <a:cs typeface="Times New Roman" panose="02020603050405020304" pitchFamily="18" charset="0"/>
              </a:rPr>
              <a:t>i</a:t>
            </a:r>
            <a:r>
              <a:rPr lang="en-US" altLang="zh-CN" sz="2000" b="1" dirty="0">
                <a:solidFill>
                  <a:srgbClr val="C00000"/>
                </a:solidFill>
                <a:ea typeface="宋体" panose="02010600030101010101" pitchFamily="2" charset="-122"/>
                <a:cs typeface="Times New Roman" panose="02020603050405020304" pitchFamily="18" charset="0"/>
              </a:rPr>
              <a:t>;</a:t>
            </a:r>
            <a:endParaRPr lang="en-US" altLang="zh-CN" sz="2000" b="1" dirty="0">
              <a:solidFill>
                <a:srgbClr val="C00000"/>
              </a:solidFill>
              <a:ea typeface="宋体" panose="02010600030101010101" pitchFamily="2" charset="-122"/>
              <a:cs typeface="Times New Roman" panose="02020603050405020304" pitchFamily="18" charset="0"/>
            </a:endParaRPr>
          </a:p>
          <a:p>
            <a:pPr lvl="2">
              <a:lnSpc>
                <a:spcPct val="90000"/>
              </a:lnSpc>
            </a:pPr>
            <a:r>
              <a:rPr lang="en-US" altLang="zh-CN" sz="2000" b="1" dirty="0">
                <a:solidFill>
                  <a:srgbClr val="C00000"/>
                </a:solidFill>
                <a:ea typeface="宋体" panose="02010600030101010101" pitchFamily="2" charset="-122"/>
                <a:cs typeface="Times New Roman" panose="02020603050405020304" pitchFamily="18" charset="0"/>
              </a:rPr>
              <a:t>    }</a:t>
            </a:r>
            <a:endParaRPr lang="en-US" altLang="zh-CN" sz="2000" b="1" dirty="0">
              <a:solidFill>
                <a:srgbClr val="C00000"/>
              </a:solidFill>
              <a:ea typeface="宋体" panose="02010600030101010101" pitchFamily="2" charset="-122"/>
              <a:cs typeface="Times New Roman" panose="02020603050405020304" pitchFamily="18" charset="0"/>
            </a:endParaRPr>
          </a:p>
          <a:p>
            <a:pPr lvl="2">
              <a:lnSpc>
                <a:spcPct val="90000"/>
              </a:lnSpc>
            </a:pPr>
            <a:r>
              <a:rPr lang="en-US" altLang="zh-CN" sz="2000" b="1" dirty="0">
                <a:solidFill>
                  <a:srgbClr val="C00000"/>
                </a:solidFill>
                <a:ea typeface="宋体" panose="02010600030101010101" pitchFamily="2" charset="-122"/>
                <a:cs typeface="Times New Roman" panose="02020603050405020304" pitchFamily="18" charset="0"/>
              </a:rPr>
              <a:t>}</a:t>
            </a:r>
            <a:endParaRPr lang="en-US" altLang="zh-CN" sz="2000" b="1" dirty="0">
              <a:solidFill>
                <a:srgbClr val="C00000"/>
              </a:solidFill>
              <a:ea typeface="宋体" panose="02010600030101010101" pitchFamily="2" charset="-122"/>
              <a:cs typeface="Times New Roman" panose="02020603050405020304" pitchFamily="18" charset="0"/>
            </a:endParaRPr>
          </a:p>
        </p:txBody>
      </p:sp>
      <p:sp>
        <p:nvSpPr>
          <p:cNvPr id="2" name="矩形 1"/>
          <p:cNvSpPr/>
          <p:nvPr/>
        </p:nvSpPr>
        <p:spPr>
          <a:xfrm>
            <a:off x="323528" y="1733902"/>
            <a:ext cx="8496944" cy="2535967"/>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33371" y="907208"/>
            <a:ext cx="3960440" cy="646331"/>
          </a:xfrm>
          <a:prstGeom prst="rect">
            <a:avLst/>
          </a:prstGeom>
          <a:noFill/>
        </p:spPr>
        <p:txBody>
          <a:bodyPr wrap="square" rtlCol="0">
            <a:spAutoFit/>
          </a:bodyPr>
          <a:lstStyle/>
          <a:p>
            <a:r>
              <a:rPr lang="zh-CN" altLang="en-US" sz="3600" b="1" dirty="0">
                <a:ea typeface="宋体" panose="02010600030101010101" pitchFamily="2" charset="-122"/>
                <a:cs typeface="Times New Roman" panose="02020603050405020304" pitchFamily="18" charset="0"/>
              </a:rPr>
              <a:t>创建</a:t>
            </a:r>
            <a:r>
              <a:rPr lang="en-US" altLang="zh-CN" sz="3600" b="1" dirty="0">
                <a:ea typeface="宋体" panose="02010600030101010101" pitchFamily="2" charset="-122"/>
                <a:cs typeface="Times New Roman" panose="02020603050405020304" pitchFamily="18" charset="0"/>
              </a:rPr>
              <a:t>Java</a:t>
            </a:r>
            <a:r>
              <a:rPr lang="zh-CN" altLang="en-US" sz="3600" b="1" dirty="0">
                <a:ea typeface="宋体" panose="02010600030101010101" pitchFamily="2" charset="-122"/>
                <a:cs typeface="Times New Roman" panose="02020603050405020304" pitchFamily="18" charset="0"/>
              </a:rPr>
              <a:t>自定义类</a:t>
            </a:r>
            <a:endParaRPr lang="zh-CN" altLang="en-US" sz="3600" b="1" dirty="0">
              <a:ea typeface="宋体" panose="02010600030101010101" pitchFamily="2" charset="-122"/>
              <a:cs typeface="Times New Roman" panose="02020603050405020304" pitchFamily="18" charset="0"/>
            </a:endParaRPr>
          </a:p>
        </p:txBody>
      </p:sp>
      <p:sp>
        <p:nvSpPr>
          <p:cNvPr id="5" name="TextBox 4"/>
          <p:cNvSpPr txBox="1"/>
          <p:nvPr/>
        </p:nvSpPr>
        <p:spPr>
          <a:xfrm>
            <a:off x="285720" y="1500174"/>
            <a:ext cx="8568952" cy="3293209"/>
          </a:xfrm>
          <a:prstGeom prst="rect">
            <a:avLst/>
          </a:prstGeom>
          <a:noFill/>
        </p:spPr>
        <p:txBody>
          <a:bodyPr wrap="square" rtlCol="0">
            <a:spAutoFit/>
          </a:bodyPr>
          <a:lstStyle/>
          <a:p>
            <a:r>
              <a:rPr lang="zh-CN" altLang="en-US" sz="2800" b="1" dirty="0">
                <a:ea typeface="宋体" panose="02010600030101010101" pitchFamily="2" charset="-122"/>
                <a:cs typeface="Times New Roman" panose="02020603050405020304" pitchFamily="18" charset="0"/>
              </a:rPr>
              <a:t>步骤：</a:t>
            </a:r>
            <a:endParaRPr lang="en-US" altLang="zh-CN" sz="2800" b="1" dirty="0">
              <a:ea typeface="宋体" panose="02010600030101010101" pitchFamily="2" charset="-122"/>
              <a:cs typeface="Times New Roman" panose="02020603050405020304" pitchFamily="18" charset="0"/>
            </a:endParaRPr>
          </a:p>
          <a:p>
            <a:endParaRPr lang="en-US" altLang="zh-CN" sz="1200" dirty="0">
              <a:ea typeface="宋体" panose="02010600030101010101" pitchFamily="2" charset="-122"/>
              <a:cs typeface="Times New Roman" panose="02020603050405020304" pitchFamily="18" charset="0"/>
            </a:endParaRPr>
          </a:p>
          <a:p>
            <a:pPr marL="514350" indent="-514350">
              <a:buFont typeface="+mj-lt"/>
              <a:buAutoNum type="arabicPeriod"/>
            </a:pPr>
            <a:r>
              <a:rPr lang="zh-CN" altLang="en-US" sz="2800" dirty="0">
                <a:ea typeface="宋体" panose="02010600030101010101" pitchFamily="2" charset="-122"/>
                <a:cs typeface="Times New Roman" panose="02020603050405020304" pitchFamily="18" charset="0"/>
              </a:rPr>
              <a:t>定义类（考虑修饰符、类名）</a:t>
            </a:r>
            <a:endParaRPr lang="en-US" altLang="zh-CN" sz="2800" dirty="0">
              <a:ea typeface="宋体" panose="02010600030101010101" pitchFamily="2" charset="-122"/>
              <a:cs typeface="Times New Roman" panose="02020603050405020304" pitchFamily="18" charset="0"/>
            </a:endParaRPr>
          </a:p>
          <a:p>
            <a:pPr marL="514350" indent="-514350">
              <a:buFont typeface="+mj-lt"/>
              <a:buAutoNum type="arabicPeriod"/>
            </a:pPr>
            <a:r>
              <a:rPr lang="zh-CN" altLang="en-US" sz="2800" dirty="0">
                <a:ea typeface="宋体" panose="02010600030101010101" pitchFamily="2" charset="-122"/>
                <a:cs typeface="Times New Roman" panose="02020603050405020304" pitchFamily="18" charset="0"/>
              </a:rPr>
              <a:t>编写类的属性（考虑修饰符、属性类型、属性名、初始化值）</a:t>
            </a:r>
            <a:endParaRPr lang="en-US" altLang="zh-CN" sz="2800" dirty="0">
              <a:ea typeface="宋体" panose="02010600030101010101" pitchFamily="2" charset="-122"/>
              <a:cs typeface="Times New Roman" panose="02020603050405020304" pitchFamily="18" charset="0"/>
            </a:endParaRPr>
          </a:p>
          <a:p>
            <a:pPr marL="514350" indent="-514350">
              <a:buFont typeface="+mj-lt"/>
              <a:buAutoNum type="arabicPeriod"/>
            </a:pPr>
            <a:r>
              <a:rPr lang="zh-CN" altLang="en-US" sz="2800" dirty="0">
                <a:ea typeface="宋体" panose="02010600030101010101" pitchFamily="2" charset="-122"/>
                <a:cs typeface="Times New Roman" panose="02020603050405020304" pitchFamily="18" charset="0"/>
              </a:rPr>
              <a:t>编写类的方法（考虑修饰符、返回值类型、方法名、形参等）</a:t>
            </a:r>
            <a:endParaRPr lang="en-US" altLang="zh-CN" sz="2800" dirty="0">
              <a:ea typeface="宋体" panose="02010600030101010101" pitchFamily="2" charset="-122"/>
              <a:cs typeface="Times New Roman" panose="02020603050405020304" pitchFamily="18" charset="0"/>
            </a:endParaRPr>
          </a:p>
          <a:p>
            <a:pPr marL="514350" indent="-514350">
              <a:buFont typeface="+mj-lt"/>
              <a:buAutoNum type="arabicPeriod"/>
            </a:pPr>
            <a:r>
              <a:rPr lang="en-US" altLang="zh-CN" sz="2800" dirty="0">
                <a:ea typeface="宋体" panose="02010600030101010101" pitchFamily="2" charset="-122"/>
                <a:cs typeface="Times New Roman" panose="02020603050405020304" pitchFamily="18" charset="0"/>
              </a:rPr>
              <a:t>Public void </a:t>
            </a:r>
            <a:r>
              <a:rPr lang="zh-CN" altLang="en-US" sz="2800" dirty="0">
                <a:ea typeface="宋体" panose="02010600030101010101" pitchFamily="2" charset="-122"/>
                <a:cs typeface="Times New Roman" panose="02020603050405020304" pitchFamily="18" charset="0"/>
              </a:rPr>
              <a:t>方法名</a:t>
            </a:r>
            <a:r>
              <a:rPr lang="en-US" altLang="zh-CN" sz="2800" dirty="0">
                <a:ea typeface="宋体" panose="02010600030101010101" pitchFamily="2" charset="-122"/>
                <a:cs typeface="Times New Roman" panose="02020603050405020304" pitchFamily="18" charset="0"/>
              </a:rPr>
              <a:t>(){}</a:t>
            </a:r>
            <a:endParaRPr lang="zh-CN" altLang="en-US" sz="2800" dirty="0">
              <a:ea typeface="宋体" panose="02010600030101010101" pitchFamily="2" charset="-122"/>
              <a:cs typeface="Times New Roman" panose="02020603050405020304" pitchFamily="18" charset="0"/>
            </a:endParaRPr>
          </a:p>
        </p:txBody>
      </p:sp>
      <p:sp>
        <p:nvSpPr>
          <p:cNvPr id="6" name="TextBox 5"/>
          <p:cNvSpPr txBox="1"/>
          <p:nvPr/>
        </p:nvSpPr>
        <p:spPr>
          <a:xfrm>
            <a:off x="467544" y="5445224"/>
            <a:ext cx="8424936" cy="830997"/>
          </a:xfrm>
          <a:prstGeom prst="rect">
            <a:avLst/>
          </a:prstGeom>
          <a:noFill/>
        </p:spPr>
        <p:txBody>
          <a:bodyPr wrap="square" rtlCol="0">
            <a:spAutoFit/>
          </a:bodyPr>
          <a:lstStyle/>
          <a:p>
            <a:r>
              <a:rPr lang="zh-CN" altLang="en-US" sz="2400" b="1" dirty="0">
                <a:ea typeface="宋体" panose="02010600030101010101" pitchFamily="2" charset="-122"/>
                <a:cs typeface="Times New Roman" panose="02020603050405020304" pitchFamily="18" charset="0"/>
              </a:rPr>
              <a:t>练习：</a:t>
            </a:r>
            <a:endParaRPr lang="en-US" altLang="zh-CN" sz="2400" b="1" dirty="0">
              <a:ea typeface="宋体" panose="02010600030101010101" pitchFamily="2" charset="-122"/>
              <a:cs typeface="Times New Roman" panose="02020603050405020304" pitchFamily="18" charset="0"/>
            </a:endParaRPr>
          </a:p>
          <a:p>
            <a:r>
              <a:rPr lang="zh-CN" altLang="en-US" sz="2400" dirty="0">
                <a:ea typeface="宋体" panose="02010600030101010101" pitchFamily="2" charset="-122"/>
                <a:cs typeface="Times New Roman" panose="02020603050405020304" pitchFamily="18" charset="0"/>
              </a:rPr>
              <a:t>定义</a:t>
            </a:r>
            <a:r>
              <a:rPr lang="en-US" altLang="zh-CN" sz="2400" dirty="0">
                <a:ea typeface="宋体" panose="02010600030101010101" pitchFamily="2" charset="-122"/>
                <a:cs typeface="Times New Roman" panose="02020603050405020304" pitchFamily="18" charset="0"/>
              </a:rPr>
              <a:t>Person</a:t>
            </a:r>
            <a:r>
              <a:rPr lang="zh-CN" altLang="en-US" sz="2400" dirty="0">
                <a:ea typeface="宋体" panose="02010600030101010101" pitchFamily="2" charset="-122"/>
                <a:cs typeface="Times New Roman" panose="02020603050405020304" pitchFamily="18" charset="0"/>
              </a:rPr>
              <a:t>、</a:t>
            </a:r>
            <a:r>
              <a:rPr lang="en-US" altLang="zh-CN" sz="2400" dirty="0">
                <a:ea typeface="宋体" panose="02010600030101010101" pitchFamily="2" charset="-122"/>
                <a:cs typeface="Times New Roman" panose="02020603050405020304" pitchFamily="18" charset="0"/>
              </a:rPr>
              <a:t>Animal</a:t>
            </a:r>
            <a:r>
              <a:rPr lang="zh-CN" altLang="en-US" sz="2400" dirty="0">
                <a:ea typeface="宋体" panose="02010600030101010101" pitchFamily="2" charset="-122"/>
                <a:cs typeface="Times New Roman" panose="02020603050405020304" pitchFamily="18" charset="0"/>
              </a:rPr>
              <a:t>、</a:t>
            </a:r>
            <a:r>
              <a:rPr lang="en-US" altLang="zh-CN" sz="2400" dirty="0" err="1">
                <a:ea typeface="宋体" panose="02010600030101010101" pitchFamily="2" charset="-122"/>
                <a:cs typeface="Times New Roman" panose="02020603050405020304" pitchFamily="18" charset="0"/>
              </a:rPr>
              <a:t>ClassRoom</a:t>
            </a:r>
            <a:r>
              <a:rPr lang="zh-CN" altLang="en-US" sz="2400" dirty="0">
                <a:ea typeface="宋体" panose="02010600030101010101" pitchFamily="2" charset="-122"/>
                <a:cs typeface="Times New Roman" panose="02020603050405020304" pitchFamily="18" charset="0"/>
              </a:rPr>
              <a:t>、</a:t>
            </a:r>
            <a:r>
              <a:rPr lang="en-US" altLang="zh-CN" sz="2400" dirty="0">
                <a:ea typeface="宋体" panose="02010600030101010101" pitchFamily="2" charset="-122"/>
                <a:cs typeface="Times New Roman" panose="02020603050405020304" pitchFamily="18" charset="0"/>
              </a:rPr>
              <a:t>Zoo</a:t>
            </a:r>
            <a:r>
              <a:rPr lang="zh-CN" altLang="en-US" sz="2400" dirty="0">
                <a:ea typeface="宋体" panose="02010600030101010101" pitchFamily="2" charset="-122"/>
                <a:cs typeface="Times New Roman" panose="02020603050405020304" pitchFamily="18" charset="0"/>
              </a:rPr>
              <a:t>等类，加以体会。</a:t>
            </a:r>
            <a:endParaRPr lang="zh-CN" altLang="en-US" sz="2400" dirty="0">
              <a:ea typeface="宋体" panose="02010600030101010101" pitchFamily="2" charset="-122"/>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1" cstate="print"/>
          <a:stretch>
            <a:fillRect/>
          </a:stretch>
        </p:blipFill>
        <p:spPr>
          <a:xfrm>
            <a:off x="395536" y="1844824"/>
            <a:ext cx="8429684" cy="1928826"/>
          </a:xfrm>
        </p:spPr>
      </p:pic>
      <p:sp>
        <p:nvSpPr>
          <p:cNvPr id="5" name="TextBox 4"/>
          <p:cNvSpPr txBox="1"/>
          <p:nvPr/>
        </p:nvSpPr>
        <p:spPr>
          <a:xfrm>
            <a:off x="1115616" y="2348880"/>
            <a:ext cx="7272808" cy="830997"/>
          </a:xfrm>
          <a:prstGeom prst="rect">
            <a:avLst/>
          </a:prstGeom>
          <a:noFill/>
        </p:spPr>
        <p:txBody>
          <a:bodyPr wrap="square" rtlCol="0">
            <a:spAutoFit/>
          </a:bodyPr>
          <a:lstStyle/>
          <a:p>
            <a:pPr algn="ctr"/>
            <a:r>
              <a:rPr lang="zh-CN" altLang="en-US" sz="4800" dirty="0">
                <a:solidFill>
                  <a:schemeClr val="accent6">
                    <a:lumMod val="75000"/>
                  </a:schemeClr>
                </a:solidFill>
                <a:ea typeface="隶书" panose="02010509060101010101" pitchFamily="49" charset="-122"/>
              </a:rPr>
              <a:t>第三节</a:t>
            </a:r>
            <a:r>
              <a:rPr lang="en-US" altLang="zh-CN" sz="4800" dirty="0">
                <a:solidFill>
                  <a:schemeClr val="accent6">
                    <a:lumMod val="75000"/>
                  </a:schemeClr>
                </a:solidFill>
                <a:ea typeface="隶书" panose="02010509060101010101" pitchFamily="49" charset="-122"/>
              </a:rPr>
              <a:t> </a:t>
            </a:r>
            <a:r>
              <a:rPr lang="zh-CN" altLang="en-US" sz="4800" dirty="0">
                <a:solidFill>
                  <a:schemeClr val="accent6">
                    <a:lumMod val="75000"/>
                  </a:schemeClr>
                </a:solidFill>
                <a:ea typeface="隶书" panose="02010509060101010101" pitchFamily="49" charset="-122"/>
              </a:rPr>
              <a:t>对象的创建和使用</a:t>
            </a:r>
            <a:r>
              <a:rPr lang="en-US" altLang="zh-CN" sz="4800" dirty="0">
                <a:solidFill>
                  <a:schemeClr val="accent6">
                    <a:lumMod val="75000"/>
                  </a:schemeClr>
                </a:solidFill>
                <a:ea typeface="隶书" panose="02010509060101010101" pitchFamily="49" charset="-122"/>
              </a:rPr>
              <a:t> </a:t>
            </a:r>
            <a:endParaRPr lang="zh-CN" altLang="en-US" sz="4800" dirty="0">
              <a:solidFill>
                <a:schemeClr val="accent6">
                  <a:lumMod val="75000"/>
                </a:schemeClr>
              </a:solidFill>
              <a:ea typeface="隶书" panose="02010509060101010101" pitchFamily="49"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44078" y="2591326"/>
            <a:ext cx="3643946" cy="584775"/>
          </a:xfrm>
          <a:prstGeom prst="rect">
            <a:avLst/>
          </a:prstGeom>
        </p:spPr>
        <p:txBody>
          <a:bodyPr wrap="none">
            <a:spAutoFit/>
          </a:bodyPr>
          <a:lstStyle/>
          <a:p>
            <a:r>
              <a:rPr lang="en-US" altLang="zh-CN" sz="3200" b="1"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3200" b="1" dirty="0">
                <a:latin typeface="Courier New" panose="02070309020205020404" pitchFamily="49" charset="0"/>
                <a:ea typeface="新宋体" panose="02010609030101010101" pitchFamily="49" charset="-122"/>
                <a:cs typeface="Courier New" panose="02070309020205020404" pitchFamily="49" charset="0"/>
              </a:rPr>
              <a:t>类及类的成员</a:t>
            </a:r>
            <a:endParaRPr lang="en-US" altLang="zh-CN" sz="3200" b="1" dirty="0">
              <a:latin typeface="Courier New" panose="02070309020205020404" pitchFamily="49" charset="0"/>
              <a:ea typeface="新宋体" panose="02010609030101010101" pitchFamily="49" charset="-122"/>
              <a:cs typeface="Courier New" panose="02070309020205020404" pitchFamily="49" charset="0"/>
            </a:endParaRPr>
          </a:p>
        </p:txBody>
      </p:sp>
      <p:sp>
        <p:nvSpPr>
          <p:cNvPr id="7" name="TextBox 6"/>
          <p:cNvSpPr txBox="1"/>
          <p:nvPr/>
        </p:nvSpPr>
        <p:spPr>
          <a:xfrm>
            <a:off x="1115616" y="4417948"/>
            <a:ext cx="6912768" cy="584775"/>
          </a:xfrm>
          <a:prstGeom prst="rect">
            <a:avLst/>
          </a:prstGeom>
          <a:noFill/>
        </p:spPr>
        <p:txBody>
          <a:bodyPr wrap="square" rtlCol="0">
            <a:spAutoFit/>
          </a:bodyPr>
          <a:lstStyle/>
          <a:p>
            <a:r>
              <a:rPr lang="en-US" altLang="zh-CN" sz="3200" b="1"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3200" b="1" dirty="0">
                <a:latin typeface="Courier New" panose="02070309020205020404" pitchFamily="49" charset="0"/>
                <a:ea typeface="新宋体" panose="02010609030101010101" pitchFamily="49" charset="-122"/>
                <a:cs typeface="Courier New" panose="02070309020205020404" pitchFamily="49" charset="0"/>
              </a:rPr>
              <a:t>类的实例化，即创建类的对象</a:t>
            </a:r>
            <a:endParaRPr lang="zh-CN" altLang="en-US" sz="3200" b="1" dirty="0">
              <a:latin typeface="Courier New" panose="02070309020205020404" pitchFamily="49" charset="0"/>
              <a:ea typeface="新宋体" panose="02010609030101010101" pitchFamily="49" charset="-122"/>
              <a:cs typeface="Courier New" panose="02070309020205020404" pitchFamily="49" charset="0"/>
            </a:endParaRPr>
          </a:p>
        </p:txBody>
      </p:sp>
      <p:sp>
        <p:nvSpPr>
          <p:cNvPr id="2" name="TextBox 1"/>
          <p:cNvSpPr txBox="1"/>
          <p:nvPr/>
        </p:nvSpPr>
        <p:spPr>
          <a:xfrm>
            <a:off x="3563888" y="3611720"/>
            <a:ext cx="3240361" cy="461665"/>
          </a:xfrm>
          <a:prstGeom prst="rect">
            <a:avLst/>
          </a:prstGeom>
          <a:noFill/>
        </p:spPr>
        <p:txBody>
          <a:bodyPr wrap="square" rtlCol="0">
            <a:spAutoFit/>
          </a:bodyPr>
          <a:lstStyle/>
          <a:p>
            <a:r>
              <a:rPr lang="zh-CN" altLang="en-US" sz="2400" dirty="0">
                <a:solidFill>
                  <a:srgbClr val="FF0000"/>
                </a:solidFill>
                <a:latin typeface="华文新魏" panose="02010800040101010101" pitchFamily="2" charset="-122"/>
                <a:ea typeface="华文新魏" panose="02010800040101010101" pitchFamily="2" charset="-122"/>
              </a:rPr>
              <a:t>如何使用</a:t>
            </a:r>
            <a:r>
              <a:rPr lang="en-US" altLang="zh-CN" sz="2400" dirty="0">
                <a:solidFill>
                  <a:srgbClr val="FF0000"/>
                </a:solidFill>
                <a:latin typeface="华文新魏" panose="02010800040101010101" pitchFamily="2" charset="-122"/>
                <a:ea typeface="华文新魏" panose="02010800040101010101" pitchFamily="2" charset="-122"/>
              </a:rPr>
              <a:t>java</a:t>
            </a:r>
            <a:r>
              <a:rPr lang="zh-CN" altLang="en-US" sz="2400" dirty="0">
                <a:solidFill>
                  <a:srgbClr val="FF0000"/>
                </a:solidFill>
                <a:latin typeface="华文新魏" panose="02010800040101010101" pitchFamily="2" charset="-122"/>
                <a:ea typeface="华文新魏" panose="02010800040101010101" pitchFamily="2" charset="-122"/>
              </a:rPr>
              <a:t>类？</a:t>
            </a:r>
            <a:endParaRPr lang="zh-CN" altLang="en-US" sz="2400" dirty="0">
              <a:solidFill>
                <a:srgbClr val="FF0000"/>
              </a:solidFill>
              <a:latin typeface="华文新魏" panose="02010800040101010101" pitchFamily="2" charset="-122"/>
              <a:ea typeface="华文新魏" panose="02010800040101010101" pitchFamily="2" charset="-122"/>
            </a:endParaRPr>
          </a:p>
        </p:txBody>
      </p:sp>
      <p:sp>
        <p:nvSpPr>
          <p:cNvPr id="10" name="Rectangle 2"/>
          <p:cNvSpPr>
            <a:spLocks noGrp="1" noChangeArrowheads="1"/>
          </p:cNvSpPr>
          <p:nvPr>
            <p:ph type="title"/>
          </p:nvPr>
        </p:nvSpPr>
        <p:spPr>
          <a:xfrm>
            <a:off x="2051720" y="764704"/>
            <a:ext cx="5112568" cy="720080"/>
          </a:xfrm>
        </p:spPr>
        <p:txBody>
          <a:bodyPr>
            <a:normAutofit/>
          </a:bodyPr>
          <a:lstStyle/>
          <a:p>
            <a:pPr eaLnBrk="1" hangingPunct="1"/>
            <a:r>
              <a:rPr lang="en-US" altLang="zh-CN" b="1">
                <a:latin typeface="+mn-lt"/>
                <a:ea typeface="宋体" panose="02010600030101010101" pitchFamily="2" charset="-122"/>
                <a:cs typeface="Arial Unicode MS" panose="020B0604020202020204" pitchFamily="34" charset="-122"/>
              </a:rPr>
              <a:t>4.5 </a:t>
            </a:r>
            <a:r>
              <a:rPr lang="zh-CN" altLang="en-US" b="1" dirty="0">
                <a:latin typeface="+mn-lt"/>
                <a:ea typeface="宋体" panose="02010600030101010101" pitchFamily="2" charset="-122"/>
                <a:cs typeface="Arial Unicode MS" panose="020B0604020202020204" pitchFamily="34" charset="-122"/>
              </a:rPr>
              <a:t>对象的创建和使用</a:t>
            </a:r>
            <a:endParaRPr lang="zh-CN" altLang="en-US" b="1" dirty="0">
              <a:latin typeface="+mn-lt"/>
              <a:ea typeface="宋体" panose="02010600030101010101" pitchFamily="2" charset="-122"/>
              <a:cs typeface="Arial Unicode MS" panose="020B0604020202020204" pitchFamily="34" charset="-122"/>
            </a:endParaRPr>
          </a:p>
        </p:txBody>
      </p:sp>
      <p:pic>
        <p:nvPicPr>
          <p:cNvPr id="1026" name="Picture 2" descr="C:\Users\Administrator\Desktop\timg.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928808" y="3234504"/>
            <a:ext cx="553685" cy="12211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5656" y="908720"/>
            <a:ext cx="6336704" cy="646331"/>
          </a:xfrm>
          <a:prstGeom prst="rect">
            <a:avLst/>
          </a:prstGeom>
          <a:noFill/>
        </p:spPr>
        <p:txBody>
          <a:bodyPr wrap="square" rtlCol="0">
            <a:spAutoFit/>
          </a:bodyPr>
          <a:lstStyle/>
          <a:p>
            <a:r>
              <a:rPr lang="zh-CN" altLang="en-US" sz="3600" b="1" dirty="0">
                <a:latin typeface="Courier New" panose="02070309020205020404" pitchFamily="49" charset="0"/>
                <a:ea typeface="新宋体" panose="02010609030101010101" pitchFamily="49" charset="-122"/>
                <a:cs typeface="Courier New" panose="02070309020205020404" pitchFamily="49" charset="0"/>
              </a:rPr>
              <a:t>学习面向对象内容的三条主线</a:t>
            </a:r>
            <a:endParaRPr lang="zh-CN" altLang="en-US" sz="3600" b="1" dirty="0">
              <a:latin typeface="Courier New" panose="02070309020205020404" pitchFamily="49" charset="0"/>
              <a:ea typeface="新宋体" panose="02010609030101010101" pitchFamily="49" charset="-122"/>
              <a:cs typeface="Courier New" panose="02070309020205020404" pitchFamily="49" charset="0"/>
            </a:endParaRPr>
          </a:p>
        </p:txBody>
      </p:sp>
      <p:sp>
        <p:nvSpPr>
          <p:cNvPr id="3" name="TextBox 2"/>
          <p:cNvSpPr txBox="1"/>
          <p:nvPr/>
        </p:nvSpPr>
        <p:spPr>
          <a:xfrm>
            <a:off x="1041110" y="1844824"/>
            <a:ext cx="6264696" cy="3046988"/>
          </a:xfrm>
          <a:prstGeom prst="rect">
            <a:avLst/>
          </a:prstGeom>
          <a:noFill/>
        </p:spPr>
        <p:txBody>
          <a:bodyPr wrap="square" rtlCol="0">
            <a:spAutoFit/>
          </a:bodyPr>
          <a:lstStyle/>
          <a:p>
            <a:pPr>
              <a:lnSpc>
                <a:spcPct val="200000"/>
              </a:lnSpc>
            </a:pPr>
            <a:r>
              <a:rPr lang="en-US" altLang="zh-CN" sz="3200" b="1" dirty="0">
                <a:solidFill>
                  <a:srgbClr val="FF0000"/>
                </a:solidFill>
                <a:latin typeface="Courier New" panose="02070309020205020404" pitchFamily="49" charset="0"/>
                <a:ea typeface="新宋体" panose="02010609030101010101" pitchFamily="49" charset="-122"/>
                <a:cs typeface="Courier New" panose="02070309020205020404" pitchFamily="49" charset="0"/>
              </a:rPr>
              <a:t>1.java</a:t>
            </a:r>
            <a:r>
              <a:rPr lang="zh-CN" altLang="en-US" sz="3200" b="1" dirty="0">
                <a:solidFill>
                  <a:srgbClr val="FF0000"/>
                </a:solidFill>
                <a:latin typeface="Courier New" panose="02070309020205020404" pitchFamily="49" charset="0"/>
                <a:ea typeface="新宋体" panose="02010609030101010101" pitchFamily="49" charset="-122"/>
                <a:cs typeface="Courier New" panose="02070309020205020404" pitchFamily="49" charset="0"/>
              </a:rPr>
              <a:t>类及类的成员</a:t>
            </a:r>
            <a:endParaRPr lang="en-US" altLang="zh-CN" sz="3200" b="1" dirty="0">
              <a:solidFill>
                <a:srgbClr val="FF0000"/>
              </a:solidFill>
              <a:latin typeface="Courier New" panose="02070309020205020404" pitchFamily="49" charset="0"/>
              <a:ea typeface="新宋体" panose="02010609030101010101" pitchFamily="49" charset="-122"/>
              <a:cs typeface="Courier New" panose="02070309020205020404" pitchFamily="49" charset="0"/>
            </a:endParaRPr>
          </a:p>
          <a:p>
            <a:pPr>
              <a:lnSpc>
                <a:spcPct val="200000"/>
              </a:lnSpc>
            </a:pPr>
            <a:r>
              <a:rPr lang="en-US" altLang="zh-CN" sz="3200" b="1" dirty="0">
                <a:solidFill>
                  <a:srgbClr val="FF0000"/>
                </a:solidFill>
                <a:latin typeface="Courier New" panose="02070309020205020404" pitchFamily="49" charset="0"/>
                <a:ea typeface="新宋体" panose="02010609030101010101" pitchFamily="49" charset="-122"/>
                <a:cs typeface="Courier New" panose="02070309020205020404" pitchFamily="49" charset="0"/>
              </a:rPr>
              <a:t>2.</a:t>
            </a:r>
            <a:r>
              <a:rPr lang="zh-CN" altLang="en-US" sz="3200" b="1" dirty="0">
                <a:solidFill>
                  <a:srgbClr val="FF0000"/>
                </a:solidFill>
                <a:latin typeface="Courier New" panose="02070309020205020404" pitchFamily="49" charset="0"/>
                <a:ea typeface="新宋体" panose="02010609030101010101" pitchFamily="49" charset="-122"/>
                <a:cs typeface="Courier New" panose="02070309020205020404" pitchFamily="49" charset="0"/>
              </a:rPr>
              <a:t>面向对象的三大特征★</a:t>
            </a:r>
            <a:endParaRPr lang="en-US" altLang="zh-CN" sz="3200" b="1" dirty="0">
              <a:solidFill>
                <a:srgbClr val="FF0000"/>
              </a:solidFill>
              <a:latin typeface="Courier New" panose="02070309020205020404" pitchFamily="49" charset="0"/>
              <a:ea typeface="新宋体" panose="02010609030101010101" pitchFamily="49" charset="-122"/>
              <a:cs typeface="Courier New" panose="02070309020205020404" pitchFamily="49" charset="0"/>
            </a:endParaRPr>
          </a:p>
          <a:p>
            <a:pPr>
              <a:lnSpc>
                <a:spcPct val="200000"/>
              </a:lnSpc>
            </a:pPr>
            <a:r>
              <a:rPr lang="en-US" altLang="zh-CN" sz="3200" b="1" dirty="0">
                <a:solidFill>
                  <a:srgbClr val="FF0000"/>
                </a:solidFill>
                <a:latin typeface="Courier New" panose="02070309020205020404" pitchFamily="49" charset="0"/>
                <a:ea typeface="新宋体" panose="02010609030101010101" pitchFamily="49" charset="-122"/>
                <a:cs typeface="Courier New" panose="02070309020205020404" pitchFamily="49" charset="0"/>
              </a:rPr>
              <a:t>3.</a:t>
            </a:r>
            <a:r>
              <a:rPr lang="zh-CN" altLang="en-US" sz="3200" b="1" dirty="0">
                <a:solidFill>
                  <a:srgbClr val="FF0000"/>
                </a:solidFill>
                <a:latin typeface="Courier New" panose="02070309020205020404" pitchFamily="49" charset="0"/>
                <a:ea typeface="新宋体" panose="02010609030101010101" pitchFamily="49" charset="-122"/>
                <a:cs typeface="Courier New" panose="02070309020205020404" pitchFamily="49" charset="0"/>
              </a:rPr>
              <a:t>其它关键字</a:t>
            </a:r>
            <a:endParaRPr lang="en-US" altLang="zh-CN" sz="3200" b="1" dirty="0">
              <a:solidFill>
                <a:srgbClr val="FF0000"/>
              </a:solidFill>
              <a:latin typeface="Courier New" panose="02070309020205020404" pitchFamily="49" charset="0"/>
              <a:ea typeface="新宋体" panose="02010609030101010101" pitchFamily="49" charset="-122"/>
              <a:cs typeface="Courier New" panose="02070309020205020404" pitchFamily="49"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378104" y="560904"/>
            <a:ext cx="4858192" cy="851872"/>
          </a:xfrm>
        </p:spPr>
        <p:txBody>
          <a:bodyPr>
            <a:normAutofit/>
          </a:bodyPr>
          <a:lstStyle/>
          <a:p>
            <a:pPr eaLnBrk="1" hangingPunct="1"/>
            <a:r>
              <a:rPr lang="zh-CN" altLang="en-US" b="1" dirty="0">
                <a:latin typeface="+mn-lt"/>
                <a:ea typeface="宋体" panose="02010600030101010101" pitchFamily="2" charset="-122"/>
                <a:cs typeface="Times New Roman" panose="02020603050405020304" pitchFamily="18" charset="0"/>
              </a:rPr>
              <a:t>对象的创建和使用</a:t>
            </a:r>
            <a:endParaRPr lang="zh-CN" altLang="en-US" b="1" dirty="0">
              <a:latin typeface="+mn-lt"/>
              <a:ea typeface="宋体" panose="02010600030101010101" pitchFamily="2" charset="-122"/>
              <a:cs typeface="Times New Roman" panose="02020603050405020304" pitchFamily="18" charset="0"/>
            </a:endParaRPr>
          </a:p>
        </p:txBody>
      </p:sp>
      <p:sp>
        <p:nvSpPr>
          <p:cNvPr id="13315" name="Rectangle 3"/>
          <p:cNvSpPr>
            <a:spLocks noGrp="1" noChangeArrowheads="1"/>
          </p:cNvSpPr>
          <p:nvPr>
            <p:ph idx="1"/>
          </p:nvPr>
        </p:nvSpPr>
        <p:spPr>
          <a:xfrm>
            <a:off x="214282" y="1500174"/>
            <a:ext cx="8353425" cy="975788"/>
          </a:xfrm>
        </p:spPr>
        <p:txBody>
          <a:bodyPr/>
          <a:lstStyle/>
          <a:p>
            <a:pPr eaLnBrk="1" hangingPunct="1">
              <a:buClr>
                <a:schemeClr val="tx1"/>
              </a:buClr>
              <a:buFont typeface="Wingdings" panose="05000000000000000000" pitchFamily="2" charset="2"/>
              <a:buChar char="Ø"/>
            </a:pPr>
            <a:r>
              <a:rPr lang="zh-CN" altLang="en-US" sz="2000" b="1" dirty="0">
                <a:ea typeface="宋体" panose="02010600030101010101" pitchFamily="2" charset="-122"/>
                <a:cs typeface="Times New Roman" panose="02020603050405020304" pitchFamily="18" charset="0"/>
              </a:rPr>
              <a:t>使用</a:t>
            </a:r>
            <a:r>
              <a:rPr lang="en-US" altLang="zh-CN" sz="2000" b="1" dirty="0">
                <a:solidFill>
                  <a:srgbClr val="FF5050"/>
                </a:solidFill>
                <a:ea typeface="宋体" panose="02010600030101010101" pitchFamily="2" charset="-122"/>
                <a:cs typeface="Times New Roman" panose="02020603050405020304" pitchFamily="18" charset="0"/>
              </a:rPr>
              <a:t>new +</a:t>
            </a:r>
            <a:r>
              <a:rPr lang="zh-CN" altLang="en-US" sz="2000" b="1" dirty="0">
                <a:solidFill>
                  <a:srgbClr val="FF5050"/>
                </a:solidFill>
                <a:ea typeface="宋体" panose="02010600030101010101" pitchFamily="2" charset="-122"/>
                <a:cs typeface="Times New Roman" panose="02020603050405020304" pitchFamily="18" charset="0"/>
              </a:rPr>
              <a:t>构造器</a:t>
            </a:r>
            <a:r>
              <a:rPr lang="zh-CN" altLang="en-US" sz="2000" b="1" dirty="0">
                <a:ea typeface="宋体" panose="02010600030101010101" pitchFamily="2" charset="-122"/>
                <a:cs typeface="Times New Roman" panose="02020603050405020304" pitchFamily="18" charset="0"/>
              </a:rPr>
              <a:t>创建一个新的对象；</a:t>
            </a:r>
            <a:endParaRPr lang="zh-CN" altLang="en-US" sz="2000" b="1" dirty="0">
              <a:ea typeface="宋体" panose="02010600030101010101" pitchFamily="2" charset="-122"/>
              <a:cs typeface="Times New Roman" panose="02020603050405020304" pitchFamily="18" charset="0"/>
            </a:endParaRPr>
          </a:p>
          <a:p>
            <a:pPr eaLnBrk="1" hangingPunct="1">
              <a:buClr>
                <a:schemeClr val="tx1"/>
              </a:buClr>
              <a:buFont typeface="Wingdings" panose="05000000000000000000" pitchFamily="2" charset="2"/>
              <a:buChar char="Ø"/>
            </a:pPr>
            <a:r>
              <a:rPr lang="zh-CN" altLang="en-US" sz="2000" b="1" dirty="0">
                <a:solidFill>
                  <a:srgbClr val="000000"/>
                </a:solidFill>
                <a:ea typeface="宋体" panose="02010600030101010101" pitchFamily="2" charset="-122"/>
                <a:cs typeface="Times New Roman" panose="02020603050405020304" pitchFamily="18" charset="0"/>
              </a:rPr>
              <a:t>使用“</a:t>
            </a:r>
            <a:r>
              <a:rPr lang="zh-CN" altLang="en-US" sz="2000" b="1" dirty="0">
                <a:solidFill>
                  <a:srgbClr val="FF5050"/>
                </a:solidFill>
                <a:ea typeface="宋体" panose="02010600030101010101" pitchFamily="2" charset="-122"/>
                <a:cs typeface="Times New Roman" panose="02020603050405020304" pitchFamily="18" charset="0"/>
              </a:rPr>
              <a:t>对象名</a:t>
            </a:r>
            <a:r>
              <a:rPr lang="en-US" altLang="zh-CN" sz="2000" b="1" dirty="0">
                <a:solidFill>
                  <a:srgbClr val="FF5050"/>
                </a:solidFill>
                <a:ea typeface="宋体" panose="02010600030101010101" pitchFamily="2" charset="-122"/>
                <a:cs typeface="Times New Roman" panose="02020603050405020304" pitchFamily="18" charset="0"/>
              </a:rPr>
              <a:t>.</a:t>
            </a:r>
            <a:r>
              <a:rPr lang="zh-CN" altLang="en-US" sz="2000" b="1" dirty="0">
                <a:solidFill>
                  <a:srgbClr val="FF5050"/>
                </a:solidFill>
                <a:ea typeface="宋体" panose="02010600030101010101" pitchFamily="2" charset="-122"/>
                <a:cs typeface="Times New Roman" panose="02020603050405020304" pitchFamily="18" charset="0"/>
              </a:rPr>
              <a:t>对象成员</a:t>
            </a:r>
            <a:r>
              <a:rPr lang="zh-CN" altLang="en-US" sz="2000" b="1" dirty="0">
                <a:solidFill>
                  <a:srgbClr val="000000"/>
                </a:solidFill>
                <a:ea typeface="宋体" panose="02010600030101010101" pitchFamily="2" charset="-122"/>
                <a:cs typeface="Times New Roman" panose="02020603050405020304" pitchFamily="18" charset="0"/>
              </a:rPr>
              <a:t>”的方式访问对象成员（包括属性和方法）；</a:t>
            </a:r>
            <a:endParaRPr lang="zh-CN" altLang="en-US" sz="2000" b="1" dirty="0">
              <a:ea typeface="宋体" panose="02010600030101010101" pitchFamily="2" charset="-122"/>
              <a:cs typeface="Times New Roman" panose="02020603050405020304" pitchFamily="18" charset="0"/>
            </a:endParaRPr>
          </a:p>
        </p:txBody>
      </p:sp>
      <p:sp>
        <p:nvSpPr>
          <p:cNvPr id="13316" name="Rectangle 4"/>
          <p:cNvSpPr>
            <a:spLocks noChangeArrowheads="1"/>
          </p:cNvSpPr>
          <p:nvPr/>
        </p:nvSpPr>
        <p:spPr bwMode="auto">
          <a:xfrm>
            <a:off x="179512" y="2815715"/>
            <a:ext cx="4032250" cy="3403304"/>
          </a:xfrm>
          <a:prstGeom prst="rect">
            <a:avLst/>
          </a:prstGeom>
          <a:noFill/>
          <a:ln w="9525">
            <a:solidFill>
              <a:schemeClr val="tx1"/>
            </a:solidFill>
            <a:miter lim="800000"/>
          </a:ln>
        </p:spPr>
        <p:txBody>
          <a:bodyPr>
            <a:spAutoFit/>
          </a:bodyPr>
          <a:lstStyle/>
          <a:p>
            <a:pPr>
              <a:lnSpc>
                <a:spcPct val="75000"/>
              </a:lnSpc>
              <a:spcBef>
                <a:spcPct val="50000"/>
              </a:spcBef>
            </a:pPr>
            <a:r>
              <a:rPr lang="en-US" altLang="zh-CN" sz="2000" b="1" dirty="0">
                <a:ea typeface="宋体" panose="02010600030101010101" pitchFamily="2" charset="-122"/>
                <a:cs typeface="Times New Roman" panose="02020603050405020304" pitchFamily="18" charset="0"/>
              </a:rPr>
              <a:t>public class Animal {</a:t>
            </a:r>
            <a:endParaRPr lang="en-US" altLang="zh-CN" sz="2000" b="1" dirty="0">
              <a:ea typeface="宋体" panose="02010600030101010101" pitchFamily="2" charset="-122"/>
              <a:cs typeface="Times New Roman" panose="02020603050405020304" pitchFamily="18" charset="0"/>
            </a:endParaRPr>
          </a:p>
          <a:p>
            <a:pPr>
              <a:lnSpc>
                <a:spcPct val="75000"/>
              </a:lnSpc>
              <a:spcBef>
                <a:spcPct val="50000"/>
              </a:spcBef>
            </a:pPr>
            <a:r>
              <a:rPr lang="en-US" altLang="zh-CN" sz="2000" b="1" dirty="0">
                <a:ea typeface="宋体" panose="02010600030101010101" pitchFamily="2" charset="-122"/>
                <a:cs typeface="Times New Roman" panose="02020603050405020304" pitchFamily="18" charset="0"/>
              </a:rPr>
              <a:t>  public </a:t>
            </a:r>
            <a:r>
              <a:rPr lang="en-US" altLang="zh-CN" sz="2000" b="1" dirty="0" err="1">
                <a:ea typeface="宋体" panose="02010600030101010101" pitchFamily="2" charset="-122"/>
                <a:cs typeface="Times New Roman" panose="02020603050405020304" pitchFamily="18" charset="0"/>
              </a:rPr>
              <a:t>int</a:t>
            </a:r>
            <a:r>
              <a:rPr lang="en-US" altLang="zh-CN" sz="2000" b="1" dirty="0">
                <a:ea typeface="宋体" panose="02010600030101010101" pitchFamily="2" charset="-122"/>
                <a:cs typeface="Times New Roman" panose="02020603050405020304" pitchFamily="18" charset="0"/>
              </a:rPr>
              <a:t> legs;	    </a:t>
            </a:r>
            <a:endParaRPr lang="en-US" altLang="zh-CN" sz="2000" b="1" dirty="0">
              <a:ea typeface="宋体" panose="02010600030101010101" pitchFamily="2" charset="-122"/>
              <a:cs typeface="Times New Roman" panose="02020603050405020304" pitchFamily="18" charset="0"/>
            </a:endParaRPr>
          </a:p>
          <a:p>
            <a:pPr>
              <a:lnSpc>
                <a:spcPct val="75000"/>
              </a:lnSpc>
              <a:spcBef>
                <a:spcPct val="50000"/>
              </a:spcBef>
            </a:pPr>
            <a:r>
              <a:rPr lang="en-US" altLang="zh-CN" sz="2000" b="1" dirty="0">
                <a:ea typeface="宋体" panose="02010600030101010101" pitchFamily="2" charset="-122"/>
                <a:cs typeface="Times New Roman" panose="02020603050405020304" pitchFamily="18" charset="0"/>
              </a:rPr>
              <a:t>  public void  eat(){</a:t>
            </a:r>
            <a:endParaRPr lang="en-US" altLang="zh-CN" sz="2000" b="1" dirty="0">
              <a:ea typeface="宋体" panose="02010600030101010101" pitchFamily="2" charset="-122"/>
              <a:cs typeface="Times New Roman" panose="02020603050405020304" pitchFamily="18" charset="0"/>
            </a:endParaRPr>
          </a:p>
          <a:p>
            <a:pPr>
              <a:lnSpc>
                <a:spcPct val="75000"/>
              </a:lnSpc>
              <a:spcBef>
                <a:spcPct val="50000"/>
              </a:spcBef>
            </a:pPr>
            <a:r>
              <a:rPr lang="en-US" altLang="zh-CN" sz="2000" b="1" dirty="0">
                <a:ea typeface="宋体" panose="02010600030101010101" pitchFamily="2" charset="-122"/>
                <a:cs typeface="Times New Roman" panose="02020603050405020304" pitchFamily="18" charset="0"/>
              </a:rPr>
              <a:t>    </a:t>
            </a:r>
            <a:r>
              <a:rPr lang="en-US" altLang="zh-CN" sz="2000" b="1" dirty="0" err="1">
                <a:ea typeface="宋体" panose="02010600030101010101" pitchFamily="2" charset="-122"/>
                <a:cs typeface="Times New Roman" panose="02020603050405020304" pitchFamily="18" charset="0"/>
              </a:rPr>
              <a:t>System.out.println</a:t>
            </a:r>
            <a:r>
              <a:rPr lang="en-US" altLang="zh-CN" sz="2000" b="1" dirty="0">
                <a:ea typeface="宋体" panose="02010600030101010101" pitchFamily="2" charset="-122"/>
                <a:cs typeface="Times New Roman" panose="02020603050405020304" pitchFamily="18" charset="0"/>
              </a:rPr>
              <a:t>(“Eating.”);</a:t>
            </a:r>
            <a:endParaRPr lang="en-US" altLang="zh-CN" sz="2000" b="1" dirty="0">
              <a:ea typeface="宋体" panose="02010600030101010101" pitchFamily="2" charset="-122"/>
              <a:cs typeface="Times New Roman" panose="02020603050405020304" pitchFamily="18" charset="0"/>
            </a:endParaRPr>
          </a:p>
          <a:p>
            <a:pPr>
              <a:lnSpc>
                <a:spcPct val="75000"/>
              </a:lnSpc>
              <a:spcBef>
                <a:spcPct val="50000"/>
              </a:spcBef>
            </a:pPr>
            <a:r>
              <a:rPr lang="en-US" altLang="zh-CN" sz="2000" b="1" dirty="0">
                <a:ea typeface="宋体" panose="02010600030101010101" pitchFamily="2" charset="-122"/>
                <a:cs typeface="Times New Roman" panose="02020603050405020304" pitchFamily="18" charset="0"/>
              </a:rPr>
              <a:t>  }</a:t>
            </a:r>
            <a:endParaRPr lang="en-US" altLang="zh-CN" sz="2000" b="1" dirty="0">
              <a:ea typeface="宋体" panose="02010600030101010101" pitchFamily="2" charset="-122"/>
              <a:cs typeface="Times New Roman" panose="02020603050405020304" pitchFamily="18" charset="0"/>
            </a:endParaRPr>
          </a:p>
          <a:p>
            <a:pPr>
              <a:lnSpc>
                <a:spcPct val="75000"/>
              </a:lnSpc>
              <a:spcBef>
                <a:spcPct val="50000"/>
              </a:spcBef>
            </a:pPr>
            <a:r>
              <a:rPr lang="en-US" altLang="zh-CN" sz="2000" b="1" dirty="0">
                <a:ea typeface="宋体" panose="02010600030101010101" pitchFamily="2" charset="-122"/>
                <a:cs typeface="Times New Roman" panose="02020603050405020304" pitchFamily="18" charset="0"/>
              </a:rPr>
              <a:t>  public </a:t>
            </a:r>
            <a:r>
              <a:rPr lang="en-US" altLang="zh-CN" sz="2000" b="1" dirty="0" err="1">
                <a:ea typeface="宋体" panose="02010600030101010101" pitchFamily="2" charset="-122"/>
                <a:cs typeface="Times New Roman" panose="02020603050405020304" pitchFamily="18" charset="0"/>
              </a:rPr>
              <a:t>viod</a:t>
            </a:r>
            <a:r>
              <a:rPr lang="en-US" altLang="zh-CN" sz="2000" b="1" dirty="0">
                <a:ea typeface="宋体" panose="02010600030101010101" pitchFamily="2" charset="-122"/>
                <a:cs typeface="Times New Roman" panose="02020603050405020304" pitchFamily="18" charset="0"/>
              </a:rPr>
              <a:t> move(){</a:t>
            </a:r>
            <a:endParaRPr lang="en-US" altLang="zh-CN" sz="2000" b="1" dirty="0">
              <a:ea typeface="宋体" panose="02010600030101010101" pitchFamily="2" charset="-122"/>
              <a:cs typeface="Times New Roman" panose="02020603050405020304" pitchFamily="18" charset="0"/>
            </a:endParaRPr>
          </a:p>
          <a:p>
            <a:pPr>
              <a:lnSpc>
                <a:spcPct val="75000"/>
              </a:lnSpc>
              <a:spcBef>
                <a:spcPct val="50000"/>
              </a:spcBef>
            </a:pPr>
            <a:r>
              <a:rPr lang="en-US" altLang="zh-CN" sz="2000" b="1" dirty="0">
                <a:ea typeface="宋体" panose="02010600030101010101" pitchFamily="2" charset="-122"/>
                <a:cs typeface="Times New Roman" panose="02020603050405020304" pitchFamily="18" charset="0"/>
              </a:rPr>
              <a:t>      </a:t>
            </a:r>
            <a:r>
              <a:rPr lang="en-US" altLang="zh-CN" sz="2000" b="1" dirty="0" err="1">
                <a:ea typeface="宋体" panose="02010600030101010101" pitchFamily="2" charset="-122"/>
                <a:cs typeface="Times New Roman" panose="02020603050405020304" pitchFamily="18" charset="0"/>
              </a:rPr>
              <a:t>System.out.println</a:t>
            </a:r>
            <a:r>
              <a:rPr lang="en-US" altLang="zh-CN" sz="2000" b="1" dirty="0">
                <a:ea typeface="宋体" panose="02010600030101010101" pitchFamily="2" charset="-122"/>
                <a:cs typeface="Times New Roman" panose="02020603050405020304" pitchFamily="18" charset="0"/>
              </a:rPr>
              <a:t>(“Move.”);</a:t>
            </a:r>
            <a:endParaRPr lang="en-US" altLang="zh-CN" sz="2000" b="1" dirty="0">
              <a:ea typeface="宋体" panose="02010600030101010101" pitchFamily="2" charset="-122"/>
              <a:cs typeface="Times New Roman" panose="02020603050405020304" pitchFamily="18" charset="0"/>
            </a:endParaRPr>
          </a:p>
          <a:p>
            <a:pPr>
              <a:lnSpc>
                <a:spcPct val="75000"/>
              </a:lnSpc>
              <a:spcBef>
                <a:spcPct val="50000"/>
              </a:spcBef>
            </a:pPr>
            <a:r>
              <a:rPr lang="en-US" altLang="zh-CN" sz="2000" b="1" dirty="0">
                <a:ea typeface="宋体" panose="02010600030101010101" pitchFamily="2" charset="-122"/>
                <a:cs typeface="Times New Roman" panose="02020603050405020304" pitchFamily="18" charset="0"/>
              </a:rPr>
              <a:t>  }</a:t>
            </a:r>
            <a:endParaRPr lang="en-US" altLang="zh-CN" sz="2000" b="1" dirty="0">
              <a:ea typeface="宋体" panose="02010600030101010101" pitchFamily="2" charset="-122"/>
              <a:cs typeface="Times New Roman" panose="02020603050405020304" pitchFamily="18" charset="0"/>
            </a:endParaRPr>
          </a:p>
          <a:p>
            <a:pPr>
              <a:lnSpc>
                <a:spcPct val="75000"/>
              </a:lnSpc>
              <a:spcBef>
                <a:spcPct val="50000"/>
              </a:spcBef>
            </a:pPr>
            <a:r>
              <a:rPr lang="en-US" altLang="zh-CN" sz="2000" b="1" dirty="0">
                <a:ea typeface="宋体" panose="02010600030101010101" pitchFamily="2" charset="-122"/>
                <a:cs typeface="Times New Roman" panose="02020603050405020304" pitchFamily="18" charset="0"/>
              </a:rPr>
              <a:t>}</a:t>
            </a:r>
            <a:endParaRPr lang="en-US" altLang="zh-CN" sz="2000" b="1" dirty="0">
              <a:ea typeface="宋体" panose="02010600030101010101" pitchFamily="2" charset="-122"/>
              <a:cs typeface="Times New Roman" panose="02020603050405020304" pitchFamily="18" charset="0"/>
            </a:endParaRPr>
          </a:p>
        </p:txBody>
      </p:sp>
      <p:sp>
        <p:nvSpPr>
          <p:cNvPr id="13317" name="Rectangle 5"/>
          <p:cNvSpPr>
            <a:spLocks noChangeArrowheads="1"/>
          </p:cNvSpPr>
          <p:nvPr/>
        </p:nvSpPr>
        <p:spPr bwMode="auto">
          <a:xfrm>
            <a:off x="4197723" y="2348880"/>
            <a:ext cx="4752528" cy="4247317"/>
          </a:xfrm>
          <a:prstGeom prst="rect">
            <a:avLst/>
          </a:prstGeom>
          <a:noFill/>
          <a:ln w="9525">
            <a:noFill/>
            <a:miter lim="800000"/>
          </a:ln>
        </p:spPr>
        <p:txBody>
          <a:bodyPr wrap="square">
            <a:spAutoFit/>
          </a:bodyPr>
          <a:lstStyle/>
          <a:p>
            <a:pPr>
              <a:lnSpc>
                <a:spcPct val="90000"/>
              </a:lnSpc>
              <a:spcBef>
                <a:spcPct val="50000"/>
              </a:spcBef>
            </a:pPr>
            <a:r>
              <a:rPr lang="zh-CN" altLang="en-US" sz="2000" b="1" dirty="0">
                <a:ea typeface="宋体" panose="02010600030101010101" pitchFamily="2" charset="-122"/>
                <a:cs typeface="Times New Roman" panose="02020603050405020304" pitchFamily="18" charset="0"/>
              </a:rPr>
              <a:t>举例</a:t>
            </a:r>
            <a:r>
              <a:rPr lang="en-US" altLang="zh-CN" sz="2000" b="1" dirty="0">
                <a:ea typeface="宋体" panose="02010600030101010101" pitchFamily="2" charset="-122"/>
                <a:cs typeface="Times New Roman" panose="02020603050405020304" pitchFamily="18" charset="0"/>
              </a:rPr>
              <a:t>: </a:t>
            </a:r>
            <a:endParaRPr lang="en-US" altLang="zh-CN" sz="2000" b="1" dirty="0">
              <a:ea typeface="宋体" panose="02010600030101010101" pitchFamily="2" charset="-122"/>
              <a:cs typeface="Times New Roman" panose="02020603050405020304" pitchFamily="18" charset="0"/>
            </a:endParaRPr>
          </a:p>
          <a:p>
            <a:pPr>
              <a:lnSpc>
                <a:spcPct val="90000"/>
              </a:lnSpc>
              <a:spcBef>
                <a:spcPct val="50000"/>
              </a:spcBef>
            </a:pPr>
            <a:r>
              <a:rPr lang="en-US" altLang="zh-CN" sz="2000" b="1" dirty="0">
                <a:solidFill>
                  <a:srgbClr val="C00000"/>
                </a:solidFill>
                <a:ea typeface="宋体" panose="02010600030101010101" pitchFamily="2" charset="-122"/>
                <a:cs typeface="Times New Roman" panose="02020603050405020304" pitchFamily="18" charset="0"/>
              </a:rPr>
              <a:t>public class Zoo{</a:t>
            </a:r>
            <a:endParaRPr lang="en-US" altLang="zh-CN" sz="2000" b="1" dirty="0">
              <a:solidFill>
                <a:srgbClr val="C00000"/>
              </a:solidFill>
              <a:ea typeface="宋体" panose="02010600030101010101" pitchFamily="2" charset="-122"/>
              <a:cs typeface="Times New Roman" panose="02020603050405020304" pitchFamily="18" charset="0"/>
            </a:endParaRPr>
          </a:p>
          <a:p>
            <a:pPr>
              <a:lnSpc>
                <a:spcPct val="90000"/>
              </a:lnSpc>
              <a:spcBef>
                <a:spcPct val="50000"/>
              </a:spcBef>
            </a:pPr>
            <a:r>
              <a:rPr lang="en-US" altLang="zh-CN" sz="2000" b="1" dirty="0">
                <a:solidFill>
                  <a:srgbClr val="C00000"/>
                </a:solidFill>
                <a:ea typeface="宋体" panose="02010600030101010101" pitchFamily="2" charset="-122"/>
                <a:cs typeface="Times New Roman" panose="02020603050405020304" pitchFamily="18" charset="0"/>
              </a:rPr>
              <a:t>   public static void main(String </a:t>
            </a:r>
            <a:r>
              <a:rPr lang="en-US" altLang="zh-CN" sz="2000" b="1" dirty="0" err="1">
                <a:solidFill>
                  <a:srgbClr val="C00000"/>
                </a:solidFill>
                <a:ea typeface="宋体" panose="02010600030101010101" pitchFamily="2" charset="-122"/>
                <a:cs typeface="Times New Roman" panose="02020603050405020304" pitchFamily="18" charset="0"/>
              </a:rPr>
              <a:t>args</a:t>
            </a:r>
            <a:r>
              <a:rPr lang="en-US" altLang="zh-CN" sz="2000" b="1" dirty="0">
                <a:solidFill>
                  <a:srgbClr val="C00000"/>
                </a:solidFill>
                <a:ea typeface="宋体" panose="02010600030101010101" pitchFamily="2" charset="-122"/>
                <a:cs typeface="Times New Roman" panose="02020603050405020304" pitchFamily="18" charset="0"/>
              </a:rPr>
              <a:t>[]){</a:t>
            </a:r>
            <a:endParaRPr lang="en-US" altLang="zh-CN" sz="2000" b="1" dirty="0">
              <a:solidFill>
                <a:srgbClr val="C00000"/>
              </a:solidFill>
              <a:ea typeface="宋体" panose="02010600030101010101" pitchFamily="2" charset="-122"/>
              <a:cs typeface="Times New Roman" panose="02020603050405020304" pitchFamily="18" charset="0"/>
            </a:endParaRPr>
          </a:p>
          <a:p>
            <a:pPr>
              <a:lnSpc>
                <a:spcPct val="90000"/>
              </a:lnSpc>
              <a:spcBef>
                <a:spcPct val="50000"/>
              </a:spcBef>
            </a:pPr>
            <a:r>
              <a:rPr lang="en-US" altLang="zh-CN" sz="2000" b="1" dirty="0">
                <a:solidFill>
                  <a:schemeClr val="accent2"/>
                </a:solidFill>
                <a:ea typeface="宋体" panose="02010600030101010101" pitchFamily="2" charset="-122"/>
                <a:cs typeface="Times New Roman" panose="02020603050405020304" pitchFamily="18" charset="0"/>
              </a:rPr>
              <a:t>	</a:t>
            </a:r>
            <a:r>
              <a:rPr lang="en-US" altLang="zh-CN" sz="2000" b="1" dirty="0">
                <a:solidFill>
                  <a:srgbClr val="0000FF"/>
                </a:solidFill>
                <a:ea typeface="宋体" panose="02010600030101010101" pitchFamily="2" charset="-122"/>
                <a:cs typeface="Times New Roman" panose="02020603050405020304" pitchFamily="18" charset="0"/>
              </a:rPr>
              <a:t>Animal </a:t>
            </a:r>
            <a:r>
              <a:rPr lang="en-US" altLang="zh-CN" sz="2000" b="1" dirty="0" err="1">
                <a:solidFill>
                  <a:srgbClr val="0000FF"/>
                </a:solidFill>
                <a:ea typeface="宋体" panose="02010600030101010101" pitchFamily="2" charset="-122"/>
                <a:cs typeface="Times New Roman" panose="02020603050405020304" pitchFamily="18" charset="0"/>
              </a:rPr>
              <a:t>xb</a:t>
            </a:r>
            <a:r>
              <a:rPr lang="en-US" altLang="zh-CN" sz="2000" b="1" dirty="0">
                <a:solidFill>
                  <a:srgbClr val="0000FF"/>
                </a:solidFill>
                <a:ea typeface="宋体" panose="02010600030101010101" pitchFamily="2" charset="-122"/>
                <a:cs typeface="Times New Roman" panose="02020603050405020304" pitchFamily="18" charset="0"/>
              </a:rPr>
              <a:t>=new Animal();</a:t>
            </a:r>
            <a:endParaRPr lang="en-US" altLang="zh-CN" sz="2000" b="1" dirty="0">
              <a:solidFill>
                <a:srgbClr val="0000FF"/>
              </a:solidFill>
              <a:ea typeface="宋体" panose="02010600030101010101" pitchFamily="2" charset="-122"/>
              <a:cs typeface="Times New Roman" panose="02020603050405020304" pitchFamily="18" charset="0"/>
            </a:endParaRPr>
          </a:p>
          <a:p>
            <a:pPr>
              <a:lnSpc>
                <a:spcPct val="90000"/>
              </a:lnSpc>
              <a:spcBef>
                <a:spcPct val="50000"/>
              </a:spcBef>
            </a:pPr>
            <a:r>
              <a:rPr lang="en-US" altLang="zh-CN" sz="2000" b="1" dirty="0">
                <a:solidFill>
                  <a:srgbClr val="C00000"/>
                </a:solidFill>
                <a:ea typeface="宋体" panose="02010600030101010101" pitchFamily="2" charset="-122"/>
                <a:cs typeface="Times New Roman" panose="02020603050405020304" pitchFamily="18" charset="0"/>
              </a:rPr>
              <a:t>	</a:t>
            </a:r>
            <a:r>
              <a:rPr lang="en-US" altLang="zh-CN" sz="2000" b="1" dirty="0" err="1">
                <a:solidFill>
                  <a:srgbClr val="C00000"/>
                </a:solidFill>
                <a:ea typeface="宋体" panose="02010600030101010101" pitchFamily="2" charset="-122"/>
                <a:cs typeface="Times New Roman" panose="02020603050405020304" pitchFamily="18" charset="0"/>
              </a:rPr>
              <a:t>xb.legs</a:t>
            </a:r>
            <a:r>
              <a:rPr lang="en-US" altLang="zh-CN" sz="2000" b="1" dirty="0">
                <a:solidFill>
                  <a:srgbClr val="C00000"/>
                </a:solidFill>
                <a:ea typeface="宋体" panose="02010600030101010101" pitchFamily="2" charset="-122"/>
                <a:cs typeface="Times New Roman" panose="02020603050405020304" pitchFamily="18" charset="0"/>
              </a:rPr>
              <a:t>=4;</a:t>
            </a:r>
            <a:endParaRPr lang="en-US" altLang="zh-CN" sz="2000" b="1" dirty="0">
              <a:solidFill>
                <a:srgbClr val="C00000"/>
              </a:solidFill>
              <a:ea typeface="宋体" panose="02010600030101010101" pitchFamily="2" charset="-122"/>
              <a:cs typeface="Times New Roman" panose="02020603050405020304" pitchFamily="18" charset="0"/>
            </a:endParaRPr>
          </a:p>
          <a:p>
            <a:pPr>
              <a:lnSpc>
                <a:spcPct val="90000"/>
              </a:lnSpc>
              <a:spcBef>
                <a:spcPct val="50000"/>
              </a:spcBef>
            </a:pPr>
            <a:r>
              <a:rPr lang="en-US" altLang="zh-CN" sz="2000" b="1" dirty="0">
                <a:solidFill>
                  <a:srgbClr val="C00000"/>
                </a:solidFill>
                <a:ea typeface="宋体" panose="02010600030101010101" pitchFamily="2" charset="-122"/>
                <a:cs typeface="Times New Roman" panose="02020603050405020304" pitchFamily="18" charset="0"/>
              </a:rPr>
              <a:t>	</a:t>
            </a:r>
            <a:r>
              <a:rPr lang="en-US" altLang="zh-CN" sz="2000" b="1" dirty="0" err="1">
                <a:solidFill>
                  <a:srgbClr val="C00000"/>
                </a:solidFill>
                <a:ea typeface="宋体" panose="02010600030101010101" pitchFamily="2" charset="-122"/>
                <a:cs typeface="Times New Roman" panose="02020603050405020304" pitchFamily="18" charset="0"/>
              </a:rPr>
              <a:t>System.out.println</a:t>
            </a:r>
            <a:r>
              <a:rPr lang="en-US" altLang="zh-CN" sz="2000" b="1" dirty="0">
                <a:solidFill>
                  <a:srgbClr val="C00000"/>
                </a:solidFill>
                <a:ea typeface="宋体" panose="02010600030101010101" pitchFamily="2" charset="-122"/>
                <a:cs typeface="Times New Roman" panose="02020603050405020304" pitchFamily="18" charset="0"/>
              </a:rPr>
              <a:t>(</a:t>
            </a:r>
            <a:r>
              <a:rPr lang="en-US" altLang="zh-CN" sz="2000" b="1" dirty="0" err="1">
                <a:solidFill>
                  <a:srgbClr val="C00000"/>
                </a:solidFill>
                <a:ea typeface="宋体" panose="02010600030101010101" pitchFamily="2" charset="-122"/>
                <a:cs typeface="Times New Roman" panose="02020603050405020304" pitchFamily="18" charset="0"/>
              </a:rPr>
              <a:t>xb.legs</a:t>
            </a:r>
            <a:r>
              <a:rPr lang="en-US" altLang="zh-CN" sz="2000" b="1" dirty="0">
                <a:solidFill>
                  <a:srgbClr val="C00000"/>
                </a:solidFill>
                <a:ea typeface="宋体" panose="02010600030101010101" pitchFamily="2" charset="-122"/>
                <a:cs typeface="Times New Roman" panose="02020603050405020304" pitchFamily="18" charset="0"/>
              </a:rPr>
              <a:t>);</a:t>
            </a:r>
            <a:endParaRPr lang="en-US" altLang="zh-CN" sz="2000" b="1" dirty="0">
              <a:solidFill>
                <a:srgbClr val="C00000"/>
              </a:solidFill>
              <a:ea typeface="宋体" panose="02010600030101010101" pitchFamily="2" charset="-122"/>
              <a:cs typeface="Times New Roman" panose="02020603050405020304" pitchFamily="18" charset="0"/>
            </a:endParaRPr>
          </a:p>
          <a:p>
            <a:pPr>
              <a:lnSpc>
                <a:spcPct val="90000"/>
              </a:lnSpc>
              <a:spcBef>
                <a:spcPct val="50000"/>
              </a:spcBef>
            </a:pPr>
            <a:r>
              <a:rPr lang="en-US" altLang="zh-CN" sz="2000" b="1" dirty="0">
                <a:solidFill>
                  <a:srgbClr val="C00000"/>
                </a:solidFill>
                <a:ea typeface="宋体" panose="02010600030101010101" pitchFamily="2" charset="-122"/>
                <a:cs typeface="Times New Roman" panose="02020603050405020304" pitchFamily="18" charset="0"/>
              </a:rPr>
              <a:t>	</a:t>
            </a:r>
            <a:r>
              <a:rPr lang="en-US" altLang="zh-CN" sz="2000" b="1" dirty="0" err="1">
                <a:solidFill>
                  <a:srgbClr val="C00000"/>
                </a:solidFill>
                <a:ea typeface="宋体" panose="02010600030101010101" pitchFamily="2" charset="-122"/>
                <a:cs typeface="Times New Roman" panose="02020603050405020304" pitchFamily="18" charset="0"/>
              </a:rPr>
              <a:t>xb.eat</a:t>
            </a:r>
            <a:r>
              <a:rPr lang="en-US" altLang="zh-CN" sz="2000" b="1" dirty="0">
                <a:solidFill>
                  <a:srgbClr val="C00000"/>
                </a:solidFill>
                <a:ea typeface="宋体" panose="02010600030101010101" pitchFamily="2" charset="-122"/>
                <a:cs typeface="Times New Roman" panose="02020603050405020304" pitchFamily="18" charset="0"/>
              </a:rPr>
              <a:t>();</a:t>
            </a:r>
            <a:endParaRPr lang="en-US" altLang="zh-CN" sz="2000" b="1" dirty="0">
              <a:solidFill>
                <a:srgbClr val="C00000"/>
              </a:solidFill>
              <a:ea typeface="宋体" panose="02010600030101010101" pitchFamily="2" charset="-122"/>
              <a:cs typeface="Times New Roman" panose="02020603050405020304" pitchFamily="18" charset="0"/>
            </a:endParaRPr>
          </a:p>
          <a:p>
            <a:pPr>
              <a:lnSpc>
                <a:spcPct val="90000"/>
              </a:lnSpc>
              <a:spcBef>
                <a:spcPct val="50000"/>
              </a:spcBef>
            </a:pPr>
            <a:r>
              <a:rPr lang="en-US" altLang="zh-CN" sz="2000" b="1" dirty="0">
                <a:solidFill>
                  <a:srgbClr val="C00000"/>
                </a:solidFill>
                <a:ea typeface="宋体" panose="02010600030101010101" pitchFamily="2" charset="-122"/>
                <a:cs typeface="Times New Roman" panose="02020603050405020304" pitchFamily="18" charset="0"/>
              </a:rPr>
              <a:t>	</a:t>
            </a:r>
            <a:r>
              <a:rPr lang="en-US" altLang="zh-CN" sz="2000" b="1" dirty="0" err="1">
                <a:solidFill>
                  <a:srgbClr val="C00000"/>
                </a:solidFill>
                <a:ea typeface="宋体" panose="02010600030101010101" pitchFamily="2" charset="-122"/>
                <a:cs typeface="Times New Roman" panose="02020603050405020304" pitchFamily="18" charset="0"/>
              </a:rPr>
              <a:t>xb.move</a:t>
            </a:r>
            <a:r>
              <a:rPr lang="en-US" altLang="zh-CN" sz="2000" b="1" dirty="0">
                <a:solidFill>
                  <a:srgbClr val="C00000"/>
                </a:solidFill>
                <a:ea typeface="宋体" panose="02010600030101010101" pitchFamily="2" charset="-122"/>
                <a:cs typeface="Times New Roman" panose="02020603050405020304" pitchFamily="18" charset="0"/>
              </a:rPr>
              <a:t>();</a:t>
            </a:r>
            <a:endParaRPr lang="en-US" altLang="zh-CN" sz="2000" b="1" dirty="0">
              <a:solidFill>
                <a:srgbClr val="C00000"/>
              </a:solidFill>
              <a:ea typeface="宋体" panose="02010600030101010101" pitchFamily="2" charset="-122"/>
              <a:cs typeface="Times New Roman" panose="02020603050405020304" pitchFamily="18" charset="0"/>
            </a:endParaRPr>
          </a:p>
          <a:p>
            <a:pPr>
              <a:lnSpc>
                <a:spcPct val="90000"/>
              </a:lnSpc>
              <a:spcBef>
                <a:spcPct val="50000"/>
              </a:spcBef>
            </a:pPr>
            <a:r>
              <a:rPr lang="en-US" altLang="zh-CN" sz="2000" b="1" dirty="0">
                <a:solidFill>
                  <a:srgbClr val="C00000"/>
                </a:solidFill>
                <a:ea typeface="宋体" panose="02010600030101010101" pitchFamily="2" charset="-122"/>
                <a:cs typeface="Times New Roman" panose="02020603050405020304" pitchFamily="18" charset="0"/>
              </a:rPr>
              <a:t>   }</a:t>
            </a:r>
            <a:endParaRPr lang="en-US" altLang="zh-CN" sz="2000" b="1" dirty="0">
              <a:solidFill>
                <a:srgbClr val="C00000"/>
              </a:solidFill>
              <a:ea typeface="宋体" panose="02010600030101010101" pitchFamily="2" charset="-122"/>
              <a:cs typeface="Times New Roman" panose="02020603050405020304" pitchFamily="18" charset="0"/>
            </a:endParaRPr>
          </a:p>
          <a:p>
            <a:pPr>
              <a:lnSpc>
                <a:spcPct val="90000"/>
              </a:lnSpc>
              <a:spcBef>
                <a:spcPct val="50000"/>
              </a:spcBef>
            </a:pPr>
            <a:r>
              <a:rPr lang="en-US" altLang="zh-CN" sz="2000" b="1" dirty="0">
                <a:solidFill>
                  <a:srgbClr val="C00000"/>
                </a:solidFill>
                <a:ea typeface="宋体" panose="02010600030101010101" pitchFamily="2" charset="-122"/>
                <a:cs typeface="Times New Roman" panose="02020603050405020304" pitchFamily="18" charset="0"/>
              </a:rPr>
              <a:t>}</a:t>
            </a:r>
            <a:endParaRPr lang="en-US" altLang="zh-CN" sz="2000" b="1" dirty="0">
              <a:solidFill>
                <a:srgbClr val="C00000"/>
              </a:solidFill>
              <a:ea typeface="宋体" panose="02010600030101010101" pitchFamily="2" charset="-122"/>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227844" y="2198712"/>
            <a:ext cx="4056124" cy="4038600"/>
            <a:chOff x="144" y="672"/>
            <a:chExt cx="2496" cy="2544"/>
          </a:xfrm>
        </p:grpSpPr>
        <p:sp>
          <p:nvSpPr>
            <p:cNvPr id="7217" name="Rectangle 3"/>
            <p:cNvSpPr>
              <a:spLocks noChangeArrowheads="1"/>
            </p:cNvSpPr>
            <p:nvPr/>
          </p:nvSpPr>
          <p:spPr bwMode="auto">
            <a:xfrm>
              <a:off x="144" y="672"/>
              <a:ext cx="1488" cy="2544"/>
            </a:xfrm>
            <a:prstGeom prst="rect">
              <a:avLst/>
            </a:prstGeom>
          </p:spPr>
          <p:style>
            <a:lnRef idx="2">
              <a:schemeClr val="accent1"/>
            </a:lnRef>
            <a:fillRef idx="1">
              <a:schemeClr val="lt1"/>
            </a:fillRef>
            <a:effectRef idx="0">
              <a:schemeClr val="accent1"/>
            </a:effectRef>
            <a:fontRef idx="minor">
              <a:schemeClr val="dk1"/>
            </a:fontRef>
          </p:style>
          <p:txBody>
            <a:bodyPr wrap="none" anchor="ctr"/>
            <a:lstStyle/>
            <a:p>
              <a:endParaRPr lang="zh-CN" altLang="en-US">
                <a:ea typeface="宋体" panose="02010600030101010101" pitchFamily="2" charset="-122"/>
                <a:cs typeface="Times New Roman" panose="02020603050405020304" pitchFamily="18" charset="0"/>
              </a:endParaRPr>
            </a:p>
          </p:txBody>
        </p:sp>
        <p:sp>
          <p:nvSpPr>
            <p:cNvPr id="7218" name="Text Box 4"/>
            <p:cNvSpPr txBox="1">
              <a:spLocks noChangeArrowheads="1"/>
            </p:cNvSpPr>
            <p:nvPr/>
          </p:nvSpPr>
          <p:spPr bwMode="auto">
            <a:xfrm>
              <a:off x="240" y="768"/>
              <a:ext cx="1056" cy="252"/>
            </a:xfrm>
            <a:prstGeom prst="rect">
              <a:avLst/>
            </a:prstGeom>
            <a:noFill/>
            <a:ln w="9525">
              <a:noFill/>
              <a:miter lim="800000"/>
            </a:ln>
          </p:spPr>
          <p:txBody>
            <a:bodyPr>
              <a:spAutoFit/>
            </a:bodyPr>
            <a:lstStyle/>
            <a:p>
              <a:pPr>
                <a:spcBef>
                  <a:spcPct val="50000"/>
                </a:spcBef>
              </a:pPr>
              <a:r>
                <a:rPr lang="en-US" altLang="zh-CN" sz="2000" b="1" dirty="0">
                  <a:ea typeface="宋体" panose="02010600030101010101" pitchFamily="2" charset="-122"/>
                  <a:cs typeface="Times New Roman" panose="02020603050405020304" pitchFamily="18" charset="0"/>
                </a:rPr>
                <a:t>Java </a:t>
              </a:r>
              <a:r>
                <a:rPr lang="zh-CN" altLang="en-US" sz="2000" b="1" dirty="0">
                  <a:ea typeface="宋体" panose="02010600030101010101" pitchFamily="2" charset="-122"/>
                  <a:cs typeface="Times New Roman" panose="02020603050405020304" pitchFamily="18" charset="0"/>
                </a:rPr>
                <a:t>类</a:t>
              </a:r>
              <a:endParaRPr lang="zh-CN" altLang="en-US" sz="2000" b="1" dirty="0">
                <a:ea typeface="宋体" panose="02010600030101010101" pitchFamily="2" charset="-122"/>
                <a:cs typeface="Times New Roman" panose="02020603050405020304" pitchFamily="18" charset="0"/>
              </a:endParaRPr>
            </a:p>
          </p:txBody>
        </p:sp>
        <p:sp>
          <p:nvSpPr>
            <p:cNvPr id="7219" name="Text Box 5"/>
            <p:cNvSpPr txBox="1">
              <a:spLocks noChangeArrowheads="1"/>
            </p:cNvSpPr>
            <p:nvPr/>
          </p:nvSpPr>
          <p:spPr bwMode="auto">
            <a:xfrm>
              <a:off x="576" y="1056"/>
              <a:ext cx="720" cy="256"/>
            </a:xfrm>
            <a:prstGeom prst="rect">
              <a:avLst/>
            </a:prstGeom>
            <a:noFill/>
            <a:ln w="9525">
              <a:solidFill>
                <a:schemeClr val="tx1"/>
              </a:solidFill>
              <a:miter lim="800000"/>
            </a:ln>
          </p:spPr>
          <p:txBody>
            <a:bodyPr>
              <a:spAutoFit/>
            </a:bodyPr>
            <a:lstStyle/>
            <a:p>
              <a:pPr>
                <a:spcBef>
                  <a:spcPct val="50000"/>
                </a:spcBef>
              </a:pPr>
              <a:r>
                <a:rPr lang="zh-CN" altLang="en-US" sz="2000">
                  <a:ea typeface="宋体" panose="02010600030101010101" pitchFamily="2" charset="-122"/>
                  <a:cs typeface="Times New Roman" panose="02020603050405020304" pitchFamily="18" charset="0"/>
                </a:rPr>
                <a:t>数据</a:t>
              </a:r>
              <a:r>
                <a:rPr lang="en-US" altLang="zh-CN" sz="2000">
                  <a:ea typeface="宋体" panose="02010600030101010101" pitchFamily="2" charset="-122"/>
                  <a:cs typeface="Times New Roman" panose="02020603050405020304" pitchFamily="18" charset="0"/>
                </a:rPr>
                <a:t>1</a:t>
              </a:r>
              <a:endParaRPr lang="en-US" altLang="zh-CN" sz="2000">
                <a:ea typeface="宋体" panose="02010600030101010101" pitchFamily="2" charset="-122"/>
                <a:cs typeface="Times New Roman" panose="02020603050405020304" pitchFamily="18" charset="0"/>
              </a:endParaRPr>
            </a:p>
          </p:txBody>
        </p:sp>
        <p:sp>
          <p:nvSpPr>
            <p:cNvPr id="7220" name="Text Box 6"/>
            <p:cNvSpPr txBox="1">
              <a:spLocks noChangeArrowheads="1"/>
            </p:cNvSpPr>
            <p:nvPr/>
          </p:nvSpPr>
          <p:spPr bwMode="auto">
            <a:xfrm>
              <a:off x="576" y="1376"/>
              <a:ext cx="720" cy="256"/>
            </a:xfrm>
            <a:prstGeom prst="rect">
              <a:avLst/>
            </a:prstGeom>
            <a:noFill/>
            <a:ln w="9525">
              <a:solidFill>
                <a:schemeClr val="tx1"/>
              </a:solidFill>
              <a:miter lim="800000"/>
            </a:ln>
          </p:spPr>
          <p:txBody>
            <a:bodyPr>
              <a:spAutoFit/>
            </a:bodyPr>
            <a:lstStyle/>
            <a:p>
              <a:pPr>
                <a:spcBef>
                  <a:spcPct val="50000"/>
                </a:spcBef>
              </a:pPr>
              <a:r>
                <a:rPr lang="en-US" altLang="zh-CN" sz="2000">
                  <a:ea typeface="宋体" panose="02010600030101010101" pitchFamily="2" charset="-122"/>
                  <a:cs typeface="Times New Roman" panose="02020603050405020304" pitchFamily="18" charset="0"/>
                </a:rPr>
                <a:t>……	</a:t>
              </a:r>
              <a:endParaRPr lang="en-US" altLang="zh-CN" sz="2000">
                <a:ea typeface="宋体" panose="02010600030101010101" pitchFamily="2" charset="-122"/>
                <a:cs typeface="Times New Roman" panose="02020603050405020304" pitchFamily="18" charset="0"/>
              </a:endParaRPr>
            </a:p>
          </p:txBody>
        </p:sp>
        <p:sp>
          <p:nvSpPr>
            <p:cNvPr id="7221" name="Text Box 7"/>
            <p:cNvSpPr txBox="1">
              <a:spLocks noChangeArrowheads="1"/>
            </p:cNvSpPr>
            <p:nvPr/>
          </p:nvSpPr>
          <p:spPr bwMode="auto">
            <a:xfrm>
              <a:off x="576" y="1712"/>
              <a:ext cx="720" cy="256"/>
            </a:xfrm>
            <a:prstGeom prst="rect">
              <a:avLst/>
            </a:prstGeom>
            <a:noFill/>
            <a:ln w="9525">
              <a:solidFill>
                <a:schemeClr val="tx1"/>
              </a:solidFill>
              <a:miter lim="800000"/>
            </a:ln>
          </p:spPr>
          <p:txBody>
            <a:bodyPr>
              <a:spAutoFit/>
            </a:bodyPr>
            <a:lstStyle/>
            <a:p>
              <a:pPr>
                <a:spcBef>
                  <a:spcPct val="50000"/>
                </a:spcBef>
              </a:pPr>
              <a:r>
                <a:rPr lang="zh-CN" altLang="en-US" sz="2000">
                  <a:ea typeface="宋体" panose="02010600030101010101" pitchFamily="2" charset="-122"/>
                  <a:cs typeface="Times New Roman" panose="02020603050405020304" pitchFamily="18" charset="0"/>
                </a:rPr>
                <a:t>数据</a:t>
              </a:r>
              <a:r>
                <a:rPr lang="en-US" altLang="zh-CN" sz="2000">
                  <a:ea typeface="宋体" panose="02010600030101010101" pitchFamily="2" charset="-122"/>
                  <a:cs typeface="Times New Roman" panose="02020603050405020304" pitchFamily="18" charset="0"/>
                </a:rPr>
                <a:t>n</a:t>
              </a:r>
              <a:endParaRPr lang="en-US" altLang="zh-CN" sz="2000">
                <a:ea typeface="宋体" panose="02010600030101010101" pitchFamily="2" charset="-122"/>
                <a:cs typeface="Times New Roman" panose="02020603050405020304" pitchFamily="18" charset="0"/>
              </a:endParaRPr>
            </a:p>
          </p:txBody>
        </p:sp>
        <p:sp>
          <p:nvSpPr>
            <p:cNvPr id="7222" name="Text Box 8"/>
            <p:cNvSpPr txBox="1">
              <a:spLocks noChangeArrowheads="1"/>
            </p:cNvSpPr>
            <p:nvPr/>
          </p:nvSpPr>
          <p:spPr bwMode="auto">
            <a:xfrm>
              <a:off x="576" y="2048"/>
              <a:ext cx="720" cy="256"/>
            </a:xfrm>
            <a:prstGeom prst="rect">
              <a:avLst/>
            </a:prstGeom>
            <a:noFill/>
            <a:ln w="9525">
              <a:solidFill>
                <a:schemeClr val="tx1"/>
              </a:solidFill>
              <a:miter lim="800000"/>
            </a:ln>
          </p:spPr>
          <p:txBody>
            <a:bodyPr>
              <a:spAutoFit/>
            </a:bodyPr>
            <a:lstStyle/>
            <a:p>
              <a:pPr>
                <a:spcBef>
                  <a:spcPct val="50000"/>
                </a:spcBef>
              </a:pPr>
              <a:r>
                <a:rPr lang="zh-CN" altLang="en-US" sz="2000">
                  <a:ea typeface="宋体" panose="02010600030101010101" pitchFamily="2" charset="-122"/>
                  <a:cs typeface="Times New Roman" panose="02020603050405020304" pitchFamily="18" charset="0"/>
                </a:rPr>
                <a:t>方法</a:t>
              </a:r>
              <a:r>
                <a:rPr lang="en-US" altLang="zh-CN" sz="2000">
                  <a:ea typeface="宋体" panose="02010600030101010101" pitchFamily="2" charset="-122"/>
                  <a:cs typeface="Times New Roman" panose="02020603050405020304" pitchFamily="18" charset="0"/>
                </a:rPr>
                <a:t>1</a:t>
              </a:r>
              <a:endParaRPr lang="en-US" altLang="zh-CN" sz="2000">
                <a:ea typeface="宋体" panose="02010600030101010101" pitchFamily="2" charset="-122"/>
                <a:cs typeface="Times New Roman" panose="02020603050405020304" pitchFamily="18" charset="0"/>
              </a:endParaRPr>
            </a:p>
          </p:txBody>
        </p:sp>
        <p:sp>
          <p:nvSpPr>
            <p:cNvPr id="7223" name="Text Box 9"/>
            <p:cNvSpPr txBox="1">
              <a:spLocks noChangeArrowheads="1"/>
            </p:cNvSpPr>
            <p:nvPr/>
          </p:nvSpPr>
          <p:spPr bwMode="auto">
            <a:xfrm>
              <a:off x="576" y="2432"/>
              <a:ext cx="720" cy="256"/>
            </a:xfrm>
            <a:prstGeom prst="rect">
              <a:avLst/>
            </a:prstGeom>
            <a:noFill/>
            <a:ln w="9525">
              <a:solidFill>
                <a:schemeClr val="tx1"/>
              </a:solidFill>
              <a:miter lim="800000"/>
            </a:ln>
          </p:spPr>
          <p:txBody>
            <a:bodyPr>
              <a:spAutoFit/>
            </a:bodyPr>
            <a:lstStyle/>
            <a:p>
              <a:pPr>
                <a:spcBef>
                  <a:spcPct val="50000"/>
                </a:spcBef>
              </a:pPr>
              <a:r>
                <a:rPr lang="en-US" altLang="zh-CN" sz="2000">
                  <a:ea typeface="宋体" panose="02010600030101010101" pitchFamily="2" charset="-122"/>
                  <a:cs typeface="Times New Roman" panose="02020603050405020304" pitchFamily="18" charset="0"/>
                </a:rPr>
                <a:t>……</a:t>
              </a:r>
              <a:endParaRPr lang="en-US" altLang="zh-CN" sz="2000">
                <a:ea typeface="宋体" panose="02010600030101010101" pitchFamily="2" charset="-122"/>
                <a:cs typeface="Times New Roman" panose="02020603050405020304" pitchFamily="18" charset="0"/>
              </a:endParaRPr>
            </a:p>
          </p:txBody>
        </p:sp>
        <p:sp>
          <p:nvSpPr>
            <p:cNvPr id="7224" name="Text Box 10"/>
            <p:cNvSpPr txBox="1">
              <a:spLocks noChangeArrowheads="1"/>
            </p:cNvSpPr>
            <p:nvPr/>
          </p:nvSpPr>
          <p:spPr bwMode="auto">
            <a:xfrm>
              <a:off x="576" y="2832"/>
              <a:ext cx="720" cy="256"/>
            </a:xfrm>
            <a:prstGeom prst="rect">
              <a:avLst/>
            </a:prstGeom>
            <a:noFill/>
            <a:ln w="9525">
              <a:solidFill>
                <a:schemeClr val="tx1"/>
              </a:solidFill>
              <a:miter lim="800000"/>
            </a:ln>
          </p:spPr>
          <p:txBody>
            <a:bodyPr>
              <a:spAutoFit/>
            </a:bodyPr>
            <a:lstStyle/>
            <a:p>
              <a:pPr>
                <a:spcBef>
                  <a:spcPct val="50000"/>
                </a:spcBef>
              </a:pPr>
              <a:r>
                <a:rPr lang="zh-CN" altLang="en-US" sz="2000">
                  <a:ea typeface="宋体" panose="02010600030101010101" pitchFamily="2" charset="-122"/>
                  <a:cs typeface="Times New Roman" panose="02020603050405020304" pitchFamily="18" charset="0"/>
                </a:rPr>
                <a:t>方法</a:t>
              </a:r>
              <a:r>
                <a:rPr lang="en-US" altLang="zh-CN" sz="2000">
                  <a:ea typeface="宋体" panose="02010600030101010101" pitchFamily="2" charset="-122"/>
                  <a:cs typeface="Times New Roman" panose="02020603050405020304" pitchFamily="18" charset="0"/>
                </a:rPr>
                <a:t>n</a:t>
              </a:r>
              <a:endParaRPr lang="en-US" altLang="zh-CN" sz="2000">
                <a:ea typeface="宋体" panose="02010600030101010101" pitchFamily="2" charset="-122"/>
                <a:cs typeface="Times New Roman" panose="02020603050405020304" pitchFamily="18" charset="0"/>
              </a:endParaRPr>
            </a:p>
          </p:txBody>
        </p:sp>
        <p:sp>
          <p:nvSpPr>
            <p:cNvPr id="7225" name="Line 11"/>
            <p:cNvSpPr>
              <a:spLocks noChangeShapeType="1"/>
            </p:cNvSpPr>
            <p:nvPr/>
          </p:nvSpPr>
          <p:spPr bwMode="auto">
            <a:xfrm>
              <a:off x="1392" y="1152"/>
              <a:ext cx="432" cy="0"/>
            </a:xfrm>
            <a:prstGeom prst="line">
              <a:avLst/>
            </a:prstGeom>
            <a:noFill/>
            <a:ln w="9525">
              <a:solidFill>
                <a:schemeClr val="tx1"/>
              </a:solidFill>
              <a:round/>
            </a:ln>
          </p:spPr>
          <p:txBody>
            <a:bodyPr/>
            <a:lstStyle/>
            <a:p>
              <a:endParaRPr lang="zh-CN" altLang="en-US">
                <a:ea typeface="宋体" panose="02010600030101010101" pitchFamily="2" charset="-122"/>
                <a:cs typeface="Times New Roman" panose="02020603050405020304" pitchFamily="18" charset="0"/>
              </a:endParaRPr>
            </a:p>
          </p:txBody>
        </p:sp>
        <p:sp>
          <p:nvSpPr>
            <p:cNvPr id="7226" name="Line 12"/>
            <p:cNvSpPr>
              <a:spLocks noChangeShapeType="1"/>
            </p:cNvSpPr>
            <p:nvPr/>
          </p:nvSpPr>
          <p:spPr bwMode="auto">
            <a:xfrm>
              <a:off x="1824" y="1152"/>
              <a:ext cx="0" cy="672"/>
            </a:xfrm>
            <a:prstGeom prst="line">
              <a:avLst/>
            </a:prstGeom>
            <a:noFill/>
            <a:ln w="9525">
              <a:solidFill>
                <a:schemeClr val="tx1"/>
              </a:solidFill>
              <a:round/>
            </a:ln>
          </p:spPr>
          <p:txBody>
            <a:bodyPr/>
            <a:lstStyle/>
            <a:p>
              <a:endParaRPr lang="zh-CN" altLang="en-US">
                <a:ea typeface="宋体" panose="02010600030101010101" pitchFamily="2" charset="-122"/>
                <a:cs typeface="Times New Roman" panose="02020603050405020304" pitchFamily="18" charset="0"/>
              </a:endParaRPr>
            </a:p>
          </p:txBody>
        </p:sp>
        <p:sp>
          <p:nvSpPr>
            <p:cNvPr id="7227" name="Line 13"/>
            <p:cNvSpPr>
              <a:spLocks noChangeShapeType="1"/>
            </p:cNvSpPr>
            <p:nvPr/>
          </p:nvSpPr>
          <p:spPr bwMode="auto">
            <a:xfrm flipH="1">
              <a:off x="1392" y="1824"/>
              <a:ext cx="432" cy="0"/>
            </a:xfrm>
            <a:prstGeom prst="line">
              <a:avLst/>
            </a:prstGeom>
            <a:noFill/>
            <a:ln w="9525">
              <a:solidFill>
                <a:schemeClr val="tx1"/>
              </a:solidFill>
              <a:round/>
            </a:ln>
          </p:spPr>
          <p:txBody>
            <a:bodyPr/>
            <a:lstStyle/>
            <a:p>
              <a:endParaRPr lang="zh-CN" altLang="en-US">
                <a:ea typeface="宋体" panose="02010600030101010101" pitchFamily="2" charset="-122"/>
                <a:cs typeface="Times New Roman" panose="02020603050405020304" pitchFamily="18" charset="0"/>
              </a:endParaRPr>
            </a:p>
          </p:txBody>
        </p:sp>
        <p:sp>
          <p:nvSpPr>
            <p:cNvPr id="7228" name="Text Box 14"/>
            <p:cNvSpPr txBox="1">
              <a:spLocks noChangeArrowheads="1"/>
            </p:cNvSpPr>
            <p:nvPr/>
          </p:nvSpPr>
          <p:spPr bwMode="auto">
            <a:xfrm>
              <a:off x="2064" y="1382"/>
              <a:ext cx="576" cy="250"/>
            </a:xfrm>
            <a:prstGeom prst="rect">
              <a:avLst/>
            </a:prstGeom>
            <a:noFill/>
            <a:ln w="9525">
              <a:noFill/>
              <a:miter lim="800000"/>
            </a:ln>
          </p:spPr>
          <p:txBody>
            <a:bodyPr>
              <a:spAutoFit/>
            </a:bodyPr>
            <a:lstStyle/>
            <a:p>
              <a:pPr>
                <a:spcBef>
                  <a:spcPct val="50000"/>
                </a:spcBef>
              </a:pPr>
              <a:r>
                <a:rPr lang="zh-CN" altLang="en-US" sz="2000" b="1" dirty="0">
                  <a:ea typeface="宋体" panose="02010600030101010101" pitchFamily="2" charset="-122"/>
                  <a:cs typeface="Times New Roman" panose="02020603050405020304" pitchFamily="18" charset="0"/>
                </a:rPr>
                <a:t>属性</a:t>
              </a:r>
              <a:endParaRPr lang="zh-CN" altLang="en-US" sz="2000" b="1" dirty="0">
                <a:ea typeface="宋体" panose="02010600030101010101" pitchFamily="2" charset="-122"/>
                <a:cs typeface="Times New Roman" panose="02020603050405020304" pitchFamily="18" charset="0"/>
              </a:endParaRPr>
            </a:p>
          </p:txBody>
        </p:sp>
        <p:sp>
          <p:nvSpPr>
            <p:cNvPr id="7229" name="Line 15"/>
            <p:cNvSpPr>
              <a:spLocks noChangeShapeType="1"/>
            </p:cNvSpPr>
            <p:nvPr/>
          </p:nvSpPr>
          <p:spPr bwMode="auto">
            <a:xfrm>
              <a:off x="1824" y="1488"/>
              <a:ext cx="240" cy="0"/>
            </a:xfrm>
            <a:prstGeom prst="line">
              <a:avLst/>
            </a:prstGeom>
            <a:noFill/>
            <a:ln w="9525">
              <a:solidFill>
                <a:schemeClr val="tx1"/>
              </a:solidFill>
              <a:round/>
            </a:ln>
          </p:spPr>
          <p:txBody>
            <a:bodyPr/>
            <a:lstStyle/>
            <a:p>
              <a:endParaRPr lang="zh-CN" altLang="en-US">
                <a:ea typeface="宋体" panose="02010600030101010101" pitchFamily="2" charset="-122"/>
                <a:cs typeface="Times New Roman" panose="02020603050405020304" pitchFamily="18" charset="0"/>
              </a:endParaRPr>
            </a:p>
          </p:txBody>
        </p:sp>
        <p:sp>
          <p:nvSpPr>
            <p:cNvPr id="7230" name="Line 16"/>
            <p:cNvSpPr>
              <a:spLocks noChangeShapeType="1"/>
            </p:cNvSpPr>
            <p:nvPr/>
          </p:nvSpPr>
          <p:spPr bwMode="auto">
            <a:xfrm>
              <a:off x="1392" y="2208"/>
              <a:ext cx="432" cy="0"/>
            </a:xfrm>
            <a:prstGeom prst="line">
              <a:avLst/>
            </a:prstGeom>
            <a:noFill/>
            <a:ln w="9525">
              <a:solidFill>
                <a:schemeClr val="tx1"/>
              </a:solidFill>
              <a:round/>
            </a:ln>
          </p:spPr>
          <p:txBody>
            <a:bodyPr/>
            <a:lstStyle/>
            <a:p>
              <a:endParaRPr lang="zh-CN" altLang="en-US">
                <a:ea typeface="宋体" panose="02010600030101010101" pitchFamily="2" charset="-122"/>
                <a:cs typeface="Times New Roman" panose="02020603050405020304" pitchFamily="18" charset="0"/>
              </a:endParaRPr>
            </a:p>
          </p:txBody>
        </p:sp>
        <p:sp>
          <p:nvSpPr>
            <p:cNvPr id="7231" name="Line 17"/>
            <p:cNvSpPr>
              <a:spLocks noChangeShapeType="1"/>
            </p:cNvSpPr>
            <p:nvPr/>
          </p:nvSpPr>
          <p:spPr bwMode="auto">
            <a:xfrm>
              <a:off x="1824" y="2208"/>
              <a:ext cx="0" cy="672"/>
            </a:xfrm>
            <a:prstGeom prst="line">
              <a:avLst/>
            </a:prstGeom>
            <a:noFill/>
            <a:ln w="9525">
              <a:solidFill>
                <a:schemeClr val="tx1"/>
              </a:solidFill>
              <a:round/>
            </a:ln>
          </p:spPr>
          <p:txBody>
            <a:bodyPr/>
            <a:lstStyle/>
            <a:p>
              <a:endParaRPr lang="zh-CN" altLang="en-US">
                <a:ea typeface="宋体" panose="02010600030101010101" pitchFamily="2" charset="-122"/>
                <a:cs typeface="Times New Roman" panose="02020603050405020304" pitchFamily="18" charset="0"/>
              </a:endParaRPr>
            </a:p>
          </p:txBody>
        </p:sp>
        <p:sp>
          <p:nvSpPr>
            <p:cNvPr id="7232" name="Line 18"/>
            <p:cNvSpPr>
              <a:spLocks noChangeShapeType="1"/>
            </p:cNvSpPr>
            <p:nvPr/>
          </p:nvSpPr>
          <p:spPr bwMode="auto">
            <a:xfrm flipH="1">
              <a:off x="1392" y="2880"/>
              <a:ext cx="432" cy="0"/>
            </a:xfrm>
            <a:prstGeom prst="line">
              <a:avLst/>
            </a:prstGeom>
            <a:noFill/>
            <a:ln w="9525">
              <a:solidFill>
                <a:schemeClr val="tx1"/>
              </a:solidFill>
              <a:round/>
            </a:ln>
          </p:spPr>
          <p:txBody>
            <a:bodyPr/>
            <a:lstStyle/>
            <a:p>
              <a:endParaRPr lang="zh-CN" altLang="en-US">
                <a:ea typeface="宋体" panose="02010600030101010101" pitchFamily="2" charset="-122"/>
                <a:cs typeface="Times New Roman" panose="02020603050405020304" pitchFamily="18" charset="0"/>
              </a:endParaRPr>
            </a:p>
          </p:txBody>
        </p:sp>
        <p:sp>
          <p:nvSpPr>
            <p:cNvPr id="7233" name="Line 19"/>
            <p:cNvSpPr>
              <a:spLocks noChangeShapeType="1"/>
            </p:cNvSpPr>
            <p:nvPr/>
          </p:nvSpPr>
          <p:spPr bwMode="auto">
            <a:xfrm>
              <a:off x="1824" y="2544"/>
              <a:ext cx="240" cy="0"/>
            </a:xfrm>
            <a:prstGeom prst="line">
              <a:avLst/>
            </a:prstGeom>
            <a:noFill/>
            <a:ln w="9525">
              <a:solidFill>
                <a:schemeClr val="tx1"/>
              </a:solidFill>
              <a:round/>
            </a:ln>
          </p:spPr>
          <p:txBody>
            <a:bodyPr/>
            <a:lstStyle/>
            <a:p>
              <a:endParaRPr lang="zh-CN" altLang="en-US">
                <a:ea typeface="宋体" panose="02010600030101010101" pitchFamily="2" charset="-122"/>
                <a:cs typeface="Times New Roman" panose="02020603050405020304" pitchFamily="18" charset="0"/>
              </a:endParaRPr>
            </a:p>
          </p:txBody>
        </p:sp>
        <p:sp>
          <p:nvSpPr>
            <p:cNvPr id="7234" name="Text Box 20"/>
            <p:cNvSpPr txBox="1">
              <a:spLocks noChangeArrowheads="1"/>
            </p:cNvSpPr>
            <p:nvPr/>
          </p:nvSpPr>
          <p:spPr bwMode="auto">
            <a:xfrm>
              <a:off x="2064" y="2400"/>
              <a:ext cx="480" cy="250"/>
            </a:xfrm>
            <a:prstGeom prst="rect">
              <a:avLst/>
            </a:prstGeom>
            <a:noFill/>
            <a:ln w="9525">
              <a:noFill/>
              <a:miter lim="800000"/>
            </a:ln>
          </p:spPr>
          <p:txBody>
            <a:bodyPr>
              <a:spAutoFit/>
            </a:bodyPr>
            <a:lstStyle/>
            <a:p>
              <a:pPr>
                <a:spcBef>
                  <a:spcPct val="50000"/>
                </a:spcBef>
              </a:pPr>
              <a:r>
                <a:rPr lang="zh-CN" altLang="en-US" sz="2000" b="1" dirty="0">
                  <a:ea typeface="宋体" panose="02010600030101010101" pitchFamily="2" charset="-122"/>
                  <a:cs typeface="Times New Roman" panose="02020603050405020304" pitchFamily="18" charset="0"/>
                </a:rPr>
                <a:t>方法</a:t>
              </a:r>
              <a:endParaRPr lang="zh-CN" altLang="en-US" sz="2000" b="1" dirty="0">
                <a:ea typeface="宋体" panose="02010600030101010101" pitchFamily="2" charset="-122"/>
                <a:cs typeface="Times New Roman" panose="02020603050405020304" pitchFamily="18" charset="0"/>
              </a:endParaRPr>
            </a:p>
          </p:txBody>
        </p:sp>
      </p:grpSp>
      <p:graphicFrame>
        <p:nvGraphicFramePr>
          <p:cNvPr id="447509" name="Group 21"/>
          <p:cNvGraphicFramePr>
            <a:graphicFrameLocks noGrp="1"/>
          </p:cNvGraphicFramePr>
          <p:nvPr/>
        </p:nvGraphicFramePr>
        <p:xfrm>
          <a:off x="5294313" y="1341438"/>
          <a:ext cx="1905000" cy="2067687"/>
        </p:xfrm>
        <a:graphic>
          <a:graphicData uri="http://schemas.openxmlformats.org/drawingml/2006/table">
            <a:tbl>
              <a:tblPr>
                <a:tableStyleId>{284E427A-3D55-4303-BF80-6455036E1DE7}</a:tableStyleId>
              </a:tblPr>
              <a:tblGrid>
                <a:gridCol w="1905000"/>
              </a:tblGrid>
              <a:tr h="55245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u="none" strike="noStrike" cap="none" normalizeH="0" baseline="0" dirty="0">
                          <a:ln>
                            <a:noFill/>
                          </a:ln>
                          <a:effectLst/>
                        </a:rPr>
                        <a:t>Animal</a:t>
                      </a:r>
                      <a:endParaRPr kumimoji="1" lang="en-US" altLang="zh-CN" sz="2400" b="0" i="0" u="none" strike="noStrike" cap="none" normalizeH="0" baseline="0" dirty="0">
                        <a:ln>
                          <a:noFill/>
                        </a:ln>
                        <a:solidFill>
                          <a:schemeClr val="tx1"/>
                        </a:solidFill>
                        <a:effectLst/>
                        <a:latin typeface="+mn-lt"/>
                        <a:ea typeface="楷体_GB2312" pitchFamily="49" charset="-122"/>
                      </a:endParaRPr>
                    </a:p>
                  </a:txBody>
                  <a:tcPr horzOverflow="overflow"/>
                </a:tc>
              </a:tr>
              <a:tr h="61912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u="none" strike="noStrike" cap="none" normalizeH="0" baseline="0" dirty="0">
                          <a:ln>
                            <a:noFill/>
                          </a:ln>
                          <a:effectLst/>
                        </a:rPr>
                        <a:t>legs</a:t>
                      </a:r>
                      <a:endParaRPr kumimoji="1" lang="en-US" altLang="zh-CN" sz="2400" b="0" i="0" u="none" strike="noStrike" cap="none" normalizeH="0" baseline="0" dirty="0">
                        <a:ln>
                          <a:noFill/>
                        </a:ln>
                        <a:solidFill>
                          <a:schemeClr val="tx1"/>
                        </a:solidFill>
                        <a:effectLst/>
                        <a:latin typeface="+mn-lt"/>
                        <a:ea typeface="楷体_GB2312" pitchFamily="49" charset="-122"/>
                      </a:endParaRPr>
                    </a:p>
                  </a:txBody>
                  <a:tcPr horzOverflow="overflow"/>
                </a:tc>
              </a:tr>
              <a:tr h="8032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u="none" strike="noStrike" cap="none" normalizeH="0" baseline="0" dirty="0">
                          <a:ln>
                            <a:noFill/>
                          </a:ln>
                          <a:effectLst/>
                        </a:rPr>
                        <a:t>eat()</a:t>
                      </a:r>
                      <a:endParaRPr kumimoji="1" lang="en-US" altLang="zh-CN" sz="2400" u="none" strike="noStrike" cap="none" normalizeH="0" baseline="0" dirty="0">
                        <a:ln>
                          <a:noFill/>
                        </a:ln>
                        <a:effectLst/>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u="none" strike="noStrike" cap="none" normalizeH="0" baseline="0" dirty="0">
                          <a:ln>
                            <a:noFill/>
                          </a:ln>
                          <a:effectLst/>
                        </a:rPr>
                        <a:t>move()</a:t>
                      </a:r>
                      <a:endParaRPr kumimoji="1" lang="en-US" altLang="zh-CN" sz="2400" b="0" i="0" u="none" strike="noStrike" cap="none" normalizeH="0" baseline="0" dirty="0">
                        <a:ln>
                          <a:noFill/>
                        </a:ln>
                        <a:solidFill>
                          <a:schemeClr val="tx1"/>
                        </a:solidFill>
                        <a:effectLst/>
                        <a:latin typeface="+mn-lt"/>
                        <a:ea typeface="楷体_GB2312" pitchFamily="49" charset="-122"/>
                      </a:endParaRPr>
                    </a:p>
                  </a:txBody>
                  <a:tcPr horzOverflow="overflow"/>
                </a:tc>
              </a:tr>
            </a:tbl>
          </a:graphicData>
        </a:graphic>
      </p:graphicFrame>
      <p:sp>
        <p:nvSpPr>
          <p:cNvPr id="7181" name="Text Box 31"/>
          <p:cNvSpPr txBox="1">
            <a:spLocks noChangeArrowheads="1"/>
          </p:cNvSpPr>
          <p:nvPr/>
        </p:nvSpPr>
        <p:spPr bwMode="auto">
          <a:xfrm>
            <a:off x="7732713" y="2027238"/>
            <a:ext cx="1066800" cy="369332"/>
          </a:xfrm>
          <a:prstGeom prst="rect">
            <a:avLst/>
          </a:prstGeom>
          <a:noFill/>
          <a:ln w="9525">
            <a:noFill/>
            <a:miter lim="800000"/>
          </a:ln>
        </p:spPr>
        <p:txBody>
          <a:bodyPr>
            <a:spAutoFit/>
          </a:bodyPr>
          <a:lstStyle/>
          <a:p>
            <a:pPr>
              <a:spcBef>
                <a:spcPct val="50000"/>
              </a:spcBef>
            </a:pPr>
            <a:endParaRPr lang="zh-CN" altLang="zh-CN">
              <a:latin typeface="Times New Roman" panose="02020603050405020304" pitchFamily="18" charset="0"/>
              <a:ea typeface="宋体" panose="02010600030101010101" pitchFamily="2" charset="-122"/>
              <a:cs typeface="Times New Roman" panose="02020603050405020304" pitchFamily="18" charset="0"/>
            </a:endParaRPr>
          </a:p>
        </p:txBody>
      </p:sp>
      <p:sp>
        <p:nvSpPr>
          <p:cNvPr id="7182" name="Text Box 32"/>
          <p:cNvSpPr txBox="1">
            <a:spLocks noChangeArrowheads="1"/>
          </p:cNvSpPr>
          <p:nvPr/>
        </p:nvSpPr>
        <p:spPr bwMode="auto">
          <a:xfrm>
            <a:off x="7656513" y="2027238"/>
            <a:ext cx="1524000" cy="396875"/>
          </a:xfrm>
          <a:prstGeom prst="rect">
            <a:avLst/>
          </a:prstGeom>
          <a:noFill/>
          <a:ln w="9525">
            <a:noFill/>
            <a:miter lim="800000"/>
          </a:ln>
        </p:spPr>
        <p:txBody>
          <a:bodyPr>
            <a:spAutoFit/>
          </a:bodyPr>
          <a:lstStyle/>
          <a:p>
            <a:pPr>
              <a:spcBef>
                <a:spcPct val="50000"/>
              </a:spcBef>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数据</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属性</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7183" name="Text Box 33"/>
          <p:cNvSpPr txBox="1">
            <a:spLocks noChangeArrowheads="1"/>
          </p:cNvSpPr>
          <p:nvPr/>
        </p:nvSpPr>
        <p:spPr bwMode="auto">
          <a:xfrm>
            <a:off x="7656513" y="2865438"/>
            <a:ext cx="1143000" cy="396875"/>
          </a:xfrm>
          <a:prstGeom prst="rect">
            <a:avLst/>
          </a:prstGeom>
          <a:noFill/>
          <a:ln w="9525">
            <a:noFill/>
            <a:miter lim="800000"/>
          </a:ln>
        </p:spPr>
        <p:txBody>
          <a:bodyPr>
            <a:spAutoFit/>
          </a:bodyPr>
          <a:lstStyle/>
          <a:p>
            <a:pPr>
              <a:spcBef>
                <a:spcPct val="50000"/>
              </a:spcBef>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方法</a:t>
            </a:r>
            <a:endParaRPr lang="zh-CN" altLang="en-US" sz="20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7184" name="Text Box 34"/>
          <p:cNvSpPr txBox="1">
            <a:spLocks noChangeArrowheads="1"/>
          </p:cNvSpPr>
          <p:nvPr/>
        </p:nvSpPr>
        <p:spPr bwMode="auto">
          <a:xfrm>
            <a:off x="7656513" y="1417638"/>
            <a:ext cx="762000" cy="400110"/>
          </a:xfrm>
          <a:prstGeom prst="rect">
            <a:avLst/>
          </a:prstGeom>
          <a:noFill/>
          <a:ln w="9525">
            <a:noFill/>
            <a:miter lim="800000"/>
          </a:ln>
        </p:spPr>
        <p:txBody>
          <a:bodyPr wrap="square">
            <a:spAutoFit/>
          </a:bodyPr>
          <a:lstStyle/>
          <a:p>
            <a:pPr>
              <a:spcBef>
                <a:spcPct val="50000"/>
              </a:spcBef>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类名</a:t>
            </a:r>
            <a:endParaRPr lang="zh-CN" altLang="en-US" sz="20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7185" name="Line 35"/>
          <p:cNvSpPr>
            <a:spLocks noChangeShapeType="1"/>
          </p:cNvSpPr>
          <p:nvPr/>
        </p:nvSpPr>
        <p:spPr bwMode="auto">
          <a:xfrm>
            <a:off x="7199313" y="1570038"/>
            <a:ext cx="457200" cy="0"/>
          </a:xfrm>
          <a:prstGeom prst="line">
            <a:avLst/>
          </a:prstGeom>
          <a:noFill/>
          <a:ln w="9525">
            <a:solidFill>
              <a:schemeClr val="tx1"/>
            </a:solidFill>
            <a:round/>
          </a:ln>
        </p:spPr>
        <p:txBody>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7186" name="Line 36"/>
          <p:cNvSpPr>
            <a:spLocks noChangeShapeType="1"/>
          </p:cNvSpPr>
          <p:nvPr/>
        </p:nvSpPr>
        <p:spPr bwMode="auto">
          <a:xfrm>
            <a:off x="7199313" y="2179638"/>
            <a:ext cx="457200" cy="0"/>
          </a:xfrm>
          <a:prstGeom prst="line">
            <a:avLst/>
          </a:prstGeom>
          <a:noFill/>
          <a:ln w="9525">
            <a:solidFill>
              <a:schemeClr val="tx1"/>
            </a:solidFill>
            <a:round/>
          </a:ln>
        </p:spPr>
        <p:txBody>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7187" name="Line 37"/>
          <p:cNvSpPr>
            <a:spLocks noChangeShapeType="1"/>
          </p:cNvSpPr>
          <p:nvPr/>
        </p:nvSpPr>
        <p:spPr bwMode="auto">
          <a:xfrm>
            <a:off x="7199313" y="3094038"/>
            <a:ext cx="457200" cy="0"/>
          </a:xfrm>
          <a:prstGeom prst="line">
            <a:avLst/>
          </a:prstGeom>
          <a:noFill/>
          <a:ln w="9525">
            <a:solidFill>
              <a:schemeClr val="tx1"/>
            </a:solidFill>
            <a:round/>
          </a:ln>
        </p:spPr>
        <p:txBody>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447526" name="Group 38"/>
          <p:cNvGraphicFramePr>
            <a:graphicFrameLocks noGrp="1"/>
          </p:cNvGraphicFramePr>
          <p:nvPr/>
        </p:nvGraphicFramePr>
        <p:xfrm>
          <a:off x="6742113" y="4402138"/>
          <a:ext cx="1974850" cy="1874013"/>
        </p:xfrm>
        <a:graphic>
          <a:graphicData uri="http://schemas.openxmlformats.org/drawingml/2006/table">
            <a:tbl>
              <a:tblPr>
                <a:tableStyleId>{35758FB7-9AC5-4552-8A53-C91805E547FA}</a:tableStyleId>
              </a:tblPr>
              <a:tblGrid>
                <a:gridCol w="1974850"/>
              </a:tblGrid>
              <a:tr h="4714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u="none" strike="noStrike" cap="none" normalizeH="0" baseline="0" dirty="0" err="1">
                          <a:ln>
                            <a:noFill/>
                          </a:ln>
                          <a:effectLst/>
                        </a:rPr>
                        <a:t>xh:Animal</a:t>
                      </a:r>
                      <a:endParaRPr kumimoji="1" lang="en-US" altLang="zh-CN" sz="2400" b="0" i="0" u="none" strike="noStrike" cap="none" normalizeH="0" baseline="0" dirty="0">
                        <a:ln>
                          <a:noFill/>
                        </a:ln>
                        <a:solidFill>
                          <a:schemeClr val="tx1"/>
                        </a:solidFill>
                        <a:effectLst/>
                        <a:latin typeface="+mn-lt"/>
                        <a:ea typeface="楷体_GB2312" pitchFamily="49" charset="-122"/>
                      </a:endParaRPr>
                    </a:p>
                  </a:txBody>
                  <a:tcPr horzOverflow="overflow"/>
                </a:tc>
              </a:tr>
              <a:tr h="50641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u="none" strike="noStrike" cap="none" normalizeH="0" baseline="0" dirty="0">
                          <a:ln>
                            <a:noFill/>
                          </a:ln>
                          <a:effectLst/>
                        </a:rPr>
                        <a:t>legs=0</a:t>
                      </a:r>
                      <a:endParaRPr kumimoji="1" lang="en-US" altLang="zh-CN" sz="2400" b="0" i="0" u="none" strike="noStrike" cap="none" normalizeH="0" baseline="0" dirty="0">
                        <a:ln>
                          <a:noFill/>
                        </a:ln>
                        <a:solidFill>
                          <a:schemeClr val="tx1"/>
                        </a:solidFill>
                        <a:effectLst/>
                        <a:latin typeface="+mn-lt"/>
                        <a:ea typeface="楷体_GB2312" pitchFamily="49" charset="-122"/>
                      </a:endParaRPr>
                    </a:p>
                  </a:txBody>
                  <a:tcPr horzOverflow="overflow"/>
                </a:tc>
              </a:tr>
              <a:tr h="7620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u="none" strike="noStrike" cap="none" normalizeH="0" baseline="0" dirty="0">
                          <a:ln>
                            <a:noFill/>
                          </a:ln>
                          <a:effectLst/>
                        </a:rPr>
                        <a:t>eat()</a:t>
                      </a:r>
                      <a:endParaRPr kumimoji="1" lang="en-US" altLang="zh-CN" sz="2400" u="none" strike="noStrike" cap="none" normalizeH="0" baseline="0" dirty="0">
                        <a:ln>
                          <a:noFill/>
                        </a:ln>
                        <a:effectLst/>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u="none" strike="noStrike" cap="none" normalizeH="0" baseline="0" dirty="0">
                          <a:ln>
                            <a:noFill/>
                          </a:ln>
                          <a:effectLst/>
                        </a:rPr>
                        <a:t>move()</a:t>
                      </a:r>
                      <a:endParaRPr kumimoji="1" lang="en-US" altLang="zh-CN" sz="2400" b="0" i="0" u="none" strike="noStrike" cap="none" normalizeH="0" baseline="0" dirty="0">
                        <a:ln>
                          <a:noFill/>
                        </a:ln>
                        <a:solidFill>
                          <a:schemeClr val="tx1"/>
                        </a:solidFill>
                        <a:effectLst/>
                        <a:latin typeface="+mn-lt"/>
                        <a:ea typeface="楷体_GB2312" pitchFamily="49" charset="-122"/>
                      </a:endParaRPr>
                    </a:p>
                  </a:txBody>
                  <a:tcPr horzOverflow="overflow"/>
                </a:tc>
              </a:tr>
            </a:tbl>
          </a:graphicData>
        </a:graphic>
      </p:graphicFrame>
      <p:graphicFrame>
        <p:nvGraphicFramePr>
          <p:cNvPr id="447536" name="Group 48"/>
          <p:cNvGraphicFramePr>
            <a:graphicFrameLocks noGrp="1"/>
          </p:cNvGraphicFramePr>
          <p:nvPr/>
        </p:nvGraphicFramePr>
        <p:xfrm>
          <a:off x="4397375" y="4402138"/>
          <a:ext cx="1658938" cy="1894650"/>
        </p:xfrm>
        <a:graphic>
          <a:graphicData uri="http://schemas.openxmlformats.org/drawingml/2006/table">
            <a:tbl>
              <a:tblPr>
                <a:tableStyleId>{35758FB7-9AC5-4552-8A53-C91805E547FA}</a:tableStyleId>
              </a:tblPr>
              <a:tblGrid>
                <a:gridCol w="1658938"/>
              </a:tblGrid>
              <a:tr h="4714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u="none" strike="noStrike" cap="none" normalizeH="0" baseline="0" dirty="0" err="1">
                          <a:ln>
                            <a:noFill/>
                          </a:ln>
                          <a:effectLst/>
                        </a:rPr>
                        <a:t>xb:Animal</a:t>
                      </a:r>
                      <a:endParaRPr kumimoji="1" lang="en-US" altLang="zh-CN" sz="2400" b="0" i="0" u="none" strike="noStrike" cap="none" normalizeH="0" baseline="0" dirty="0">
                        <a:ln>
                          <a:noFill/>
                        </a:ln>
                        <a:solidFill>
                          <a:schemeClr val="tx1"/>
                        </a:solidFill>
                        <a:effectLst/>
                        <a:latin typeface="+mn-lt"/>
                        <a:ea typeface="楷体_GB2312" pitchFamily="49" charset="-122"/>
                      </a:endParaRPr>
                    </a:p>
                  </a:txBody>
                  <a:tcPr horzOverflow="overflow"/>
                </a:tc>
              </a:tr>
              <a:tr h="52705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u="none" strike="noStrike" cap="none" normalizeH="0" baseline="0" dirty="0">
                          <a:ln>
                            <a:noFill/>
                          </a:ln>
                          <a:effectLst/>
                        </a:rPr>
                        <a:t>legs=4</a:t>
                      </a:r>
                      <a:endParaRPr kumimoji="1" lang="en-US" altLang="zh-CN" sz="2400" b="0" i="0" u="none" strike="noStrike" cap="none" normalizeH="0" baseline="0" dirty="0">
                        <a:ln>
                          <a:noFill/>
                        </a:ln>
                        <a:solidFill>
                          <a:schemeClr val="tx1"/>
                        </a:solidFill>
                        <a:effectLst/>
                        <a:latin typeface="+mn-lt"/>
                        <a:ea typeface="楷体_GB2312" pitchFamily="49" charset="-122"/>
                      </a:endParaRPr>
                    </a:p>
                  </a:txBody>
                  <a:tcPr horzOverflow="overflow"/>
                </a:tc>
              </a:tr>
              <a:tr h="7620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u="none" strike="noStrike" cap="none" normalizeH="0" baseline="0" dirty="0">
                          <a:ln>
                            <a:noFill/>
                          </a:ln>
                          <a:effectLst/>
                        </a:rPr>
                        <a:t>eat()</a:t>
                      </a:r>
                      <a:endParaRPr kumimoji="1" lang="en-US" altLang="zh-CN" sz="2400" u="none" strike="noStrike" cap="none" normalizeH="0" baseline="0" dirty="0">
                        <a:ln>
                          <a:noFill/>
                        </a:ln>
                        <a:effectLst/>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u="none" strike="noStrike" cap="none" normalizeH="0" baseline="0" dirty="0">
                          <a:ln>
                            <a:noFill/>
                          </a:ln>
                          <a:effectLst/>
                        </a:rPr>
                        <a:t>move()</a:t>
                      </a:r>
                      <a:endParaRPr kumimoji="1" lang="en-US" altLang="zh-CN" sz="2400" b="0" i="0" u="none" strike="noStrike" cap="none" normalizeH="0" baseline="0" dirty="0">
                        <a:ln>
                          <a:noFill/>
                        </a:ln>
                        <a:solidFill>
                          <a:schemeClr val="tx1"/>
                        </a:solidFill>
                        <a:effectLst/>
                        <a:latin typeface="+mn-lt"/>
                        <a:ea typeface="楷体_GB2312" pitchFamily="49" charset="-122"/>
                      </a:endParaRPr>
                    </a:p>
                  </a:txBody>
                  <a:tcPr horzOverflow="overflow"/>
                </a:tc>
              </a:tr>
            </a:tbl>
          </a:graphicData>
        </a:graphic>
      </p:graphicFrame>
      <p:sp>
        <p:nvSpPr>
          <p:cNvPr id="7208" name="Line 58"/>
          <p:cNvSpPr>
            <a:spLocks noChangeShapeType="1"/>
          </p:cNvSpPr>
          <p:nvPr/>
        </p:nvSpPr>
        <p:spPr bwMode="auto">
          <a:xfrm>
            <a:off x="5980113" y="3398838"/>
            <a:ext cx="0" cy="304800"/>
          </a:xfrm>
          <a:prstGeom prst="line">
            <a:avLst/>
          </a:prstGeom>
          <a:noFill/>
          <a:ln w="9525">
            <a:solidFill>
              <a:schemeClr val="tx1"/>
            </a:solidFill>
            <a:round/>
          </a:ln>
        </p:spPr>
        <p:txBody>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7209" name="Line 59"/>
          <p:cNvSpPr>
            <a:spLocks noChangeShapeType="1"/>
          </p:cNvSpPr>
          <p:nvPr/>
        </p:nvSpPr>
        <p:spPr bwMode="auto">
          <a:xfrm>
            <a:off x="6894513" y="3398838"/>
            <a:ext cx="0" cy="304800"/>
          </a:xfrm>
          <a:prstGeom prst="line">
            <a:avLst/>
          </a:prstGeom>
          <a:noFill/>
          <a:ln w="9525">
            <a:solidFill>
              <a:schemeClr val="tx1"/>
            </a:solidFill>
            <a:round/>
          </a:ln>
        </p:spPr>
        <p:txBody>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7210" name="Line 60"/>
          <p:cNvSpPr>
            <a:spLocks noChangeShapeType="1"/>
          </p:cNvSpPr>
          <p:nvPr/>
        </p:nvSpPr>
        <p:spPr bwMode="auto">
          <a:xfrm flipH="1">
            <a:off x="5370513" y="3703638"/>
            <a:ext cx="609600" cy="0"/>
          </a:xfrm>
          <a:prstGeom prst="line">
            <a:avLst/>
          </a:prstGeom>
          <a:noFill/>
          <a:ln w="9525">
            <a:solidFill>
              <a:schemeClr val="tx1"/>
            </a:solidFill>
            <a:round/>
          </a:ln>
        </p:spPr>
        <p:txBody>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7211" name="Line 61"/>
          <p:cNvSpPr>
            <a:spLocks noChangeShapeType="1"/>
          </p:cNvSpPr>
          <p:nvPr/>
        </p:nvSpPr>
        <p:spPr bwMode="auto">
          <a:xfrm flipH="1">
            <a:off x="6894513" y="3703638"/>
            <a:ext cx="609600" cy="0"/>
          </a:xfrm>
          <a:prstGeom prst="line">
            <a:avLst/>
          </a:prstGeom>
          <a:noFill/>
          <a:ln w="9525">
            <a:solidFill>
              <a:schemeClr val="tx1"/>
            </a:solidFill>
            <a:round/>
          </a:ln>
        </p:spPr>
        <p:txBody>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7212" name="Line 62"/>
          <p:cNvSpPr>
            <a:spLocks noChangeShapeType="1"/>
          </p:cNvSpPr>
          <p:nvPr/>
        </p:nvSpPr>
        <p:spPr bwMode="auto">
          <a:xfrm>
            <a:off x="5370513" y="3703638"/>
            <a:ext cx="0" cy="685800"/>
          </a:xfrm>
          <a:prstGeom prst="line">
            <a:avLst/>
          </a:prstGeom>
          <a:noFill/>
          <a:ln w="9525">
            <a:solidFill>
              <a:schemeClr val="tx1"/>
            </a:solidFill>
            <a:round/>
            <a:tailEnd type="triangle" w="lg" len="med"/>
          </a:ln>
        </p:spPr>
        <p:txBody>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7213" name="Line 63"/>
          <p:cNvSpPr>
            <a:spLocks noChangeShapeType="1"/>
          </p:cNvSpPr>
          <p:nvPr/>
        </p:nvSpPr>
        <p:spPr bwMode="auto">
          <a:xfrm>
            <a:off x="7504113" y="3703638"/>
            <a:ext cx="0" cy="685800"/>
          </a:xfrm>
          <a:prstGeom prst="line">
            <a:avLst/>
          </a:prstGeom>
          <a:noFill/>
          <a:ln w="9525">
            <a:solidFill>
              <a:schemeClr val="tx1"/>
            </a:solidFill>
            <a:round/>
            <a:tailEnd type="triangle" w="lg" len="med"/>
          </a:ln>
        </p:spPr>
        <p:txBody>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7214" name="Text Box 64"/>
          <p:cNvSpPr txBox="1">
            <a:spLocks noChangeArrowheads="1"/>
          </p:cNvSpPr>
          <p:nvPr/>
        </p:nvSpPr>
        <p:spPr bwMode="auto">
          <a:xfrm>
            <a:off x="7504113" y="3687763"/>
            <a:ext cx="1676400" cy="366712"/>
          </a:xfrm>
          <a:prstGeom prst="rect">
            <a:avLst/>
          </a:prstGeom>
          <a:noFill/>
          <a:ln w="9525">
            <a:noFill/>
            <a:miter lim="800000"/>
          </a:ln>
        </p:spPr>
        <p:txBody>
          <a:bodyPr>
            <a:spAutoFit/>
          </a:bodyPr>
          <a:lstStyle/>
          <a:p>
            <a:pPr>
              <a:spcBef>
                <a:spcPct val="50000"/>
              </a:spcBef>
            </a:pPr>
            <a:r>
              <a:rPr lang="en-US" altLang="zh-CN" sz="1800" dirty="0">
                <a:ea typeface="宋体" panose="02010600030101010101" pitchFamily="2" charset="-122"/>
                <a:cs typeface="Times New Roman" panose="02020603050405020304" pitchFamily="18" charset="0"/>
              </a:rPr>
              <a:t>new Animal()</a:t>
            </a:r>
            <a:endParaRPr lang="en-US" altLang="zh-CN" sz="1800" dirty="0">
              <a:ea typeface="宋体" panose="02010600030101010101" pitchFamily="2" charset="-122"/>
              <a:cs typeface="Times New Roman" panose="02020603050405020304" pitchFamily="18" charset="0"/>
            </a:endParaRPr>
          </a:p>
        </p:txBody>
      </p:sp>
      <p:sp>
        <p:nvSpPr>
          <p:cNvPr id="7215" name="Text Box 65"/>
          <p:cNvSpPr txBox="1">
            <a:spLocks noChangeArrowheads="1"/>
          </p:cNvSpPr>
          <p:nvPr/>
        </p:nvSpPr>
        <p:spPr bwMode="auto">
          <a:xfrm>
            <a:off x="3821113" y="3703638"/>
            <a:ext cx="1676400" cy="366712"/>
          </a:xfrm>
          <a:prstGeom prst="rect">
            <a:avLst/>
          </a:prstGeom>
          <a:noFill/>
          <a:ln w="9525">
            <a:noFill/>
            <a:miter lim="800000"/>
          </a:ln>
        </p:spPr>
        <p:txBody>
          <a:bodyPr>
            <a:spAutoFit/>
          </a:bodyPr>
          <a:lstStyle/>
          <a:p>
            <a:pPr>
              <a:spcBef>
                <a:spcPct val="50000"/>
              </a:spcBef>
            </a:pPr>
            <a:r>
              <a:rPr lang="en-US" altLang="zh-CN" sz="1800" dirty="0">
                <a:ea typeface="宋体" panose="02010600030101010101" pitchFamily="2" charset="-122"/>
                <a:cs typeface="Times New Roman" panose="02020603050405020304" pitchFamily="18" charset="0"/>
              </a:rPr>
              <a:t>new Animal()</a:t>
            </a:r>
            <a:endParaRPr lang="en-US" altLang="zh-CN" sz="1800" dirty="0">
              <a:ea typeface="宋体" panose="02010600030101010101" pitchFamily="2" charset="-122"/>
              <a:cs typeface="Times New Roman" panose="02020603050405020304" pitchFamily="18" charset="0"/>
            </a:endParaRPr>
          </a:p>
        </p:txBody>
      </p:sp>
      <p:sp>
        <p:nvSpPr>
          <p:cNvPr id="3" name="右箭头 2"/>
          <p:cNvSpPr/>
          <p:nvPr/>
        </p:nvSpPr>
        <p:spPr>
          <a:xfrm>
            <a:off x="3533775" y="2307977"/>
            <a:ext cx="1254249" cy="688975"/>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24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举例</a:t>
            </a:r>
            <a:endParaRPr lang="zh-CN" altLang="en-US"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TextBox 3"/>
          <p:cNvSpPr txBox="1"/>
          <p:nvPr/>
        </p:nvSpPr>
        <p:spPr>
          <a:xfrm>
            <a:off x="3152933" y="692696"/>
            <a:ext cx="3579307" cy="646331"/>
          </a:xfrm>
          <a:prstGeom prst="rect">
            <a:avLst/>
          </a:prstGeom>
          <a:noFill/>
        </p:spPr>
        <p:txBody>
          <a:bodyPr wrap="square" rtlCol="0">
            <a:spAutoFit/>
          </a:bodyPr>
          <a:lstStyle/>
          <a:p>
            <a:r>
              <a:rPr lang="en-US" altLang="zh-CN" sz="3600" b="1">
                <a:ea typeface="宋体" panose="02010600030101010101" pitchFamily="2" charset="-122"/>
                <a:cs typeface="Times New Roman" panose="02020603050405020304" pitchFamily="18" charset="0"/>
              </a:rPr>
              <a:t>java </a:t>
            </a:r>
            <a:r>
              <a:rPr lang="zh-CN" altLang="en-US" sz="3600" b="1" dirty="0">
                <a:ea typeface="宋体" panose="02010600030101010101" pitchFamily="2" charset="-122"/>
                <a:cs typeface="Times New Roman" panose="02020603050405020304" pitchFamily="18" charset="0"/>
              </a:rPr>
              <a:t>中类与对象 </a:t>
            </a:r>
            <a:endParaRPr lang="zh-CN" altLang="en-US" sz="3600" b="1" dirty="0">
              <a:ea typeface="宋体" panose="02010600030101010101" pitchFamily="2" charset="-122"/>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555776" y="620688"/>
            <a:ext cx="4679939" cy="737982"/>
          </a:xfrm>
        </p:spPr>
        <p:txBody>
          <a:bodyPr>
            <a:normAutofit/>
          </a:bodyPr>
          <a:lstStyle/>
          <a:p>
            <a:pPr eaLnBrk="1" hangingPunct="1"/>
            <a:r>
              <a:rPr lang="zh-CN" altLang="en-US" b="1" dirty="0">
                <a:latin typeface="+mn-lt"/>
                <a:ea typeface="宋体" panose="02010600030101010101" pitchFamily="2" charset="-122"/>
                <a:cs typeface="Times New Roman" panose="02020603050405020304" pitchFamily="18" charset="0"/>
              </a:rPr>
              <a:t>对象的创建和使用</a:t>
            </a:r>
            <a:endParaRPr lang="zh-CN" altLang="en-US" b="1" dirty="0">
              <a:latin typeface="+mn-lt"/>
              <a:ea typeface="宋体" panose="02010600030101010101" pitchFamily="2" charset="-122"/>
              <a:cs typeface="Times New Roman" panose="02020603050405020304" pitchFamily="18" charset="0"/>
            </a:endParaRPr>
          </a:p>
        </p:txBody>
      </p:sp>
      <p:sp>
        <p:nvSpPr>
          <p:cNvPr id="14339" name="Rectangle 3"/>
          <p:cNvSpPr>
            <a:spLocks noGrp="1" noChangeArrowheads="1"/>
          </p:cNvSpPr>
          <p:nvPr>
            <p:ph idx="1"/>
          </p:nvPr>
        </p:nvSpPr>
        <p:spPr>
          <a:xfrm>
            <a:off x="179512" y="2276873"/>
            <a:ext cx="3168352" cy="2520280"/>
          </a:xfrm>
        </p:spPr>
        <p:txBody>
          <a:bodyPr>
            <a:normAutofit/>
          </a:bodyPr>
          <a:lstStyle/>
          <a:p>
            <a:pPr eaLnBrk="1" hangingPunct="1">
              <a:buClr>
                <a:schemeClr val="tx1"/>
              </a:buClr>
              <a:buFont typeface="Wingdings" panose="05000000000000000000" pitchFamily="2" charset="2"/>
              <a:buChar char="Ø"/>
            </a:pPr>
            <a:r>
              <a:rPr lang="zh-CN" altLang="en-US" sz="2400" b="1" dirty="0">
                <a:ea typeface="宋体" panose="02010600030101010101" pitchFamily="2" charset="-122"/>
                <a:cs typeface="Times New Roman" panose="02020603050405020304" pitchFamily="18" charset="0"/>
              </a:rPr>
              <a:t>如果创建了一个类的多个对象，对于类中定义的属性，每个对象都拥有各自的一套副本，且互不干扰。</a:t>
            </a:r>
            <a:endParaRPr lang="zh-CN" altLang="en-US" sz="2400" b="1" dirty="0">
              <a:ea typeface="宋体" panose="02010600030101010101" pitchFamily="2" charset="-122"/>
              <a:cs typeface="Times New Roman" panose="02020603050405020304" pitchFamily="18" charset="0"/>
            </a:endParaRPr>
          </a:p>
        </p:txBody>
      </p:sp>
      <p:sp>
        <p:nvSpPr>
          <p:cNvPr id="14340" name="Rectangle 4"/>
          <p:cNvSpPr>
            <a:spLocks noChangeArrowheads="1"/>
          </p:cNvSpPr>
          <p:nvPr/>
        </p:nvSpPr>
        <p:spPr bwMode="auto">
          <a:xfrm>
            <a:off x="3203848" y="1340768"/>
            <a:ext cx="5653515" cy="5266057"/>
          </a:xfrm>
          <a:prstGeom prst="rect">
            <a:avLst/>
          </a:prstGeom>
          <a:noFill/>
          <a:ln w="9525">
            <a:noFill/>
            <a:miter lim="800000"/>
          </a:ln>
        </p:spPr>
        <p:txBody>
          <a:bodyPr wrap="square">
            <a:spAutoFit/>
          </a:bodyPr>
          <a:lstStyle/>
          <a:p>
            <a:pPr>
              <a:lnSpc>
                <a:spcPct val="75000"/>
              </a:lnSpc>
              <a:spcBef>
                <a:spcPct val="50000"/>
              </a:spcBef>
            </a:pPr>
            <a:r>
              <a:rPr lang="zh-CN" altLang="en-US" sz="2000" b="1" dirty="0">
                <a:ea typeface="宋体" panose="02010600030101010101" pitchFamily="2" charset="-122"/>
                <a:cs typeface="Times New Roman" panose="02020603050405020304" pitchFamily="18" charset="0"/>
              </a:rPr>
              <a:t>举例</a:t>
            </a:r>
            <a:r>
              <a:rPr lang="en-US" altLang="zh-CN" sz="2000" b="1" dirty="0">
                <a:ea typeface="宋体" panose="02010600030101010101" pitchFamily="2" charset="-122"/>
                <a:cs typeface="Times New Roman" panose="02020603050405020304" pitchFamily="18" charset="0"/>
              </a:rPr>
              <a:t>: </a:t>
            </a:r>
            <a:endParaRPr lang="en-US" altLang="zh-CN" sz="2000" b="1" dirty="0">
              <a:ea typeface="宋体" panose="02010600030101010101" pitchFamily="2" charset="-122"/>
              <a:cs typeface="Times New Roman" panose="02020603050405020304" pitchFamily="18" charset="0"/>
            </a:endParaRPr>
          </a:p>
          <a:p>
            <a:pPr>
              <a:lnSpc>
                <a:spcPct val="75000"/>
              </a:lnSpc>
              <a:spcBef>
                <a:spcPct val="50000"/>
              </a:spcBef>
            </a:pPr>
            <a:r>
              <a:rPr lang="en-US" altLang="zh-CN" sz="2200" b="1" dirty="0">
                <a:solidFill>
                  <a:srgbClr val="C00000"/>
                </a:solidFill>
                <a:ea typeface="宋体" panose="02010600030101010101" pitchFamily="2" charset="-122"/>
                <a:cs typeface="Times New Roman" panose="02020603050405020304" pitchFamily="18" charset="0"/>
              </a:rPr>
              <a:t>public class Zoo{</a:t>
            </a:r>
            <a:endParaRPr lang="en-US" altLang="zh-CN" sz="2200" b="1" dirty="0">
              <a:solidFill>
                <a:srgbClr val="C00000"/>
              </a:solidFill>
              <a:ea typeface="宋体" panose="02010600030101010101" pitchFamily="2" charset="-122"/>
              <a:cs typeface="Times New Roman" panose="02020603050405020304" pitchFamily="18" charset="0"/>
            </a:endParaRPr>
          </a:p>
          <a:p>
            <a:pPr>
              <a:lnSpc>
                <a:spcPct val="75000"/>
              </a:lnSpc>
              <a:spcBef>
                <a:spcPct val="50000"/>
              </a:spcBef>
            </a:pPr>
            <a:r>
              <a:rPr lang="en-US" altLang="zh-CN" sz="2200" b="1" dirty="0">
                <a:solidFill>
                  <a:srgbClr val="C00000"/>
                </a:solidFill>
                <a:ea typeface="宋体" panose="02010600030101010101" pitchFamily="2" charset="-122"/>
                <a:cs typeface="Times New Roman" panose="02020603050405020304" pitchFamily="18" charset="0"/>
              </a:rPr>
              <a:t>    public static void main(String </a:t>
            </a:r>
            <a:r>
              <a:rPr lang="en-US" altLang="zh-CN" sz="2200" b="1" dirty="0" err="1">
                <a:solidFill>
                  <a:srgbClr val="C00000"/>
                </a:solidFill>
                <a:ea typeface="宋体" panose="02010600030101010101" pitchFamily="2" charset="-122"/>
                <a:cs typeface="Times New Roman" panose="02020603050405020304" pitchFamily="18" charset="0"/>
              </a:rPr>
              <a:t>args</a:t>
            </a:r>
            <a:r>
              <a:rPr lang="en-US" altLang="zh-CN" sz="2200" b="1" dirty="0">
                <a:solidFill>
                  <a:srgbClr val="C00000"/>
                </a:solidFill>
                <a:ea typeface="宋体" panose="02010600030101010101" pitchFamily="2" charset="-122"/>
                <a:cs typeface="Times New Roman" panose="02020603050405020304" pitchFamily="18" charset="0"/>
              </a:rPr>
              <a:t>[]){</a:t>
            </a:r>
            <a:endParaRPr lang="en-US" altLang="zh-CN" sz="2200" b="1" dirty="0">
              <a:solidFill>
                <a:srgbClr val="C00000"/>
              </a:solidFill>
              <a:ea typeface="宋体" panose="02010600030101010101" pitchFamily="2" charset="-122"/>
              <a:cs typeface="Times New Roman" panose="02020603050405020304" pitchFamily="18" charset="0"/>
            </a:endParaRPr>
          </a:p>
          <a:p>
            <a:pPr>
              <a:lnSpc>
                <a:spcPct val="55000"/>
              </a:lnSpc>
              <a:spcBef>
                <a:spcPct val="50000"/>
              </a:spcBef>
            </a:pPr>
            <a:r>
              <a:rPr lang="en-US" altLang="zh-CN" sz="2200" b="1" dirty="0">
                <a:solidFill>
                  <a:schemeClr val="accent2"/>
                </a:solidFill>
                <a:ea typeface="宋体" panose="02010600030101010101" pitchFamily="2" charset="-122"/>
                <a:cs typeface="Times New Roman" panose="02020603050405020304" pitchFamily="18" charset="0"/>
              </a:rPr>
              <a:t>	</a:t>
            </a:r>
            <a:r>
              <a:rPr lang="en-US" altLang="zh-CN" sz="2200" b="1" dirty="0">
                <a:solidFill>
                  <a:srgbClr val="0000FF"/>
                </a:solidFill>
                <a:ea typeface="宋体" panose="02010600030101010101" pitchFamily="2" charset="-122"/>
                <a:cs typeface="Times New Roman" panose="02020603050405020304" pitchFamily="18" charset="0"/>
              </a:rPr>
              <a:t>Animal </a:t>
            </a:r>
            <a:r>
              <a:rPr lang="en-US" altLang="zh-CN" sz="2200" b="1" dirty="0" err="1">
                <a:solidFill>
                  <a:srgbClr val="0000FF"/>
                </a:solidFill>
                <a:ea typeface="宋体" panose="02010600030101010101" pitchFamily="2" charset="-122"/>
                <a:cs typeface="Times New Roman" panose="02020603050405020304" pitchFamily="18" charset="0"/>
              </a:rPr>
              <a:t>xb</a:t>
            </a:r>
            <a:r>
              <a:rPr lang="en-US" altLang="zh-CN" sz="2200" b="1" dirty="0">
                <a:solidFill>
                  <a:srgbClr val="0000FF"/>
                </a:solidFill>
                <a:ea typeface="宋体" panose="02010600030101010101" pitchFamily="2" charset="-122"/>
                <a:cs typeface="Times New Roman" panose="02020603050405020304" pitchFamily="18" charset="0"/>
              </a:rPr>
              <a:t>=new Animal();</a:t>
            </a:r>
            <a:endParaRPr lang="en-US" altLang="zh-CN" sz="2200" b="1" dirty="0">
              <a:solidFill>
                <a:srgbClr val="0000FF"/>
              </a:solidFill>
              <a:ea typeface="宋体" panose="02010600030101010101" pitchFamily="2" charset="-122"/>
              <a:cs typeface="Times New Roman" panose="02020603050405020304" pitchFamily="18" charset="0"/>
            </a:endParaRPr>
          </a:p>
          <a:p>
            <a:pPr>
              <a:lnSpc>
                <a:spcPct val="55000"/>
              </a:lnSpc>
              <a:spcBef>
                <a:spcPct val="50000"/>
              </a:spcBef>
            </a:pPr>
            <a:r>
              <a:rPr lang="en-US" altLang="zh-CN" sz="2200" b="1" dirty="0">
                <a:solidFill>
                  <a:srgbClr val="0000FF"/>
                </a:solidFill>
                <a:ea typeface="宋体" panose="02010600030101010101" pitchFamily="2" charset="-122"/>
                <a:cs typeface="Times New Roman" panose="02020603050405020304" pitchFamily="18" charset="0"/>
              </a:rPr>
              <a:t>	Animal </a:t>
            </a:r>
            <a:r>
              <a:rPr lang="en-US" altLang="zh-CN" sz="2200" b="1" dirty="0" err="1">
                <a:solidFill>
                  <a:srgbClr val="0000FF"/>
                </a:solidFill>
                <a:ea typeface="宋体" panose="02010600030101010101" pitchFamily="2" charset="-122"/>
                <a:cs typeface="Times New Roman" panose="02020603050405020304" pitchFamily="18" charset="0"/>
              </a:rPr>
              <a:t>xh</a:t>
            </a:r>
            <a:r>
              <a:rPr lang="en-US" altLang="zh-CN" sz="2200" b="1" dirty="0">
                <a:solidFill>
                  <a:srgbClr val="0000FF"/>
                </a:solidFill>
                <a:ea typeface="宋体" panose="02010600030101010101" pitchFamily="2" charset="-122"/>
                <a:cs typeface="Times New Roman" panose="02020603050405020304" pitchFamily="18" charset="0"/>
              </a:rPr>
              <a:t>=new Animal();</a:t>
            </a:r>
            <a:endParaRPr lang="en-US" altLang="zh-CN" sz="2200" b="1" dirty="0">
              <a:solidFill>
                <a:srgbClr val="0000FF"/>
              </a:solidFill>
              <a:ea typeface="宋体" panose="02010600030101010101" pitchFamily="2" charset="-122"/>
              <a:cs typeface="Times New Roman" panose="02020603050405020304" pitchFamily="18" charset="0"/>
            </a:endParaRPr>
          </a:p>
          <a:p>
            <a:pPr>
              <a:lnSpc>
                <a:spcPct val="75000"/>
              </a:lnSpc>
              <a:spcBef>
                <a:spcPct val="50000"/>
              </a:spcBef>
            </a:pPr>
            <a:r>
              <a:rPr lang="en-US" altLang="zh-CN" sz="2200" b="1" dirty="0">
                <a:solidFill>
                  <a:srgbClr val="C00000"/>
                </a:solidFill>
                <a:ea typeface="宋体" panose="02010600030101010101" pitchFamily="2" charset="-122"/>
                <a:cs typeface="Times New Roman" panose="02020603050405020304" pitchFamily="18" charset="0"/>
              </a:rPr>
              <a:t>	</a:t>
            </a:r>
            <a:r>
              <a:rPr lang="en-US" altLang="zh-CN" sz="2200" b="1" dirty="0" err="1">
                <a:solidFill>
                  <a:srgbClr val="C00000"/>
                </a:solidFill>
                <a:ea typeface="宋体" panose="02010600030101010101" pitchFamily="2" charset="-122"/>
                <a:cs typeface="Times New Roman" panose="02020603050405020304" pitchFamily="18" charset="0"/>
              </a:rPr>
              <a:t>xb.legs</a:t>
            </a:r>
            <a:r>
              <a:rPr lang="en-US" altLang="zh-CN" sz="2200" b="1" dirty="0">
                <a:solidFill>
                  <a:srgbClr val="C00000"/>
                </a:solidFill>
                <a:ea typeface="宋体" panose="02010600030101010101" pitchFamily="2" charset="-122"/>
                <a:cs typeface="Times New Roman" panose="02020603050405020304" pitchFamily="18" charset="0"/>
              </a:rPr>
              <a:t>=4;</a:t>
            </a:r>
            <a:endParaRPr lang="en-US" altLang="zh-CN" sz="2200" b="1" dirty="0">
              <a:solidFill>
                <a:srgbClr val="C00000"/>
              </a:solidFill>
              <a:ea typeface="宋体" panose="02010600030101010101" pitchFamily="2" charset="-122"/>
              <a:cs typeface="Times New Roman" panose="02020603050405020304" pitchFamily="18" charset="0"/>
            </a:endParaRPr>
          </a:p>
          <a:p>
            <a:pPr>
              <a:lnSpc>
                <a:spcPct val="75000"/>
              </a:lnSpc>
              <a:spcBef>
                <a:spcPct val="50000"/>
              </a:spcBef>
            </a:pPr>
            <a:r>
              <a:rPr lang="en-US" altLang="zh-CN" sz="2200" b="1" dirty="0">
                <a:solidFill>
                  <a:srgbClr val="C00000"/>
                </a:solidFill>
                <a:ea typeface="宋体" panose="02010600030101010101" pitchFamily="2" charset="-122"/>
                <a:cs typeface="Times New Roman" panose="02020603050405020304" pitchFamily="18" charset="0"/>
              </a:rPr>
              <a:t>	</a:t>
            </a:r>
            <a:r>
              <a:rPr lang="en-US" altLang="zh-CN" sz="2200" b="1" dirty="0" err="1">
                <a:solidFill>
                  <a:srgbClr val="C00000"/>
                </a:solidFill>
                <a:ea typeface="宋体" panose="02010600030101010101" pitchFamily="2" charset="-122"/>
                <a:cs typeface="Times New Roman" panose="02020603050405020304" pitchFamily="18" charset="0"/>
              </a:rPr>
              <a:t>xh.legs</a:t>
            </a:r>
            <a:r>
              <a:rPr lang="en-US" altLang="zh-CN" sz="2200" b="1" dirty="0">
                <a:solidFill>
                  <a:srgbClr val="C00000"/>
                </a:solidFill>
                <a:ea typeface="宋体" panose="02010600030101010101" pitchFamily="2" charset="-122"/>
                <a:cs typeface="Times New Roman" panose="02020603050405020304" pitchFamily="18" charset="0"/>
              </a:rPr>
              <a:t>=0;</a:t>
            </a:r>
            <a:endParaRPr lang="en-US" altLang="zh-CN" sz="2200" b="1" dirty="0">
              <a:solidFill>
                <a:srgbClr val="C00000"/>
              </a:solidFill>
              <a:ea typeface="宋体" panose="02010600030101010101" pitchFamily="2" charset="-122"/>
              <a:cs typeface="Times New Roman" panose="02020603050405020304" pitchFamily="18" charset="0"/>
            </a:endParaRPr>
          </a:p>
          <a:p>
            <a:pPr>
              <a:lnSpc>
                <a:spcPct val="75000"/>
              </a:lnSpc>
              <a:spcBef>
                <a:spcPct val="50000"/>
              </a:spcBef>
            </a:pPr>
            <a:r>
              <a:rPr lang="en-US" altLang="zh-CN" sz="2200" b="1" dirty="0">
                <a:solidFill>
                  <a:srgbClr val="C00000"/>
                </a:solidFill>
                <a:ea typeface="宋体" panose="02010600030101010101" pitchFamily="2" charset="-122"/>
                <a:cs typeface="Times New Roman" panose="02020603050405020304" pitchFamily="18" charset="0"/>
              </a:rPr>
              <a:t>	</a:t>
            </a:r>
            <a:r>
              <a:rPr lang="en-US" altLang="zh-CN" sz="2200" b="1" dirty="0" err="1">
                <a:solidFill>
                  <a:srgbClr val="C00000"/>
                </a:solidFill>
                <a:ea typeface="宋体" panose="02010600030101010101" pitchFamily="2" charset="-122"/>
                <a:cs typeface="Times New Roman" panose="02020603050405020304" pitchFamily="18" charset="0"/>
              </a:rPr>
              <a:t>System.out.println</a:t>
            </a:r>
            <a:r>
              <a:rPr lang="en-US" altLang="zh-CN" sz="2200" b="1" dirty="0">
                <a:solidFill>
                  <a:srgbClr val="C00000"/>
                </a:solidFill>
                <a:ea typeface="宋体" panose="02010600030101010101" pitchFamily="2" charset="-122"/>
                <a:cs typeface="Times New Roman" panose="02020603050405020304" pitchFamily="18" charset="0"/>
              </a:rPr>
              <a:t>(</a:t>
            </a:r>
            <a:r>
              <a:rPr lang="en-US" altLang="zh-CN" sz="2200" b="1" dirty="0" err="1">
                <a:solidFill>
                  <a:srgbClr val="C00000"/>
                </a:solidFill>
                <a:ea typeface="宋体" panose="02010600030101010101" pitchFamily="2" charset="-122"/>
                <a:cs typeface="Times New Roman" panose="02020603050405020304" pitchFamily="18" charset="0"/>
              </a:rPr>
              <a:t>xb.legs</a:t>
            </a:r>
            <a:r>
              <a:rPr lang="en-US" altLang="zh-CN" sz="2200" b="1" dirty="0">
                <a:solidFill>
                  <a:srgbClr val="C00000"/>
                </a:solidFill>
                <a:ea typeface="宋体" panose="02010600030101010101" pitchFamily="2" charset="-122"/>
                <a:cs typeface="Times New Roman" panose="02020603050405020304" pitchFamily="18" charset="0"/>
              </a:rPr>
              <a:t>);   </a:t>
            </a:r>
            <a:r>
              <a:rPr lang="en-US" altLang="zh-CN" sz="2200" b="1" dirty="0">
                <a:ea typeface="宋体" panose="02010600030101010101" pitchFamily="2" charset="-122"/>
                <a:cs typeface="Times New Roman" panose="02020603050405020304" pitchFamily="18" charset="0"/>
              </a:rPr>
              <a:t>//4</a:t>
            </a:r>
            <a:endParaRPr lang="en-US" altLang="zh-CN" sz="2200" b="1" dirty="0">
              <a:ea typeface="宋体" panose="02010600030101010101" pitchFamily="2" charset="-122"/>
              <a:cs typeface="Times New Roman" panose="02020603050405020304" pitchFamily="18" charset="0"/>
            </a:endParaRPr>
          </a:p>
          <a:p>
            <a:pPr>
              <a:lnSpc>
                <a:spcPct val="75000"/>
              </a:lnSpc>
              <a:spcBef>
                <a:spcPct val="50000"/>
              </a:spcBef>
            </a:pPr>
            <a:r>
              <a:rPr lang="en-US" altLang="zh-CN" sz="2200" b="1" dirty="0">
                <a:solidFill>
                  <a:srgbClr val="C00000"/>
                </a:solidFill>
                <a:ea typeface="宋体" panose="02010600030101010101" pitchFamily="2" charset="-122"/>
                <a:cs typeface="Times New Roman" panose="02020603050405020304" pitchFamily="18" charset="0"/>
              </a:rPr>
              <a:t>	</a:t>
            </a:r>
            <a:r>
              <a:rPr lang="en-US" altLang="zh-CN" sz="2200" b="1" dirty="0" err="1">
                <a:solidFill>
                  <a:srgbClr val="C00000"/>
                </a:solidFill>
                <a:ea typeface="宋体" panose="02010600030101010101" pitchFamily="2" charset="-122"/>
                <a:cs typeface="Times New Roman" panose="02020603050405020304" pitchFamily="18" charset="0"/>
              </a:rPr>
              <a:t>System.out.println</a:t>
            </a:r>
            <a:r>
              <a:rPr lang="en-US" altLang="zh-CN" sz="2200" b="1" dirty="0">
                <a:solidFill>
                  <a:srgbClr val="C00000"/>
                </a:solidFill>
                <a:ea typeface="宋体" panose="02010600030101010101" pitchFamily="2" charset="-122"/>
                <a:cs typeface="Times New Roman" panose="02020603050405020304" pitchFamily="18" charset="0"/>
              </a:rPr>
              <a:t>(</a:t>
            </a:r>
            <a:r>
              <a:rPr lang="en-US" altLang="zh-CN" sz="2200" b="1" dirty="0" err="1">
                <a:solidFill>
                  <a:srgbClr val="C00000"/>
                </a:solidFill>
                <a:ea typeface="宋体" panose="02010600030101010101" pitchFamily="2" charset="-122"/>
                <a:cs typeface="Times New Roman" panose="02020603050405020304" pitchFamily="18" charset="0"/>
              </a:rPr>
              <a:t>xh.legs</a:t>
            </a:r>
            <a:r>
              <a:rPr lang="en-US" altLang="zh-CN" sz="2200" b="1" dirty="0">
                <a:solidFill>
                  <a:srgbClr val="C00000"/>
                </a:solidFill>
                <a:ea typeface="宋体" panose="02010600030101010101" pitchFamily="2" charset="-122"/>
                <a:cs typeface="Times New Roman" panose="02020603050405020304" pitchFamily="18" charset="0"/>
              </a:rPr>
              <a:t>);   </a:t>
            </a:r>
            <a:r>
              <a:rPr lang="en-US" altLang="zh-CN" sz="2200" b="1" dirty="0">
                <a:ea typeface="宋体" panose="02010600030101010101" pitchFamily="2" charset="-122"/>
                <a:cs typeface="Times New Roman" panose="02020603050405020304" pitchFamily="18" charset="0"/>
              </a:rPr>
              <a:t>//0</a:t>
            </a:r>
            <a:endParaRPr lang="en-US" altLang="zh-CN" sz="2200" b="1" dirty="0">
              <a:ea typeface="宋体" panose="02010600030101010101" pitchFamily="2" charset="-122"/>
              <a:cs typeface="Times New Roman" panose="02020603050405020304" pitchFamily="18" charset="0"/>
            </a:endParaRPr>
          </a:p>
          <a:p>
            <a:pPr>
              <a:lnSpc>
                <a:spcPct val="75000"/>
              </a:lnSpc>
              <a:spcBef>
                <a:spcPct val="50000"/>
              </a:spcBef>
            </a:pPr>
            <a:r>
              <a:rPr lang="en-US" altLang="zh-CN" sz="2200" b="1" dirty="0">
                <a:solidFill>
                  <a:srgbClr val="C00000"/>
                </a:solidFill>
                <a:ea typeface="宋体" panose="02010600030101010101" pitchFamily="2" charset="-122"/>
                <a:cs typeface="Times New Roman" panose="02020603050405020304" pitchFamily="18" charset="0"/>
              </a:rPr>
              <a:t>	</a:t>
            </a:r>
            <a:r>
              <a:rPr lang="en-US" altLang="zh-CN" sz="2200" b="1" dirty="0" err="1">
                <a:solidFill>
                  <a:srgbClr val="C00000"/>
                </a:solidFill>
                <a:ea typeface="宋体" panose="02010600030101010101" pitchFamily="2" charset="-122"/>
                <a:cs typeface="Times New Roman" panose="02020603050405020304" pitchFamily="18" charset="0"/>
              </a:rPr>
              <a:t>xb.legs</a:t>
            </a:r>
            <a:r>
              <a:rPr lang="en-US" altLang="zh-CN" sz="2200" b="1" dirty="0">
                <a:solidFill>
                  <a:srgbClr val="C00000"/>
                </a:solidFill>
                <a:ea typeface="宋体" panose="02010600030101010101" pitchFamily="2" charset="-122"/>
                <a:cs typeface="Times New Roman" panose="02020603050405020304" pitchFamily="18" charset="0"/>
              </a:rPr>
              <a:t>=2;</a:t>
            </a:r>
            <a:endParaRPr lang="en-US" altLang="zh-CN" sz="2200" b="1" dirty="0">
              <a:solidFill>
                <a:srgbClr val="C00000"/>
              </a:solidFill>
              <a:ea typeface="宋体" panose="02010600030101010101" pitchFamily="2" charset="-122"/>
              <a:cs typeface="Times New Roman" panose="02020603050405020304" pitchFamily="18" charset="0"/>
            </a:endParaRPr>
          </a:p>
          <a:p>
            <a:pPr>
              <a:lnSpc>
                <a:spcPct val="75000"/>
              </a:lnSpc>
              <a:spcBef>
                <a:spcPct val="50000"/>
              </a:spcBef>
            </a:pPr>
            <a:r>
              <a:rPr lang="en-US" altLang="zh-CN" sz="2200" b="1" dirty="0">
                <a:solidFill>
                  <a:srgbClr val="C00000"/>
                </a:solidFill>
                <a:ea typeface="宋体" panose="02010600030101010101" pitchFamily="2" charset="-122"/>
                <a:cs typeface="Times New Roman" panose="02020603050405020304" pitchFamily="18" charset="0"/>
              </a:rPr>
              <a:t>	</a:t>
            </a:r>
            <a:r>
              <a:rPr lang="en-US" altLang="zh-CN" sz="2200" b="1" dirty="0" err="1">
                <a:solidFill>
                  <a:srgbClr val="C00000"/>
                </a:solidFill>
                <a:ea typeface="宋体" panose="02010600030101010101" pitchFamily="2" charset="-122"/>
                <a:cs typeface="Times New Roman" panose="02020603050405020304" pitchFamily="18" charset="0"/>
              </a:rPr>
              <a:t>System.out.println</a:t>
            </a:r>
            <a:r>
              <a:rPr lang="en-US" altLang="zh-CN" sz="2200" b="1" dirty="0">
                <a:solidFill>
                  <a:srgbClr val="C00000"/>
                </a:solidFill>
                <a:ea typeface="宋体" panose="02010600030101010101" pitchFamily="2" charset="-122"/>
                <a:cs typeface="Times New Roman" panose="02020603050405020304" pitchFamily="18" charset="0"/>
              </a:rPr>
              <a:t>(</a:t>
            </a:r>
            <a:r>
              <a:rPr lang="en-US" altLang="zh-CN" sz="2200" b="1" dirty="0" err="1">
                <a:solidFill>
                  <a:srgbClr val="C00000"/>
                </a:solidFill>
                <a:ea typeface="宋体" panose="02010600030101010101" pitchFamily="2" charset="-122"/>
                <a:cs typeface="Times New Roman" panose="02020603050405020304" pitchFamily="18" charset="0"/>
              </a:rPr>
              <a:t>xb.legs</a:t>
            </a:r>
            <a:r>
              <a:rPr lang="en-US" altLang="zh-CN" sz="2200" b="1" dirty="0">
                <a:solidFill>
                  <a:srgbClr val="C00000"/>
                </a:solidFill>
                <a:ea typeface="宋体" panose="02010600030101010101" pitchFamily="2" charset="-122"/>
                <a:cs typeface="Times New Roman" panose="02020603050405020304" pitchFamily="18" charset="0"/>
              </a:rPr>
              <a:t>);   </a:t>
            </a:r>
            <a:r>
              <a:rPr lang="en-US" altLang="zh-CN" sz="2200" b="1" dirty="0">
                <a:ea typeface="宋体" panose="02010600030101010101" pitchFamily="2" charset="-122"/>
                <a:cs typeface="Times New Roman" panose="02020603050405020304" pitchFamily="18" charset="0"/>
              </a:rPr>
              <a:t>//2</a:t>
            </a:r>
            <a:endParaRPr lang="en-US" altLang="zh-CN" sz="2200" b="1" dirty="0">
              <a:ea typeface="宋体" panose="02010600030101010101" pitchFamily="2" charset="-122"/>
              <a:cs typeface="Times New Roman" panose="02020603050405020304" pitchFamily="18" charset="0"/>
            </a:endParaRPr>
          </a:p>
          <a:p>
            <a:pPr>
              <a:lnSpc>
                <a:spcPct val="75000"/>
              </a:lnSpc>
              <a:spcBef>
                <a:spcPct val="50000"/>
              </a:spcBef>
            </a:pPr>
            <a:r>
              <a:rPr lang="en-US" altLang="zh-CN" sz="2200" b="1" dirty="0">
                <a:solidFill>
                  <a:srgbClr val="C00000"/>
                </a:solidFill>
                <a:ea typeface="宋体" panose="02010600030101010101" pitchFamily="2" charset="-122"/>
                <a:cs typeface="Times New Roman" panose="02020603050405020304" pitchFamily="18" charset="0"/>
              </a:rPr>
              <a:t>	</a:t>
            </a:r>
            <a:r>
              <a:rPr lang="en-US" altLang="zh-CN" sz="2200" b="1" dirty="0" err="1">
                <a:solidFill>
                  <a:srgbClr val="C00000"/>
                </a:solidFill>
                <a:ea typeface="宋体" panose="02010600030101010101" pitchFamily="2" charset="-122"/>
                <a:cs typeface="Times New Roman" panose="02020603050405020304" pitchFamily="18" charset="0"/>
              </a:rPr>
              <a:t>System.out.println</a:t>
            </a:r>
            <a:r>
              <a:rPr lang="en-US" altLang="zh-CN" sz="2200" b="1" dirty="0">
                <a:solidFill>
                  <a:srgbClr val="C00000"/>
                </a:solidFill>
                <a:ea typeface="宋体" panose="02010600030101010101" pitchFamily="2" charset="-122"/>
                <a:cs typeface="Times New Roman" panose="02020603050405020304" pitchFamily="18" charset="0"/>
              </a:rPr>
              <a:t>(</a:t>
            </a:r>
            <a:r>
              <a:rPr lang="en-US" altLang="zh-CN" sz="2200" b="1" dirty="0" err="1">
                <a:solidFill>
                  <a:srgbClr val="C00000"/>
                </a:solidFill>
                <a:ea typeface="宋体" panose="02010600030101010101" pitchFamily="2" charset="-122"/>
                <a:cs typeface="Times New Roman" panose="02020603050405020304" pitchFamily="18" charset="0"/>
              </a:rPr>
              <a:t>xh.legs</a:t>
            </a:r>
            <a:r>
              <a:rPr lang="en-US" altLang="zh-CN" sz="2200" b="1" dirty="0">
                <a:solidFill>
                  <a:srgbClr val="C00000"/>
                </a:solidFill>
                <a:ea typeface="宋体" panose="02010600030101010101" pitchFamily="2" charset="-122"/>
                <a:cs typeface="Times New Roman" panose="02020603050405020304" pitchFamily="18" charset="0"/>
              </a:rPr>
              <a:t>);   </a:t>
            </a:r>
            <a:r>
              <a:rPr lang="en-US" altLang="zh-CN" sz="2200" b="1" dirty="0">
                <a:ea typeface="宋体" panose="02010600030101010101" pitchFamily="2" charset="-122"/>
                <a:cs typeface="Times New Roman" panose="02020603050405020304" pitchFamily="18" charset="0"/>
              </a:rPr>
              <a:t>//0</a:t>
            </a:r>
            <a:endParaRPr lang="en-US" altLang="zh-CN" sz="2200" b="1" dirty="0">
              <a:ea typeface="宋体" panose="02010600030101010101" pitchFamily="2" charset="-122"/>
              <a:cs typeface="Times New Roman" panose="02020603050405020304" pitchFamily="18" charset="0"/>
            </a:endParaRPr>
          </a:p>
          <a:p>
            <a:pPr>
              <a:lnSpc>
                <a:spcPct val="75000"/>
              </a:lnSpc>
              <a:spcBef>
                <a:spcPct val="50000"/>
              </a:spcBef>
            </a:pPr>
            <a:r>
              <a:rPr lang="en-US" altLang="zh-CN" sz="2200" b="1" dirty="0">
                <a:solidFill>
                  <a:srgbClr val="C00000"/>
                </a:solidFill>
                <a:ea typeface="宋体" panose="02010600030101010101" pitchFamily="2" charset="-122"/>
                <a:cs typeface="Times New Roman" panose="02020603050405020304" pitchFamily="18" charset="0"/>
              </a:rPr>
              <a:t>    }  }</a:t>
            </a:r>
            <a:endParaRPr lang="en-US" altLang="zh-CN" sz="2200" b="1" dirty="0">
              <a:solidFill>
                <a:srgbClr val="C00000"/>
              </a:solidFill>
              <a:ea typeface="宋体" panose="02010600030101010101" pitchFamily="2" charset="-122"/>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2933" y="1290902"/>
            <a:ext cx="8712968" cy="461665"/>
          </a:xfrm>
          <a:prstGeom prst="rect">
            <a:avLst/>
          </a:prstGeom>
          <a:noFill/>
        </p:spPr>
        <p:txBody>
          <a:bodyPr wrap="square" rtlCol="0">
            <a:spAutoFit/>
          </a:bodyPr>
          <a:lstStyle/>
          <a:p>
            <a:r>
              <a:rPr lang="zh-CN" altLang="en-US" sz="2400" b="1">
                <a:ea typeface="宋体" panose="02010600030101010101" pitchFamily="2" charset="-122"/>
                <a:cs typeface="Times New Roman" panose="02020603050405020304" pitchFamily="18" charset="0"/>
              </a:rPr>
              <a:t>编写</a:t>
            </a:r>
            <a:r>
              <a:rPr lang="zh-CN" altLang="en-US" sz="2400" b="1" dirty="0">
                <a:ea typeface="宋体" panose="02010600030101010101" pitchFamily="2" charset="-122"/>
                <a:cs typeface="Times New Roman" panose="02020603050405020304" pitchFamily="18" charset="0"/>
              </a:rPr>
              <a:t>教师类和学生类，并通过测试类创建对象进行测试</a:t>
            </a:r>
            <a:endParaRPr lang="zh-CN" altLang="en-US" sz="2400" b="1" dirty="0">
              <a:ea typeface="宋体" panose="02010600030101010101" pitchFamily="2" charset="-122"/>
              <a:cs typeface="Times New Roman" panose="02020603050405020304" pitchFamily="18" charset="0"/>
            </a:endParaRPr>
          </a:p>
        </p:txBody>
      </p:sp>
      <p:graphicFrame>
        <p:nvGraphicFramePr>
          <p:cNvPr id="5" name="Group 4"/>
          <p:cNvGraphicFramePr>
            <a:graphicFrameLocks noGrp="1"/>
          </p:cNvGraphicFramePr>
          <p:nvPr/>
        </p:nvGraphicFramePr>
        <p:xfrm>
          <a:off x="818539" y="1988840"/>
          <a:ext cx="3024336" cy="4224668"/>
        </p:xfrm>
        <a:graphic>
          <a:graphicData uri="http://schemas.openxmlformats.org/drawingml/2006/table">
            <a:tbl>
              <a:tblPr>
                <a:tableStyleId>{3C2FFA5D-87B4-456A-9821-1D502468CF0F}</a:tableStyleId>
              </a:tblPr>
              <a:tblGrid>
                <a:gridCol w="3024336"/>
              </a:tblGrid>
              <a:tr h="814502">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dirty="0">
                          <a:ln>
                            <a:noFill/>
                          </a:ln>
                          <a:solidFill>
                            <a:schemeClr val="tx1"/>
                          </a:solidFill>
                          <a:effectLst/>
                          <a:latin typeface="+mn-lt"/>
                          <a:ea typeface="宋体" panose="02010600030101010101" pitchFamily="2" charset="-122"/>
                          <a:cs typeface="Arial Unicode MS" panose="020B0604020202020204" pitchFamily="34" charset="-122"/>
                        </a:rPr>
                        <a:t>Student</a:t>
                      </a:r>
                      <a:r>
                        <a:rPr kumimoji="1" lang="zh-CN" altLang="en-US" sz="2400" b="0" i="0" u="none" strike="noStrike" cap="none" normalizeH="0" baseline="0" dirty="0">
                          <a:ln>
                            <a:noFill/>
                          </a:ln>
                          <a:solidFill>
                            <a:schemeClr val="tx1"/>
                          </a:solidFill>
                          <a:effectLst/>
                          <a:latin typeface="+mn-lt"/>
                          <a:ea typeface="宋体" panose="02010600030101010101" pitchFamily="2" charset="-122"/>
                          <a:cs typeface="Arial Unicode MS" panose="020B0604020202020204" pitchFamily="34" charset="-122"/>
                        </a:rPr>
                        <a:t>类</a:t>
                      </a:r>
                      <a:endParaRPr kumimoji="1" lang="en-US" altLang="zh-CN" sz="2400" b="0" i="0" u="none" strike="noStrike" cap="none" normalizeH="0" baseline="0" dirty="0">
                        <a:ln>
                          <a:noFill/>
                        </a:ln>
                        <a:solidFill>
                          <a:schemeClr val="tx1"/>
                        </a:solidFill>
                        <a:effectLst/>
                        <a:latin typeface="+mn-lt"/>
                        <a:ea typeface="宋体" panose="02010600030101010101" pitchFamily="2" charset="-122"/>
                        <a:cs typeface="Arial Unicode MS" panose="020B0604020202020204" pitchFamily="34" charset="-122"/>
                      </a:endParaRPr>
                    </a:p>
                  </a:txBody>
                  <a:tcPr anchor="ctr" horzOverflow="overflow"/>
                </a:tc>
              </a:tr>
              <a:tr h="209263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Arial Unicode MS" panose="020B0604020202020204" pitchFamily="34" charset="-122"/>
                        </a:rPr>
                        <a:t>属性：</a:t>
                      </a:r>
                      <a:endParaRPr kumimoji="1" lang="en-US" altLang="zh-CN" sz="24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Arial Unicode MS" panose="020B0604020202020204" pitchFamily="34"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dirty="0">
                          <a:ln>
                            <a:noFill/>
                          </a:ln>
                          <a:solidFill>
                            <a:schemeClr val="tx1"/>
                          </a:solidFill>
                          <a:effectLst/>
                          <a:latin typeface="+mn-lt"/>
                          <a:ea typeface="宋体" panose="02010600030101010101" pitchFamily="2" charset="-122"/>
                          <a:cs typeface="Arial Unicode MS" panose="020B0604020202020204" pitchFamily="34" charset="-122"/>
                        </a:rPr>
                        <a:t>name:String</a:t>
                      </a:r>
                      <a:endParaRPr kumimoji="1" lang="en-US" altLang="zh-CN" sz="2400" b="0" i="0" u="none" strike="noStrike" cap="none" normalizeH="0" baseline="0" dirty="0">
                        <a:ln>
                          <a:noFill/>
                        </a:ln>
                        <a:solidFill>
                          <a:schemeClr val="tx1"/>
                        </a:solidFill>
                        <a:effectLst/>
                        <a:latin typeface="+mn-lt"/>
                        <a:ea typeface="宋体" panose="02010600030101010101" pitchFamily="2" charset="-122"/>
                        <a:cs typeface="Arial Unicode MS" panose="020B0604020202020204" pitchFamily="34"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dirty="0">
                          <a:ln>
                            <a:noFill/>
                          </a:ln>
                          <a:solidFill>
                            <a:schemeClr val="tx1"/>
                          </a:solidFill>
                          <a:effectLst/>
                          <a:latin typeface="+mn-lt"/>
                          <a:ea typeface="宋体" panose="02010600030101010101" pitchFamily="2" charset="-122"/>
                          <a:cs typeface="Arial Unicode MS" panose="020B0604020202020204" pitchFamily="34" charset="-122"/>
                        </a:rPr>
                        <a:t>age:int</a:t>
                      </a:r>
                      <a:endParaRPr kumimoji="1" lang="en-US" altLang="zh-CN" sz="2400" b="0" i="0" u="none" strike="noStrike" cap="none" normalizeH="0" baseline="0" dirty="0">
                        <a:ln>
                          <a:noFill/>
                        </a:ln>
                        <a:solidFill>
                          <a:schemeClr val="tx1"/>
                        </a:solidFill>
                        <a:effectLst/>
                        <a:latin typeface="+mn-lt"/>
                        <a:ea typeface="宋体" panose="02010600030101010101" pitchFamily="2" charset="-122"/>
                        <a:cs typeface="Arial Unicode MS" panose="020B0604020202020204" pitchFamily="34"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dirty="0">
                          <a:ln>
                            <a:noFill/>
                          </a:ln>
                          <a:solidFill>
                            <a:schemeClr val="tx1"/>
                          </a:solidFill>
                          <a:effectLst/>
                          <a:latin typeface="+mn-lt"/>
                          <a:ea typeface="宋体" panose="02010600030101010101" pitchFamily="2" charset="-122"/>
                          <a:cs typeface="Arial Unicode MS" panose="020B0604020202020204" pitchFamily="34" charset="-122"/>
                        </a:rPr>
                        <a:t>major:String</a:t>
                      </a:r>
                      <a:endParaRPr kumimoji="1" lang="en-US" altLang="zh-CN" sz="2400" b="0" i="0" u="none" strike="noStrike" cap="none" normalizeH="0" baseline="0" dirty="0">
                        <a:ln>
                          <a:noFill/>
                        </a:ln>
                        <a:solidFill>
                          <a:schemeClr val="tx1"/>
                        </a:solidFill>
                        <a:effectLst/>
                        <a:latin typeface="+mn-lt"/>
                        <a:ea typeface="宋体" panose="02010600030101010101" pitchFamily="2" charset="-122"/>
                        <a:cs typeface="Arial Unicode MS" panose="020B0604020202020204" pitchFamily="34"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dirty="0">
                          <a:ln>
                            <a:noFill/>
                          </a:ln>
                          <a:solidFill>
                            <a:schemeClr val="tx1"/>
                          </a:solidFill>
                          <a:effectLst/>
                          <a:latin typeface="+mn-lt"/>
                          <a:ea typeface="宋体" panose="02010600030101010101" pitchFamily="2" charset="-122"/>
                          <a:cs typeface="Arial Unicode MS" panose="020B0604020202020204" pitchFamily="34" charset="-122"/>
                        </a:rPr>
                        <a:t>interests:String</a:t>
                      </a:r>
                      <a:endParaRPr kumimoji="1" lang="en-US" altLang="zh-CN" sz="2400" b="0" i="0" u="none" strike="noStrike" cap="none" normalizeH="0" baseline="0" dirty="0">
                        <a:ln>
                          <a:noFill/>
                        </a:ln>
                        <a:solidFill>
                          <a:schemeClr val="tx1"/>
                        </a:solidFill>
                        <a:effectLst/>
                        <a:latin typeface="+mn-lt"/>
                        <a:ea typeface="宋体" panose="02010600030101010101" pitchFamily="2" charset="-122"/>
                        <a:cs typeface="Arial Unicode MS" panose="020B0604020202020204" pitchFamily="34" charset="-122"/>
                      </a:endParaRPr>
                    </a:p>
                  </a:txBody>
                  <a:tcPr horzOverflow="overflow"/>
                </a:tc>
              </a:tr>
              <a:tr h="1197318">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Arial Unicode MS" panose="020B0604020202020204" pitchFamily="34" charset="-122"/>
                        </a:rPr>
                        <a:t>方法：</a:t>
                      </a:r>
                      <a:r>
                        <a:rPr kumimoji="1" lang="en-US" altLang="zh-CN" sz="2400" b="1" i="0" u="none" strike="noStrike" cap="none" normalizeH="0" baseline="0" dirty="0">
                          <a:ln>
                            <a:noFill/>
                          </a:ln>
                          <a:solidFill>
                            <a:schemeClr val="tx1"/>
                          </a:solidFill>
                          <a:effectLst/>
                          <a:latin typeface="+mn-lt"/>
                          <a:ea typeface="宋体" panose="02010600030101010101" pitchFamily="2" charset="-122"/>
                          <a:cs typeface="Arial Unicode MS" panose="020B0604020202020204" pitchFamily="34" charset="-122"/>
                        </a:rPr>
                        <a:t>say()</a:t>
                      </a:r>
                      <a:endParaRPr kumimoji="1" lang="en-US" altLang="zh-CN" sz="2400" b="1" i="0" u="none" strike="noStrike" cap="none" normalizeH="0" baseline="0" dirty="0">
                        <a:ln>
                          <a:noFill/>
                        </a:ln>
                        <a:solidFill>
                          <a:schemeClr val="tx1"/>
                        </a:solidFill>
                        <a:effectLst/>
                        <a:latin typeface="+mn-lt"/>
                        <a:ea typeface="宋体" panose="02010600030101010101" pitchFamily="2" charset="-122"/>
                        <a:cs typeface="Arial Unicode MS" panose="020B0604020202020204" pitchFamily="34"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Arial Unicode MS" panose="020B0604020202020204" pitchFamily="34" charset="-122"/>
                        </a:rPr>
                        <a:t>返回学生的个人信息</a:t>
                      </a:r>
                      <a:endParaRPr kumimoji="1" lang="en-US" altLang="zh-CN" sz="24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Arial Unicode MS" panose="020B0604020202020204" pitchFamily="34" charset="-122"/>
                      </a:endParaRPr>
                    </a:p>
                  </a:txBody>
                  <a:tcPr horzOverflow="overflow"/>
                </a:tc>
              </a:tr>
            </a:tbl>
          </a:graphicData>
        </a:graphic>
      </p:graphicFrame>
      <p:graphicFrame>
        <p:nvGraphicFramePr>
          <p:cNvPr id="6" name="Group 4"/>
          <p:cNvGraphicFramePr>
            <a:graphicFrameLocks noGrp="1"/>
          </p:cNvGraphicFramePr>
          <p:nvPr/>
        </p:nvGraphicFramePr>
        <p:xfrm>
          <a:off x="4842030" y="1988840"/>
          <a:ext cx="3024336" cy="4202754"/>
        </p:xfrm>
        <a:graphic>
          <a:graphicData uri="http://schemas.openxmlformats.org/drawingml/2006/table">
            <a:tbl>
              <a:tblPr>
                <a:tableStyleId>{3C2FFA5D-87B4-456A-9821-1D502468CF0F}</a:tableStyleId>
              </a:tblPr>
              <a:tblGrid>
                <a:gridCol w="3024336"/>
              </a:tblGrid>
              <a:tr h="805630">
                <a:tc>
                  <a:txBody>
                    <a:bodyPr/>
                    <a:lstStyle/>
                    <a:p>
                      <a:pPr marL="0" marR="0" lvl="0" indent="0" algn="ctr" defTabSz="914400" rtl="0" eaLnBrk="1" fontAlgn="base" latinLnBrk="0" hangingPunct="1">
                        <a:lnSpc>
                          <a:spcPct val="100000"/>
                        </a:lnSpc>
                        <a:spcBef>
                          <a:spcPts val="1200"/>
                        </a:spcBef>
                        <a:spcAft>
                          <a:spcPct val="0"/>
                        </a:spcAft>
                        <a:buClrTx/>
                        <a:buSzTx/>
                        <a:buFontTx/>
                        <a:buNone/>
                      </a:pPr>
                      <a:r>
                        <a:rPr kumimoji="1" lang="en-US" altLang="zh-CN" sz="2400" b="0" i="0" u="none" strike="noStrike" cap="none" normalizeH="0" baseline="0" dirty="0">
                          <a:ln>
                            <a:noFill/>
                          </a:ln>
                          <a:solidFill>
                            <a:schemeClr val="tx1"/>
                          </a:solidFill>
                          <a:effectLst/>
                          <a:latin typeface="+mn-lt"/>
                          <a:ea typeface="宋体" panose="02010600030101010101" pitchFamily="2" charset="-122"/>
                          <a:cs typeface="Arial Unicode MS" panose="020B0604020202020204" pitchFamily="34" charset="-122"/>
                        </a:rPr>
                        <a:t>Teacher</a:t>
                      </a:r>
                      <a:r>
                        <a:rPr kumimoji="1" lang="zh-CN" altLang="en-US" sz="2400" b="0" i="0" u="none" strike="noStrike" cap="none" normalizeH="0" baseline="0" dirty="0">
                          <a:ln>
                            <a:noFill/>
                          </a:ln>
                          <a:solidFill>
                            <a:schemeClr val="tx1"/>
                          </a:solidFill>
                          <a:effectLst/>
                          <a:latin typeface="+mn-lt"/>
                          <a:ea typeface="宋体" panose="02010600030101010101" pitchFamily="2" charset="-122"/>
                          <a:cs typeface="Arial Unicode MS" panose="020B0604020202020204" pitchFamily="34" charset="-122"/>
                        </a:rPr>
                        <a:t>类</a:t>
                      </a:r>
                      <a:endParaRPr kumimoji="1" lang="en-US" altLang="zh-CN" sz="2400" b="0" i="0" u="none" strike="noStrike" cap="none" normalizeH="0" baseline="0" dirty="0">
                        <a:ln>
                          <a:noFill/>
                        </a:ln>
                        <a:solidFill>
                          <a:schemeClr val="tx1"/>
                        </a:solidFill>
                        <a:effectLst/>
                        <a:latin typeface="+mn-lt"/>
                        <a:ea typeface="宋体" panose="02010600030101010101" pitchFamily="2" charset="-122"/>
                        <a:cs typeface="Arial Unicode MS" panose="020B0604020202020204" pitchFamily="34" charset="-122"/>
                      </a:endParaRPr>
                    </a:p>
                  </a:txBody>
                  <a:tcPr anchor="ctr" horzOverflow="overflow"/>
                </a:tc>
              </a:tr>
              <a:tr h="2114549">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Arial Unicode MS" panose="020B0604020202020204" pitchFamily="34" charset="-122"/>
                        </a:rPr>
                        <a:t>属性：</a:t>
                      </a:r>
                      <a:endParaRPr kumimoji="1" lang="en-US" altLang="zh-CN" sz="24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Arial Unicode MS" panose="020B0604020202020204" pitchFamily="34"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dirty="0">
                          <a:ln>
                            <a:noFill/>
                          </a:ln>
                          <a:solidFill>
                            <a:schemeClr val="tx1"/>
                          </a:solidFill>
                          <a:effectLst/>
                          <a:latin typeface="+mn-lt"/>
                          <a:ea typeface="宋体" panose="02010600030101010101" pitchFamily="2" charset="-122"/>
                          <a:cs typeface="Arial Unicode MS" panose="020B0604020202020204" pitchFamily="34" charset="-122"/>
                        </a:rPr>
                        <a:t>name:String</a:t>
                      </a:r>
                      <a:endParaRPr kumimoji="1" lang="en-US" altLang="zh-CN" sz="2400" b="0" i="0" u="none" strike="noStrike" cap="none" normalizeH="0" baseline="0" dirty="0">
                        <a:ln>
                          <a:noFill/>
                        </a:ln>
                        <a:solidFill>
                          <a:schemeClr val="tx1"/>
                        </a:solidFill>
                        <a:effectLst/>
                        <a:latin typeface="+mn-lt"/>
                        <a:ea typeface="宋体" panose="02010600030101010101" pitchFamily="2" charset="-122"/>
                        <a:cs typeface="Arial Unicode MS" panose="020B0604020202020204" pitchFamily="34"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dirty="0">
                          <a:ln>
                            <a:noFill/>
                          </a:ln>
                          <a:solidFill>
                            <a:schemeClr val="tx1"/>
                          </a:solidFill>
                          <a:effectLst/>
                          <a:latin typeface="+mn-lt"/>
                          <a:ea typeface="宋体" panose="02010600030101010101" pitchFamily="2" charset="-122"/>
                          <a:cs typeface="Arial Unicode MS" panose="020B0604020202020204" pitchFamily="34" charset="-122"/>
                        </a:rPr>
                        <a:t>age:int</a:t>
                      </a:r>
                      <a:endParaRPr kumimoji="1" lang="en-US" altLang="zh-CN" sz="2400" b="0" i="0" u="none" strike="noStrike" cap="none" normalizeH="0" baseline="0" dirty="0">
                        <a:ln>
                          <a:noFill/>
                        </a:ln>
                        <a:solidFill>
                          <a:schemeClr val="tx1"/>
                        </a:solidFill>
                        <a:effectLst/>
                        <a:latin typeface="+mn-lt"/>
                        <a:ea typeface="宋体" panose="02010600030101010101" pitchFamily="2" charset="-122"/>
                        <a:cs typeface="Arial Unicode MS" panose="020B0604020202020204" pitchFamily="34"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dirty="0">
                          <a:ln>
                            <a:noFill/>
                          </a:ln>
                          <a:solidFill>
                            <a:schemeClr val="tx1"/>
                          </a:solidFill>
                          <a:effectLst/>
                          <a:latin typeface="+mn-lt"/>
                          <a:ea typeface="宋体" panose="02010600030101010101" pitchFamily="2" charset="-122"/>
                          <a:cs typeface="Arial Unicode MS" panose="020B0604020202020204" pitchFamily="34" charset="-122"/>
                        </a:rPr>
                        <a:t>teachAge:int</a:t>
                      </a:r>
                      <a:endParaRPr kumimoji="1" lang="en-US" altLang="zh-CN" sz="2400" b="0" i="0" u="none" strike="noStrike" cap="none" normalizeH="0" baseline="0" dirty="0">
                        <a:ln>
                          <a:noFill/>
                        </a:ln>
                        <a:solidFill>
                          <a:schemeClr val="tx1"/>
                        </a:solidFill>
                        <a:effectLst/>
                        <a:latin typeface="+mn-lt"/>
                        <a:ea typeface="宋体" panose="02010600030101010101" pitchFamily="2" charset="-122"/>
                        <a:cs typeface="Arial Unicode MS" panose="020B0604020202020204" pitchFamily="34"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dirty="0">
                          <a:ln>
                            <a:noFill/>
                          </a:ln>
                          <a:solidFill>
                            <a:schemeClr val="tx1"/>
                          </a:solidFill>
                          <a:effectLst/>
                          <a:latin typeface="+mn-lt"/>
                          <a:ea typeface="宋体" panose="02010600030101010101" pitchFamily="2" charset="-122"/>
                          <a:cs typeface="Arial Unicode MS" panose="020B0604020202020204" pitchFamily="34" charset="-122"/>
                        </a:rPr>
                        <a:t>course:String</a:t>
                      </a:r>
                      <a:endParaRPr kumimoji="1" lang="en-US" altLang="zh-CN" sz="2400" b="0" i="0" u="none" strike="noStrike" cap="none" normalizeH="0" baseline="0" dirty="0">
                        <a:ln>
                          <a:noFill/>
                        </a:ln>
                        <a:solidFill>
                          <a:schemeClr val="tx1"/>
                        </a:solidFill>
                        <a:effectLst/>
                        <a:latin typeface="+mn-lt"/>
                        <a:ea typeface="宋体" panose="02010600030101010101" pitchFamily="2" charset="-122"/>
                        <a:cs typeface="Arial Unicode MS" panose="020B0604020202020204" pitchFamily="34" charset="-122"/>
                      </a:endParaRPr>
                    </a:p>
                  </a:txBody>
                  <a:tcPr horzOverflow="overflow"/>
                </a:tc>
              </a:tr>
              <a:tr h="1184276">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Arial Unicode MS" panose="020B0604020202020204" pitchFamily="34" charset="-122"/>
                        </a:rPr>
                        <a:t>方法：</a:t>
                      </a:r>
                      <a:r>
                        <a:rPr kumimoji="1" lang="en-US" altLang="zh-CN" sz="2400" b="1" i="0" u="none" strike="noStrike" cap="none" normalizeH="0" baseline="0" dirty="0">
                          <a:ln>
                            <a:noFill/>
                          </a:ln>
                          <a:solidFill>
                            <a:schemeClr val="tx1"/>
                          </a:solidFill>
                          <a:effectLst/>
                          <a:latin typeface="+mn-lt"/>
                          <a:ea typeface="宋体" panose="02010600030101010101" pitchFamily="2" charset="-122"/>
                          <a:cs typeface="Arial Unicode MS" panose="020B0604020202020204" pitchFamily="34" charset="-122"/>
                        </a:rPr>
                        <a:t>say()</a:t>
                      </a:r>
                      <a:endParaRPr kumimoji="1" lang="en-US" altLang="zh-CN" sz="2400" b="1" i="0" u="none" strike="noStrike" cap="none" normalizeH="0" baseline="0" dirty="0">
                        <a:ln>
                          <a:noFill/>
                        </a:ln>
                        <a:solidFill>
                          <a:schemeClr val="tx1"/>
                        </a:solidFill>
                        <a:effectLst/>
                        <a:latin typeface="+mn-lt"/>
                        <a:ea typeface="宋体" panose="02010600030101010101" pitchFamily="2" charset="-122"/>
                        <a:cs typeface="Arial Unicode MS" panose="020B0604020202020204" pitchFamily="34"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Arial Unicode MS" panose="020B0604020202020204" pitchFamily="34" charset="-122"/>
                        </a:rPr>
                        <a:t>输出教师的个人信息</a:t>
                      </a:r>
                      <a:endParaRPr kumimoji="1" lang="en-US" altLang="zh-CN" sz="24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Arial Unicode MS" panose="020B0604020202020204" pitchFamily="34" charset="-122"/>
                      </a:endParaRPr>
                    </a:p>
                  </a:txBody>
                  <a:tcPr horzOverflow="overflow"/>
                </a:tc>
              </a:tr>
            </a:tbl>
          </a:graphicData>
        </a:graphic>
      </p:graphicFrame>
      <p:sp>
        <p:nvSpPr>
          <p:cNvPr id="7" name="TextBox 6"/>
          <p:cNvSpPr txBox="1"/>
          <p:nvPr/>
        </p:nvSpPr>
        <p:spPr>
          <a:xfrm>
            <a:off x="3851920" y="651715"/>
            <a:ext cx="1980220" cy="646331"/>
          </a:xfrm>
          <a:prstGeom prst="rect">
            <a:avLst/>
          </a:prstGeom>
          <a:noFill/>
        </p:spPr>
        <p:txBody>
          <a:bodyPr wrap="square" rtlCol="0">
            <a:spAutoFit/>
          </a:bodyPr>
          <a:lstStyle/>
          <a:p>
            <a:r>
              <a:rPr lang="zh-CN" altLang="en-US" sz="3600" b="1" dirty="0">
                <a:ea typeface="宋体" panose="02010600030101010101" pitchFamily="2" charset="-122"/>
                <a:cs typeface="Times New Roman" panose="02020603050405020304" pitchFamily="18" charset="0"/>
              </a:rPr>
              <a:t>练  习 </a:t>
            </a:r>
            <a:r>
              <a:rPr lang="en-US" altLang="zh-CN" sz="3600" b="1" dirty="0">
                <a:ea typeface="宋体" panose="02010600030101010101" pitchFamily="2" charset="-122"/>
                <a:cs typeface="Times New Roman" panose="02020603050405020304" pitchFamily="18" charset="0"/>
              </a:rPr>
              <a:t>1</a:t>
            </a:r>
            <a:endParaRPr lang="zh-CN" altLang="en-US" sz="3600" dirty="0">
              <a:ea typeface="宋体" panose="02010600030101010101" pitchFamily="2" charset="-122"/>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347864" y="620688"/>
            <a:ext cx="2771832" cy="792088"/>
          </a:xfrm>
        </p:spPr>
        <p:txBody>
          <a:bodyPr>
            <a:normAutofit/>
          </a:bodyPr>
          <a:lstStyle/>
          <a:p>
            <a:pPr eaLnBrk="1" hangingPunct="1"/>
            <a:r>
              <a:rPr lang="zh-CN" altLang="en-US" b="1" dirty="0">
                <a:latin typeface="宋体" panose="02010600030101010101" pitchFamily="2" charset="-122"/>
                <a:ea typeface="宋体" panose="02010600030101010101" pitchFamily="2" charset="-122"/>
                <a:cs typeface="Arial Unicode MS" panose="020B0604020202020204" pitchFamily="34" charset="-122"/>
              </a:rPr>
              <a:t>提 示</a:t>
            </a:r>
            <a:endParaRPr lang="zh-CN" altLang="en-US" b="1" dirty="0">
              <a:latin typeface="宋体" panose="02010600030101010101" pitchFamily="2" charset="-122"/>
              <a:ea typeface="宋体" panose="02010600030101010101" pitchFamily="2" charset="-122"/>
              <a:cs typeface="Arial Unicode MS" panose="020B0604020202020204" pitchFamily="34" charset="-122"/>
            </a:endParaRPr>
          </a:p>
        </p:txBody>
      </p:sp>
      <p:sp>
        <p:nvSpPr>
          <p:cNvPr id="15363" name="Rectangle 3"/>
          <p:cNvSpPr>
            <a:spLocks noGrp="1" noChangeArrowheads="1"/>
          </p:cNvSpPr>
          <p:nvPr>
            <p:ph idx="1"/>
          </p:nvPr>
        </p:nvSpPr>
        <p:spPr>
          <a:xfrm>
            <a:off x="250825" y="1785926"/>
            <a:ext cx="8353624" cy="3227250"/>
          </a:xfrm>
        </p:spPr>
        <p:txBody>
          <a:bodyPr/>
          <a:lstStyle/>
          <a:p>
            <a:pPr algn="just" eaLnBrk="1" hangingPunct="1">
              <a:buClr>
                <a:srgbClr val="000000"/>
              </a:buClr>
              <a:buFont typeface="Wingdings" panose="05000000000000000000" pitchFamily="2" charset="2"/>
              <a:buChar char="l"/>
            </a:pPr>
            <a:r>
              <a:rPr lang="zh-CN" altLang="en-US" sz="2800" b="1" dirty="0">
                <a:solidFill>
                  <a:srgbClr val="000000"/>
                </a:solidFill>
                <a:ea typeface="宋体" panose="02010600030101010101" pitchFamily="2" charset="-122"/>
                <a:cs typeface="Arial Unicode MS" panose="020B0604020202020204" pitchFamily="34" charset="-122"/>
              </a:rPr>
              <a:t>类的访问机制：</a:t>
            </a:r>
            <a:endParaRPr lang="zh-CN" altLang="en-US" sz="2800" b="1" dirty="0">
              <a:solidFill>
                <a:srgbClr val="000000"/>
              </a:solidFill>
              <a:ea typeface="宋体" panose="02010600030101010101" pitchFamily="2" charset="-122"/>
              <a:cs typeface="Arial Unicode MS" panose="020B0604020202020204" pitchFamily="34" charset="-122"/>
            </a:endParaRPr>
          </a:p>
          <a:p>
            <a:pPr lvl="1" algn="just" eaLnBrk="1" hangingPunct="1">
              <a:buClr>
                <a:srgbClr val="000000"/>
              </a:buClr>
              <a:buFont typeface="Wingdings" panose="05000000000000000000" pitchFamily="2" charset="2"/>
              <a:buChar char="Ø"/>
            </a:pPr>
            <a:r>
              <a:rPr lang="zh-CN" altLang="en-US" sz="2400" b="1" dirty="0">
                <a:solidFill>
                  <a:srgbClr val="FF0000"/>
                </a:solidFill>
                <a:ea typeface="宋体" panose="02010600030101010101" pitchFamily="2" charset="-122"/>
                <a:cs typeface="Arial Unicode MS" panose="020B0604020202020204" pitchFamily="34" charset="-122"/>
              </a:rPr>
              <a:t>在一个类中的访问机制：</a:t>
            </a:r>
            <a:r>
              <a:rPr lang="zh-CN" altLang="en-US" sz="2400" b="1" dirty="0">
                <a:solidFill>
                  <a:srgbClr val="000000"/>
                </a:solidFill>
                <a:ea typeface="宋体" panose="02010600030101010101" pitchFamily="2" charset="-122"/>
                <a:cs typeface="Arial Unicode MS" panose="020B0604020202020204" pitchFamily="34" charset="-122"/>
              </a:rPr>
              <a:t>类中的方法可以直接访问类中的成员变量。（例外：</a:t>
            </a:r>
            <a:r>
              <a:rPr lang="en-US" altLang="zh-CN" sz="2400" b="1" dirty="0">
                <a:solidFill>
                  <a:srgbClr val="0000FF"/>
                </a:solidFill>
                <a:ea typeface="宋体" panose="02010600030101010101" pitchFamily="2" charset="-122"/>
                <a:cs typeface="Arial Unicode MS" panose="020B0604020202020204" pitchFamily="34" charset="-122"/>
              </a:rPr>
              <a:t>static</a:t>
            </a:r>
            <a:r>
              <a:rPr lang="zh-CN" altLang="en-US" sz="2400" b="1" dirty="0">
                <a:solidFill>
                  <a:srgbClr val="0000FF"/>
                </a:solidFill>
                <a:ea typeface="宋体" panose="02010600030101010101" pitchFamily="2" charset="-122"/>
                <a:cs typeface="Arial Unicode MS" panose="020B0604020202020204" pitchFamily="34" charset="-122"/>
              </a:rPr>
              <a:t>方法访问非</a:t>
            </a:r>
            <a:r>
              <a:rPr lang="en-US" altLang="zh-CN" b="1" dirty="0">
                <a:solidFill>
                  <a:srgbClr val="0000FF"/>
                </a:solidFill>
                <a:ea typeface="宋体" panose="02010600030101010101" pitchFamily="2" charset="-122"/>
                <a:cs typeface="Arial Unicode MS" panose="020B0604020202020204" pitchFamily="34" charset="-122"/>
              </a:rPr>
              <a:t>static</a:t>
            </a:r>
            <a:r>
              <a:rPr lang="zh-CN" altLang="en-US" b="1" dirty="0">
                <a:solidFill>
                  <a:srgbClr val="0000FF"/>
                </a:solidFill>
                <a:ea typeface="宋体" panose="02010600030101010101" pitchFamily="2" charset="-122"/>
                <a:cs typeface="Arial Unicode MS" panose="020B0604020202020204" pitchFamily="34" charset="-122"/>
              </a:rPr>
              <a:t>，</a:t>
            </a:r>
            <a:r>
              <a:rPr lang="zh-CN" altLang="en-US" sz="2400" b="1" dirty="0">
                <a:solidFill>
                  <a:srgbClr val="0000FF"/>
                </a:solidFill>
                <a:ea typeface="宋体" panose="02010600030101010101" pitchFamily="2" charset="-122"/>
                <a:cs typeface="Arial Unicode MS" panose="020B0604020202020204" pitchFamily="34" charset="-122"/>
              </a:rPr>
              <a:t>编译不通过。</a:t>
            </a:r>
            <a:r>
              <a:rPr lang="zh-CN" altLang="en-US" sz="2400" b="1" dirty="0">
                <a:solidFill>
                  <a:srgbClr val="000000"/>
                </a:solidFill>
                <a:ea typeface="宋体" panose="02010600030101010101" pitchFamily="2" charset="-122"/>
                <a:cs typeface="Arial Unicode MS" panose="020B0604020202020204" pitchFamily="34" charset="-122"/>
              </a:rPr>
              <a:t>）</a:t>
            </a:r>
            <a:endParaRPr lang="en-US" altLang="zh-CN" sz="2400" b="1" dirty="0">
              <a:solidFill>
                <a:srgbClr val="000000"/>
              </a:solidFill>
              <a:ea typeface="宋体" panose="02010600030101010101" pitchFamily="2" charset="-122"/>
              <a:cs typeface="Arial Unicode MS" panose="020B0604020202020204" pitchFamily="34" charset="-122"/>
            </a:endParaRPr>
          </a:p>
          <a:p>
            <a:pPr lvl="1" algn="just" eaLnBrk="1" hangingPunct="1">
              <a:buClr>
                <a:srgbClr val="000000"/>
              </a:buClr>
              <a:buFont typeface="Wingdings" panose="05000000000000000000" pitchFamily="2" charset="2"/>
              <a:buChar char="v"/>
            </a:pPr>
            <a:endParaRPr lang="zh-CN" altLang="en-US" sz="2400" b="1" dirty="0">
              <a:solidFill>
                <a:srgbClr val="000000"/>
              </a:solidFill>
              <a:ea typeface="宋体" panose="02010600030101010101" pitchFamily="2" charset="-122"/>
              <a:cs typeface="Arial Unicode MS" panose="020B0604020202020204" pitchFamily="34" charset="-122"/>
            </a:endParaRPr>
          </a:p>
          <a:p>
            <a:pPr lvl="1" algn="just" eaLnBrk="1" hangingPunct="1">
              <a:buClr>
                <a:srgbClr val="000000"/>
              </a:buClr>
              <a:buFont typeface="Wingdings" panose="05000000000000000000" pitchFamily="2" charset="2"/>
              <a:buChar char="Ø"/>
            </a:pPr>
            <a:r>
              <a:rPr lang="zh-CN" altLang="en-US" sz="2400" b="1" dirty="0">
                <a:solidFill>
                  <a:srgbClr val="FF0000"/>
                </a:solidFill>
                <a:ea typeface="宋体" panose="02010600030101010101" pitchFamily="2" charset="-122"/>
                <a:cs typeface="Arial Unicode MS" panose="020B0604020202020204" pitchFamily="34" charset="-122"/>
              </a:rPr>
              <a:t>在不同类中的访问机制：</a:t>
            </a:r>
            <a:r>
              <a:rPr lang="zh-CN" altLang="en-US" sz="2400" b="1" dirty="0">
                <a:solidFill>
                  <a:srgbClr val="000000"/>
                </a:solidFill>
                <a:ea typeface="宋体" panose="02010600030101010101" pitchFamily="2" charset="-122"/>
                <a:cs typeface="Arial Unicode MS" panose="020B0604020202020204" pitchFamily="34" charset="-122"/>
              </a:rPr>
              <a:t>先创建要访问类的对象，再用对象访问类中定义的成员。</a:t>
            </a:r>
            <a:endParaRPr lang="zh-CN" altLang="en-US" sz="2400" b="1" dirty="0">
              <a:solidFill>
                <a:srgbClr val="000000"/>
              </a:solidFill>
              <a:ea typeface="宋体" panose="02010600030101010101" pitchFamily="2" charset="-122"/>
              <a:cs typeface="Arial Unicode MS" panose="020B0604020202020204" pitchFamily="34" charset="-122"/>
            </a:endParaRPr>
          </a:p>
          <a:p>
            <a:pPr lvl="1" algn="just" eaLnBrk="1" hangingPunct="1">
              <a:buClr>
                <a:srgbClr val="000000"/>
              </a:buClr>
              <a:buFont typeface="Wingdings" panose="05000000000000000000" pitchFamily="2" charset="2"/>
              <a:buChar char="v"/>
            </a:pPr>
            <a:endParaRPr lang="zh-CN" altLang="en-US" sz="2400" b="1" dirty="0">
              <a:solidFill>
                <a:srgbClr val="000000"/>
              </a:solidFill>
              <a:ea typeface="宋体" panose="02010600030101010101" pitchFamily="2" charset="-122"/>
              <a:cs typeface="Arial Unicode MS" panose="020B0604020202020204" pitchFamily="34"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005600" y="620688"/>
            <a:ext cx="3672408" cy="713151"/>
          </a:xfrm>
          <a:noFill/>
        </p:spPr>
        <p:txBody>
          <a:bodyPr lIns="92075" tIns="46038" rIns="92075" bIns="46038">
            <a:normAutofit/>
          </a:bodyPr>
          <a:lstStyle/>
          <a:p>
            <a:pPr eaLnBrk="1" hangingPunct="1"/>
            <a:r>
              <a:rPr lang="zh-CN" altLang="en-US" b="1" dirty="0">
                <a:latin typeface="+mn-lt"/>
                <a:ea typeface="宋体" panose="02010600030101010101" pitchFamily="2" charset="-122"/>
                <a:cs typeface="Times New Roman" panose="02020603050405020304" pitchFamily="18" charset="0"/>
              </a:rPr>
              <a:t>对象的产生</a:t>
            </a:r>
            <a:endParaRPr lang="zh-CN" altLang="en-US" b="1" dirty="0">
              <a:latin typeface="+mn-lt"/>
              <a:ea typeface="宋体" panose="02010600030101010101" pitchFamily="2" charset="-122"/>
              <a:cs typeface="Times New Roman" panose="02020603050405020304" pitchFamily="18" charset="0"/>
            </a:endParaRPr>
          </a:p>
        </p:txBody>
      </p:sp>
      <p:sp>
        <p:nvSpPr>
          <p:cNvPr id="16387" name="Rectangle 3"/>
          <p:cNvSpPr>
            <a:spLocks noGrp="1" noChangeArrowheads="1"/>
          </p:cNvSpPr>
          <p:nvPr>
            <p:ph idx="1"/>
          </p:nvPr>
        </p:nvSpPr>
        <p:spPr>
          <a:xfrm>
            <a:off x="507041" y="1340768"/>
            <a:ext cx="8496300" cy="2519362"/>
          </a:xfrm>
          <a:noFill/>
        </p:spPr>
        <p:txBody>
          <a:bodyPr lIns="92075" tIns="46038" rIns="92075" bIns="46038">
            <a:noAutofit/>
          </a:bodyPr>
          <a:lstStyle/>
          <a:p>
            <a:pPr eaLnBrk="1" hangingPunct="1">
              <a:lnSpc>
                <a:spcPct val="80000"/>
              </a:lnSpc>
              <a:buFontTx/>
              <a:buNone/>
            </a:pPr>
            <a:r>
              <a:rPr lang="en-US" altLang="zh-CN" sz="2400" b="1" dirty="0">
                <a:ea typeface="宋体" panose="02010600030101010101" pitchFamily="2" charset="-122"/>
                <a:cs typeface="Times New Roman" panose="02020603050405020304" pitchFamily="18" charset="0"/>
              </a:rPr>
              <a:t>class Person{</a:t>
            </a:r>
            <a:endParaRPr lang="en-US" altLang="zh-CN" sz="2400" b="1" dirty="0">
              <a:ea typeface="宋体" panose="02010600030101010101" pitchFamily="2" charset="-122"/>
              <a:cs typeface="Times New Roman" panose="02020603050405020304" pitchFamily="18" charset="0"/>
            </a:endParaRPr>
          </a:p>
          <a:p>
            <a:pPr eaLnBrk="1" hangingPunct="1">
              <a:lnSpc>
                <a:spcPct val="80000"/>
              </a:lnSpc>
              <a:buFontTx/>
              <a:buNone/>
            </a:pPr>
            <a:r>
              <a:rPr lang="en-US" altLang="zh-CN" sz="2400" b="1" dirty="0">
                <a:ea typeface="宋体" panose="02010600030101010101" pitchFamily="2" charset="-122"/>
                <a:cs typeface="Times New Roman" panose="02020603050405020304" pitchFamily="18" charset="0"/>
              </a:rPr>
              <a:t>	</a:t>
            </a:r>
            <a:r>
              <a:rPr lang="en-US" altLang="zh-CN" sz="2400" b="1" dirty="0" err="1">
                <a:ea typeface="宋体" panose="02010600030101010101" pitchFamily="2" charset="-122"/>
                <a:cs typeface="Times New Roman" panose="02020603050405020304" pitchFamily="18" charset="0"/>
              </a:rPr>
              <a:t>int</a:t>
            </a:r>
            <a:r>
              <a:rPr lang="en-US" altLang="zh-CN" sz="2400" b="1" dirty="0">
                <a:ea typeface="宋体" panose="02010600030101010101" pitchFamily="2" charset="-122"/>
                <a:cs typeface="Times New Roman" panose="02020603050405020304" pitchFamily="18" charset="0"/>
              </a:rPr>
              <a:t> age;</a:t>
            </a:r>
            <a:endParaRPr lang="en-US" altLang="zh-CN" sz="2400" b="1" dirty="0">
              <a:ea typeface="宋体" panose="02010600030101010101" pitchFamily="2" charset="-122"/>
              <a:cs typeface="Times New Roman" panose="02020603050405020304" pitchFamily="18" charset="0"/>
            </a:endParaRPr>
          </a:p>
          <a:p>
            <a:pPr eaLnBrk="1" hangingPunct="1">
              <a:lnSpc>
                <a:spcPct val="80000"/>
              </a:lnSpc>
              <a:buFontTx/>
              <a:buNone/>
            </a:pPr>
            <a:r>
              <a:rPr lang="en-US" altLang="zh-CN" sz="2400" b="1" dirty="0">
                <a:ea typeface="宋体" panose="02010600030101010101" pitchFamily="2" charset="-122"/>
                <a:cs typeface="Times New Roman" panose="02020603050405020304" pitchFamily="18" charset="0"/>
              </a:rPr>
              <a:t>	void shout(){</a:t>
            </a:r>
            <a:endParaRPr lang="en-US" altLang="zh-CN" sz="2400" b="1" dirty="0">
              <a:ea typeface="宋体" panose="02010600030101010101" pitchFamily="2" charset="-122"/>
              <a:cs typeface="Times New Roman" panose="02020603050405020304" pitchFamily="18" charset="0"/>
            </a:endParaRPr>
          </a:p>
          <a:p>
            <a:pPr eaLnBrk="1" hangingPunct="1">
              <a:lnSpc>
                <a:spcPct val="80000"/>
              </a:lnSpc>
              <a:buFontTx/>
              <a:buNone/>
            </a:pPr>
            <a:r>
              <a:rPr lang="en-US" altLang="zh-CN" sz="2400" b="1" dirty="0">
                <a:ea typeface="宋体" panose="02010600030101010101" pitchFamily="2" charset="-122"/>
                <a:cs typeface="Times New Roman" panose="02020603050405020304" pitchFamily="18" charset="0"/>
              </a:rPr>
              <a:t>		</a:t>
            </a:r>
            <a:r>
              <a:rPr lang="en-US" altLang="zh-CN" sz="2400" b="1" dirty="0" err="1">
                <a:ea typeface="宋体" panose="02010600030101010101" pitchFamily="2" charset="-122"/>
                <a:cs typeface="Times New Roman" panose="02020603050405020304" pitchFamily="18" charset="0"/>
              </a:rPr>
              <a:t>System.out.println</a:t>
            </a:r>
            <a:r>
              <a:rPr lang="en-US" altLang="zh-CN" sz="2400" b="1" dirty="0">
                <a:ea typeface="宋体" panose="02010600030101010101" pitchFamily="2" charset="-122"/>
                <a:cs typeface="Times New Roman" panose="02020603050405020304" pitchFamily="18" charset="0"/>
              </a:rPr>
              <a:t>(“</a:t>
            </a:r>
            <a:r>
              <a:rPr lang="en-US" altLang="zh-CN" sz="2400" b="1" dirty="0" err="1">
                <a:ea typeface="宋体" panose="02010600030101010101" pitchFamily="2" charset="-122"/>
                <a:cs typeface="Times New Roman" panose="02020603050405020304" pitchFamily="18" charset="0"/>
              </a:rPr>
              <a:t>oh,my</a:t>
            </a:r>
            <a:r>
              <a:rPr lang="en-US" altLang="zh-CN" sz="2400" b="1" dirty="0">
                <a:ea typeface="宋体" panose="02010600030101010101" pitchFamily="2" charset="-122"/>
                <a:cs typeface="Times New Roman" panose="02020603050405020304" pitchFamily="18" charset="0"/>
              </a:rPr>
              <a:t> god! I am ” + age);</a:t>
            </a:r>
            <a:endParaRPr lang="en-US" altLang="zh-CN" sz="2400" b="1" dirty="0">
              <a:ea typeface="宋体" panose="02010600030101010101" pitchFamily="2" charset="-122"/>
              <a:cs typeface="Times New Roman" panose="02020603050405020304" pitchFamily="18" charset="0"/>
            </a:endParaRPr>
          </a:p>
          <a:p>
            <a:pPr eaLnBrk="1" hangingPunct="1">
              <a:lnSpc>
                <a:spcPct val="80000"/>
              </a:lnSpc>
              <a:buFontTx/>
              <a:buNone/>
            </a:pPr>
            <a:r>
              <a:rPr lang="en-US" altLang="zh-CN" sz="2400" b="1" dirty="0">
                <a:ea typeface="宋体" panose="02010600030101010101" pitchFamily="2" charset="-122"/>
                <a:cs typeface="Times New Roman" panose="02020603050405020304" pitchFamily="18" charset="0"/>
              </a:rPr>
              <a:t>	}</a:t>
            </a:r>
            <a:endParaRPr lang="en-US" altLang="zh-CN" sz="2400" b="1" dirty="0">
              <a:ea typeface="宋体" panose="02010600030101010101" pitchFamily="2" charset="-122"/>
              <a:cs typeface="Times New Roman" panose="02020603050405020304" pitchFamily="18" charset="0"/>
            </a:endParaRPr>
          </a:p>
          <a:p>
            <a:pPr eaLnBrk="1" hangingPunct="1">
              <a:lnSpc>
                <a:spcPct val="80000"/>
              </a:lnSpc>
              <a:buFontTx/>
              <a:buNone/>
            </a:pPr>
            <a:r>
              <a:rPr lang="en-US" altLang="zh-CN" sz="2400" b="1" dirty="0">
                <a:ea typeface="宋体" panose="02010600030101010101" pitchFamily="2" charset="-122"/>
                <a:cs typeface="Times New Roman" panose="02020603050405020304" pitchFamily="18" charset="0"/>
              </a:rPr>
              <a:t>}</a:t>
            </a:r>
            <a:endParaRPr lang="en-US" altLang="zh-CN" sz="2400" b="1" dirty="0">
              <a:ea typeface="宋体" panose="02010600030101010101" pitchFamily="2" charset="-122"/>
              <a:cs typeface="Times New Roman" panose="02020603050405020304" pitchFamily="18" charset="0"/>
            </a:endParaRPr>
          </a:p>
          <a:p>
            <a:pPr eaLnBrk="1" hangingPunct="1">
              <a:lnSpc>
                <a:spcPct val="80000"/>
              </a:lnSpc>
              <a:buFontTx/>
              <a:buNone/>
            </a:pPr>
            <a:r>
              <a:rPr lang="en-US" altLang="zh-CN" sz="2400" b="1" dirty="0">
                <a:solidFill>
                  <a:srgbClr val="C00000"/>
                </a:solidFill>
                <a:ea typeface="宋体" panose="02010600030101010101" pitchFamily="2" charset="-122"/>
                <a:cs typeface="Times New Roman" panose="02020603050405020304" pitchFamily="18" charset="0"/>
              </a:rPr>
              <a:t>Person p1 = new Person();</a:t>
            </a:r>
            <a:r>
              <a:rPr lang="zh-CN" altLang="en-US" sz="2400" b="1" dirty="0">
                <a:solidFill>
                  <a:srgbClr val="C00000"/>
                </a:solidFill>
                <a:ea typeface="宋体" panose="02010600030101010101" pitchFamily="2" charset="-122"/>
                <a:cs typeface="Times New Roman" panose="02020603050405020304" pitchFamily="18" charset="0"/>
              </a:rPr>
              <a:t>执行完后的内存状态</a:t>
            </a:r>
            <a:endParaRPr lang="zh-CN" altLang="en-US" sz="2400" b="1" dirty="0">
              <a:solidFill>
                <a:srgbClr val="C00000"/>
              </a:solidFill>
              <a:ea typeface="宋体" panose="02010600030101010101" pitchFamily="2" charset="-122"/>
              <a:cs typeface="Times New Roman" panose="02020603050405020304" pitchFamily="18" charset="0"/>
            </a:endParaRPr>
          </a:p>
        </p:txBody>
      </p:sp>
      <p:pic>
        <p:nvPicPr>
          <p:cNvPr id="16388" name="Picture 4" descr="三创建对象1"/>
          <p:cNvPicPr>
            <a:picLocks noChangeAspect="1" noChangeArrowheads="1"/>
          </p:cNvPicPr>
          <p:nvPr/>
        </p:nvPicPr>
        <p:blipFill>
          <a:blip r:embed="rId1" cstate="print">
            <a:clrChange>
              <a:clrFrom>
                <a:srgbClr val="FFFFFF"/>
              </a:clrFrom>
              <a:clrTo>
                <a:srgbClr val="FFFFFF">
                  <a:alpha val="0"/>
                </a:srgbClr>
              </a:clrTo>
            </a:clrChange>
          </a:blip>
          <a:srcRect/>
          <a:stretch>
            <a:fillRect/>
          </a:stretch>
        </p:blipFill>
        <p:spPr bwMode="auto">
          <a:xfrm>
            <a:off x="1331640" y="4149080"/>
            <a:ext cx="6048375" cy="2244725"/>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059832" y="620688"/>
            <a:ext cx="3816424" cy="720080"/>
          </a:xfrm>
        </p:spPr>
        <p:txBody>
          <a:bodyPr>
            <a:normAutofit/>
          </a:bodyPr>
          <a:lstStyle/>
          <a:p>
            <a:pPr eaLnBrk="1" hangingPunct="1"/>
            <a:r>
              <a:rPr lang="zh-CN" altLang="en-US" b="1" dirty="0">
                <a:latin typeface="+mn-lt"/>
                <a:ea typeface="宋体" panose="02010600030101010101" pitchFamily="2" charset="-122"/>
                <a:cs typeface="Times New Roman" panose="02020603050405020304" pitchFamily="18" charset="0"/>
              </a:rPr>
              <a:t>对象的使用</a:t>
            </a:r>
            <a:endParaRPr lang="zh-CN" altLang="en-US" b="1" dirty="0">
              <a:latin typeface="+mn-lt"/>
              <a:ea typeface="宋体" panose="02010600030101010101" pitchFamily="2" charset="-122"/>
              <a:cs typeface="Times New Roman" panose="02020603050405020304" pitchFamily="18" charset="0"/>
            </a:endParaRPr>
          </a:p>
        </p:txBody>
      </p:sp>
      <p:sp>
        <p:nvSpPr>
          <p:cNvPr id="18435" name="Rectangle 3"/>
          <p:cNvSpPr>
            <a:spLocks noGrp="1" noChangeArrowheads="1"/>
          </p:cNvSpPr>
          <p:nvPr>
            <p:ph type="body" sz="half" idx="1"/>
          </p:nvPr>
        </p:nvSpPr>
        <p:spPr>
          <a:xfrm>
            <a:off x="179512" y="1340768"/>
            <a:ext cx="8716233" cy="3960440"/>
          </a:xfrm>
        </p:spPr>
        <p:txBody>
          <a:bodyPr>
            <a:noAutofit/>
          </a:bodyPr>
          <a:lstStyle/>
          <a:p>
            <a:pPr eaLnBrk="1" hangingPunct="1">
              <a:lnSpc>
                <a:spcPct val="70000"/>
              </a:lnSpc>
              <a:buFontTx/>
              <a:buNone/>
            </a:pPr>
            <a:r>
              <a:rPr lang="en-US" altLang="zh-CN" sz="2400" b="1">
                <a:ea typeface="宋体" panose="02010600030101010101" pitchFamily="2" charset="-122"/>
                <a:cs typeface="Times New Roman" panose="02020603050405020304" pitchFamily="18" charset="0"/>
              </a:rPr>
              <a:t>class PersonTest{</a:t>
            </a:r>
            <a:endParaRPr lang="en-US" altLang="zh-CN" sz="2400" b="1" dirty="0">
              <a:ea typeface="宋体" panose="02010600030101010101" pitchFamily="2" charset="-122"/>
              <a:cs typeface="Times New Roman" panose="02020603050405020304" pitchFamily="18" charset="0"/>
            </a:endParaRPr>
          </a:p>
          <a:p>
            <a:pPr>
              <a:lnSpc>
                <a:spcPct val="70000"/>
              </a:lnSpc>
              <a:buNone/>
            </a:pPr>
            <a:r>
              <a:rPr lang="en-US" altLang="zh-CN" sz="2400" b="1" dirty="0">
                <a:ea typeface="宋体" panose="02010600030101010101" pitchFamily="2" charset="-122"/>
                <a:cs typeface="Times New Roman" panose="02020603050405020304" pitchFamily="18" charset="0"/>
              </a:rPr>
              <a:t>	public static void main(String[] </a:t>
            </a:r>
            <a:r>
              <a:rPr lang="en-US" altLang="zh-CN" sz="2400" b="1" dirty="0" err="1">
                <a:ea typeface="宋体" panose="02010600030101010101" pitchFamily="2" charset="-122"/>
                <a:cs typeface="Times New Roman" panose="02020603050405020304" pitchFamily="18" charset="0"/>
              </a:rPr>
              <a:t>args</a:t>
            </a:r>
            <a:r>
              <a:rPr lang="en-US" altLang="zh-CN" sz="2400" b="1" dirty="0">
                <a:ea typeface="宋体" panose="02010600030101010101" pitchFamily="2" charset="-122"/>
                <a:cs typeface="Times New Roman" panose="02020603050405020304" pitchFamily="18" charset="0"/>
              </a:rPr>
              <a:t>) {   //</a:t>
            </a:r>
            <a:r>
              <a:rPr lang="zh-CN" altLang="en-US" sz="1800" b="1" dirty="0">
                <a:solidFill>
                  <a:schemeClr val="hlink"/>
                </a:solidFill>
                <a:ea typeface="宋体" panose="02010600030101010101" pitchFamily="2" charset="-122"/>
                <a:cs typeface="Times New Roman" panose="02020603050405020304" pitchFamily="18" charset="0"/>
              </a:rPr>
              <a:t>程序运行的内存布局如下图</a:t>
            </a:r>
            <a:r>
              <a:rPr lang="zh-CN" altLang="en-US" sz="1800" b="1" dirty="0">
                <a:ea typeface="宋体" panose="02010600030101010101" pitchFamily="2" charset="-122"/>
                <a:cs typeface="Times New Roman" panose="02020603050405020304" pitchFamily="18" charset="0"/>
              </a:rPr>
              <a:t> </a:t>
            </a:r>
            <a:endParaRPr lang="zh-CN" altLang="en-US" sz="1800" b="1" dirty="0">
              <a:ea typeface="宋体" panose="02010600030101010101" pitchFamily="2" charset="-122"/>
              <a:cs typeface="Times New Roman" panose="02020603050405020304" pitchFamily="18" charset="0"/>
            </a:endParaRPr>
          </a:p>
          <a:p>
            <a:pPr eaLnBrk="1" hangingPunct="1">
              <a:lnSpc>
                <a:spcPct val="70000"/>
              </a:lnSpc>
              <a:buFontTx/>
              <a:buNone/>
            </a:pPr>
            <a:r>
              <a:rPr lang="zh-CN" altLang="en-US" sz="2400" b="1" dirty="0">
                <a:ea typeface="宋体" panose="02010600030101010101" pitchFamily="2" charset="-122"/>
                <a:cs typeface="Times New Roman" panose="02020603050405020304" pitchFamily="18" charset="0"/>
              </a:rPr>
              <a:t>	</a:t>
            </a:r>
            <a:r>
              <a:rPr lang="en-US" altLang="zh-CN" sz="2400" b="1" dirty="0">
                <a:ea typeface="宋体" panose="02010600030101010101" pitchFamily="2" charset="-122"/>
                <a:cs typeface="Times New Roman" panose="02020603050405020304" pitchFamily="18" charset="0"/>
              </a:rPr>
              <a:t>	Person p1 = new Person();</a:t>
            </a:r>
            <a:endParaRPr lang="en-US" altLang="zh-CN" sz="2400" b="1" dirty="0">
              <a:ea typeface="宋体" panose="02010600030101010101" pitchFamily="2" charset="-122"/>
              <a:cs typeface="Times New Roman" panose="02020603050405020304" pitchFamily="18" charset="0"/>
            </a:endParaRPr>
          </a:p>
          <a:p>
            <a:pPr eaLnBrk="1" hangingPunct="1">
              <a:lnSpc>
                <a:spcPct val="70000"/>
              </a:lnSpc>
              <a:buFontTx/>
              <a:buNone/>
            </a:pPr>
            <a:r>
              <a:rPr lang="en-US" altLang="zh-CN" sz="2400" b="1" dirty="0">
                <a:ea typeface="宋体" panose="02010600030101010101" pitchFamily="2" charset="-122"/>
                <a:cs typeface="Times New Roman" panose="02020603050405020304" pitchFamily="18" charset="0"/>
              </a:rPr>
              <a:t>		Person p2 =new Person();</a:t>
            </a:r>
            <a:endParaRPr lang="en-US" altLang="zh-CN" sz="2400" b="1" dirty="0">
              <a:ea typeface="宋体" panose="02010600030101010101" pitchFamily="2" charset="-122"/>
              <a:cs typeface="Times New Roman" panose="02020603050405020304" pitchFamily="18" charset="0"/>
            </a:endParaRPr>
          </a:p>
          <a:p>
            <a:pPr eaLnBrk="1" hangingPunct="1">
              <a:lnSpc>
                <a:spcPct val="70000"/>
              </a:lnSpc>
              <a:buFontTx/>
              <a:buNone/>
            </a:pPr>
            <a:r>
              <a:rPr lang="en-US" altLang="zh-CN" sz="2400" b="1" dirty="0">
                <a:ea typeface="宋体" panose="02010600030101010101" pitchFamily="2" charset="-122"/>
                <a:cs typeface="Times New Roman" panose="02020603050405020304" pitchFamily="18" charset="0"/>
              </a:rPr>
              <a:t>		p1.age = -30;</a:t>
            </a:r>
            <a:endParaRPr lang="en-US" altLang="zh-CN" sz="2400" b="1" dirty="0">
              <a:ea typeface="宋体" panose="02010600030101010101" pitchFamily="2" charset="-122"/>
              <a:cs typeface="Times New Roman" panose="02020603050405020304" pitchFamily="18" charset="0"/>
            </a:endParaRPr>
          </a:p>
          <a:p>
            <a:pPr eaLnBrk="1" hangingPunct="1">
              <a:lnSpc>
                <a:spcPct val="70000"/>
              </a:lnSpc>
              <a:buFontTx/>
              <a:buNone/>
            </a:pPr>
            <a:r>
              <a:rPr lang="en-US" altLang="zh-CN" sz="2400" b="1" dirty="0">
                <a:ea typeface="宋体" panose="02010600030101010101" pitchFamily="2" charset="-122"/>
                <a:cs typeface="Times New Roman" panose="02020603050405020304" pitchFamily="18" charset="0"/>
              </a:rPr>
              <a:t>		p1.shout();</a:t>
            </a:r>
            <a:endParaRPr lang="en-US" altLang="zh-CN" sz="2400" b="1" dirty="0">
              <a:ea typeface="宋体" panose="02010600030101010101" pitchFamily="2" charset="-122"/>
              <a:cs typeface="Times New Roman" panose="02020603050405020304" pitchFamily="18" charset="0"/>
            </a:endParaRPr>
          </a:p>
          <a:p>
            <a:pPr eaLnBrk="1" hangingPunct="1">
              <a:lnSpc>
                <a:spcPct val="70000"/>
              </a:lnSpc>
              <a:buFontTx/>
              <a:buNone/>
            </a:pPr>
            <a:r>
              <a:rPr lang="en-US" altLang="zh-CN" sz="2400" b="1" dirty="0">
                <a:ea typeface="宋体" panose="02010600030101010101" pitchFamily="2" charset="-122"/>
                <a:cs typeface="Times New Roman" panose="02020603050405020304" pitchFamily="18" charset="0"/>
              </a:rPr>
              <a:t>		p2.shout();</a:t>
            </a:r>
            <a:endParaRPr lang="en-US" altLang="zh-CN" sz="2400" b="1" dirty="0">
              <a:ea typeface="宋体" panose="02010600030101010101" pitchFamily="2" charset="-122"/>
              <a:cs typeface="Times New Roman" panose="02020603050405020304" pitchFamily="18" charset="0"/>
            </a:endParaRPr>
          </a:p>
          <a:p>
            <a:pPr eaLnBrk="1" hangingPunct="1">
              <a:lnSpc>
                <a:spcPct val="70000"/>
              </a:lnSpc>
              <a:buFontTx/>
              <a:buNone/>
            </a:pPr>
            <a:r>
              <a:rPr lang="en-US" altLang="zh-CN" sz="2400" b="1" dirty="0">
                <a:ea typeface="宋体" panose="02010600030101010101" pitchFamily="2" charset="-122"/>
                <a:cs typeface="Times New Roman" panose="02020603050405020304" pitchFamily="18" charset="0"/>
              </a:rPr>
              <a:t>	}</a:t>
            </a:r>
            <a:endParaRPr lang="en-US" altLang="zh-CN" sz="2400" b="1" dirty="0">
              <a:ea typeface="宋体" panose="02010600030101010101" pitchFamily="2" charset="-122"/>
              <a:cs typeface="Times New Roman" panose="02020603050405020304" pitchFamily="18" charset="0"/>
            </a:endParaRPr>
          </a:p>
          <a:p>
            <a:pPr eaLnBrk="1" hangingPunct="1">
              <a:lnSpc>
                <a:spcPct val="70000"/>
              </a:lnSpc>
              <a:buFontTx/>
              <a:buNone/>
            </a:pPr>
            <a:r>
              <a:rPr lang="en-US" altLang="zh-CN" sz="2400" b="1" dirty="0">
                <a:ea typeface="宋体" panose="02010600030101010101" pitchFamily="2" charset="-122"/>
                <a:cs typeface="Times New Roman" panose="02020603050405020304" pitchFamily="18" charset="0"/>
              </a:rPr>
              <a:t>}</a:t>
            </a:r>
            <a:endParaRPr lang="en-US" altLang="zh-CN" sz="2400" b="1" dirty="0">
              <a:ea typeface="宋体" panose="02010600030101010101" pitchFamily="2" charset="-122"/>
              <a:cs typeface="Times New Roman" panose="02020603050405020304" pitchFamily="18" charset="0"/>
            </a:endParaRPr>
          </a:p>
        </p:txBody>
      </p:sp>
      <p:pic>
        <p:nvPicPr>
          <p:cNvPr id="18436" name="Picture 4" descr="三创建对象2"/>
          <p:cNvPicPr>
            <a:picLocks noGrp="1" noChangeAspect="1" noChangeArrowheads="1"/>
          </p:cNvPicPr>
          <p:nvPr>
            <p:ph sz="half" idx="2"/>
          </p:nvPr>
        </p:nvPicPr>
        <p:blipFill>
          <a:blip r:embed="rId1" cstate="print">
            <a:clrChange>
              <a:clrFrom>
                <a:srgbClr val="FFFFFF"/>
              </a:clrFrom>
              <a:clrTo>
                <a:srgbClr val="FFFFFF">
                  <a:alpha val="0"/>
                </a:srgbClr>
              </a:clrTo>
            </a:clrChange>
          </a:blip>
          <a:srcRect/>
          <a:stretch>
            <a:fillRect/>
          </a:stretch>
        </p:blipFill>
        <p:spPr>
          <a:xfrm>
            <a:off x="2483768" y="3717032"/>
            <a:ext cx="6332441" cy="2736304"/>
          </a:xfrm>
          <a:noFill/>
        </p:spPr>
      </p:pic>
    </p:spTree>
  </p:cSld>
  <p:clrMapOvr>
    <a:masterClrMapping/>
  </p:clrMapOvr>
  <p:transition>
    <p:check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TextBox 4"/>
          <p:cNvSpPr txBox="1">
            <a:spLocks noChangeArrowheads="1"/>
          </p:cNvSpPr>
          <p:nvPr/>
        </p:nvSpPr>
        <p:spPr bwMode="auto">
          <a:xfrm>
            <a:off x="2987824" y="728343"/>
            <a:ext cx="417646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latin typeface="+mn-lt"/>
              </a:rPr>
              <a:t>根据代码，画出内存图</a:t>
            </a:r>
            <a:endParaRPr lang="zh-CN" altLang="en-US" sz="2800" b="1" dirty="0">
              <a:latin typeface="+mn-lt"/>
            </a:endParaRPr>
          </a:p>
        </p:txBody>
      </p:sp>
      <p:sp>
        <p:nvSpPr>
          <p:cNvPr id="12293" name="TextBox 5"/>
          <p:cNvSpPr txBox="1">
            <a:spLocks noChangeArrowheads="1"/>
          </p:cNvSpPr>
          <p:nvPr/>
        </p:nvSpPr>
        <p:spPr bwMode="auto">
          <a:xfrm>
            <a:off x="467545" y="989953"/>
            <a:ext cx="8282756"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a:latin typeface="+mn-lt"/>
                <a:cs typeface="Times New Roman" panose="02020603050405020304" pitchFamily="18" charset="0"/>
              </a:rPr>
              <a:t>class Car{</a:t>
            </a:r>
            <a:endParaRPr lang="en-US" altLang="zh-CN" sz="2400" b="1" dirty="0">
              <a:latin typeface="+mn-lt"/>
              <a:cs typeface="Times New Roman" panose="02020603050405020304" pitchFamily="18" charset="0"/>
            </a:endParaRPr>
          </a:p>
          <a:p>
            <a:pPr eaLnBrk="1" hangingPunct="1"/>
            <a:r>
              <a:rPr lang="en-US" altLang="zh-CN" sz="2400" b="1" dirty="0">
                <a:latin typeface="+mn-lt"/>
                <a:cs typeface="Times New Roman" panose="02020603050405020304" pitchFamily="18" charset="0"/>
              </a:rPr>
              <a:t>       String color = "red";</a:t>
            </a:r>
            <a:endParaRPr lang="en-US" altLang="zh-CN" sz="2400" b="1" dirty="0">
              <a:latin typeface="+mn-lt"/>
              <a:cs typeface="Times New Roman" panose="02020603050405020304" pitchFamily="18" charset="0"/>
            </a:endParaRPr>
          </a:p>
          <a:p>
            <a:pPr eaLnBrk="1" hangingPunct="1"/>
            <a:r>
              <a:rPr lang="en-US" altLang="zh-CN" sz="2400" b="1" dirty="0">
                <a:latin typeface="+mn-lt"/>
                <a:cs typeface="Times New Roman" panose="02020603050405020304" pitchFamily="18" charset="0"/>
              </a:rPr>
              <a:t>       </a:t>
            </a:r>
            <a:r>
              <a:rPr lang="en-US" altLang="zh-CN" sz="2400" b="1" dirty="0" err="1">
                <a:latin typeface="+mn-lt"/>
                <a:cs typeface="Times New Roman" panose="02020603050405020304" pitchFamily="18" charset="0"/>
              </a:rPr>
              <a:t>int</a:t>
            </a:r>
            <a:r>
              <a:rPr lang="en-US" altLang="zh-CN" sz="2400" b="1" dirty="0">
                <a:latin typeface="+mn-lt"/>
                <a:cs typeface="Times New Roman" panose="02020603050405020304" pitchFamily="18" charset="0"/>
              </a:rPr>
              <a:t> </a:t>
            </a:r>
            <a:r>
              <a:rPr lang="en-US" altLang="zh-CN" sz="2400" b="1" dirty="0" err="1">
                <a:latin typeface="+mn-lt"/>
                <a:cs typeface="Times New Roman" panose="02020603050405020304" pitchFamily="18" charset="0"/>
              </a:rPr>
              <a:t>num</a:t>
            </a:r>
            <a:r>
              <a:rPr lang="en-US" altLang="zh-CN" sz="2400" b="1" dirty="0">
                <a:latin typeface="+mn-lt"/>
                <a:cs typeface="Times New Roman" panose="02020603050405020304" pitchFamily="18" charset="0"/>
              </a:rPr>
              <a:t> = 4;</a:t>
            </a:r>
            <a:endParaRPr lang="en-US" altLang="zh-CN" sz="2400" b="1" dirty="0">
              <a:latin typeface="+mn-lt"/>
              <a:cs typeface="Times New Roman" panose="02020603050405020304" pitchFamily="18" charset="0"/>
            </a:endParaRPr>
          </a:p>
          <a:p>
            <a:pPr eaLnBrk="1" hangingPunct="1"/>
            <a:r>
              <a:rPr lang="en-US" altLang="zh-CN" sz="2400" b="1" dirty="0">
                <a:latin typeface="+mn-lt"/>
                <a:cs typeface="Times New Roman" panose="02020603050405020304" pitchFamily="18" charset="0"/>
              </a:rPr>
              <a:t>       void show(){</a:t>
            </a:r>
            <a:endParaRPr lang="en-US" altLang="zh-CN" sz="2400" b="1" dirty="0">
              <a:latin typeface="+mn-lt"/>
              <a:cs typeface="Times New Roman" panose="02020603050405020304" pitchFamily="18" charset="0"/>
            </a:endParaRPr>
          </a:p>
          <a:p>
            <a:pPr eaLnBrk="1" hangingPunct="1"/>
            <a:r>
              <a:rPr lang="en-US" altLang="zh-CN" sz="2400" b="1" dirty="0">
                <a:latin typeface="+mn-lt"/>
                <a:cs typeface="Times New Roman" panose="02020603050405020304" pitchFamily="18" charset="0"/>
              </a:rPr>
              <a:t>	    </a:t>
            </a:r>
            <a:r>
              <a:rPr lang="en-US" altLang="zh-CN" sz="2400" b="1" dirty="0" err="1">
                <a:latin typeface="+mn-lt"/>
                <a:cs typeface="Times New Roman" panose="02020603050405020304" pitchFamily="18" charset="0"/>
              </a:rPr>
              <a:t>System.out.println</a:t>
            </a:r>
            <a:r>
              <a:rPr lang="en-US" altLang="zh-CN" sz="2400" b="1" dirty="0">
                <a:latin typeface="+mn-lt"/>
                <a:cs typeface="Times New Roman" panose="02020603050405020304" pitchFamily="18" charset="0"/>
              </a:rPr>
              <a:t>("color="+color+"..</a:t>
            </a:r>
            <a:r>
              <a:rPr lang="en-US" altLang="zh-CN" sz="2400" b="1" dirty="0" err="1">
                <a:latin typeface="+mn-lt"/>
                <a:cs typeface="Times New Roman" panose="02020603050405020304" pitchFamily="18" charset="0"/>
              </a:rPr>
              <a:t>num</a:t>
            </a:r>
            <a:r>
              <a:rPr lang="en-US" altLang="zh-CN" sz="2400" b="1" dirty="0">
                <a:latin typeface="+mn-lt"/>
                <a:cs typeface="Times New Roman" panose="02020603050405020304" pitchFamily="18" charset="0"/>
              </a:rPr>
              <a:t>="+</a:t>
            </a:r>
            <a:r>
              <a:rPr lang="en-US" altLang="zh-CN" sz="2400" b="1" dirty="0" err="1">
                <a:latin typeface="+mn-lt"/>
                <a:cs typeface="Times New Roman" panose="02020603050405020304" pitchFamily="18" charset="0"/>
              </a:rPr>
              <a:t>num</a:t>
            </a:r>
            <a:r>
              <a:rPr lang="en-US" altLang="zh-CN" sz="2400" b="1" dirty="0">
                <a:latin typeface="+mn-lt"/>
                <a:cs typeface="Times New Roman" panose="02020603050405020304" pitchFamily="18" charset="0"/>
              </a:rPr>
              <a:t>);</a:t>
            </a:r>
            <a:endParaRPr lang="en-US" altLang="zh-CN" sz="2400" b="1" dirty="0">
              <a:latin typeface="+mn-lt"/>
              <a:cs typeface="Times New Roman" panose="02020603050405020304" pitchFamily="18" charset="0"/>
            </a:endParaRPr>
          </a:p>
          <a:p>
            <a:pPr eaLnBrk="1" hangingPunct="1"/>
            <a:r>
              <a:rPr lang="en-US" altLang="zh-CN" sz="2400" b="1" dirty="0">
                <a:latin typeface="+mn-lt"/>
                <a:cs typeface="Times New Roman" panose="02020603050405020304" pitchFamily="18" charset="0"/>
              </a:rPr>
              <a:t>        }</a:t>
            </a:r>
            <a:endParaRPr lang="en-US" altLang="zh-CN" sz="2400" b="1" dirty="0">
              <a:latin typeface="+mn-lt"/>
              <a:cs typeface="Times New Roman" panose="02020603050405020304" pitchFamily="18" charset="0"/>
            </a:endParaRPr>
          </a:p>
          <a:p>
            <a:pPr eaLnBrk="1" hangingPunct="1"/>
            <a:r>
              <a:rPr lang="zh-CN" altLang="en-US" sz="2400" b="1" dirty="0">
                <a:latin typeface="+mn-lt"/>
                <a:cs typeface="Times New Roman" panose="02020603050405020304" pitchFamily="18" charset="0"/>
              </a:rPr>
              <a:t>  </a:t>
            </a:r>
            <a:r>
              <a:rPr lang="en-US" altLang="zh-CN" sz="2400" b="1" dirty="0">
                <a:latin typeface="+mn-lt"/>
                <a:cs typeface="Times New Roman" panose="02020603050405020304" pitchFamily="18" charset="0"/>
              </a:rPr>
              <a:t>}</a:t>
            </a:r>
            <a:endParaRPr lang="en-US" altLang="zh-CN" sz="2400" b="1" dirty="0">
              <a:latin typeface="+mn-lt"/>
              <a:cs typeface="Times New Roman" panose="02020603050405020304" pitchFamily="18" charset="0"/>
            </a:endParaRPr>
          </a:p>
          <a:p>
            <a:pPr eaLnBrk="1" hangingPunct="1"/>
            <a:r>
              <a:rPr lang="en-US" altLang="zh-CN" sz="2400" b="1">
                <a:latin typeface="+mn-lt"/>
                <a:cs typeface="Times New Roman" panose="02020603050405020304" pitchFamily="18" charset="0"/>
              </a:rPr>
              <a:t>class CarTest </a:t>
            </a:r>
            <a:r>
              <a:rPr lang="en-US" altLang="zh-CN" sz="2400" b="1" dirty="0">
                <a:latin typeface="+mn-lt"/>
                <a:cs typeface="Times New Roman" panose="02020603050405020304" pitchFamily="18" charset="0"/>
              </a:rPr>
              <a:t>{</a:t>
            </a:r>
            <a:endParaRPr lang="en-US" altLang="zh-CN" sz="2400" b="1" dirty="0">
              <a:latin typeface="+mn-lt"/>
              <a:cs typeface="Times New Roman" panose="02020603050405020304" pitchFamily="18" charset="0"/>
            </a:endParaRPr>
          </a:p>
          <a:p>
            <a:pPr eaLnBrk="1" hangingPunct="1"/>
            <a:r>
              <a:rPr lang="en-US" altLang="zh-CN" sz="2400" b="1" dirty="0">
                <a:latin typeface="+mn-lt"/>
                <a:cs typeface="Times New Roman" panose="02020603050405020304" pitchFamily="18" charset="0"/>
              </a:rPr>
              <a:t>	public static void main(String[] </a:t>
            </a:r>
            <a:r>
              <a:rPr lang="en-US" altLang="zh-CN" sz="2400" b="1" dirty="0" err="1">
                <a:latin typeface="+mn-lt"/>
                <a:cs typeface="Times New Roman" panose="02020603050405020304" pitchFamily="18" charset="0"/>
              </a:rPr>
              <a:t>args</a:t>
            </a:r>
            <a:r>
              <a:rPr lang="en-US" altLang="zh-CN" sz="2400" b="1" dirty="0">
                <a:latin typeface="+mn-lt"/>
                <a:cs typeface="Times New Roman" panose="02020603050405020304" pitchFamily="18" charset="0"/>
              </a:rPr>
              <a:t>) {</a:t>
            </a:r>
            <a:endParaRPr lang="en-US" altLang="zh-CN" sz="2400" b="1" dirty="0">
              <a:latin typeface="+mn-lt"/>
              <a:cs typeface="Times New Roman" panose="02020603050405020304" pitchFamily="18" charset="0"/>
            </a:endParaRPr>
          </a:p>
          <a:p>
            <a:pPr eaLnBrk="1" hangingPunct="1"/>
            <a:r>
              <a:rPr lang="en-US" altLang="zh-CN" sz="2400" b="1" dirty="0">
                <a:latin typeface="+mn-lt"/>
                <a:cs typeface="Times New Roman" panose="02020603050405020304" pitchFamily="18" charset="0"/>
              </a:rPr>
              <a:t>		</a:t>
            </a:r>
            <a:r>
              <a:rPr lang="en-US" altLang="zh-CN" sz="2400" b="1" dirty="0">
                <a:solidFill>
                  <a:srgbClr val="FF0000"/>
                </a:solidFill>
                <a:latin typeface="+mn-lt"/>
                <a:cs typeface="Times New Roman" panose="02020603050405020304" pitchFamily="18" charset="0"/>
              </a:rPr>
              <a:t>Car c1 = new Car();</a:t>
            </a:r>
            <a:r>
              <a:rPr lang="zh-CN" altLang="en-US" sz="2400" b="1" dirty="0">
                <a:solidFill>
                  <a:srgbClr val="FF0000"/>
                </a:solidFill>
                <a:latin typeface="+mn-lt"/>
                <a:cs typeface="Times New Roman" panose="02020603050405020304" pitchFamily="18" charset="0"/>
              </a:rPr>
              <a:t>   </a:t>
            </a:r>
            <a:r>
              <a:rPr lang="en-US" altLang="zh-CN" sz="2400" b="1" dirty="0">
                <a:solidFill>
                  <a:srgbClr val="FF0000"/>
                </a:solidFill>
                <a:latin typeface="+mn-lt"/>
                <a:cs typeface="Times New Roman" panose="02020603050405020304" pitchFamily="18" charset="0"/>
              </a:rPr>
              <a:t>//</a:t>
            </a:r>
            <a:r>
              <a:rPr lang="zh-CN" altLang="en-US" sz="2400" b="1" dirty="0">
                <a:solidFill>
                  <a:srgbClr val="FF0000"/>
                </a:solidFill>
                <a:latin typeface="+mn-lt"/>
                <a:cs typeface="Times New Roman" panose="02020603050405020304" pitchFamily="18" charset="0"/>
              </a:rPr>
              <a:t>建立对象</a:t>
            </a:r>
            <a:r>
              <a:rPr lang="en-US" altLang="zh-CN" sz="2400" b="1" dirty="0">
                <a:solidFill>
                  <a:srgbClr val="FF0000"/>
                </a:solidFill>
                <a:latin typeface="+mn-lt"/>
                <a:cs typeface="Times New Roman" panose="02020603050405020304" pitchFamily="18" charset="0"/>
              </a:rPr>
              <a:t>c1</a:t>
            </a:r>
            <a:endParaRPr lang="en-US" altLang="zh-CN" sz="2400" b="1" dirty="0">
              <a:solidFill>
                <a:srgbClr val="FF0000"/>
              </a:solidFill>
              <a:latin typeface="+mn-lt"/>
              <a:cs typeface="Times New Roman" panose="02020603050405020304" pitchFamily="18" charset="0"/>
            </a:endParaRPr>
          </a:p>
          <a:p>
            <a:pPr eaLnBrk="1" hangingPunct="1"/>
            <a:r>
              <a:rPr lang="en-US" altLang="zh-CN" sz="2400" b="1" dirty="0">
                <a:solidFill>
                  <a:srgbClr val="FF0000"/>
                </a:solidFill>
                <a:latin typeface="+mn-lt"/>
                <a:cs typeface="Times New Roman" panose="02020603050405020304" pitchFamily="18" charset="0"/>
              </a:rPr>
              <a:t>		Car c2 = new Car();</a:t>
            </a:r>
            <a:r>
              <a:rPr lang="zh-CN" altLang="en-US" sz="2400" b="1" dirty="0">
                <a:solidFill>
                  <a:srgbClr val="FF0000"/>
                </a:solidFill>
                <a:latin typeface="+mn-lt"/>
                <a:cs typeface="Times New Roman" panose="02020603050405020304" pitchFamily="18" charset="0"/>
              </a:rPr>
              <a:t>   </a:t>
            </a:r>
            <a:r>
              <a:rPr lang="en-US" altLang="zh-CN" sz="2400" b="1" dirty="0">
                <a:solidFill>
                  <a:srgbClr val="FF0000"/>
                </a:solidFill>
                <a:latin typeface="+mn-lt"/>
                <a:cs typeface="Times New Roman" panose="02020603050405020304" pitchFamily="18" charset="0"/>
              </a:rPr>
              <a:t>//</a:t>
            </a:r>
            <a:r>
              <a:rPr lang="zh-CN" altLang="en-US" sz="2400" b="1" dirty="0">
                <a:solidFill>
                  <a:srgbClr val="FF0000"/>
                </a:solidFill>
                <a:latin typeface="+mn-lt"/>
                <a:cs typeface="Times New Roman" panose="02020603050405020304" pitchFamily="18" charset="0"/>
              </a:rPr>
              <a:t>建立对象</a:t>
            </a:r>
            <a:r>
              <a:rPr lang="en-US" altLang="zh-CN" sz="2400" b="1" dirty="0">
                <a:solidFill>
                  <a:srgbClr val="FF0000"/>
                </a:solidFill>
                <a:latin typeface="+mn-lt"/>
                <a:cs typeface="Times New Roman" panose="02020603050405020304" pitchFamily="18" charset="0"/>
              </a:rPr>
              <a:t>c2</a:t>
            </a:r>
            <a:endParaRPr lang="zh-CN" altLang="en-US" sz="2400" b="1" dirty="0">
              <a:solidFill>
                <a:srgbClr val="FF0000"/>
              </a:solidFill>
              <a:latin typeface="+mn-lt"/>
              <a:cs typeface="Times New Roman" panose="02020603050405020304" pitchFamily="18" charset="0"/>
            </a:endParaRPr>
          </a:p>
          <a:p>
            <a:pPr eaLnBrk="1" hangingPunct="1"/>
            <a:r>
              <a:rPr lang="zh-CN" altLang="en-US" sz="2400" b="1" dirty="0">
                <a:latin typeface="+mn-lt"/>
                <a:cs typeface="Times New Roman" panose="02020603050405020304" pitchFamily="18" charset="0"/>
              </a:rPr>
              <a:t>		</a:t>
            </a:r>
            <a:r>
              <a:rPr lang="en-US" altLang="zh-CN" sz="2400" b="1" dirty="0">
                <a:latin typeface="+mn-lt"/>
                <a:cs typeface="Times New Roman" panose="02020603050405020304" pitchFamily="18" charset="0"/>
              </a:rPr>
              <a:t>c1.color = "blue";</a:t>
            </a:r>
            <a:r>
              <a:rPr lang="zh-CN" altLang="en-US" sz="2400" b="1" dirty="0">
                <a:latin typeface="+mn-lt"/>
                <a:cs typeface="Times New Roman" panose="02020603050405020304" pitchFamily="18" charset="0"/>
              </a:rPr>
              <a:t>   </a:t>
            </a:r>
            <a:r>
              <a:rPr lang="en-US" altLang="zh-CN" sz="2400" b="1" dirty="0">
                <a:latin typeface="+mn-lt"/>
                <a:cs typeface="Times New Roman" panose="02020603050405020304" pitchFamily="18" charset="0"/>
              </a:rPr>
              <a:t>//</a:t>
            </a:r>
            <a:r>
              <a:rPr lang="zh-CN" altLang="en-US" sz="2400" b="1" dirty="0">
                <a:latin typeface="+mn-lt"/>
                <a:cs typeface="Times New Roman" panose="02020603050405020304" pitchFamily="18" charset="0"/>
              </a:rPr>
              <a:t>对对象的属性进行修改</a:t>
            </a:r>
            <a:endParaRPr lang="zh-CN" altLang="en-US" sz="2400" b="1" dirty="0">
              <a:latin typeface="+mn-lt"/>
              <a:cs typeface="Times New Roman" panose="02020603050405020304" pitchFamily="18" charset="0"/>
            </a:endParaRPr>
          </a:p>
          <a:p>
            <a:pPr eaLnBrk="1" hangingPunct="1"/>
            <a:r>
              <a:rPr lang="zh-CN" altLang="en-US" sz="2400" b="1" dirty="0">
                <a:latin typeface="+mn-lt"/>
                <a:cs typeface="Times New Roman" panose="02020603050405020304" pitchFamily="18" charset="0"/>
              </a:rPr>
              <a:t>		</a:t>
            </a:r>
            <a:r>
              <a:rPr lang="en-US" altLang="zh-CN" sz="2400" b="1" dirty="0">
                <a:latin typeface="+mn-lt"/>
                <a:cs typeface="Times New Roman" panose="02020603050405020304" pitchFamily="18" charset="0"/>
              </a:rPr>
              <a:t>c1.show();</a:t>
            </a:r>
            <a:r>
              <a:rPr lang="zh-CN" altLang="en-US" sz="2400" b="1" dirty="0">
                <a:latin typeface="+mn-lt"/>
                <a:cs typeface="Times New Roman" panose="02020603050405020304" pitchFamily="18" charset="0"/>
              </a:rPr>
              <a:t>   </a:t>
            </a:r>
            <a:r>
              <a:rPr lang="en-US" altLang="zh-CN" sz="2400" b="1" dirty="0">
                <a:latin typeface="+mn-lt"/>
                <a:cs typeface="Times New Roman" panose="02020603050405020304" pitchFamily="18" charset="0"/>
              </a:rPr>
              <a:t>//</a:t>
            </a:r>
            <a:r>
              <a:rPr lang="zh-CN" altLang="en-US" sz="2400" b="1" dirty="0">
                <a:latin typeface="+mn-lt"/>
                <a:cs typeface="Times New Roman" panose="02020603050405020304" pitchFamily="18" charset="0"/>
              </a:rPr>
              <a:t>使用对象的方法</a:t>
            </a:r>
            <a:endParaRPr lang="en-US" altLang="zh-CN" sz="2400" b="1" dirty="0">
              <a:latin typeface="+mn-lt"/>
              <a:cs typeface="Times New Roman" panose="02020603050405020304" pitchFamily="18" charset="0"/>
            </a:endParaRPr>
          </a:p>
          <a:p>
            <a:pPr eaLnBrk="1" hangingPunct="1"/>
            <a:r>
              <a:rPr lang="en-US" altLang="zh-CN" sz="2400" b="1" dirty="0">
                <a:latin typeface="+mn-lt"/>
                <a:cs typeface="Times New Roman" panose="02020603050405020304" pitchFamily="18" charset="0"/>
              </a:rPr>
              <a:t>		c2.show();</a:t>
            </a:r>
            <a:endParaRPr lang="zh-CN" altLang="en-US" sz="2400" b="1" dirty="0">
              <a:latin typeface="+mn-lt"/>
              <a:cs typeface="Times New Roman" panose="02020603050405020304" pitchFamily="18" charset="0"/>
            </a:endParaRPr>
          </a:p>
          <a:p>
            <a:pPr eaLnBrk="1" hangingPunct="1"/>
            <a:r>
              <a:rPr lang="zh-CN" altLang="en-US" sz="2400" b="1" dirty="0">
                <a:latin typeface="+mn-lt"/>
                <a:cs typeface="Times New Roman" panose="02020603050405020304" pitchFamily="18" charset="0"/>
              </a:rPr>
              <a:t>	</a:t>
            </a:r>
            <a:r>
              <a:rPr lang="en-US" altLang="zh-CN" sz="2400" b="1" dirty="0">
                <a:latin typeface="+mn-lt"/>
                <a:cs typeface="Times New Roman" panose="02020603050405020304" pitchFamily="18" charset="0"/>
              </a:rPr>
              <a:t>}  }</a:t>
            </a:r>
            <a:endParaRPr lang="en-US" altLang="zh-CN" sz="2400" b="1" dirty="0">
              <a:latin typeface="+mn-lt"/>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110155" y="620688"/>
            <a:ext cx="3349112" cy="720080"/>
          </a:xfrm>
        </p:spPr>
        <p:txBody>
          <a:bodyPr>
            <a:normAutofit/>
          </a:bodyPr>
          <a:lstStyle/>
          <a:p>
            <a:pPr eaLnBrk="1" hangingPunct="1"/>
            <a:r>
              <a:rPr lang="zh-CN" altLang="en-US" b="1" dirty="0">
                <a:latin typeface="+mn-lt"/>
                <a:ea typeface="宋体" panose="02010600030101010101" pitchFamily="2" charset="-122"/>
                <a:cs typeface="Arial Unicode MS" panose="020B0604020202020204" pitchFamily="34" charset="-122"/>
              </a:rPr>
              <a:t>练  习</a:t>
            </a:r>
            <a:endParaRPr lang="en-US" altLang="zh-CN" b="1" dirty="0">
              <a:latin typeface="+mn-lt"/>
              <a:ea typeface="宋体" panose="02010600030101010101" pitchFamily="2" charset="-122"/>
              <a:cs typeface="Arial Unicode MS" panose="020B0604020202020204" pitchFamily="34" charset="-122"/>
            </a:endParaRPr>
          </a:p>
        </p:txBody>
      </p:sp>
      <p:sp>
        <p:nvSpPr>
          <p:cNvPr id="8" name="TextBox 7"/>
          <p:cNvSpPr txBox="1"/>
          <p:nvPr/>
        </p:nvSpPr>
        <p:spPr>
          <a:xfrm>
            <a:off x="214282" y="1428736"/>
            <a:ext cx="8715436" cy="3046988"/>
          </a:xfrm>
          <a:prstGeom prst="rect">
            <a:avLst/>
          </a:prstGeom>
          <a:noFill/>
        </p:spPr>
        <p:txBody>
          <a:bodyPr wrap="square" rtlCol="0">
            <a:spAutoFit/>
          </a:bodyPr>
          <a:lstStyle/>
          <a:p>
            <a:pPr marL="457200" indent="-457200">
              <a:defRPr/>
            </a:pPr>
            <a:r>
              <a:rPr lang="zh-CN" altLang="en-US" sz="2400" dirty="0">
                <a:ea typeface="宋体" panose="02010600030101010101" pitchFamily="2" charset="-122"/>
              </a:rPr>
              <a:t>练习</a:t>
            </a:r>
            <a:r>
              <a:rPr lang="en-US" altLang="zh-CN" sz="2400" dirty="0">
                <a:ea typeface="宋体" panose="02010600030101010101" pitchFamily="2" charset="-122"/>
              </a:rPr>
              <a:t>1</a:t>
            </a:r>
            <a:r>
              <a:rPr lang="zh-CN" altLang="en-US" sz="2400" dirty="0">
                <a:ea typeface="宋体" panose="02010600030101010101" pitchFamily="2" charset="-122"/>
              </a:rPr>
              <a:t>：</a:t>
            </a:r>
            <a:endParaRPr lang="zh-CN" altLang="en-US" sz="2400" dirty="0">
              <a:ea typeface="宋体" panose="02010600030101010101" pitchFamily="2" charset="-122"/>
            </a:endParaRPr>
          </a:p>
          <a:p>
            <a:pPr marL="457200" indent="-457200">
              <a:buFont typeface="+mj-lt"/>
              <a:buAutoNum type="arabicPeriod"/>
              <a:defRPr/>
            </a:pPr>
            <a:r>
              <a:rPr lang="zh-CN" altLang="en-US" sz="2400" dirty="0">
                <a:ea typeface="宋体" panose="02010600030101010101" pitchFamily="2" charset="-122"/>
              </a:rPr>
              <a:t>编写一个</a:t>
            </a:r>
            <a:r>
              <a:rPr lang="en-US" altLang="zh-CN" sz="2400" dirty="0">
                <a:ea typeface="宋体" panose="02010600030101010101" pitchFamily="2" charset="-122"/>
              </a:rPr>
              <a:t>Person</a:t>
            </a:r>
            <a:r>
              <a:rPr lang="zh-CN" altLang="en-US" sz="2400" dirty="0">
                <a:ea typeface="宋体" panose="02010600030101010101" pitchFamily="2" charset="-122"/>
              </a:rPr>
              <a:t>类，包含</a:t>
            </a:r>
            <a:r>
              <a:rPr lang="en-US" altLang="zh-CN" sz="2400" dirty="0" err="1">
                <a:ea typeface="宋体" panose="02010600030101010101" pitchFamily="2" charset="-122"/>
              </a:rPr>
              <a:t>name、gender、age、id、score</a:t>
            </a:r>
            <a:r>
              <a:rPr lang="zh-CN" altLang="en-US" sz="2400" dirty="0">
                <a:ea typeface="宋体" panose="02010600030101010101" pitchFamily="2" charset="-122"/>
              </a:rPr>
              <a:t>属性，分别为</a:t>
            </a:r>
            <a:r>
              <a:rPr lang="en-US" altLang="zh-CN" sz="2400" dirty="0" err="1">
                <a:ea typeface="宋体" panose="02010600030101010101" pitchFamily="2" charset="-122"/>
              </a:rPr>
              <a:t>String、String、int、int、double</a:t>
            </a:r>
            <a:r>
              <a:rPr lang="zh-CN" altLang="en-US" sz="2400" dirty="0">
                <a:ea typeface="宋体" panose="02010600030101010101" pitchFamily="2" charset="-122"/>
              </a:rPr>
              <a:t>类型。</a:t>
            </a:r>
            <a:endParaRPr lang="zh-CN" altLang="en-US" sz="2400" dirty="0">
              <a:ea typeface="宋体" panose="02010600030101010101" pitchFamily="2" charset="-122"/>
            </a:endParaRPr>
          </a:p>
          <a:p>
            <a:pPr marL="457200" indent="-457200">
              <a:buFont typeface="+mj-lt"/>
              <a:buAutoNum type="arabicPeriod"/>
              <a:defRPr/>
            </a:pPr>
            <a:r>
              <a:rPr lang="zh-CN" altLang="en-US" sz="2400" dirty="0">
                <a:ea typeface="宋体" panose="02010600030101010101" pitchFamily="2" charset="-122"/>
              </a:rPr>
              <a:t>类中声明一个</a:t>
            </a:r>
            <a:r>
              <a:rPr lang="en-US" altLang="zh-CN" sz="2400" dirty="0">
                <a:ea typeface="宋体" panose="02010600030101010101" pitchFamily="2" charset="-122"/>
              </a:rPr>
              <a:t>say</a:t>
            </a:r>
            <a:r>
              <a:rPr lang="zh-CN" altLang="en-US" sz="2400" dirty="0">
                <a:ea typeface="宋体" panose="02010600030101010101" pitchFamily="2" charset="-122"/>
              </a:rPr>
              <a:t>方法，方法显示所有属性值。</a:t>
            </a:r>
            <a:endParaRPr lang="en-US" altLang="zh-CN" sz="2400" dirty="0">
              <a:ea typeface="宋体" panose="02010600030101010101" pitchFamily="2" charset="-122"/>
            </a:endParaRPr>
          </a:p>
          <a:p>
            <a:pPr marL="457200" indent="-457200">
              <a:buFont typeface="+mj-lt"/>
              <a:buAutoNum type="arabicPeriod"/>
              <a:defRPr/>
            </a:pPr>
            <a:r>
              <a:rPr lang="zh-CN" altLang="en-US" sz="2400" dirty="0">
                <a:ea typeface="宋体" panose="02010600030101010101" pitchFamily="2" charset="-122"/>
              </a:rPr>
              <a:t>在另一个</a:t>
            </a:r>
            <a:r>
              <a:rPr lang="en-US" altLang="zh-CN" sz="2400" dirty="0" err="1">
                <a:ea typeface="宋体" panose="02010600030101010101" pitchFamily="2" charset="-122"/>
              </a:rPr>
              <a:t>TestPerson</a:t>
            </a:r>
            <a:r>
              <a:rPr lang="zh-CN" altLang="en-US" sz="2400" dirty="0">
                <a:ea typeface="宋体" panose="02010600030101010101" pitchFamily="2" charset="-122"/>
              </a:rPr>
              <a:t>类中的</a:t>
            </a:r>
            <a:r>
              <a:rPr lang="en-US" altLang="zh-CN" sz="2400" dirty="0">
                <a:ea typeface="宋体" panose="02010600030101010101" pitchFamily="2" charset="-122"/>
              </a:rPr>
              <a:t>main</a:t>
            </a:r>
            <a:r>
              <a:rPr lang="zh-CN" altLang="en-US" sz="2400" dirty="0">
                <a:ea typeface="宋体" panose="02010600030101010101" pitchFamily="2" charset="-122"/>
              </a:rPr>
              <a:t>方法中，创建</a:t>
            </a:r>
            <a:r>
              <a:rPr lang="en-US" altLang="zh-CN" sz="2400" dirty="0">
                <a:ea typeface="宋体" panose="02010600030101010101" pitchFamily="2" charset="-122"/>
              </a:rPr>
              <a:t>Person</a:t>
            </a:r>
            <a:r>
              <a:rPr lang="zh-CN" altLang="en-US" sz="2400" dirty="0">
                <a:ea typeface="宋体" panose="02010600030101010101" pitchFamily="2" charset="-122"/>
              </a:rPr>
              <a:t>对象，并访问</a:t>
            </a:r>
            <a:r>
              <a:rPr lang="en-US" altLang="zh-CN" sz="2400" dirty="0">
                <a:ea typeface="宋体" panose="02010600030101010101" pitchFamily="2" charset="-122"/>
              </a:rPr>
              <a:t>say</a:t>
            </a:r>
            <a:r>
              <a:rPr lang="zh-CN" altLang="en-US" sz="2400" dirty="0">
                <a:ea typeface="宋体" panose="02010600030101010101" pitchFamily="2" charset="-122"/>
              </a:rPr>
              <a:t>方法和所有属性，并将调用结果打印输出。</a:t>
            </a:r>
            <a:endParaRPr lang="zh-CN" altLang="en-US" sz="2400" dirty="0">
              <a:ea typeface="宋体" panose="02010600030101010101" pitchFamily="2" charset="-122"/>
            </a:endParaRPr>
          </a:p>
          <a:p>
            <a:pPr marL="457200" indent="-457200">
              <a:buFont typeface="+mj-lt"/>
              <a:buAutoNum type="arabicPeriod"/>
              <a:defRPr/>
            </a:pPr>
            <a:endParaRPr lang="zh-CN" altLang="en-US" sz="2400" dirty="0">
              <a:ea typeface="宋体" panose="02010600030101010101" pitchFamily="2" charset="-122"/>
            </a:endParaRPr>
          </a:p>
          <a:p>
            <a:endParaRPr lang="zh-CN" altLang="en-US" sz="2400" dirty="0"/>
          </a:p>
        </p:txBody>
      </p:sp>
      <p:sp>
        <p:nvSpPr>
          <p:cNvPr id="4" name="TextBox 3"/>
          <p:cNvSpPr txBox="1"/>
          <p:nvPr/>
        </p:nvSpPr>
        <p:spPr>
          <a:xfrm>
            <a:off x="214282" y="4180344"/>
            <a:ext cx="8715436" cy="1938992"/>
          </a:xfrm>
          <a:prstGeom prst="rect">
            <a:avLst/>
          </a:prstGeom>
          <a:noFill/>
        </p:spPr>
        <p:txBody>
          <a:bodyPr wrap="square" rtlCol="0">
            <a:spAutoFit/>
          </a:bodyPr>
          <a:lstStyle/>
          <a:p>
            <a:pPr marL="457200" indent="-457200">
              <a:defRPr/>
            </a:pPr>
            <a:r>
              <a:rPr lang="zh-CN" altLang="en-US" sz="2400" dirty="0">
                <a:ea typeface="宋体" panose="02010600030101010101" pitchFamily="2" charset="-122"/>
              </a:rPr>
              <a:t>练习</a:t>
            </a:r>
            <a:r>
              <a:rPr lang="en-US" altLang="zh-CN" sz="2400" dirty="0">
                <a:ea typeface="宋体" panose="02010600030101010101" pitchFamily="2" charset="-122"/>
              </a:rPr>
              <a:t>2</a:t>
            </a:r>
            <a:r>
              <a:rPr lang="zh-CN" altLang="en-US" sz="2400" dirty="0">
                <a:ea typeface="宋体" panose="02010600030101010101" pitchFamily="2" charset="-122"/>
              </a:rPr>
              <a:t>：</a:t>
            </a:r>
            <a:endParaRPr lang="zh-CN" altLang="en-US" sz="2400" dirty="0">
              <a:ea typeface="宋体" panose="02010600030101010101" pitchFamily="2" charset="-122"/>
            </a:endParaRPr>
          </a:p>
          <a:p>
            <a:pPr marL="457200" indent="-457200">
              <a:buFont typeface="+mj-lt"/>
              <a:buAutoNum type="arabicPeriod"/>
              <a:defRPr/>
            </a:pPr>
            <a:r>
              <a:rPr lang="zh-CN" altLang="en-US" sz="2400" dirty="0">
                <a:ea typeface="宋体" panose="02010600030101010101" pitchFamily="2" charset="-122"/>
              </a:rPr>
              <a:t>在</a:t>
            </a:r>
            <a:r>
              <a:rPr lang="en-US" altLang="zh-CN" sz="2400" dirty="0" err="1">
                <a:ea typeface="宋体" panose="02010600030101010101" pitchFamily="2" charset="-122"/>
              </a:rPr>
              <a:t>TestPerson</a:t>
            </a:r>
            <a:r>
              <a:rPr lang="zh-CN" altLang="en-US" sz="2400" dirty="0">
                <a:ea typeface="宋体" panose="02010600030101010101" pitchFamily="2" charset="-122"/>
              </a:rPr>
              <a:t>类中创建三个</a:t>
            </a:r>
            <a:r>
              <a:rPr lang="en-US" altLang="zh-CN" sz="2400" dirty="0">
                <a:ea typeface="宋体" panose="02010600030101010101" pitchFamily="2" charset="-122"/>
              </a:rPr>
              <a:t>Person</a:t>
            </a:r>
            <a:r>
              <a:rPr lang="zh-CN" altLang="en-US" sz="2400" dirty="0">
                <a:ea typeface="宋体" panose="02010600030101010101" pitchFamily="2" charset="-122"/>
              </a:rPr>
              <a:t>对象，第一个对象只对</a:t>
            </a:r>
            <a:r>
              <a:rPr lang="en-US" altLang="zh-CN" sz="2400" dirty="0">
                <a:ea typeface="宋体" panose="02010600030101010101" pitchFamily="2" charset="-122"/>
              </a:rPr>
              <a:t>name</a:t>
            </a:r>
            <a:r>
              <a:rPr lang="zh-CN" altLang="en-US" sz="2400" dirty="0">
                <a:ea typeface="宋体" panose="02010600030101010101" pitchFamily="2" charset="-122"/>
              </a:rPr>
              <a:t>赋值，第二个对象只对</a:t>
            </a:r>
            <a:r>
              <a:rPr lang="en-US" altLang="zh-CN" sz="2400" dirty="0">
                <a:ea typeface="宋体" panose="02010600030101010101" pitchFamily="2" charset="-122"/>
              </a:rPr>
              <a:t>gender</a:t>
            </a:r>
            <a:r>
              <a:rPr lang="zh-CN" altLang="en-US" sz="2400" dirty="0">
                <a:ea typeface="宋体" panose="02010600030101010101" pitchFamily="2" charset="-122"/>
              </a:rPr>
              <a:t>和</a:t>
            </a:r>
            <a:r>
              <a:rPr lang="en-US" altLang="zh-CN" sz="2400" dirty="0">
                <a:ea typeface="宋体" panose="02010600030101010101" pitchFamily="2" charset="-122"/>
              </a:rPr>
              <a:t>age</a:t>
            </a:r>
            <a:r>
              <a:rPr lang="zh-CN" altLang="en-US" sz="2400" dirty="0">
                <a:ea typeface="宋体" panose="02010600030101010101" pitchFamily="2" charset="-122"/>
              </a:rPr>
              <a:t>赋值，第三个对象都赋值。调用</a:t>
            </a:r>
            <a:r>
              <a:rPr lang="en-US" altLang="zh-CN" sz="2400" dirty="0">
                <a:ea typeface="宋体" panose="02010600030101010101" pitchFamily="2" charset="-122"/>
              </a:rPr>
              <a:t>say</a:t>
            </a:r>
            <a:r>
              <a:rPr lang="zh-CN" altLang="en-US" sz="2400" dirty="0">
                <a:ea typeface="宋体" panose="02010600030101010101" pitchFamily="2" charset="-122"/>
              </a:rPr>
              <a:t>方法和所有属性</a:t>
            </a:r>
            <a:endParaRPr lang="zh-CN" altLang="en-US" sz="2400" dirty="0">
              <a:ea typeface="宋体" panose="02010600030101010101" pitchFamily="2" charset="-122"/>
            </a:endParaRPr>
          </a:p>
          <a:p>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0100" y="-571528"/>
            <a:ext cx="7772400" cy="2109814"/>
          </a:xfrm>
        </p:spPr>
        <p:txBody>
          <a:bodyPr>
            <a:normAutofit/>
          </a:bodyPr>
          <a:lstStyle/>
          <a:p>
            <a:r>
              <a:rPr lang="zh-CN" altLang="en-US" dirty="0"/>
              <a:t>练习</a:t>
            </a:r>
            <a:endParaRPr lang="zh-CN" altLang="en-US" dirty="0"/>
          </a:p>
        </p:txBody>
      </p:sp>
      <p:sp>
        <p:nvSpPr>
          <p:cNvPr id="3" name="文本占位符 2"/>
          <p:cNvSpPr>
            <a:spLocks noGrp="1"/>
          </p:cNvSpPr>
          <p:nvPr>
            <p:ph type="body" sz="half" idx="1"/>
          </p:nvPr>
        </p:nvSpPr>
        <p:spPr>
          <a:xfrm>
            <a:off x="251520" y="980728"/>
            <a:ext cx="8601108" cy="4114800"/>
          </a:xfrm>
        </p:spPr>
        <p:txBody>
          <a:bodyPr/>
          <a:lstStyle/>
          <a:p>
            <a:r>
              <a:rPr lang="en-US" dirty="0">
                <a:latin typeface="仿宋" panose="02010609060101010101" pitchFamily="49" charset="-122"/>
                <a:ea typeface="仿宋" panose="02010609060101010101" pitchFamily="49" charset="-122"/>
              </a:rPr>
              <a:t>1</a:t>
            </a:r>
            <a:r>
              <a:rPr lang="zh-CN" altLang="en-US" dirty="0">
                <a:latin typeface="仿宋" panose="02010609060101010101" pitchFamily="49" charset="-122"/>
                <a:ea typeface="仿宋" panose="02010609060101010101" pitchFamily="49" charset="-122"/>
              </a:rPr>
              <a:t>：编程创建一个</a:t>
            </a:r>
            <a:r>
              <a:rPr lang="en-US" dirty="0">
                <a:latin typeface="仿宋" panose="02010609060101010101" pitchFamily="49" charset="-122"/>
                <a:ea typeface="仿宋" panose="02010609060101010101" pitchFamily="49" charset="-122"/>
              </a:rPr>
              <a:t>Box</a:t>
            </a:r>
            <a:r>
              <a:rPr lang="zh-CN" altLang="en-US" dirty="0">
                <a:latin typeface="仿宋" panose="02010609060101010101" pitchFamily="49" charset="-122"/>
                <a:ea typeface="仿宋" panose="02010609060101010101" pitchFamily="49" charset="-122"/>
              </a:rPr>
              <a:t>类，在其中定义三个变量表示一个立方体的长、宽和高，定义一个方法获取立方体的体积。创建一个对象，打印给定尺寸的立方体的体积。</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2555776" y="692696"/>
            <a:ext cx="4032448" cy="792088"/>
          </a:xfrm>
        </p:spPr>
        <p:txBody>
          <a:bodyPr>
            <a:normAutofit/>
          </a:bodyPr>
          <a:lstStyle/>
          <a:p>
            <a:pPr eaLnBrk="1" hangingPunct="1"/>
            <a:r>
              <a:rPr lang="zh-CN" altLang="en-US" b="1" dirty="0">
                <a:latin typeface="+mn-lt"/>
                <a:ea typeface="宋体" panose="02010600030101010101" pitchFamily="2" charset="-122"/>
                <a:cs typeface="Times New Roman" panose="02020603050405020304" pitchFamily="18" charset="0"/>
              </a:rPr>
              <a:t>学习内容</a:t>
            </a:r>
            <a:endParaRPr lang="zh-CN" altLang="en-US" b="1" dirty="0">
              <a:latin typeface="+mn-lt"/>
              <a:ea typeface="宋体" panose="02010600030101010101" pitchFamily="2" charset="-122"/>
              <a:cs typeface="Times New Roman" panose="02020603050405020304" pitchFamily="18" charset="0"/>
            </a:endParaRPr>
          </a:p>
        </p:txBody>
      </p:sp>
      <p:sp>
        <p:nvSpPr>
          <p:cNvPr id="4" name="Rectangle 3"/>
          <p:cNvSpPr txBox="1">
            <a:spLocks noChangeArrowheads="1"/>
          </p:cNvSpPr>
          <p:nvPr/>
        </p:nvSpPr>
        <p:spPr>
          <a:xfrm>
            <a:off x="467544" y="1340768"/>
            <a:ext cx="8424936" cy="4995936"/>
          </a:xfrm>
          <a:prstGeom prst="rect">
            <a:avLst/>
          </a:prstGeom>
          <a:noFill/>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altLang="zh-CN" sz="2800" dirty="0">
                <a:solidFill>
                  <a:schemeClr val="tx1"/>
                </a:solidFill>
                <a:ea typeface="宋体" panose="02010600030101010101" pitchFamily="2" charset="-122"/>
                <a:cs typeface="Times New Roman" panose="02020603050405020304" pitchFamily="18" charset="0"/>
              </a:rPr>
              <a:t>4.1  </a:t>
            </a:r>
            <a:r>
              <a:rPr lang="zh-CN" altLang="en-US" sz="2800" dirty="0">
                <a:solidFill>
                  <a:schemeClr val="tx1"/>
                </a:solidFill>
                <a:ea typeface="宋体" panose="02010600030101010101" pitchFamily="2" charset="-122"/>
                <a:cs typeface="Times New Roman" panose="02020603050405020304" pitchFamily="18" charset="0"/>
              </a:rPr>
              <a:t>面向对象与面向过程</a:t>
            </a:r>
            <a:endParaRPr lang="en-US" altLang="zh-CN" sz="2800" dirty="0">
              <a:solidFill>
                <a:schemeClr val="tx1"/>
              </a:solidFill>
              <a:ea typeface="宋体" panose="02010600030101010101" pitchFamily="2" charset="-122"/>
              <a:cs typeface="Times New Roman" panose="02020603050405020304" pitchFamily="18" charset="0"/>
            </a:endParaRPr>
          </a:p>
          <a:p>
            <a:pPr algn="l"/>
            <a:r>
              <a:rPr lang="en-US" altLang="zh-CN" sz="2800" dirty="0">
                <a:solidFill>
                  <a:schemeClr val="tx1"/>
                </a:solidFill>
                <a:ea typeface="宋体" panose="02010600030101010101" pitchFamily="2" charset="-122"/>
                <a:cs typeface="Times New Roman" panose="02020603050405020304" pitchFamily="18" charset="0"/>
              </a:rPr>
              <a:t>4.2  java</a:t>
            </a:r>
            <a:r>
              <a:rPr lang="zh-CN" altLang="en-US" sz="2800" dirty="0">
                <a:solidFill>
                  <a:schemeClr val="tx1"/>
                </a:solidFill>
                <a:ea typeface="宋体" panose="02010600030101010101" pitchFamily="2" charset="-122"/>
                <a:cs typeface="Times New Roman" panose="02020603050405020304" pitchFamily="18" charset="0"/>
              </a:rPr>
              <a:t>语言的基本元素：类和对象</a:t>
            </a:r>
            <a:endParaRPr lang="zh-CN" altLang="en-US" sz="2800" dirty="0">
              <a:solidFill>
                <a:schemeClr val="tx1"/>
              </a:solidFill>
              <a:ea typeface="宋体" panose="02010600030101010101" pitchFamily="2" charset="-122"/>
              <a:cs typeface="Times New Roman" panose="02020603050405020304" pitchFamily="18" charset="0"/>
            </a:endParaRPr>
          </a:p>
          <a:p>
            <a:pPr algn="l"/>
            <a:r>
              <a:rPr lang="en-US" altLang="zh-CN" sz="2800" dirty="0">
                <a:solidFill>
                  <a:schemeClr val="tx1"/>
                </a:solidFill>
                <a:ea typeface="宋体" panose="02010600030101010101" pitchFamily="2" charset="-122"/>
                <a:cs typeface="Times New Roman" panose="02020603050405020304" pitchFamily="18" charset="0"/>
              </a:rPr>
              <a:t>4.3  </a:t>
            </a:r>
            <a:r>
              <a:rPr lang="zh-CN" altLang="en-US" sz="2800" b="1" dirty="0">
                <a:solidFill>
                  <a:srgbClr val="0000FF"/>
                </a:solidFill>
                <a:ea typeface="宋体" panose="02010600030101010101" pitchFamily="2" charset="-122"/>
                <a:cs typeface="Times New Roman" panose="02020603050405020304" pitchFamily="18" charset="0"/>
              </a:rPr>
              <a:t>类的成员之一</a:t>
            </a:r>
            <a:r>
              <a:rPr lang="zh-CN" altLang="en-US" sz="2800" dirty="0">
                <a:solidFill>
                  <a:schemeClr val="tx1"/>
                </a:solidFill>
                <a:ea typeface="宋体" panose="02010600030101010101" pitchFamily="2" charset="-122"/>
                <a:cs typeface="Times New Roman" panose="02020603050405020304" pitchFamily="18" charset="0"/>
              </a:rPr>
              <a:t>：属 性</a:t>
            </a:r>
            <a:endParaRPr lang="en-US" altLang="zh-CN" sz="2800" dirty="0">
              <a:solidFill>
                <a:schemeClr val="tx1"/>
              </a:solidFill>
              <a:ea typeface="宋体" panose="02010600030101010101" pitchFamily="2" charset="-122"/>
              <a:cs typeface="Times New Roman" panose="02020603050405020304" pitchFamily="18" charset="0"/>
            </a:endParaRPr>
          </a:p>
          <a:p>
            <a:pPr algn="l"/>
            <a:r>
              <a:rPr lang="en-US" altLang="zh-CN" sz="2800" dirty="0">
                <a:solidFill>
                  <a:schemeClr val="tx1"/>
                </a:solidFill>
                <a:ea typeface="宋体" panose="02010600030101010101" pitchFamily="2" charset="-122"/>
                <a:cs typeface="Times New Roman" panose="02020603050405020304" pitchFamily="18" charset="0"/>
              </a:rPr>
              <a:t>4.4  </a:t>
            </a:r>
            <a:r>
              <a:rPr lang="zh-CN" altLang="en-US" sz="2800" b="1" dirty="0">
                <a:solidFill>
                  <a:srgbClr val="0000FF"/>
                </a:solidFill>
                <a:ea typeface="宋体" panose="02010600030101010101" pitchFamily="2" charset="-122"/>
                <a:cs typeface="Times New Roman" panose="02020603050405020304" pitchFamily="18" charset="0"/>
              </a:rPr>
              <a:t>类的成员之二</a:t>
            </a:r>
            <a:r>
              <a:rPr lang="zh-CN" altLang="en-US" sz="2800" dirty="0">
                <a:solidFill>
                  <a:schemeClr val="tx1"/>
                </a:solidFill>
                <a:ea typeface="宋体" panose="02010600030101010101" pitchFamily="2" charset="-122"/>
                <a:cs typeface="Times New Roman" panose="02020603050405020304" pitchFamily="18" charset="0"/>
              </a:rPr>
              <a:t>：方 法</a:t>
            </a:r>
            <a:endParaRPr lang="en-US" altLang="zh-CN" sz="2800" dirty="0">
              <a:solidFill>
                <a:schemeClr val="tx1"/>
              </a:solidFill>
              <a:ea typeface="宋体" panose="02010600030101010101" pitchFamily="2" charset="-122"/>
              <a:cs typeface="Times New Roman" panose="02020603050405020304" pitchFamily="18" charset="0"/>
            </a:endParaRPr>
          </a:p>
          <a:p>
            <a:pPr algn="l"/>
            <a:r>
              <a:rPr lang="en-US" altLang="zh-CN" sz="2800" dirty="0">
                <a:solidFill>
                  <a:schemeClr val="tx1"/>
                </a:solidFill>
                <a:ea typeface="宋体" panose="02010600030101010101" pitchFamily="2" charset="-122"/>
                <a:cs typeface="Times New Roman" panose="02020603050405020304" pitchFamily="18" charset="0"/>
              </a:rPr>
              <a:t>4.5  </a:t>
            </a:r>
            <a:r>
              <a:rPr lang="zh-CN" altLang="en-US" sz="2800" dirty="0">
                <a:solidFill>
                  <a:schemeClr val="tx1"/>
                </a:solidFill>
                <a:ea typeface="宋体" panose="02010600030101010101" pitchFamily="2" charset="-122"/>
                <a:cs typeface="Times New Roman" panose="02020603050405020304" pitchFamily="18" charset="0"/>
              </a:rPr>
              <a:t>对象的创建和使用</a:t>
            </a:r>
            <a:endParaRPr lang="en-US" altLang="zh-CN" sz="2800" dirty="0">
              <a:solidFill>
                <a:schemeClr val="tx1"/>
              </a:solidFill>
              <a:ea typeface="宋体" panose="02010600030101010101" pitchFamily="2" charset="-122"/>
              <a:cs typeface="Times New Roman" panose="02020603050405020304" pitchFamily="18" charset="0"/>
            </a:endParaRPr>
          </a:p>
          <a:p>
            <a:pPr algn="l"/>
            <a:r>
              <a:rPr lang="en-US" altLang="zh-CN" sz="2800" dirty="0">
                <a:solidFill>
                  <a:schemeClr val="tx1"/>
                </a:solidFill>
                <a:ea typeface="宋体" panose="02010600030101010101" pitchFamily="2" charset="-122"/>
                <a:cs typeface="Times New Roman" panose="02020603050405020304" pitchFamily="18" charset="0"/>
              </a:rPr>
              <a:t>4.6  </a:t>
            </a:r>
            <a:r>
              <a:rPr lang="zh-CN" altLang="en-US" sz="2800" dirty="0">
                <a:solidFill>
                  <a:schemeClr val="tx1"/>
                </a:solidFill>
                <a:ea typeface="宋体" panose="02010600030101010101" pitchFamily="2" charset="-122"/>
                <a:cs typeface="Times New Roman" panose="02020603050405020304" pitchFamily="18" charset="0"/>
              </a:rPr>
              <a:t>再谈方法</a:t>
            </a:r>
            <a:endParaRPr lang="zh-CN" altLang="en-US" sz="2800" dirty="0">
              <a:solidFill>
                <a:schemeClr val="tx1"/>
              </a:solidFill>
              <a:ea typeface="宋体" panose="02010600030101010101" pitchFamily="2" charset="-122"/>
              <a:cs typeface="Times New Roman" panose="02020603050405020304" pitchFamily="18" charset="0"/>
            </a:endParaRPr>
          </a:p>
          <a:p>
            <a:pPr algn="l"/>
            <a:r>
              <a:rPr lang="en-US" altLang="zh-CN" sz="2800" dirty="0">
                <a:solidFill>
                  <a:schemeClr val="tx1"/>
                </a:solidFill>
                <a:ea typeface="宋体" panose="02010600030101010101" pitchFamily="2" charset="-122"/>
                <a:cs typeface="Times New Roman" panose="02020603050405020304" pitchFamily="18" charset="0"/>
              </a:rPr>
              <a:t>4.7  </a:t>
            </a:r>
            <a:r>
              <a:rPr lang="zh-CN" altLang="en-US" sz="2800" b="1" dirty="0">
                <a:solidFill>
                  <a:srgbClr val="C00000"/>
                </a:solidFill>
                <a:ea typeface="宋体" panose="02010600030101010101" pitchFamily="2" charset="-122"/>
                <a:cs typeface="Times New Roman" panose="02020603050405020304" pitchFamily="18" charset="0"/>
              </a:rPr>
              <a:t>面向对象特征之一</a:t>
            </a:r>
            <a:r>
              <a:rPr lang="zh-CN" altLang="en-US" sz="2800" dirty="0">
                <a:solidFill>
                  <a:schemeClr val="tx1"/>
                </a:solidFill>
                <a:ea typeface="宋体" panose="02010600030101010101" pitchFamily="2" charset="-122"/>
                <a:cs typeface="Times New Roman" panose="02020603050405020304" pitchFamily="18" charset="0"/>
              </a:rPr>
              <a:t>：封装和隐藏</a:t>
            </a:r>
            <a:endParaRPr lang="en-US" altLang="zh-CN" sz="2800" dirty="0">
              <a:solidFill>
                <a:schemeClr val="tx1"/>
              </a:solidFill>
              <a:ea typeface="宋体" panose="02010600030101010101" pitchFamily="2" charset="-122"/>
              <a:cs typeface="Times New Roman" panose="02020603050405020304" pitchFamily="18" charset="0"/>
            </a:endParaRPr>
          </a:p>
          <a:p>
            <a:pPr algn="l"/>
            <a:r>
              <a:rPr lang="en-US" altLang="zh-CN" sz="2800" dirty="0">
                <a:solidFill>
                  <a:schemeClr val="tx1"/>
                </a:solidFill>
                <a:ea typeface="宋体" panose="02010600030101010101" pitchFamily="2" charset="-122"/>
                <a:cs typeface="Times New Roman" panose="02020603050405020304" pitchFamily="18" charset="0"/>
              </a:rPr>
              <a:t>4.8  </a:t>
            </a:r>
            <a:r>
              <a:rPr lang="zh-CN" altLang="en-US" sz="2800" b="1" dirty="0">
                <a:solidFill>
                  <a:srgbClr val="0000FF"/>
                </a:solidFill>
                <a:ea typeface="宋体" panose="02010600030101010101" pitchFamily="2" charset="-122"/>
                <a:cs typeface="Times New Roman" panose="02020603050405020304" pitchFamily="18" charset="0"/>
              </a:rPr>
              <a:t>类的成员之三</a:t>
            </a:r>
            <a:r>
              <a:rPr lang="zh-CN" altLang="en-US" sz="2800" dirty="0">
                <a:solidFill>
                  <a:schemeClr val="tx1"/>
                </a:solidFill>
                <a:ea typeface="宋体" panose="02010600030101010101" pitchFamily="2" charset="-122"/>
                <a:cs typeface="Times New Roman" panose="02020603050405020304" pitchFamily="18" charset="0"/>
              </a:rPr>
              <a:t>：构造器</a:t>
            </a:r>
            <a:r>
              <a:rPr lang="en-US" altLang="zh-CN" sz="2800" dirty="0">
                <a:solidFill>
                  <a:schemeClr val="tx1"/>
                </a:solidFill>
                <a:ea typeface="宋体" panose="02010600030101010101" pitchFamily="2" charset="-122"/>
                <a:cs typeface="Times New Roman" panose="02020603050405020304" pitchFamily="18" charset="0"/>
              </a:rPr>
              <a:t>(</a:t>
            </a:r>
            <a:r>
              <a:rPr lang="zh-CN" altLang="en-US" sz="2800" dirty="0">
                <a:solidFill>
                  <a:schemeClr val="tx1"/>
                </a:solidFill>
                <a:ea typeface="宋体" panose="02010600030101010101" pitchFamily="2" charset="-122"/>
                <a:cs typeface="Times New Roman" panose="02020603050405020304" pitchFamily="18" charset="0"/>
              </a:rPr>
              <a:t>构造方法</a:t>
            </a:r>
            <a:r>
              <a:rPr lang="en-US" altLang="zh-CN" sz="2800" dirty="0">
                <a:solidFill>
                  <a:schemeClr val="tx1"/>
                </a:solidFill>
                <a:ea typeface="宋体" panose="02010600030101010101" pitchFamily="2" charset="-122"/>
                <a:cs typeface="Times New Roman" panose="02020603050405020304" pitchFamily="18" charset="0"/>
              </a:rPr>
              <a:t>)</a:t>
            </a:r>
            <a:endParaRPr lang="zh-CN" altLang="en-US" sz="2800" dirty="0">
              <a:solidFill>
                <a:schemeClr val="tx1"/>
              </a:solidFill>
              <a:ea typeface="宋体" panose="02010600030101010101" pitchFamily="2" charset="-122"/>
              <a:cs typeface="Times New Roman" panose="02020603050405020304" pitchFamily="18" charset="0"/>
            </a:endParaRPr>
          </a:p>
          <a:p>
            <a:pPr algn="l"/>
            <a:r>
              <a:rPr lang="en-US" altLang="zh-CN" sz="2800" dirty="0">
                <a:solidFill>
                  <a:schemeClr val="tx1"/>
                </a:solidFill>
                <a:ea typeface="宋体" panose="02010600030101010101" pitchFamily="2" charset="-122"/>
                <a:cs typeface="Times New Roman" panose="02020603050405020304" pitchFamily="18" charset="0"/>
              </a:rPr>
              <a:t>4.9  </a:t>
            </a:r>
            <a:r>
              <a:rPr lang="zh-CN" altLang="en-US" sz="2800" dirty="0">
                <a:solidFill>
                  <a:schemeClr val="tx1"/>
                </a:solidFill>
                <a:ea typeface="宋体" panose="02010600030101010101" pitchFamily="2" charset="-122"/>
                <a:cs typeface="Times New Roman" panose="02020603050405020304" pitchFamily="18" charset="0"/>
              </a:rPr>
              <a:t>关键字：</a:t>
            </a:r>
            <a:r>
              <a:rPr lang="en-US" altLang="zh-CN" sz="2800" dirty="0">
                <a:solidFill>
                  <a:schemeClr val="tx1"/>
                </a:solidFill>
                <a:ea typeface="宋体" panose="02010600030101010101" pitchFamily="2" charset="-122"/>
                <a:cs typeface="Times New Roman" panose="02020603050405020304" pitchFamily="18" charset="0"/>
              </a:rPr>
              <a:t>this</a:t>
            </a:r>
            <a:r>
              <a:rPr lang="zh-CN" altLang="en-US" sz="2800" dirty="0">
                <a:solidFill>
                  <a:schemeClr val="tx1"/>
                </a:solidFill>
                <a:ea typeface="宋体" panose="02010600030101010101" pitchFamily="2" charset="-122"/>
                <a:cs typeface="Times New Roman" panose="02020603050405020304" pitchFamily="18" charset="0"/>
              </a:rPr>
              <a:t>的使用</a:t>
            </a:r>
            <a:endParaRPr lang="en-US" altLang="zh-CN" sz="2800" dirty="0">
              <a:solidFill>
                <a:schemeClr val="tx1"/>
              </a:solidFill>
              <a:ea typeface="宋体" panose="02010600030101010101" pitchFamily="2" charset="-122"/>
              <a:cs typeface="Times New Roman" panose="02020603050405020304" pitchFamily="18" charset="0"/>
            </a:endParaRPr>
          </a:p>
          <a:p>
            <a:pPr algn="l"/>
            <a:r>
              <a:rPr lang="en-US" altLang="zh-CN" sz="2800" dirty="0">
                <a:solidFill>
                  <a:schemeClr val="tx1"/>
                </a:solidFill>
                <a:ea typeface="宋体" panose="02010600030101010101" pitchFamily="2" charset="-122"/>
                <a:cs typeface="Times New Roman" panose="02020603050405020304" pitchFamily="18" charset="0"/>
              </a:rPr>
              <a:t>4.10 </a:t>
            </a:r>
            <a:r>
              <a:rPr lang="zh-CN" altLang="en-US" sz="2800" dirty="0">
                <a:solidFill>
                  <a:schemeClr val="tx1"/>
                </a:solidFill>
                <a:ea typeface="宋体" panose="02010600030101010101" pitchFamily="2" charset="-122"/>
                <a:cs typeface="Times New Roman" panose="02020603050405020304" pitchFamily="18" charset="0"/>
              </a:rPr>
              <a:t>关键字：</a:t>
            </a:r>
            <a:r>
              <a:rPr lang="en-US" altLang="zh-CN" sz="2800" dirty="0">
                <a:solidFill>
                  <a:schemeClr val="tx1"/>
                </a:solidFill>
                <a:ea typeface="宋体" panose="02010600030101010101" pitchFamily="2" charset="-122"/>
                <a:cs typeface="Times New Roman" panose="02020603050405020304" pitchFamily="18" charset="0"/>
              </a:rPr>
              <a:t>package</a:t>
            </a:r>
            <a:r>
              <a:rPr lang="zh-CN" altLang="en-US" sz="2800" dirty="0">
                <a:solidFill>
                  <a:schemeClr val="tx1"/>
                </a:solidFill>
                <a:ea typeface="宋体" panose="02010600030101010101" pitchFamily="2" charset="-122"/>
                <a:cs typeface="Times New Roman" panose="02020603050405020304" pitchFamily="18" charset="0"/>
              </a:rPr>
              <a:t>、</a:t>
            </a:r>
            <a:r>
              <a:rPr lang="en-US" altLang="zh-CN" sz="2800" dirty="0">
                <a:solidFill>
                  <a:schemeClr val="tx1"/>
                </a:solidFill>
                <a:ea typeface="宋体" panose="02010600030101010101" pitchFamily="2" charset="-122"/>
                <a:cs typeface="Times New Roman" panose="02020603050405020304" pitchFamily="18" charset="0"/>
              </a:rPr>
              <a:t>import</a:t>
            </a:r>
            <a:r>
              <a:rPr lang="zh-CN" altLang="en-US" sz="2800" dirty="0">
                <a:solidFill>
                  <a:schemeClr val="tx1"/>
                </a:solidFill>
                <a:ea typeface="宋体" panose="02010600030101010101" pitchFamily="2" charset="-122"/>
                <a:cs typeface="Times New Roman" panose="02020603050405020304" pitchFamily="18" charset="0"/>
              </a:rPr>
              <a:t>的使用</a:t>
            </a:r>
            <a:endParaRPr lang="zh-CN" altLang="en-US" sz="2800" dirty="0">
              <a:solidFill>
                <a:schemeClr val="tx1"/>
              </a:solidFill>
              <a:ea typeface="宋体" panose="02010600030101010101" pitchFamily="2" charset="-122"/>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bwMode="auto">
          <a:xfrm>
            <a:off x="714375" y="214313"/>
            <a:ext cx="8229600" cy="1143000"/>
          </a:xfrm>
        </p:spPr>
        <p:txBody>
          <a:bodyPr lIns="91440" tIns="45720" rIns="91440" bIns="45720" anchor="t"/>
          <a:lstStyle/>
          <a:p>
            <a:r>
              <a:rPr lang="zh-CN" altLang="en-US" sz="3600" b="1" dirty="0"/>
              <a:t>创建和使用对象示例</a:t>
            </a:r>
            <a:endParaRPr lang="en-US" altLang="zh-CN" sz="3600" b="1" dirty="0"/>
          </a:p>
        </p:txBody>
      </p:sp>
      <p:sp>
        <p:nvSpPr>
          <p:cNvPr id="25603" name="Rectangle 3"/>
          <p:cNvSpPr>
            <a:spLocks noGrp="1" noChangeArrowheads="1"/>
          </p:cNvSpPr>
          <p:nvPr>
            <p:ph type="body" sz="half" idx="1"/>
          </p:nvPr>
        </p:nvSpPr>
        <p:spPr>
          <a:xfrm>
            <a:off x="684213" y="1412875"/>
            <a:ext cx="8459787" cy="4525963"/>
          </a:xfrm>
        </p:spPr>
        <p:txBody>
          <a:bodyPr/>
          <a:lstStyle/>
          <a:p>
            <a:pPr lvl="1">
              <a:buFont typeface="Wingdings" panose="05000000000000000000" pitchFamily="2" charset="2"/>
              <a:buNone/>
            </a:pPr>
            <a:r>
              <a:rPr lang="zh-CN" altLang="en-US" sz="2800"/>
              <a:t>   </a:t>
            </a:r>
            <a:endParaRPr lang="zh-CN" altLang="en-US" sz="2800"/>
          </a:p>
          <a:p>
            <a:endParaRPr lang="zh-CN" altLang="en-US" sz="2400"/>
          </a:p>
          <a:p>
            <a:endParaRPr lang="zh-CN" altLang="en-US" sz="2400"/>
          </a:p>
        </p:txBody>
      </p:sp>
      <p:sp>
        <p:nvSpPr>
          <p:cNvPr id="540687" name="Rectangle 15"/>
          <p:cNvSpPr>
            <a:spLocks noChangeArrowheads="1"/>
          </p:cNvSpPr>
          <p:nvPr/>
        </p:nvSpPr>
        <p:spPr bwMode="auto">
          <a:xfrm>
            <a:off x="795338" y="1252538"/>
            <a:ext cx="7705725" cy="5248275"/>
          </a:xfrm>
          <a:prstGeom prst="rect">
            <a:avLst/>
          </a:prstGeom>
          <a:noFill/>
          <a:ln w="9525">
            <a:noFill/>
            <a:miter lim="800000"/>
          </a:ln>
          <a:effectLst/>
        </p:spPr>
        <p:txBody>
          <a:bodyPr/>
          <a:lstStyle/>
          <a:p>
            <a:pPr marL="342900" indent="-342900">
              <a:buSzPct val="80000"/>
              <a:buFont typeface="Wingdings" panose="05000000000000000000" pitchFamily="2" charset="2"/>
              <a:buBlip>
                <a:blip r:embed="rId1"/>
              </a:buBlip>
              <a:defRPr/>
            </a:pPr>
            <a:r>
              <a:rPr lang="zh-CN" altLang="en-US" dirty="0">
                <a:latin typeface="+mn-lt"/>
                <a:ea typeface="+mn-ea"/>
              </a:rPr>
              <a:t>一个景区根据游人的年龄收取不同价格的门票。请编写游人类，根据年龄段决定能够购买的门票价格并输出</a:t>
            </a:r>
            <a:endParaRPr lang="zh-CN" altLang="en-US" dirty="0">
              <a:latin typeface="+mn-lt"/>
              <a:ea typeface="+mn-ea"/>
            </a:endParaRPr>
          </a:p>
        </p:txBody>
      </p:sp>
      <p:sp>
        <p:nvSpPr>
          <p:cNvPr id="25617" name="灯片编号占位符 15"/>
          <p:cNvSpPr txBox="1"/>
          <p:nvPr/>
        </p:nvSpPr>
        <p:spPr bwMode="auto">
          <a:xfrm>
            <a:off x="6938963" y="6421438"/>
            <a:ext cx="2133600" cy="365125"/>
          </a:xfrm>
          <a:prstGeom prst="rect">
            <a:avLst/>
          </a:prstGeom>
          <a:noFill/>
          <a:ln w="9525">
            <a:noFill/>
            <a:miter lim="800000"/>
          </a:ln>
        </p:spPr>
        <p:txBody>
          <a:bodyPr/>
          <a:lstStyle/>
          <a:p>
            <a:pPr algn="r">
              <a:buClrTx/>
              <a:buFontTx/>
              <a:buNone/>
            </a:pPr>
            <a:fld id="{7FD9C7B1-1EDB-4085-A966-6E3B63A376D1}" type="slidenum">
              <a:rPr lang="zh-CN" altLang="en-US" sz="1200"/>
            </a:fld>
            <a:r>
              <a:rPr lang="en-US" altLang="zh-CN" sz="1200"/>
              <a:t>/40</a:t>
            </a:r>
            <a:endParaRPr lang="zh-CN" altLang="en-US" sz="1200"/>
          </a:p>
        </p:txBody>
      </p:sp>
      <p:pic>
        <p:nvPicPr>
          <p:cNvPr id="25618" name="图片 16" descr="图11.11.BMP"/>
          <p:cNvPicPr>
            <a:picLocks noChangeAspect="1"/>
          </p:cNvPicPr>
          <p:nvPr/>
        </p:nvPicPr>
        <p:blipFill>
          <a:blip r:embed="rId2" cstate="print"/>
          <a:srcRect/>
          <a:stretch>
            <a:fillRect/>
          </a:stretch>
        </p:blipFill>
        <p:spPr bwMode="auto">
          <a:xfrm>
            <a:off x="2000232" y="1928802"/>
            <a:ext cx="4202114" cy="4429156"/>
          </a:xfrm>
          <a:prstGeom prst="rect">
            <a:avLst/>
          </a:prstGeom>
          <a:noFill/>
          <a:ln w="9525">
            <a:noFill/>
            <a:miter lim="800000"/>
            <a:headEnd/>
            <a:tailEnd/>
          </a:ln>
        </p:spPr>
      </p:pic>
    </p:spTree>
  </p:cSld>
  <p:clrMapOvr>
    <a:masterClrMapping/>
  </p:clrMapOvr>
  <p:transition spd="med">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小小计算器</a:t>
            </a:r>
            <a:endParaRPr lang="zh-CN" altLang="en-US" dirty="0"/>
          </a:p>
        </p:txBody>
      </p:sp>
      <p:sp>
        <p:nvSpPr>
          <p:cNvPr id="3" name="文本占位符 2"/>
          <p:cNvSpPr>
            <a:spLocks noGrp="1"/>
          </p:cNvSpPr>
          <p:nvPr>
            <p:ph type="body" sz="half" idx="1"/>
          </p:nvPr>
        </p:nvSpPr>
        <p:spPr>
          <a:xfrm>
            <a:off x="685800" y="1981200"/>
            <a:ext cx="6815158" cy="3805254"/>
          </a:xfrm>
        </p:spPr>
        <p:txBody>
          <a:bodyPr>
            <a:normAutofit fontScale="55000" lnSpcReduction="20000"/>
          </a:bodyPr>
          <a:lstStyle/>
          <a:p>
            <a:pPr>
              <a:buNone/>
            </a:pPr>
            <a:r>
              <a:rPr lang="zh-CN" altLang="en-US" dirty="0"/>
              <a:t>请输入第一个整数：</a:t>
            </a:r>
            <a:r>
              <a:rPr lang="en-US" altLang="zh-CN" dirty="0"/>
              <a:t>10</a:t>
            </a:r>
            <a:endParaRPr lang="en-US" altLang="zh-CN" dirty="0"/>
          </a:p>
          <a:p>
            <a:pPr>
              <a:buNone/>
            </a:pPr>
            <a:r>
              <a:rPr lang="zh-CN" altLang="en-US" dirty="0"/>
              <a:t>请输入第二个整数：</a:t>
            </a:r>
            <a:r>
              <a:rPr lang="en-US" altLang="zh-CN" dirty="0"/>
              <a:t>5</a:t>
            </a:r>
            <a:endParaRPr lang="en-US" altLang="zh-CN" dirty="0"/>
          </a:p>
          <a:p>
            <a:pPr>
              <a:buNone/>
            </a:pPr>
            <a:endParaRPr lang="en-US" altLang="zh-CN" dirty="0"/>
          </a:p>
          <a:p>
            <a:pPr>
              <a:buNone/>
            </a:pPr>
            <a:r>
              <a:rPr lang="en-US" altLang="zh-CN" dirty="0"/>
              <a:t>*************************************</a:t>
            </a:r>
            <a:endParaRPr lang="en-US" altLang="zh-CN" dirty="0"/>
          </a:p>
          <a:p>
            <a:pPr>
              <a:buNone/>
            </a:pPr>
            <a:endParaRPr lang="en-US" altLang="zh-CN" dirty="0"/>
          </a:p>
          <a:p>
            <a:pPr>
              <a:buNone/>
            </a:pPr>
            <a:r>
              <a:rPr lang="en-US" altLang="zh-CN" dirty="0"/>
              <a:t>	    </a:t>
            </a:r>
            <a:r>
              <a:rPr lang="zh-CN" altLang="en-US" dirty="0"/>
              <a:t>小小计算器</a:t>
            </a:r>
            <a:endParaRPr lang="zh-CN" altLang="en-US" dirty="0"/>
          </a:p>
          <a:p>
            <a:pPr>
              <a:buNone/>
            </a:pPr>
            <a:endParaRPr lang="zh-CN" altLang="en-US" dirty="0"/>
          </a:p>
          <a:p>
            <a:pPr>
              <a:buNone/>
            </a:pPr>
            <a:endParaRPr lang="zh-CN" altLang="en-US" dirty="0"/>
          </a:p>
          <a:p>
            <a:pPr>
              <a:buNone/>
            </a:pPr>
            <a:r>
              <a:rPr lang="zh-CN" altLang="en-US" dirty="0"/>
              <a:t>*************************************</a:t>
            </a:r>
            <a:endParaRPr lang="zh-CN" altLang="en-US" dirty="0"/>
          </a:p>
          <a:p>
            <a:pPr>
              <a:buNone/>
            </a:pPr>
            <a:endParaRPr lang="zh-CN" altLang="en-US" dirty="0"/>
          </a:p>
          <a:p>
            <a:pPr>
              <a:buNone/>
            </a:pPr>
            <a:endParaRPr lang="zh-CN" altLang="en-US" dirty="0"/>
          </a:p>
          <a:p>
            <a:pPr>
              <a:buNone/>
            </a:pPr>
            <a:r>
              <a:rPr lang="en-US" altLang="zh-CN" dirty="0"/>
              <a:t>10 + 5 =15</a:t>
            </a:r>
            <a:endParaRPr lang="en-US" altLang="zh-CN" dirty="0"/>
          </a:p>
          <a:p>
            <a:pPr>
              <a:buNone/>
            </a:pPr>
            <a:endParaRPr lang="en-US" altLang="zh-CN" dirty="0"/>
          </a:p>
          <a:p>
            <a:pPr>
              <a:buNone/>
            </a:pPr>
            <a:r>
              <a:rPr lang="en-US" altLang="zh-CN" dirty="0"/>
              <a:t>10 - 5 = 5</a:t>
            </a:r>
            <a:endParaRPr lang="en-US" altLang="zh-CN" dirty="0"/>
          </a:p>
          <a:p>
            <a:pPr>
              <a:buNone/>
            </a:pPr>
            <a:endParaRPr lang="en-US" altLang="zh-CN" dirty="0"/>
          </a:p>
          <a:p>
            <a:pPr>
              <a:buNone/>
            </a:pPr>
            <a:r>
              <a:rPr lang="en-US" altLang="zh-CN" dirty="0"/>
              <a:t>10 * 5 = 50</a:t>
            </a:r>
            <a:endParaRPr lang="en-US" altLang="zh-CN" dirty="0"/>
          </a:p>
          <a:p>
            <a:pPr>
              <a:buNone/>
            </a:pPr>
            <a:endParaRPr lang="en-US" altLang="zh-CN" dirty="0"/>
          </a:p>
          <a:p>
            <a:pPr>
              <a:buNone/>
            </a:pPr>
            <a:r>
              <a:rPr lang="en-US" altLang="zh-CN" dirty="0"/>
              <a:t>10 / 5 = 2</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004048" y="620688"/>
            <a:ext cx="3816424" cy="4248472"/>
          </a:xfrm>
          <a:prstGeom prst="rect">
            <a:avLst/>
          </a:prstGeom>
          <a:solidFill>
            <a:schemeClr val="tx2">
              <a:lumMod val="20000"/>
              <a:lumOff val="80000"/>
            </a:schemeClr>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6" name="圆角矩形 5"/>
          <p:cNvSpPr/>
          <p:nvPr/>
        </p:nvSpPr>
        <p:spPr>
          <a:xfrm>
            <a:off x="6156176" y="620688"/>
            <a:ext cx="936104" cy="1800200"/>
          </a:xfrm>
          <a:prstGeom prst="roundRect">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 name="圆角矩形 6"/>
          <p:cNvSpPr/>
          <p:nvPr/>
        </p:nvSpPr>
        <p:spPr>
          <a:xfrm>
            <a:off x="6228184" y="2636912"/>
            <a:ext cx="936104" cy="2088232"/>
          </a:xfrm>
          <a:prstGeom prst="roundRect">
            <a:avLst/>
          </a:prstGeom>
          <a:solidFill>
            <a:schemeClr val="accent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8" name="TextBox 7"/>
          <p:cNvSpPr txBox="1"/>
          <p:nvPr/>
        </p:nvSpPr>
        <p:spPr>
          <a:xfrm>
            <a:off x="5076056" y="692696"/>
            <a:ext cx="936104" cy="369332"/>
          </a:xfrm>
          <a:prstGeom prst="rect">
            <a:avLst/>
          </a:prstGeom>
          <a:noFill/>
        </p:spPr>
        <p:txBody>
          <a:bodyPr wrap="square" rtlCol="0">
            <a:spAutoFit/>
          </a:bodyPr>
          <a:lstStyle/>
          <a:p>
            <a:r>
              <a:rPr lang="en-US" altLang="zh-CN" dirty="0"/>
              <a:t>0x8899</a:t>
            </a:r>
            <a:endParaRPr lang="zh-CN" altLang="en-US" dirty="0"/>
          </a:p>
        </p:txBody>
      </p:sp>
      <p:sp>
        <p:nvSpPr>
          <p:cNvPr id="9" name="TextBox 8"/>
          <p:cNvSpPr txBox="1"/>
          <p:nvPr/>
        </p:nvSpPr>
        <p:spPr>
          <a:xfrm>
            <a:off x="5076056" y="2564904"/>
            <a:ext cx="936104" cy="369332"/>
          </a:xfrm>
          <a:prstGeom prst="rect">
            <a:avLst/>
          </a:prstGeom>
          <a:noFill/>
        </p:spPr>
        <p:txBody>
          <a:bodyPr wrap="square" rtlCol="0">
            <a:spAutoFit/>
          </a:bodyPr>
          <a:lstStyle/>
          <a:p>
            <a:r>
              <a:rPr lang="en-US" altLang="zh-CN" dirty="0"/>
              <a:t>0x5566</a:t>
            </a:r>
            <a:endParaRPr lang="zh-CN" altLang="en-US" dirty="0"/>
          </a:p>
        </p:txBody>
      </p:sp>
      <p:sp>
        <p:nvSpPr>
          <p:cNvPr id="10" name="TextBox 9"/>
          <p:cNvSpPr txBox="1"/>
          <p:nvPr/>
        </p:nvSpPr>
        <p:spPr>
          <a:xfrm>
            <a:off x="6300192" y="692696"/>
            <a:ext cx="720080" cy="369332"/>
          </a:xfrm>
          <a:prstGeom prst="rect">
            <a:avLst/>
          </a:prstGeom>
          <a:noFill/>
        </p:spPr>
        <p:txBody>
          <a:bodyPr wrap="square" rtlCol="0">
            <a:spAutoFit/>
          </a:bodyPr>
          <a:lstStyle/>
          <a:p>
            <a:r>
              <a:rPr lang="en-US" altLang="zh-CN" dirty="0"/>
              <a:t>age</a:t>
            </a:r>
            <a:endParaRPr lang="zh-CN" altLang="en-US" dirty="0"/>
          </a:p>
        </p:txBody>
      </p:sp>
      <p:sp>
        <p:nvSpPr>
          <p:cNvPr id="11" name="矩形 10"/>
          <p:cNvSpPr/>
          <p:nvPr/>
        </p:nvSpPr>
        <p:spPr>
          <a:xfrm>
            <a:off x="6300192" y="1052736"/>
            <a:ext cx="648072" cy="2880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2</a:t>
            </a:r>
            <a:endParaRPr lang="zh-CN" altLang="en-US" dirty="0"/>
          </a:p>
        </p:txBody>
      </p:sp>
      <p:sp>
        <p:nvSpPr>
          <p:cNvPr id="12" name="TextBox 11"/>
          <p:cNvSpPr txBox="1"/>
          <p:nvPr/>
        </p:nvSpPr>
        <p:spPr>
          <a:xfrm>
            <a:off x="6156176" y="1556792"/>
            <a:ext cx="936104" cy="369332"/>
          </a:xfrm>
          <a:prstGeom prst="rect">
            <a:avLst/>
          </a:prstGeom>
          <a:noFill/>
        </p:spPr>
        <p:txBody>
          <a:bodyPr wrap="square" rtlCol="0">
            <a:spAutoFit/>
          </a:bodyPr>
          <a:lstStyle/>
          <a:p>
            <a:r>
              <a:rPr lang="en-US" altLang="zh-CN" dirty="0"/>
              <a:t>weight</a:t>
            </a:r>
            <a:endParaRPr lang="zh-CN" altLang="en-US" dirty="0"/>
          </a:p>
        </p:txBody>
      </p:sp>
      <p:sp>
        <p:nvSpPr>
          <p:cNvPr id="13" name="矩形 12"/>
          <p:cNvSpPr/>
          <p:nvPr/>
        </p:nvSpPr>
        <p:spPr>
          <a:xfrm>
            <a:off x="6300192" y="1916832"/>
            <a:ext cx="648072" cy="2880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男</a:t>
            </a:r>
            <a:endParaRPr lang="zh-CN" altLang="en-US" dirty="0"/>
          </a:p>
        </p:txBody>
      </p:sp>
      <p:sp>
        <p:nvSpPr>
          <p:cNvPr id="14" name="TextBox 13"/>
          <p:cNvSpPr txBox="1"/>
          <p:nvPr/>
        </p:nvSpPr>
        <p:spPr>
          <a:xfrm>
            <a:off x="6372200" y="2780928"/>
            <a:ext cx="720080" cy="369332"/>
          </a:xfrm>
          <a:prstGeom prst="rect">
            <a:avLst/>
          </a:prstGeom>
          <a:noFill/>
        </p:spPr>
        <p:txBody>
          <a:bodyPr wrap="square" rtlCol="0">
            <a:spAutoFit/>
          </a:bodyPr>
          <a:lstStyle/>
          <a:p>
            <a:r>
              <a:rPr lang="en-US" altLang="zh-CN" dirty="0"/>
              <a:t>age</a:t>
            </a:r>
            <a:endParaRPr lang="zh-CN" altLang="en-US" dirty="0"/>
          </a:p>
        </p:txBody>
      </p:sp>
      <p:sp>
        <p:nvSpPr>
          <p:cNvPr id="15" name="矩形 14"/>
          <p:cNvSpPr/>
          <p:nvPr/>
        </p:nvSpPr>
        <p:spPr>
          <a:xfrm>
            <a:off x="6372200" y="3140968"/>
            <a:ext cx="648072" cy="2880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10</a:t>
            </a:r>
            <a:endParaRPr lang="zh-CN" altLang="en-US" dirty="0"/>
          </a:p>
        </p:txBody>
      </p:sp>
      <p:sp>
        <p:nvSpPr>
          <p:cNvPr id="16" name="TextBox 15"/>
          <p:cNvSpPr txBox="1"/>
          <p:nvPr/>
        </p:nvSpPr>
        <p:spPr>
          <a:xfrm>
            <a:off x="6228184" y="3573016"/>
            <a:ext cx="936104" cy="369332"/>
          </a:xfrm>
          <a:prstGeom prst="rect">
            <a:avLst/>
          </a:prstGeom>
          <a:noFill/>
        </p:spPr>
        <p:txBody>
          <a:bodyPr wrap="square" rtlCol="0">
            <a:spAutoFit/>
          </a:bodyPr>
          <a:lstStyle/>
          <a:p>
            <a:r>
              <a:rPr lang="en-US" altLang="zh-CN" dirty="0"/>
              <a:t>weight</a:t>
            </a:r>
            <a:endParaRPr lang="zh-CN" altLang="en-US" dirty="0"/>
          </a:p>
        </p:txBody>
      </p:sp>
      <p:sp>
        <p:nvSpPr>
          <p:cNvPr id="17" name="矩形 16"/>
          <p:cNvSpPr/>
          <p:nvPr/>
        </p:nvSpPr>
        <p:spPr>
          <a:xfrm>
            <a:off x="6372200" y="3933056"/>
            <a:ext cx="648072" cy="2880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女</a:t>
            </a:r>
            <a:endParaRPr lang="zh-CN" altLang="en-US" dirty="0"/>
          </a:p>
        </p:txBody>
      </p:sp>
      <p:sp>
        <p:nvSpPr>
          <p:cNvPr id="18" name="TextBox 17"/>
          <p:cNvSpPr txBox="1"/>
          <p:nvPr/>
        </p:nvSpPr>
        <p:spPr>
          <a:xfrm>
            <a:off x="7308304" y="764704"/>
            <a:ext cx="1440160" cy="369332"/>
          </a:xfrm>
          <a:prstGeom prst="rect">
            <a:avLst/>
          </a:prstGeom>
          <a:noFill/>
        </p:spPr>
        <p:txBody>
          <a:bodyPr wrap="square" rtlCol="0">
            <a:spAutoFit/>
          </a:bodyPr>
          <a:lstStyle/>
          <a:p>
            <a:r>
              <a:rPr lang="zh-CN" altLang="en-US" dirty="0"/>
              <a:t>堆内存</a:t>
            </a:r>
            <a:endParaRPr lang="zh-CN" altLang="en-US" dirty="0"/>
          </a:p>
        </p:txBody>
      </p:sp>
      <p:sp>
        <p:nvSpPr>
          <p:cNvPr id="19" name="矩形 18"/>
          <p:cNvSpPr/>
          <p:nvPr/>
        </p:nvSpPr>
        <p:spPr>
          <a:xfrm>
            <a:off x="2123728" y="620688"/>
            <a:ext cx="2808312" cy="59046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p:cNvSpPr txBox="1"/>
          <p:nvPr/>
        </p:nvSpPr>
        <p:spPr>
          <a:xfrm>
            <a:off x="2699792" y="620688"/>
            <a:ext cx="1440160" cy="369332"/>
          </a:xfrm>
          <a:prstGeom prst="rect">
            <a:avLst/>
          </a:prstGeom>
          <a:noFill/>
        </p:spPr>
        <p:txBody>
          <a:bodyPr wrap="square" rtlCol="0">
            <a:spAutoFit/>
          </a:bodyPr>
          <a:lstStyle/>
          <a:p>
            <a:r>
              <a:rPr lang="zh-CN" altLang="en-US" dirty="0"/>
              <a:t>栈内存</a:t>
            </a:r>
            <a:endParaRPr lang="zh-CN" altLang="en-US" dirty="0"/>
          </a:p>
        </p:txBody>
      </p:sp>
      <p:sp>
        <p:nvSpPr>
          <p:cNvPr id="21" name="TextBox 20"/>
          <p:cNvSpPr txBox="1"/>
          <p:nvPr/>
        </p:nvSpPr>
        <p:spPr>
          <a:xfrm>
            <a:off x="2915816" y="1988840"/>
            <a:ext cx="936104" cy="369332"/>
          </a:xfrm>
          <a:prstGeom prst="rect">
            <a:avLst/>
          </a:prstGeom>
          <a:noFill/>
        </p:spPr>
        <p:txBody>
          <a:bodyPr wrap="square" rtlCol="0">
            <a:spAutoFit/>
          </a:bodyPr>
          <a:lstStyle/>
          <a:p>
            <a:r>
              <a:rPr lang="en-US" altLang="zh-CN" dirty="0"/>
              <a:t>p1</a:t>
            </a:r>
            <a:endParaRPr lang="zh-CN" altLang="en-US" dirty="0"/>
          </a:p>
        </p:txBody>
      </p:sp>
      <p:sp>
        <p:nvSpPr>
          <p:cNvPr id="22" name="矩形 21"/>
          <p:cNvSpPr/>
          <p:nvPr/>
        </p:nvSpPr>
        <p:spPr>
          <a:xfrm>
            <a:off x="3347864" y="2060848"/>
            <a:ext cx="129614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0x8899</a:t>
            </a:r>
            <a:endParaRPr lang="zh-CN" altLang="en-US" dirty="0"/>
          </a:p>
        </p:txBody>
      </p:sp>
      <p:sp>
        <p:nvSpPr>
          <p:cNvPr id="23" name="矩形 22"/>
          <p:cNvSpPr/>
          <p:nvPr/>
        </p:nvSpPr>
        <p:spPr>
          <a:xfrm>
            <a:off x="3347864" y="3212976"/>
            <a:ext cx="129614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0x5566</a:t>
            </a:r>
            <a:endParaRPr lang="zh-CN" altLang="en-US" dirty="0"/>
          </a:p>
        </p:txBody>
      </p:sp>
      <p:sp>
        <p:nvSpPr>
          <p:cNvPr id="24" name="TextBox 23"/>
          <p:cNvSpPr txBox="1"/>
          <p:nvPr/>
        </p:nvSpPr>
        <p:spPr>
          <a:xfrm>
            <a:off x="2915816" y="3212976"/>
            <a:ext cx="936104" cy="369332"/>
          </a:xfrm>
          <a:prstGeom prst="rect">
            <a:avLst/>
          </a:prstGeom>
          <a:noFill/>
        </p:spPr>
        <p:txBody>
          <a:bodyPr wrap="square" rtlCol="0">
            <a:spAutoFit/>
          </a:bodyPr>
          <a:lstStyle/>
          <a:p>
            <a:r>
              <a:rPr lang="en-US" altLang="zh-CN" dirty="0"/>
              <a:t>p2</a:t>
            </a:r>
            <a:endParaRPr lang="zh-CN" altLang="en-US" dirty="0"/>
          </a:p>
        </p:txBody>
      </p:sp>
      <p:cxnSp>
        <p:nvCxnSpPr>
          <p:cNvPr id="26" name="直接箭头连接符 25"/>
          <p:cNvCxnSpPr/>
          <p:nvPr/>
        </p:nvCxnSpPr>
        <p:spPr>
          <a:xfrm flipV="1">
            <a:off x="4716016" y="1484784"/>
            <a:ext cx="1296144" cy="72008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8" name="直接箭头连接符 27"/>
          <p:cNvCxnSpPr/>
          <p:nvPr/>
        </p:nvCxnSpPr>
        <p:spPr>
          <a:xfrm flipV="1">
            <a:off x="4716016" y="2996952"/>
            <a:ext cx="1440160" cy="43204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0" name="矩形 29"/>
          <p:cNvSpPr/>
          <p:nvPr/>
        </p:nvSpPr>
        <p:spPr>
          <a:xfrm>
            <a:off x="5004048" y="5013176"/>
            <a:ext cx="3816424" cy="151216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31" name="圆角矩形 30"/>
          <p:cNvSpPr/>
          <p:nvPr/>
        </p:nvSpPr>
        <p:spPr>
          <a:xfrm>
            <a:off x="5724128" y="5085184"/>
            <a:ext cx="1008112" cy="115212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32" name="TextBox 31"/>
          <p:cNvSpPr txBox="1"/>
          <p:nvPr/>
        </p:nvSpPr>
        <p:spPr>
          <a:xfrm>
            <a:off x="5868144" y="5157192"/>
            <a:ext cx="936104" cy="923330"/>
          </a:xfrm>
          <a:prstGeom prst="rect">
            <a:avLst/>
          </a:prstGeom>
          <a:noFill/>
        </p:spPr>
        <p:txBody>
          <a:bodyPr wrap="square" rtlCol="0">
            <a:spAutoFit/>
          </a:bodyPr>
          <a:lstStyle/>
          <a:p>
            <a:r>
              <a:rPr lang="en-US" altLang="zh-CN" dirty="0"/>
              <a:t>Person</a:t>
            </a:r>
            <a:r>
              <a:rPr lang="zh-CN" altLang="en-US" dirty="0"/>
              <a:t>类的信息</a:t>
            </a:r>
            <a:endParaRPr lang="zh-CN" altLang="en-US" dirty="0"/>
          </a:p>
        </p:txBody>
      </p:sp>
      <p:sp>
        <p:nvSpPr>
          <p:cNvPr id="33" name="TextBox 32"/>
          <p:cNvSpPr txBox="1"/>
          <p:nvPr/>
        </p:nvSpPr>
        <p:spPr>
          <a:xfrm>
            <a:off x="6948264" y="5445224"/>
            <a:ext cx="1800200" cy="369332"/>
          </a:xfrm>
          <a:prstGeom prst="rect">
            <a:avLst/>
          </a:prstGeom>
          <a:noFill/>
        </p:spPr>
        <p:txBody>
          <a:bodyPr wrap="square" rtlCol="0">
            <a:spAutoFit/>
          </a:bodyPr>
          <a:lstStyle/>
          <a:p>
            <a:r>
              <a:rPr lang="en-US" altLang="zh-CN" dirty="0"/>
              <a:t>Class</a:t>
            </a:r>
            <a:r>
              <a:rPr lang="zh-CN" altLang="en-US" dirty="0"/>
              <a:t>类的对象</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512" y="969549"/>
            <a:ext cx="3366120" cy="3693319"/>
          </a:xfrm>
          <a:prstGeom prst="rect">
            <a:avLst/>
          </a:prstGeom>
        </p:spPr>
        <p:txBody>
          <a:bodyPr wrap="square">
            <a:spAutoFit/>
          </a:bodyPr>
          <a:lstStyle/>
          <a:p>
            <a:r>
              <a:rPr lang="en-US" altLang="zh-CN" b="1"/>
              <a:t>class Person{//</a:t>
            </a:r>
            <a:r>
              <a:rPr lang="zh-CN" altLang="en-US" b="1"/>
              <a:t>人类</a:t>
            </a:r>
            <a:endParaRPr lang="zh-CN" altLang="en-US" b="1"/>
          </a:p>
          <a:p>
            <a:r>
              <a:rPr lang="en-US" altLang="zh-CN"/>
              <a:t>//1.</a:t>
            </a:r>
            <a:r>
              <a:rPr lang="zh-CN" altLang="en-US"/>
              <a:t>属性</a:t>
            </a:r>
            <a:endParaRPr lang="zh-CN" altLang="en-US"/>
          </a:p>
          <a:p>
            <a:r>
              <a:rPr lang="en-US" altLang="zh-CN"/>
              <a:t>String name;//</a:t>
            </a:r>
            <a:r>
              <a:rPr lang="zh-CN" altLang="en-US"/>
              <a:t>姓名</a:t>
            </a:r>
            <a:endParaRPr lang="zh-CN" altLang="en-US"/>
          </a:p>
          <a:p>
            <a:r>
              <a:rPr lang="en-US" altLang="zh-CN" b="1"/>
              <a:t>int age = 1;//</a:t>
            </a:r>
            <a:r>
              <a:rPr lang="zh-CN" altLang="en-US" b="1"/>
              <a:t>年龄</a:t>
            </a:r>
            <a:endParaRPr lang="zh-CN" altLang="en-US" b="1"/>
          </a:p>
          <a:p>
            <a:r>
              <a:rPr lang="en-US" altLang="zh-CN" b="1"/>
              <a:t>boolean isMale;//</a:t>
            </a:r>
            <a:r>
              <a:rPr lang="zh-CN" altLang="en-US" b="1"/>
              <a:t>是否是男性</a:t>
            </a:r>
            <a:r>
              <a:rPr lang="en-US" altLang="zh-CN" b="1"/>
              <a:t>}</a:t>
            </a:r>
            <a:endParaRPr lang="en-US" altLang="zh-CN" b="1"/>
          </a:p>
          <a:p>
            <a:r>
              <a:rPr lang="en-US" altLang="zh-CN" b="1"/>
              <a:t>class PersonTest{</a:t>
            </a:r>
            <a:endParaRPr lang="en-US" altLang="zh-CN" b="1"/>
          </a:p>
          <a:p>
            <a:r>
              <a:rPr lang="en-US" altLang="zh-CN" b="1"/>
              <a:t>  main(){</a:t>
            </a:r>
            <a:endParaRPr lang="en-US" altLang="zh-CN" b="1"/>
          </a:p>
          <a:p>
            <a:r>
              <a:rPr lang="en-US" altLang="zh-CN" b="1"/>
              <a:t> </a:t>
            </a:r>
            <a:r>
              <a:rPr lang="en-US" altLang="zh-CN"/>
              <a:t>Person p = </a:t>
            </a:r>
            <a:r>
              <a:rPr lang="en-US" altLang="zh-CN" b="1"/>
              <a:t>new Person();</a:t>
            </a:r>
            <a:endParaRPr lang="en-US" altLang="zh-CN" b="1"/>
          </a:p>
          <a:p>
            <a:r>
              <a:rPr lang="en-US" altLang="zh-CN" b="1"/>
              <a:t> </a:t>
            </a:r>
            <a:r>
              <a:rPr lang="en-US" altLang="zh-CN"/>
              <a:t>Person p1 = </a:t>
            </a:r>
            <a:r>
              <a:rPr lang="en-US" altLang="zh-CN" b="1"/>
              <a:t>new Person();</a:t>
            </a:r>
            <a:endParaRPr lang="en-US" altLang="zh-CN" b="1"/>
          </a:p>
          <a:p>
            <a:r>
              <a:rPr lang="en-US" altLang="zh-CN" b="1"/>
              <a:t> p1.name = “Tom”;</a:t>
            </a:r>
            <a:endParaRPr lang="en-US" altLang="zh-CN" b="1"/>
          </a:p>
          <a:p>
            <a:r>
              <a:rPr lang="en-US" altLang="zh-CN" b="1"/>
              <a:t> Person p2 = p1;</a:t>
            </a:r>
            <a:endParaRPr lang="en-US" altLang="zh-CN" b="1"/>
          </a:p>
          <a:p>
            <a:r>
              <a:rPr lang="en-US" altLang="zh-CN" b="1"/>
              <a:t>  }</a:t>
            </a:r>
            <a:endParaRPr lang="en-US" altLang="zh-CN" b="1"/>
          </a:p>
          <a:p>
            <a:r>
              <a:rPr lang="en-US" altLang="zh-CN" b="1"/>
              <a:t>}</a:t>
            </a:r>
            <a:endParaRPr lang="zh-CN" altLang="en-US"/>
          </a:p>
        </p:txBody>
      </p:sp>
      <p:sp>
        <p:nvSpPr>
          <p:cNvPr id="5" name="矩形 4"/>
          <p:cNvSpPr/>
          <p:nvPr/>
        </p:nvSpPr>
        <p:spPr>
          <a:xfrm>
            <a:off x="3419872" y="969549"/>
            <a:ext cx="864096" cy="5411779"/>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72000" y="969549"/>
            <a:ext cx="4392488" cy="5411779"/>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3203848" y="5877272"/>
            <a:ext cx="1152128" cy="369332"/>
          </a:xfrm>
          <a:prstGeom prst="rect">
            <a:avLst/>
          </a:prstGeom>
          <a:noFill/>
        </p:spPr>
        <p:txBody>
          <a:bodyPr wrap="square" rtlCol="0">
            <a:spAutoFit/>
          </a:bodyPr>
          <a:lstStyle/>
          <a:p>
            <a:r>
              <a:rPr lang="en-US" altLang="zh-CN"/>
              <a:t>p:0x5566</a:t>
            </a:r>
            <a:endParaRPr lang="zh-CN" altLang="en-US"/>
          </a:p>
        </p:txBody>
      </p:sp>
      <p:sp>
        <p:nvSpPr>
          <p:cNvPr id="8" name="TextBox 7"/>
          <p:cNvSpPr txBox="1"/>
          <p:nvPr/>
        </p:nvSpPr>
        <p:spPr>
          <a:xfrm>
            <a:off x="5201082" y="6196662"/>
            <a:ext cx="3744416" cy="369332"/>
          </a:xfrm>
          <a:prstGeom prst="rect">
            <a:avLst/>
          </a:prstGeom>
          <a:noFill/>
        </p:spPr>
        <p:txBody>
          <a:bodyPr wrap="square" rtlCol="0">
            <a:spAutoFit/>
          </a:bodyPr>
          <a:lstStyle/>
          <a:p>
            <a:r>
              <a:rPr lang="zh-CN" altLang="en-US"/>
              <a:t>堆：</a:t>
            </a:r>
            <a:r>
              <a:rPr lang="en-US" altLang="zh-CN"/>
              <a:t>new </a:t>
            </a:r>
            <a:r>
              <a:rPr lang="zh-CN" altLang="en-US"/>
              <a:t>出来的结构：数组、对象</a:t>
            </a:r>
            <a:endParaRPr lang="zh-CN" altLang="en-US"/>
          </a:p>
        </p:txBody>
      </p:sp>
      <p:sp>
        <p:nvSpPr>
          <p:cNvPr id="9" name="TextBox 8"/>
          <p:cNvSpPr txBox="1"/>
          <p:nvPr/>
        </p:nvSpPr>
        <p:spPr>
          <a:xfrm>
            <a:off x="2983465" y="6350804"/>
            <a:ext cx="1565920" cy="369332"/>
          </a:xfrm>
          <a:prstGeom prst="rect">
            <a:avLst/>
          </a:prstGeom>
          <a:noFill/>
        </p:spPr>
        <p:txBody>
          <a:bodyPr wrap="square" rtlCol="0">
            <a:spAutoFit/>
          </a:bodyPr>
          <a:lstStyle/>
          <a:p>
            <a:r>
              <a:rPr lang="zh-CN" altLang="en-US"/>
              <a:t>栈：局部变量</a:t>
            </a:r>
            <a:endParaRPr lang="zh-CN" altLang="en-US"/>
          </a:p>
        </p:txBody>
      </p:sp>
      <p:sp>
        <p:nvSpPr>
          <p:cNvPr id="10" name="矩形 9"/>
          <p:cNvSpPr/>
          <p:nvPr/>
        </p:nvSpPr>
        <p:spPr>
          <a:xfrm>
            <a:off x="5292080" y="4243470"/>
            <a:ext cx="1567162" cy="1656184"/>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a:off x="5201082" y="4077072"/>
            <a:ext cx="90998" cy="166398"/>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004048" y="3675438"/>
            <a:ext cx="1512168" cy="369332"/>
          </a:xfrm>
          <a:prstGeom prst="rect">
            <a:avLst/>
          </a:prstGeom>
          <a:noFill/>
        </p:spPr>
        <p:txBody>
          <a:bodyPr wrap="square" rtlCol="0">
            <a:spAutoFit/>
          </a:bodyPr>
          <a:lstStyle/>
          <a:p>
            <a:r>
              <a:rPr lang="en-US" altLang="zh-CN"/>
              <a:t>0x5566</a:t>
            </a:r>
            <a:endParaRPr lang="zh-CN" altLang="en-US"/>
          </a:p>
        </p:txBody>
      </p:sp>
      <p:cxnSp>
        <p:nvCxnSpPr>
          <p:cNvPr id="15" name="直接箭头连接符 14"/>
          <p:cNvCxnSpPr/>
          <p:nvPr/>
        </p:nvCxnSpPr>
        <p:spPr>
          <a:xfrm flipV="1">
            <a:off x="3995936" y="4243470"/>
            <a:ext cx="1250645" cy="163380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64088" y="4385869"/>
            <a:ext cx="1404156" cy="923330"/>
          </a:xfrm>
          <a:prstGeom prst="rect">
            <a:avLst/>
          </a:prstGeom>
          <a:noFill/>
        </p:spPr>
        <p:txBody>
          <a:bodyPr wrap="square" rtlCol="0">
            <a:spAutoFit/>
          </a:bodyPr>
          <a:lstStyle/>
          <a:p>
            <a:r>
              <a:rPr lang="en-US" altLang="zh-CN"/>
              <a:t>name:null</a:t>
            </a:r>
            <a:endParaRPr lang="en-US" altLang="zh-CN"/>
          </a:p>
          <a:p>
            <a:r>
              <a:rPr lang="en-US" altLang="zh-CN"/>
              <a:t>age:0</a:t>
            </a:r>
            <a:endParaRPr lang="en-US" altLang="zh-CN"/>
          </a:p>
          <a:p>
            <a:r>
              <a:rPr lang="en-US" altLang="zh-CN"/>
              <a:t>isMale:false</a:t>
            </a:r>
            <a:endParaRPr lang="zh-CN" altLang="en-US"/>
          </a:p>
        </p:txBody>
      </p:sp>
      <p:cxnSp>
        <p:nvCxnSpPr>
          <p:cNvPr id="18" name="直接连接符 17"/>
          <p:cNvCxnSpPr/>
          <p:nvPr/>
        </p:nvCxnSpPr>
        <p:spPr>
          <a:xfrm>
            <a:off x="5760132" y="4847534"/>
            <a:ext cx="306034"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075661" y="4653136"/>
            <a:ext cx="440555" cy="369332"/>
          </a:xfrm>
          <a:prstGeom prst="rect">
            <a:avLst/>
          </a:prstGeom>
          <a:noFill/>
        </p:spPr>
        <p:txBody>
          <a:bodyPr wrap="square" rtlCol="0">
            <a:spAutoFit/>
          </a:bodyPr>
          <a:lstStyle/>
          <a:p>
            <a:r>
              <a:rPr lang="en-US" altLang="zh-CN"/>
              <a:t>1</a:t>
            </a:r>
            <a:endParaRPr lang="zh-CN" altLang="en-US"/>
          </a:p>
        </p:txBody>
      </p:sp>
      <p:sp>
        <p:nvSpPr>
          <p:cNvPr id="20" name="TextBox 19"/>
          <p:cNvSpPr txBox="1"/>
          <p:nvPr/>
        </p:nvSpPr>
        <p:spPr>
          <a:xfrm>
            <a:off x="3059832" y="5071562"/>
            <a:ext cx="1489553" cy="369332"/>
          </a:xfrm>
          <a:prstGeom prst="rect">
            <a:avLst/>
          </a:prstGeom>
          <a:noFill/>
        </p:spPr>
        <p:txBody>
          <a:bodyPr wrap="square" rtlCol="0">
            <a:spAutoFit/>
          </a:bodyPr>
          <a:lstStyle/>
          <a:p>
            <a:r>
              <a:rPr lang="en-US" altLang="zh-CN"/>
              <a:t>p1:0x8899</a:t>
            </a:r>
            <a:endParaRPr lang="zh-CN" altLang="en-US"/>
          </a:p>
        </p:txBody>
      </p:sp>
      <p:sp>
        <p:nvSpPr>
          <p:cNvPr id="21" name="矩形 20"/>
          <p:cNvSpPr/>
          <p:nvPr/>
        </p:nvSpPr>
        <p:spPr>
          <a:xfrm>
            <a:off x="5364088" y="1988840"/>
            <a:ext cx="1495154" cy="1368152"/>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p:cNvCxnSpPr/>
          <p:nvPr/>
        </p:nvCxnSpPr>
        <p:spPr>
          <a:xfrm>
            <a:off x="5292080" y="1772816"/>
            <a:ext cx="72008" cy="216024"/>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076056" y="1340768"/>
            <a:ext cx="1783186" cy="369332"/>
          </a:xfrm>
          <a:prstGeom prst="rect">
            <a:avLst/>
          </a:prstGeom>
          <a:noFill/>
        </p:spPr>
        <p:txBody>
          <a:bodyPr wrap="square" rtlCol="0">
            <a:spAutoFit/>
          </a:bodyPr>
          <a:lstStyle/>
          <a:p>
            <a:r>
              <a:rPr lang="en-US" altLang="zh-CN"/>
              <a:t>0x8899</a:t>
            </a:r>
            <a:endParaRPr lang="zh-CN" altLang="en-US"/>
          </a:p>
        </p:txBody>
      </p:sp>
      <p:cxnSp>
        <p:nvCxnSpPr>
          <p:cNvPr id="26" name="直接箭头连接符 25"/>
          <p:cNvCxnSpPr>
            <a:stCxn id="20" idx="0"/>
          </p:cNvCxnSpPr>
          <p:nvPr/>
        </p:nvCxnSpPr>
        <p:spPr>
          <a:xfrm flipV="1">
            <a:off x="3804609" y="1988840"/>
            <a:ext cx="1559479" cy="308272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409587" y="1991335"/>
            <a:ext cx="1404156" cy="923330"/>
          </a:xfrm>
          <a:prstGeom prst="rect">
            <a:avLst/>
          </a:prstGeom>
          <a:noFill/>
        </p:spPr>
        <p:txBody>
          <a:bodyPr wrap="square" rtlCol="0">
            <a:spAutoFit/>
          </a:bodyPr>
          <a:lstStyle/>
          <a:p>
            <a:r>
              <a:rPr lang="en-US" altLang="zh-CN"/>
              <a:t>name:null</a:t>
            </a:r>
            <a:endParaRPr lang="en-US" altLang="zh-CN"/>
          </a:p>
          <a:p>
            <a:r>
              <a:rPr lang="en-US" altLang="zh-CN"/>
              <a:t>age:0</a:t>
            </a:r>
            <a:endParaRPr lang="en-US" altLang="zh-CN"/>
          </a:p>
          <a:p>
            <a:r>
              <a:rPr lang="en-US" altLang="zh-CN"/>
              <a:t>isMale:false</a:t>
            </a:r>
            <a:endParaRPr lang="zh-CN" altLang="en-US"/>
          </a:p>
        </p:txBody>
      </p:sp>
      <p:cxnSp>
        <p:nvCxnSpPr>
          <p:cNvPr id="28" name="直接连接符 27"/>
          <p:cNvCxnSpPr/>
          <p:nvPr/>
        </p:nvCxnSpPr>
        <p:spPr>
          <a:xfrm>
            <a:off x="5805631" y="2453000"/>
            <a:ext cx="306034"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121160" y="2258602"/>
            <a:ext cx="440555" cy="369332"/>
          </a:xfrm>
          <a:prstGeom prst="rect">
            <a:avLst/>
          </a:prstGeom>
          <a:noFill/>
        </p:spPr>
        <p:txBody>
          <a:bodyPr wrap="square" rtlCol="0">
            <a:spAutoFit/>
          </a:bodyPr>
          <a:lstStyle/>
          <a:p>
            <a:r>
              <a:rPr lang="en-US" altLang="zh-CN"/>
              <a:t>1</a:t>
            </a:r>
            <a:endParaRPr lang="zh-CN" altLang="en-US"/>
          </a:p>
        </p:txBody>
      </p:sp>
      <p:cxnSp>
        <p:nvCxnSpPr>
          <p:cNvPr id="31" name="直接连接符 30"/>
          <p:cNvCxnSpPr/>
          <p:nvPr/>
        </p:nvCxnSpPr>
        <p:spPr>
          <a:xfrm>
            <a:off x="6121160" y="2132856"/>
            <a:ext cx="220277" cy="125746"/>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561716" y="2011063"/>
            <a:ext cx="697330" cy="369332"/>
          </a:xfrm>
          <a:prstGeom prst="rect">
            <a:avLst/>
          </a:prstGeom>
          <a:noFill/>
        </p:spPr>
        <p:txBody>
          <a:bodyPr wrap="square" rtlCol="0">
            <a:spAutoFit/>
          </a:bodyPr>
          <a:lstStyle/>
          <a:p>
            <a:r>
              <a:rPr lang="en-US" altLang="zh-CN"/>
              <a:t>Tom</a:t>
            </a:r>
            <a:endParaRPr lang="zh-CN" altLang="en-US"/>
          </a:p>
        </p:txBody>
      </p:sp>
      <p:sp>
        <p:nvSpPr>
          <p:cNvPr id="33" name="TextBox 32"/>
          <p:cNvSpPr txBox="1"/>
          <p:nvPr/>
        </p:nvSpPr>
        <p:spPr>
          <a:xfrm>
            <a:off x="3059832" y="4491099"/>
            <a:ext cx="1296144" cy="369332"/>
          </a:xfrm>
          <a:prstGeom prst="rect">
            <a:avLst/>
          </a:prstGeom>
          <a:noFill/>
        </p:spPr>
        <p:txBody>
          <a:bodyPr wrap="square" rtlCol="0">
            <a:spAutoFit/>
          </a:bodyPr>
          <a:lstStyle/>
          <a:p>
            <a:r>
              <a:rPr lang="en-US" altLang="zh-CN"/>
              <a:t>p2:0x8899</a:t>
            </a:r>
            <a:endParaRPr lang="zh-CN" altLang="en-US"/>
          </a:p>
        </p:txBody>
      </p:sp>
      <p:cxnSp>
        <p:nvCxnSpPr>
          <p:cNvPr id="35" name="直接箭头连接符 34"/>
          <p:cNvCxnSpPr>
            <a:stCxn id="33" idx="0"/>
          </p:cNvCxnSpPr>
          <p:nvPr/>
        </p:nvCxnSpPr>
        <p:spPr>
          <a:xfrm flipV="1">
            <a:off x="3707904" y="2011063"/>
            <a:ext cx="1584176" cy="248003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545632" y="0"/>
            <a:ext cx="5274840" cy="646331"/>
          </a:xfrm>
          <a:prstGeom prst="rect">
            <a:avLst/>
          </a:prstGeom>
          <a:noFill/>
        </p:spPr>
        <p:txBody>
          <a:bodyPr wrap="square" rtlCol="0">
            <a:spAutoFit/>
          </a:bodyPr>
          <a:lstStyle/>
          <a:p>
            <a:r>
              <a:rPr lang="zh-CN" altLang="en-US" sz="3600" b="1">
                <a:solidFill>
                  <a:srgbClr val="FFFF00"/>
                </a:solidFill>
              </a:rPr>
              <a:t>对象的内存解析</a:t>
            </a:r>
            <a:endParaRPr lang="zh-CN" altLang="en-US" sz="3600" b="1">
              <a:solidFill>
                <a:srgbClr val="FFFF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512" y="969549"/>
            <a:ext cx="3366120" cy="5078313"/>
          </a:xfrm>
          <a:prstGeom prst="rect">
            <a:avLst/>
          </a:prstGeom>
        </p:spPr>
        <p:txBody>
          <a:bodyPr wrap="square">
            <a:spAutoFit/>
          </a:bodyPr>
          <a:lstStyle/>
          <a:p>
            <a:r>
              <a:rPr lang="en-US" altLang="zh-CN" b="1"/>
              <a:t>class Person{//</a:t>
            </a:r>
            <a:r>
              <a:rPr lang="zh-CN" altLang="en-US" b="1"/>
              <a:t>人类</a:t>
            </a:r>
            <a:endParaRPr lang="zh-CN" altLang="en-US" b="1"/>
          </a:p>
          <a:p>
            <a:r>
              <a:rPr lang="en-US" altLang="zh-CN"/>
              <a:t>//1.</a:t>
            </a:r>
            <a:r>
              <a:rPr lang="zh-CN" altLang="en-US"/>
              <a:t>属性</a:t>
            </a:r>
            <a:endParaRPr lang="zh-CN" altLang="en-US"/>
          </a:p>
          <a:p>
            <a:r>
              <a:rPr lang="en-US" altLang="zh-CN"/>
              <a:t>String name;//</a:t>
            </a:r>
            <a:r>
              <a:rPr lang="zh-CN" altLang="en-US"/>
              <a:t>姓名</a:t>
            </a:r>
            <a:endParaRPr lang="zh-CN" altLang="en-US"/>
          </a:p>
          <a:p>
            <a:r>
              <a:rPr lang="en-US" altLang="zh-CN" b="1"/>
              <a:t>int age = 1;//</a:t>
            </a:r>
            <a:r>
              <a:rPr lang="zh-CN" altLang="en-US" b="1"/>
              <a:t>年龄</a:t>
            </a:r>
            <a:endParaRPr lang="zh-CN" altLang="en-US" b="1"/>
          </a:p>
          <a:p>
            <a:r>
              <a:rPr lang="en-US" altLang="zh-CN" b="1"/>
              <a:t>boolean isMale;//</a:t>
            </a:r>
            <a:r>
              <a:rPr lang="zh-CN" altLang="en-US" b="1"/>
              <a:t>是否是男性</a:t>
            </a:r>
            <a:endParaRPr lang="en-US" altLang="zh-CN" b="1"/>
          </a:p>
          <a:p>
            <a:endParaRPr lang="en-US" altLang="zh-CN" b="1"/>
          </a:p>
          <a:p>
            <a:r>
              <a:rPr lang="en-US" altLang="zh-CN" b="1"/>
              <a:t>public void show(String nation){//nation:</a:t>
            </a:r>
            <a:r>
              <a:rPr lang="zh-CN" altLang="en-US" b="1"/>
              <a:t>局部变量</a:t>
            </a:r>
            <a:endParaRPr lang="zh-CN" altLang="en-US" b="1"/>
          </a:p>
          <a:p>
            <a:r>
              <a:rPr lang="en-US" altLang="zh-CN"/>
              <a:t>String color;//color:</a:t>
            </a:r>
            <a:r>
              <a:rPr lang="zh-CN" altLang="en-US"/>
              <a:t>局部变量</a:t>
            </a:r>
            <a:endParaRPr lang="zh-CN" altLang="en-US"/>
          </a:p>
          <a:p>
            <a:r>
              <a:rPr lang="en-US" altLang="zh-CN"/>
              <a:t>color = "yellow";}</a:t>
            </a:r>
            <a:endParaRPr lang="en-US" altLang="zh-CN" b="1"/>
          </a:p>
          <a:p>
            <a:r>
              <a:rPr lang="en-US" altLang="zh-CN" b="1"/>
              <a:t>}</a:t>
            </a:r>
            <a:endParaRPr lang="en-US" altLang="zh-CN" b="1"/>
          </a:p>
          <a:p>
            <a:r>
              <a:rPr lang="en-US" altLang="zh-CN" b="1"/>
              <a:t>//</a:t>
            </a:r>
            <a:r>
              <a:rPr lang="zh-CN" altLang="en-US" b="1"/>
              <a:t>测试类</a:t>
            </a:r>
            <a:endParaRPr lang="en-US" altLang="zh-CN" b="1"/>
          </a:p>
          <a:p>
            <a:r>
              <a:rPr lang="en-US" altLang="zh-CN" b="1"/>
              <a:t>class PersonTest{</a:t>
            </a:r>
            <a:endParaRPr lang="en-US" altLang="zh-CN" b="1"/>
          </a:p>
          <a:p>
            <a:r>
              <a:rPr lang="en-US" altLang="zh-CN" b="1"/>
              <a:t>  main(){</a:t>
            </a:r>
            <a:endParaRPr lang="en-US" altLang="zh-CN" b="1"/>
          </a:p>
          <a:p>
            <a:r>
              <a:rPr lang="en-US" altLang="zh-CN" b="1"/>
              <a:t> </a:t>
            </a:r>
            <a:r>
              <a:rPr lang="en-US" altLang="zh-CN"/>
              <a:t>Person p = </a:t>
            </a:r>
            <a:r>
              <a:rPr lang="en-US" altLang="zh-CN" b="1"/>
              <a:t>new Person();</a:t>
            </a:r>
            <a:endParaRPr lang="en-US" altLang="zh-CN" b="1"/>
          </a:p>
          <a:p>
            <a:r>
              <a:rPr lang="en-US" altLang="zh-CN" b="1"/>
              <a:t> p.show(“USA”);</a:t>
            </a:r>
            <a:endParaRPr lang="en-US" altLang="zh-CN" b="1"/>
          </a:p>
          <a:p>
            <a:r>
              <a:rPr lang="en-US" altLang="zh-CN" b="1"/>
              <a:t>}</a:t>
            </a:r>
            <a:endParaRPr lang="en-US" altLang="zh-CN" b="1"/>
          </a:p>
          <a:p>
            <a:r>
              <a:rPr lang="en-US" altLang="zh-CN" b="1"/>
              <a:t>}</a:t>
            </a:r>
            <a:endParaRPr lang="zh-CN" altLang="en-US"/>
          </a:p>
        </p:txBody>
      </p:sp>
      <p:sp>
        <p:nvSpPr>
          <p:cNvPr id="5" name="矩形 4"/>
          <p:cNvSpPr/>
          <p:nvPr/>
        </p:nvSpPr>
        <p:spPr>
          <a:xfrm>
            <a:off x="3419872" y="969549"/>
            <a:ext cx="864096" cy="5411779"/>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72000" y="969549"/>
            <a:ext cx="4392488" cy="5411779"/>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3203848" y="5877272"/>
            <a:ext cx="1152128" cy="369332"/>
          </a:xfrm>
          <a:prstGeom prst="rect">
            <a:avLst/>
          </a:prstGeom>
          <a:noFill/>
        </p:spPr>
        <p:txBody>
          <a:bodyPr wrap="square" rtlCol="0">
            <a:spAutoFit/>
          </a:bodyPr>
          <a:lstStyle/>
          <a:p>
            <a:r>
              <a:rPr lang="en-US" altLang="zh-CN"/>
              <a:t>p:0x5566</a:t>
            </a:r>
            <a:endParaRPr lang="zh-CN" altLang="en-US"/>
          </a:p>
        </p:txBody>
      </p:sp>
      <p:sp>
        <p:nvSpPr>
          <p:cNvPr id="8" name="TextBox 7"/>
          <p:cNvSpPr txBox="1"/>
          <p:nvPr/>
        </p:nvSpPr>
        <p:spPr>
          <a:xfrm>
            <a:off x="5201082" y="6196662"/>
            <a:ext cx="3744416" cy="369332"/>
          </a:xfrm>
          <a:prstGeom prst="rect">
            <a:avLst/>
          </a:prstGeom>
          <a:noFill/>
        </p:spPr>
        <p:txBody>
          <a:bodyPr wrap="square" rtlCol="0">
            <a:spAutoFit/>
          </a:bodyPr>
          <a:lstStyle/>
          <a:p>
            <a:r>
              <a:rPr lang="zh-CN" altLang="en-US"/>
              <a:t>堆：</a:t>
            </a:r>
            <a:r>
              <a:rPr lang="en-US" altLang="zh-CN"/>
              <a:t>new </a:t>
            </a:r>
            <a:r>
              <a:rPr lang="zh-CN" altLang="en-US"/>
              <a:t>出来的结构：数组、对象</a:t>
            </a:r>
            <a:endParaRPr lang="zh-CN" altLang="en-US"/>
          </a:p>
        </p:txBody>
      </p:sp>
      <p:sp>
        <p:nvSpPr>
          <p:cNvPr id="9" name="TextBox 8"/>
          <p:cNvSpPr txBox="1"/>
          <p:nvPr/>
        </p:nvSpPr>
        <p:spPr>
          <a:xfrm>
            <a:off x="2983465" y="6350804"/>
            <a:ext cx="1565920" cy="369332"/>
          </a:xfrm>
          <a:prstGeom prst="rect">
            <a:avLst/>
          </a:prstGeom>
          <a:noFill/>
        </p:spPr>
        <p:txBody>
          <a:bodyPr wrap="square" rtlCol="0">
            <a:spAutoFit/>
          </a:bodyPr>
          <a:lstStyle/>
          <a:p>
            <a:r>
              <a:rPr lang="zh-CN" altLang="en-US"/>
              <a:t>栈：局部变量</a:t>
            </a:r>
            <a:endParaRPr lang="zh-CN" altLang="en-US"/>
          </a:p>
        </p:txBody>
      </p:sp>
      <p:sp>
        <p:nvSpPr>
          <p:cNvPr id="10" name="矩形 9"/>
          <p:cNvSpPr/>
          <p:nvPr/>
        </p:nvSpPr>
        <p:spPr>
          <a:xfrm>
            <a:off x="5292080" y="4243470"/>
            <a:ext cx="1567162" cy="1656184"/>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a:off x="5201082" y="4077072"/>
            <a:ext cx="90998" cy="166398"/>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004048" y="3675438"/>
            <a:ext cx="1512168" cy="369332"/>
          </a:xfrm>
          <a:prstGeom prst="rect">
            <a:avLst/>
          </a:prstGeom>
          <a:noFill/>
        </p:spPr>
        <p:txBody>
          <a:bodyPr wrap="square" rtlCol="0">
            <a:spAutoFit/>
          </a:bodyPr>
          <a:lstStyle/>
          <a:p>
            <a:r>
              <a:rPr lang="en-US" altLang="zh-CN"/>
              <a:t>0x5566</a:t>
            </a:r>
            <a:endParaRPr lang="zh-CN" altLang="en-US"/>
          </a:p>
        </p:txBody>
      </p:sp>
      <p:cxnSp>
        <p:nvCxnSpPr>
          <p:cNvPr id="15" name="直接箭头连接符 14"/>
          <p:cNvCxnSpPr/>
          <p:nvPr/>
        </p:nvCxnSpPr>
        <p:spPr>
          <a:xfrm flipV="1">
            <a:off x="3995936" y="4243470"/>
            <a:ext cx="1250645" cy="163380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64088" y="4385869"/>
            <a:ext cx="1404156" cy="923330"/>
          </a:xfrm>
          <a:prstGeom prst="rect">
            <a:avLst/>
          </a:prstGeom>
          <a:noFill/>
        </p:spPr>
        <p:txBody>
          <a:bodyPr wrap="square" rtlCol="0">
            <a:spAutoFit/>
          </a:bodyPr>
          <a:lstStyle/>
          <a:p>
            <a:r>
              <a:rPr lang="en-US" altLang="zh-CN"/>
              <a:t>name:null</a:t>
            </a:r>
            <a:endParaRPr lang="en-US" altLang="zh-CN"/>
          </a:p>
          <a:p>
            <a:r>
              <a:rPr lang="en-US" altLang="zh-CN"/>
              <a:t>age:0</a:t>
            </a:r>
            <a:endParaRPr lang="en-US" altLang="zh-CN"/>
          </a:p>
          <a:p>
            <a:r>
              <a:rPr lang="en-US" altLang="zh-CN"/>
              <a:t>isMale:false</a:t>
            </a:r>
            <a:endParaRPr lang="zh-CN" altLang="en-US"/>
          </a:p>
        </p:txBody>
      </p:sp>
      <p:cxnSp>
        <p:nvCxnSpPr>
          <p:cNvPr id="18" name="直接连接符 17"/>
          <p:cNvCxnSpPr/>
          <p:nvPr/>
        </p:nvCxnSpPr>
        <p:spPr>
          <a:xfrm>
            <a:off x="5760132" y="4847534"/>
            <a:ext cx="306034"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075661" y="4653136"/>
            <a:ext cx="440555" cy="369332"/>
          </a:xfrm>
          <a:prstGeom prst="rect">
            <a:avLst/>
          </a:prstGeom>
          <a:noFill/>
        </p:spPr>
        <p:txBody>
          <a:bodyPr wrap="square" rtlCol="0">
            <a:spAutoFit/>
          </a:bodyPr>
          <a:lstStyle/>
          <a:p>
            <a:r>
              <a:rPr lang="en-US" altLang="zh-CN"/>
              <a:t>1</a:t>
            </a:r>
            <a:endParaRPr lang="zh-CN" altLang="en-US"/>
          </a:p>
        </p:txBody>
      </p:sp>
      <p:sp>
        <p:nvSpPr>
          <p:cNvPr id="36" name="TextBox 35"/>
          <p:cNvSpPr txBox="1"/>
          <p:nvPr/>
        </p:nvSpPr>
        <p:spPr>
          <a:xfrm>
            <a:off x="2411760" y="46365"/>
            <a:ext cx="6732240" cy="646331"/>
          </a:xfrm>
          <a:prstGeom prst="rect">
            <a:avLst/>
          </a:prstGeom>
          <a:noFill/>
        </p:spPr>
        <p:txBody>
          <a:bodyPr wrap="square" rtlCol="0">
            <a:spAutoFit/>
          </a:bodyPr>
          <a:lstStyle/>
          <a:p>
            <a:r>
              <a:rPr lang="zh-CN" altLang="en-US" sz="3600" b="1">
                <a:solidFill>
                  <a:srgbClr val="FFFF00"/>
                </a:solidFill>
              </a:rPr>
              <a:t>成员变量</a:t>
            </a:r>
            <a:r>
              <a:rPr lang="en-US" altLang="zh-CN" sz="3600" b="1">
                <a:solidFill>
                  <a:srgbClr val="FFFF00"/>
                </a:solidFill>
              </a:rPr>
              <a:t>vs</a:t>
            </a:r>
            <a:r>
              <a:rPr lang="zh-CN" altLang="en-US" sz="3600" b="1">
                <a:solidFill>
                  <a:srgbClr val="FFFF00"/>
                </a:solidFill>
              </a:rPr>
              <a:t>局部变量的内存位置</a:t>
            </a:r>
            <a:endParaRPr lang="zh-CN" altLang="en-US" sz="3600" b="1">
              <a:solidFill>
                <a:srgbClr val="FFFF00"/>
              </a:solidFill>
            </a:endParaRPr>
          </a:p>
        </p:txBody>
      </p:sp>
      <p:sp>
        <p:nvSpPr>
          <p:cNvPr id="2" name="TextBox 1"/>
          <p:cNvSpPr txBox="1"/>
          <p:nvPr/>
        </p:nvSpPr>
        <p:spPr>
          <a:xfrm>
            <a:off x="2983464" y="5296614"/>
            <a:ext cx="1372511" cy="369332"/>
          </a:xfrm>
          <a:prstGeom prst="rect">
            <a:avLst/>
          </a:prstGeom>
          <a:noFill/>
        </p:spPr>
        <p:txBody>
          <a:bodyPr wrap="square" rtlCol="0">
            <a:spAutoFit/>
          </a:bodyPr>
          <a:lstStyle/>
          <a:p>
            <a:r>
              <a:rPr lang="en-US" altLang="zh-CN"/>
              <a:t>nation:USA</a:t>
            </a:r>
            <a:endParaRPr lang="zh-CN" altLang="en-US"/>
          </a:p>
        </p:txBody>
      </p:sp>
      <p:sp>
        <p:nvSpPr>
          <p:cNvPr id="3" name="TextBox 2"/>
          <p:cNvSpPr txBox="1"/>
          <p:nvPr/>
        </p:nvSpPr>
        <p:spPr>
          <a:xfrm>
            <a:off x="2983464" y="4837802"/>
            <a:ext cx="1372512" cy="369332"/>
          </a:xfrm>
          <a:prstGeom prst="rect">
            <a:avLst/>
          </a:prstGeom>
          <a:noFill/>
        </p:spPr>
        <p:txBody>
          <a:bodyPr wrap="square" rtlCol="0">
            <a:spAutoFit/>
          </a:bodyPr>
          <a:lstStyle/>
          <a:p>
            <a:r>
              <a:rPr lang="en-US" altLang="zh-CN"/>
              <a:t>color:yellow</a:t>
            </a:r>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1" cstate="print"/>
          <a:stretch>
            <a:fillRect/>
          </a:stretch>
        </p:blipFill>
        <p:spPr>
          <a:xfrm>
            <a:off x="395536" y="1844824"/>
            <a:ext cx="8429684" cy="1928826"/>
          </a:xfrm>
        </p:spPr>
      </p:pic>
      <p:sp>
        <p:nvSpPr>
          <p:cNvPr id="5" name="TextBox 4"/>
          <p:cNvSpPr txBox="1"/>
          <p:nvPr/>
        </p:nvSpPr>
        <p:spPr>
          <a:xfrm>
            <a:off x="1115616" y="2348880"/>
            <a:ext cx="7416824" cy="830997"/>
          </a:xfrm>
          <a:prstGeom prst="rect">
            <a:avLst/>
          </a:prstGeom>
          <a:noFill/>
        </p:spPr>
        <p:txBody>
          <a:bodyPr wrap="square" rtlCol="0">
            <a:spAutoFit/>
          </a:bodyPr>
          <a:lstStyle/>
          <a:p>
            <a:pPr algn="ctr"/>
            <a:r>
              <a:rPr lang="zh-CN" altLang="en-US" sz="4800" dirty="0">
                <a:solidFill>
                  <a:schemeClr val="accent6">
                    <a:lumMod val="75000"/>
                  </a:schemeClr>
                </a:solidFill>
                <a:ea typeface="隶书" panose="02010509060101010101" pitchFamily="49" charset="-122"/>
              </a:rPr>
              <a:t>第四节</a:t>
            </a:r>
            <a:r>
              <a:rPr lang="en-US" altLang="zh-CN" sz="4800" dirty="0">
                <a:solidFill>
                  <a:schemeClr val="accent6">
                    <a:lumMod val="75000"/>
                  </a:schemeClr>
                </a:solidFill>
                <a:ea typeface="隶书" panose="02010509060101010101" pitchFamily="49" charset="-122"/>
              </a:rPr>
              <a:t> </a:t>
            </a:r>
            <a:r>
              <a:rPr lang="zh-CN" altLang="en-US" sz="4800" dirty="0">
                <a:solidFill>
                  <a:schemeClr val="accent6">
                    <a:lumMod val="75000"/>
                  </a:schemeClr>
                </a:solidFill>
                <a:ea typeface="隶书" panose="02010509060101010101" pitchFamily="49" charset="-122"/>
              </a:rPr>
              <a:t>类的成员：属性</a:t>
            </a:r>
            <a:r>
              <a:rPr lang="en-US" altLang="zh-CN" sz="4800" dirty="0">
                <a:solidFill>
                  <a:schemeClr val="accent6">
                    <a:lumMod val="75000"/>
                  </a:schemeClr>
                </a:solidFill>
                <a:ea typeface="隶书" panose="02010509060101010101" pitchFamily="49" charset="-122"/>
              </a:rPr>
              <a:t> </a:t>
            </a:r>
            <a:endParaRPr lang="zh-CN" altLang="en-US" sz="4800" dirty="0">
              <a:solidFill>
                <a:schemeClr val="accent6">
                  <a:lumMod val="75000"/>
                </a:schemeClr>
              </a:solidFill>
              <a:ea typeface="隶书" panose="02010509060101010101" pitchFamily="49"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619672" y="764704"/>
            <a:ext cx="6768752" cy="894363"/>
          </a:xfrm>
        </p:spPr>
        <p:txBody>
          <a:bodyPr>
            <a:normAutofit/>
          </a:bodyPr>
          <a:lstStyle/>
          <a:p>
            <a:r>
              <a:rPr lang="en-US" altLang="zh-CN" sz="3400" b="1">
                <a:latin typeface="+mn-lt"/>
                <a:ea typeface="宋体" panose="02010600030101010101" pitchFamily="2" charset="-122"/>
                <a:cs typeface="Arial Unicode MS" panose="020B0604020202020204" pitchFamily="34" charset="-122"/>
              </a:rPr>
              <a:t>4.3 </a:t>
            </a:r>
            <a:r>
              <a:rPr lang="zh-CN" altLang="en-US" sz="3400" b="1" dirty="0">
                <a:latin typeface="+mn-lt"/>
                <a:ea typeface="宋体" panose="02010600030101010101" pitchFamily="2" charset="-122"/>
              </a:rPr>
              <a:t>类的成员之一：属性</a:t>
            </a:r>
            <a:endParaRPr lang="zh-CN" altLang="en-US" sz="3400" b="1" dirty="0">
              <a:latin typeface="+mn-lt"/>
              <a:ea typeface="宋体" panose="02010600030101010101" pitchFamily="2" charset="-122"/>
              <a:cs typeface="Arial Unicode MS" panose="020B0604020202020204" pitchFamily="34" charset="-122"/>
            </a:endParaRPr>
          </a:p>
        </p:txBody>
      </p:sp>
      <p:sp>
        <p:nvSpPr>
          <p:cNvPr id="11267" name="Text Box 3"/>
          <p:cNvSpPr txBox="1">
            <a:spLocks noChangeArrowheads="1"/>
          </p:cNvSpPr>
          <p:nvPr/>
        </p:nvSpPr>
        <p:spPr bwMode="auto">
          <a:xfrm>
            <a:off x="428596" y="1795457"/>
            <a:ext cx="8535892" cy="4585871"/>
          </a:xfrm>
          <a:prstGeom prst="rect">
            <a:avLst/>
          </a:prstGeom>
          <a:noFill/>
          <a:ln w="9525">
            <a:noFill/>
            <a:miter lim="800000"/>
          </a:ln>
        </p:spPr>
        <p:txBody>
          <a:bodyPr wrap="square">
            <a:spAutoFit/>
          </a:bodyPr>
          <a:lstStyle/>
          <a:p>
            <a:pPr marL="342900" indent="-342900">
              <a:spcBef>
                <a:spcPct val="20000"/>
              </a:spcBef>
              <a:buFont typeface="Wingdings" panose="05000000000000000000" pitchFamily="2" charset="2"/>
              <a:buChar char="l"/>
            </a:pPr>
            <a:r>
              <a:rPr lang="zh-CN" altLang="en-US" sz="2400" b="1" dirty="0">
                <a:ea typeface="宋体" panose="02010600030101010101" pitchFamily="2" charset="-122"/>
                <a:cs typeface="Times New Roman" panose="02020603050405020304" pitchFamily="18" charset="0"/>
              </a:rPr>
              <a:t>语法格式：</a:t>
            </a:r>
            <a:endParaRPr lang="zh-CN" altLang="en-US" sz="2400" b="1" dirty="0">
              <a:ea typeface="宋体" panose="02010600030101010101" pitchFamily="2" charset="-122"/>
              <a:cs typeface="Times New Roman" panose="02020603050405020304" pitchFamily="18" charset="0"/>
            </a:endParaRPr>
          </a:p>
          <a:p>
            <a:pPr lvl="2"/>
            <a:r>
              <a:rPr lang="zh-CN" altLang="en-US" sz="2400" b="1" dirty="0">
                <a:solidFill>
                  <a:srgbClr val="00B050"/>
                </a:solidFill>
                <a:ea typeface="宋体" panose="02010600030101010101" pitchFamily="2" charset="-122"/>
                <a:cs typeface="Times New Roman" panose="02020603050405020304" pitchFamily="18" charset="0"/>
              </a:rPr>
              <a:t>修饰符</a:t>
            </a:r>
            <a:r>
              <a:rPr lang="en-US" altLang="zh-CN" sz="2400" b="1" dirty="0">
                <a:solidFill>
                  <a:srgbClr val="00B050"/>
                </a:solidFill>
                <a:ea typeface="宋体" panose="02010600030101010101" pitchFamily="2" charset="-122"/>
                <a:cs typeface="Times New Roman" panose="02020603050405020304" pitchFamily="18" charset="0"/>
              </a:rPr>
              <a:t>  </a:t>
            </a:r>
            <a:r>
              <a:rPr lang="zh-CN" altLang="en-US" sz="2400" b="1" dirty="0">
                <a:solidFill>
                  <a:srgbClr val="FF0000"/>
                </a:solidFill>
                <a:ea typeface="宋体" panose="02010600030101010101" pitchFamily="2" charset="-122"/>
                <a:cs typeface="Times New Roman" panose="02020603050405020304" pitchFamily="18" charset="0"/>
              </a:rPr>
              <a:t>类型 </a:t>
            </a:r>
            <a:r>
              <a:rPr lang="zh-CN" altLang="en-US" sz="2400" b="1" dirty="0">
                <a:ea typeface="宋体" panose="02010600030101010101" pitchFamily="2" charset="-122"/>
                <a:cs typeface="Times New Roman" panose="02020603050405020304" pitchFamily="18" charset="0"/>
              </a:rPr>
              <a:t> </a:t>
            </a:r>
            <a:r>
              <a:rPr lang="zh-CN" altLang="en-US" sz="2400" b="1" dirty="0">
                <a:solidFill>
                  <a:srgbClr val="0000FF"/>
                </a:solidFill>
                <a:ea typeface="宋体" panose="02010600030101010101" pitchFamily="2" charset="-122"/>
                <a:cs typeface="Times New Roman" panose="02020603050405020304" pitchFamily="18" charset="0"/>
              </a:rPr>
              <a:t>属性名</a:t>
            </a:r>
            <a:r>
              <a:rPr lang="en-US" altLang="zh-CN" sz="2400" b="1" dirty="0">
                <a:solidFill>
                  <a:srgbClr val="0000FF"/>
                </a:solidFill>
                <a:ea typeface="宋体" panose="02010600030101010101" pitchFamily="2" charset="-122"/>
                <a:cs typeface="Times New Roman" panose="02020603050405020304" pitchFamily="18" charset="0"/>
              </a:rPr>
              <a:t> </a:t>
            </a:r>
            <a:r>
              <a:rPr lang="en-US" altLang="zh-CN" sz="2400" b="1" dirty="0">
                <a:solidFill>
                  <a:schemeClr val="accent6">
                    <a:lumMod val="75000"/>
                  </a:schemeClr>
                </a:solidFill>
                <a:ea typeface="宋体" panose="02010600030101010101" pitchFamily="2" charset="-122"/>
                <a:cs typeface="Times New Roman" panose="02020603050405020304" pitchFamily="18" charset="0"/>
              </a:rPr>
              <a:t>=</a:t>
            </a:r>
            <a:r>
              <a:rPr lang="zh-CN" altLang="en-US" sz="2400" b="1" dirty="0">
                <a:solidFill>
                  <a:schemeClr val="accent6">
                    <a:lumMod val="75000"/>
                  </a:schemeClr>
                </a:solidFill>
                <a:ea typeface="宋体" panose="02010600030101010101" pitchFamily="2" charset="-122"/>
                <a:cs typeface="Times New Roman" panose="02020603050405020304" pitchFamily="18" charset="0"/>
              </a:rPr>
              <a:t>初值</a:t>
            </a:r>
            <a:r>
              <a:rPr lang="en-US" altLang="zh-CN" sz="2400" b="1" dirty="0">
                <a:solidFill>
                  <a:schemeClr val="accent6">
                    <a:lumMod val="75000"/>
                  </a:schemeClr>
                </a:solidFill>
                <a:ea typeface="宋体" panose="02010600030101010101" pitchFamily="2" charset="-122"/>
                <a:cs typeface="Times New Roman" panose="02020603050405020304" pitchFamily="18" charset="0"/>
              </a:rPr>
              <a:t> </a:t>
            </a:r>
            <a:r>
              <a:rPr lang="en-US" altLang="zh-CN" sz="2400" b="1" dirty="0">
                <a:ea typeface="宋体" panose="02010600030101010101" pitchFamily="2" charset="-122"/>
                <a:cs typeface="Times New Roman" panose="02020603050405020304" pitchFamily="18" charset="0"/>
              </a:rPr>
              <a:t>; </a:t>
            </a:r>
            <a:endParaRPr lang="en-US" altLang="zh-CN" sz="2400" b="1" dirty="0">
              <a:ea typeface="宋体" panose="02010600030101010101" pitchFamily="2" charset="-122"/>
              <a:cs typeface="Times New Roman" panose="02020603050405020304" pitchFamily="18" charset="0"/>
            </a:endParaRPr>
          </a:p>
          <a:p>
            <a:pPr marL="800100" lvl="1" indent="-342900">
              <a:spcBef>
                <a:spcPct val="50000"/>
              </a:spcBef>
              <a:buFont typeface="Wingdings" panose="05000000000000000000" pitchFamily="2" charset="2"/>
              <a:buChar char="Ø"/>
            </a:pPr>
            <a:r>
              <a:rPr lang="zh-CN" altLang="en-US" sz="2400" b="1" dirty="0">
                <a:ea typeface="宋体" panose="02010600030101010101" pitchFamily="2" charset="-122"/>
                <a:cs typeface="Times New Roman" panose="02020603050405020304" pitchFamily="18" charset="0"/>
              </a:rPr>
              <a:t>说明</a:t>
            </a:r>
            <a:r>
              <a:rPr lang="en-US" altLang="zh-CN" sz="2400" b="1" dirty="0">
                <a:ea typeface="宋体" panose="02010600030101010101" pitchFamily="2" charset="-122"/>
                <a:cs typeface="Times New Roman" panose="02020603050405020304" pitchFamily="18" charset="0"/>
              </a:rPr>
              <a:t>:</a:t>
            </a:r>
            <a:r>
              <a:rPr lang="zh-CN" altLang="en-US" sz="2400" b="1" dirty="0">
                <a:solidFill>
                  <a:srgbClr val="00B050"/>
                </a:solidFill>
                <a:ea typeface="宋体" panose="02010600030101010101" pitchFamily="2" charset="-122"/>
                <a:cs typeface="Times New Roman" panose="02020603050405020304" pitchFamily="18" charset="0"/>
              </a:rPr>
              <a:t>修饰符</a:t>
            </a:r>
            <a:r>
              <a:rPr lang="en-US" altLang="zh-CN" sz="2400" b="1" dirty="0">
                <a:solidFill>
                  <a:srgbClr val="00B050"/>
                </a:solidFill>
                <a:ea typeface="宋体" panose="02010600030101010101" pitchFamily="2" charset="-122"/>
                <a:cs typeface="Times New Roman" panose="02020603050405020304" pitchFamily="18" charset="0"/>
              </a:rPr>
              <a:t>private</a:t>
            </a:r>
            <a:r>
              <a:rPr lang="en-US" altLang="zh-CN" sz="2400" b="1" dirty="0">
                <a:ea typeface="宋体" panose="02010600030101010101" pitchFamily="2" charset="-122"/>
                <a:cs typeface="Times New Roman" panose="02020603050405020304" pitchFamily="18" charset="0"/>
              </a:rPr>
              <a:t>:</a:t>
            </a:r>
            <a:r>
              <a:rPr lang="zh-CN" altLang="en-US" sz="2400" dirty="0">
                <a:ea typeface="宋体" panose="02010600030101010101" pitchFamily="2" charset="-122"/>
                <a:cs typeface="Times New Roman" panose="02020603050405020304" pitchFamily="18" charset="0"/>
              </a:rPr>
              <a:t>该属性只能由该类的方法访问。</a:t>
            </a:r>
            <a:endParaRPr lang="zh-CN" altLang="en-US" sz="2400" dirty="0">
              <a:ea typeface="宋体" panose="02010600030101010101" pitchFamily="2" charset="-122"/>
              <a:cs typeface="Times New Roman" panose="02020603050405020304" pitchFamily="18" charset="0"/>
            </a:endParaRPr>
          </a:p>
          <a:p>
            <a:pPr>
              <a:spcBef>
                <a:spcPct val="50000"/>
              </a:spcBef>
            </a:pPr>
            <a:r>
              <a:rPr lang="zh-CN" altLang="en-US" sz="2400" b="1" dirty="0">
                <a:ea typeface="宋体" panose="02010600030101010101" pitchFamily="2" charset="-122"/>
                <a:cs typeface="Times New Roman" panose="02020603050405020304" pitchFamily="18" charset="0"/>
              </a:rPr>
              <a:t>	        </a:t>
            </a:r>
            <a:r>
              <a:rPr lang="zh-CN" altLang="en-US" sz="2400" b="1" dirty="0">
                <a:solidFill>
                  <a:srgbClr val="00B050"/>
                </a:solidFill>
                <a:ea typeface="宋体" panose="02010600030101010101" pitchFamily="2" charset="-122"/>
                <a:cs typeface="Times New Roman" panose="02020603050405020304" pitchFamily="18" charset="0"/>
              </a:rPr>
              <a:t>修饰符</a:t>
            </a:r>
            <a:r>
              <a:rPr lang="en-US" altLang="zh-CN" sz="2400" b="1" dirty="0">
                <a:solidFill>
                  <a:srgbClr val="00B050"/>
                </a:solidFill>
                <a:ea typeface="宋体" panose="02010600030101010101" pitchFamily="2" charset="-122"/>
                <a:cs typeface="Times New Roman" panose="02020603050405020304" pitchFamily="18" charset="0"/>
              </a:rPr>
              <a:t>public</a:t>
            </a:r>
            <a:r>
              <a:rPr lang="en-US" altLang="zh-CN" sz="2400" b="1" dirty="0">
                <a:ea typeface="宋体" panose="02010600030101010101" pitchFamily="2" charset="-122"/>
                <a:cs typeface="Times New Roman" panose="02020603050405020304" pitchFamily="18" charset="0"/>
              </a:rPr>
              <a:t>:</a:t>
            </a:r>
            <a:r>
              <a:rPr lang="zh-CN" altLang="en-US" sz="2400" dirty="0">
                <a:ea typeface="宋体" panose="02010600030101010101" pitchFamily="2" charset="-122"/>
                <a:cs typeface="Times New Roman" panose="02020603050405020304" pitchFamily="18" charset="0"/>
              </a:rPr>
              <a:t>该属性可以被该类以外的方法访问。    </a:t>
            </a:r>
            <a:endParaRPr lang="en-US" altLang="zh-CN" sz="2400" dirty="0">
              <a:ea typeface="宋体" panose="02010600030101010101" pitchFamily="2" charset="-122"/>
              <a:cs typeface="Times New Roman" panose="02020603050405020304" pitchFamily="18" charset="0"/>
            </a:endParaRPr>
          </a:p>
          <a:p>
            <a:pPr>
              <a:spcBef>
                <a:spcPct val="50000"/>
              </a:spcBef>
            </a:pPr>
            <a:r>
              <a:rPr lang="en-US" altLang="zh-CN" sz="2400" b="1" dirty="0">
                <a:solidFill>
                  <a:srgbClr val="FF0000"/>
                </a:solidFill>
                <a:ea typeface="宋体" panose="02010600030101010101" pitchFamily="2" charset="-122"/>
                <a:cs typeface="Times New Roman" panose="02020603050405020304" pitchFamily="18" charset="0"/>
              </a:rPr>
              <a:t>                    </a:t>
            </a:r>
            <a:r>
              <a:rPr lang="zh-CN" altLang="en-US" sz="2400" b="1" dirty="0">
                <a:solidFill>
                  <a:srgbClr val="FF0000"/>
                </a:solidFill>
                <a:ea typeface="宋体" panose="02010600030101010101" pitchFamily="2" charset="-122"/>
                <a:cs typeface="Times New Roman" panose="02020603050405020304" pitchFamily="18" charset="0"/>
              </a:rPr>
              <a:t>类型</a:t>
            </a:r>
            <a:r>
              <a:rPr lang="zh-CN" altLang="en-US" sz="2400" b="1" dirty="0">
                <a:ea typeface="宋体" panose="02010600030101010101" pitchFamily="2" charset="-122"/>
                <a:cs typeface="Times New Roman" panose="02020603050405020304" pitchFamily="18" charset="0"/>
              </a:rPr>
              <a:t>：</a:t>
            </a:r>
            <a:r>
              <a:rPr lang="zh-CN" altLang="en-US" sz="2400" dirty="0">
                <a:ea typeface="宋体" panose="02010600030101010101" pitchFamily="2" charset="-122"/>
                <a:cs typeface="Times New Roman" panose="02020603050405020304" pitchFamily="18" charset="0"/>
              </a:rPr>
              <a:t>任何基本类型，如</a:t>
            </a:r>
            <a:r>
              <a:rPr lang="en-US" altLang="zh-CN" sz="2400" dirty="0" err="1">
                <a:ea typeface="宋体" panose="02010600030101010101" pitchFamily="2" charset="-122"/>
                <a:cs typeface="Times New Roman" panose="02020603050405020304" pitchFamily="18" charset="0"/>
              </a:rPr>
              <a:t>int</a:t>
            </a:r>
            <a:r>
              <a:rPr lang="zh-CN" altLang="en-US" sz="2400" dirty="0">
                <a:ea typeface="宋体" panose="02010600030101010101" pitchFamily="2" charset="-122"/>
                <a:cs typeface="Times New Roman" panose="02020603050405020304" pitchFamily="18" charset="0"/>
              </a:rPr>
              <a:t>、</a:t>
            </a:r>
            <a:r>
              <a:rPr lang="en-US" altLang="zh-CN" sz="2400" dirty="0" err="1">
                <a:ea typeface="宋体" panose="02010600030101010101" pitchFamily="2" charset="-122"/>
                <a:cs typeface="Times New Roman" panose="02020603050405020304" pitchFamily="18" charset="0"/>
              </a:rPr>
              <a:t>boolean</a:t>
            </a:r>
            <a:r>
              <a:rPr lang="zh-CN" altLang="en-US" sz="2400" dirty="0">
                <a:ea typeface="宋体" panose="02010600030101010101" pitchFamily="2" charset="-122"/>
                <a:cs typeface="Times New Roman" panose="02020603050405020304" pitchFamily="18" charset="0"/>
              </a:rPr>
              <a:t>或任何类。</a:t>
            </a:r>
            <a:endParaRPr lang="en-US" altLang="zh-CN" sz="2400" dirty="0">
              <a:ea typeface="宋体" panose="02010600030101010101" pitchFamily="2" charset="-122"/>
              <a:cs typeface="Times New Roman" panose="02020603050405020304" pitchFamily="18" charset="0"/>
            </a:endParaRPr>
          </a:p>
          <a:p>
            <a:pPr marL="342900" indent="-342900">
              <a:spcBef>
                <a:spcPct val="50000"/>
              </a:spcBef>
              <a:buFont typeface="Wingdings" panose="05000000000000000000" pitchFamily="2" charset="2"/>
              <a:buChar char="l"/>
            </a:pPr>
            <a:r>
              <a:rPr lang="zh-CN" altLang="en-US" sz="2400" b="1" dirty="0">
                <a:ea typeface="宋体" panose="02010600030101010101" pitchFamily="2" charset="-122"/>
                <a:cs typeface="Times New Roman" panose="02020603050405020304" pitchFamily="18" charset="0"/>
              </a:rPr>
              <a:t>举例：</a:t>
            </a:r>
            <a:endParaRPr lang="zh-CN" altLang="en-US" sz="2400" b="1" dirty="0">
              <a:ea typeface="宋体" panose="02010600030101010101" pitchFamily="2" charset="-122"/>
              <a:cs typeface="Times New Roman" panose="02020603050405020304" pitchFamily="18" charset="0"/>
            </a:endParaRPr>
          </a:p>
          <a:p>
            <a:r>
              <a:rPr lang="en-US" altLang="zh-CN" sz="2400" dirty="0">
                <a:solidFill>
                  <a:srgbClr val="C00000"/>
                </a:solidFill>
                <a:ea typeface="宋体" panose="02010600030101010101" pitchFamily="2" charset="-122"/>
                <a:cs typeface="Times New Roman" panose="02020603050405020304" pitchFamily="18" charset="0"/>
              </a:rPr>
              <a:t>     public class Person{</a:t>
            </a:r>
            <a:endParaRPr lang="en-US" altLang="zh-CN" sz="2400" dirty="0">
              <a:solidFill>
                <a:srgbClr val="C00000"/>
              </a:solidFill>
              <a:ea typeface="宋体" panose="02010600030101010101" pitchFamily="2" charset="-122"/>
              <a:cs typeface="Times New Roman" panose="02020603050405020304" pitchFamily="18" charset="0"/>
            </a:endParaRPr>
          </a:p>
          <a:p>
            <a:r>
              <a:rPr lang="en-US" altLang="zh-CN" sz="2400" dirty="0">
                <a:solidFill>
                  <a:srgbClr val="C00000"/>
                </a:solidFill>
                <a:ea typeface="宋体" panose="02010600030101010101" pitchFamily="2" charset="-122"/>
                <a:cs typeface="Times New Roman" panose="02020603050405020304" pitchFamily="18" charset="0"/>
              </a:rPr>
              <a:t>           private </a:t>
            </a:r>
            <a:r>
              <a:rPr lang="en-US" altLang="zh-CN" sz="2400" dirty="0" err="1">
                <a:solidFill>
                  <a:srgbClr val="C00000"/>
                </a:solidFill>
                <a:ea typeface="宋体" panose="02010600030101010101" pitchFamily="2" charset="-122"/>
                <a:cs typeface="Times New Roman" panose="02020603050405020304" pitchFamily="18" charset="0"/>
              </a:rPr>
              <a:t>int</a:t>
            </a:r>
            <a:r>
              <a:rPr lang="en-US" altLang="zh-CN" sz="2400" dirty="0">
                <a:solidFill>
                  <a:srgbClr val="C00000"/>
                </a:solidFill>
                <a:ea typeface="宋体" panose="02010600030101010101" pitchFamily="2" charset="-122"/>
                <a:cs typeface="Times New Roman" panose="02020603050405020304" pitchFamily="18" charset="0"/>
              </a:rPr>
              <a:t> age;             </a:t>
            </a:r>
            <a:r>
              <a:rPr lang="en-US" altLang="zh-CN" sz="2800" dirty="0">
                <a:ea typeface="宋体" panose="02010600030101010101" pitchFamily="2" charset="-122"/>
                <a:cs typeface="Times New Roman" panose="02020603050405020304" pitchFamily="18" charset="0"/>
              </a:rPr>
              <a:t>//</a:t>
            </a:r>
            <a:r>
              <a:rPr lang="zh-CN" altLang="en-US" sz="2400" dirty="0">
                <a:ea typeface="宋体" panose="02010600030101010101" pitchFamily="2" charset="-122"/>
                <a:cs typeface="Times New Roman" panose="02020603050405020304" pitchFamily="18" charset="0"/>
              </a:rPr>
              <a:t>声明</a:t>
            </a:r>
            <a:r>
              <a:rPr lang="en-US" altLang="zh-CN" sz="2400" dirty="0">
                <a:ea typeface="宋体" panose="02010600030101010101" pitchFamily="2" charset="-122"/>
                <a:cs typeface="Times New Roman" panose="02020603050405020304" pitchFamily="18" charset="0"/>
              </a:rPr>
              <a:t>private</a:t>
            </a:r>
            <a:r>
              <a:rPr lang="zh-CN" altLang="en-US" sz="2400" dirty="0">
                <a:ea typeface="宋体" panose="02010600030101010101" pitchFamily="2" charset="-122"/>
                <a:cs typeface="Times New Roman" panose="02020603050405020304" pitchFamily="18" charset="0"/>
              </a:rPr>
              <a:t>变量 </a:t>
            </a:r>
            <a:r>
              <a:rPr lang="en-US" altLang="zh-CN" sz="2400" dirty="0">
                <a:ea typeface="宋体" panose="02010600030101010101" pitchFamily="2" charset="-122"/>
                <a:cs typeface="Times New Roman" panose="02020603050405020304" pitchFamily="18" charset="0"/>
              </a:rPr>
              <a:t>age</a:t>
            </a:r>
            <a:endParaRPr lang="en-US" altLang="zh-CN" sz="2400" dirty="0">
              <a:ea typeface="宋体" panose="02010600030101010101" pitchFamily="2" charset="-122"/>
              <a:cs typeface="Times New Roman" panose="02020603050405020304" pitchFamily="18" charset="0"/>
            </a:endParaRPr>
          </a:p>
          <a:p>
            <a:r>
              <a:rPr lang="en-US" altLang="zh-CN" sz="2400" dirty="0">
                <a:solidFill>
                  <a:schemeClr val="accent2"/>
                </a:solidFill>
                <a:ea typeface="宋体" panose="02010600030101010101" pitchFamily="2" charset="-122"/>
                <a:cs typeface="Times New Roman" panose="02020603050405020304" pitchFamily="18" charset="0"/>
              </a:rPr>
              <a:t>           </a:t>
            </a:r>
            <a:r>
              <a:rPr lang="en-US" altLang="zh-CN" sz="2400" dirty="0">
                <a:solidFill>
                  <a:srgbClr val="C00000"/>
                </a:solidFill>
                <a:ea typeface="宋体" panose="02010600030101010101" pitchFamily="2" charset="-122"/>
                <a:cs typeface="Times New Roman" panose="02020603050405020304" pitchFamily="18" charset="0"/>
              </a:rPr>
              <a:t>public String name = “Lila”;    </a:t>
            </a:r>
            <a:r>
              <a:rPr lang="en-US" altLang="zh-CN" sz="2400" dirty="0">
                <a:ea typeface="宋体" panose="02010600030101010101" pitchFamily="2" charset="-122"/>
                <a:cs typeface="Times New Roman" panose="02020603050405020304" pitchFamily="18" charset="0"/>
              </a:rPr>
              <a:t>//</a:t>
            </a:r>
            <a:r>
              <a:rPr lang="zh-CN" altLang="en-US" sz="2400" dirty="0">
                <a:ea typeface="宋体" panose="02010600030101010101" pitchFamily="2" charset="-122"/>
                <a:cs typeface="Times New Roman" panose="02020603050405020304" pitchFamily="18" charset="0"/>
              </a:rPr>
              <a:t>声明</a:t>
            </a:r>
            <a:r>
              <a:rPr lang="en-US" altLang="zh-CN" sz="2400" dirty="0">
                <a:ea typeface="宋体" panose="02010600030101010101" pitchFamily="2" charset="-122"/>
                <a:cs typeface="Times New Roman" panose="02020603050405020304" pitchFamily="18" charset="0"/>
              </a:rPr>
              <a:t>public</a:t>
            </a:r>
            <a:r>
              <a:rPr lang="zh-CN" altLang="en-US" sz="2400" dirty="0">
                <a:ea typeface="宋体" panose="02010600030101010101" pitchFamily="2" charset="-122"/>
                <a:cs typeface="Times New Roman" panose="02020603050405020304" pitchFamily="18" charset="0"/>
              </a:rPr>
              <a:t>变量 </a:t>
            </a:r>
            <a:r>
              <a:rPr lang="en-US" altLang="zh-CN" sz="2400" dirty="0">
                <a:ea typeface="宋体" panose="02010600030101010101" pitchFamily="2" charset="-122"/>
                <a:cs typeface="Times New Roman" panose="02020603050405020304" pitchFamily="18" charset="0"/>
              </a:rPr>
              <a:t>name</a:t>
            </a:r>
            <a:endParaRPr lang="en-US" altLang="zh-CN" sz="2400" dirty="0">
              <a:ea typeface="宋体" panose="02010600030101010101" pitchFamily="2" charset="-122"/>
              <a:cs typeface="Times New Roman" panose="02020603050405020304" pitchFamily="18" charset="0"/>
            </a:endParaRPr>
          </a:p>
          <a:p>
            <a:r>
              <a:rPr lang="en-US" altLang="zh-CN" sz="2400" dirty="0">
                <a:solidFill>
                  <a:srgbClr val="C00000"/>
                </a:solidFill>
                <a:ea typeface="宋体" panose="02010600030101010101" pitchFamily="2" charset="-122"/>
                <a:cs typeface="Times New Roman" panose="02020603050405020304" pitchFamily="18" charset="0"/>
              </a:rPr>
              <a:t>      }</a:t>
            </a:r>
            <a:endParaRPr lang="en-US" altLang="zh-CN" sz="2400" dirty="0">
              <a:solidFill>
                <a:srgbClr val="C00000"/>
              </a:solidFill>
              <a:ea typeface="宋体" panose="02010600030101010101" pitchFamily="2" charset="-122"/>
              <a:cs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Box 4"/>
          <p:cNvSpPr txBox="1">
            <a:spLocks noChangeArrowheads="1"/>
          </p:cNvSpPr>
          <p:nvPr/>
        </p:nvSpPr>
        <p:spPr bwMode="auto">
          <a:xfrm>
            <a:off x="1043608" y="836712"/>
            <a:ext cx="7345190"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3200" b="1" dirty="0">
                <a:solidFill>
                  <a:srgbClr val="0000FF"/>
                </a:solidFill>
              </a:rPr>
              <a:t>补：</a:t>
            </a:r>
            <a:r>
              <a:rPr lang="zh-CN" altLang="en-US" sz="3200" b="1" dirty="0"/>
              <a:t>变量的分类：成员变量与局部变量</a:t>
            </a:r>
            <a:endParaRPr lang="zh-CN" altLang="en-US" sz="3200" b="1" dirty="0"/>
          </a:p>
        </p:txBody>
      </p:sp>
      <p:sp>
        <p:nvSpPr>
          <p:cNvPr id="14341" name="TextBox 5"/>
          <p:cNvSpPr txBox="1">
            <a:spLocks noChangeArrowheads="1"/>
          </p:cNvSpPr>
          <p:nvPr/>
        </p:nvSpPr>
        <p:spPr bwMode="auto">
          <a:xfrm>
            <a:off x="251147" y="1556792"/>
            <a:ext cx="8353301" cy="52322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342900" indent="-342900" eaLnBrk="1" hangingPunct="1">
              <a:buFont typeface="Wingdings" panose="05000000000000000000" pitchFamily="2" charset="2"/>
              <a:buChar char="l"/>
            </a:pPr>
            <a:r>
              <a:rPr lang="zh-CN" altLang="en-US" b="1" dirty="0">
                <a:solidFill>
                  <a:srgbClr val="C00000"/>
                </a:solidFill>
              </a:rPr>
              <a:t>在方法体外，类体内声明的变量称为成员变量。</a:t>
            </a:r>
            <a:endParaRPr lang="en-US" altLang="zh-CN" b="1" dirty="0">
              <a:solidFill>
                <a:srgbClr val="C00000"/>
              </a:solidFill>
            </a:endParaRPr>
          </a:p>
          <a:p>
            <a:pPr marL="342900" indent="-342900" eaLnBrk="1" hangingPunct="1">
              <a:buFont typeface="Wingdings" panose="05000000000000000000" pitchFamily="2" charset="2"/>
              <a:buChar char="l"/>
            </a:pPr>
            <a:r>
              <a:rPr lang="zh-CN" altLang="en-US" b="1" dirty="0">
                <a:solidFill>
                  <a:srgbClr val="C00000"/>
                </a:solidFill>
              </a:rPr>
              <a:t>在方法体内部声明的变量称为局部变量。</a:t>
            </a:r>
            <a:endParaRPr lang="zh-CN" altLang="en-US" b="1" dirty="0">
              <a:solidFill>
                <a:srgbClr val="C00000"/>
              </a:solidFill>
            </a:endParaRPr>
          </a:p>
          <a:p>
            <a:pPr eaLnBrk="1" hangingPunct="1"/>
            <a:endParaRPr lang="en-US" altLang="zh-CN" b="1" dirty="0"/>
          </a:p>
          <a:p>
            <a:pPr eaLnBrk="1" hangingPunct="1"/>
            <a:endParaRPr lang="en-US" altLang="zh-CN" b="1" dirty="0"/>
          </a:p>
          <a:p>
            <a:pPr eaLnBrk="1" hangingPunct="1"/>
            <a:endParaRPr lang="en-US" altLang="zh-CN" b="1" dirty="0"/>
          </a:p>
          <a:p>
            <a:pPr eaLnBrk="1" hangingPunct="1"/>
            <a:endParaRPr lang="en-US" altLang="zh-CN" b="1" dirty="0"/>
          </a:p>
          <a:p>
            <a:pPr eaLnBrk="1" hangingPunct="1"/>
            <a:endParaRPr lang="en-US" altLang="zh-CN" sz="2200" dirty="0"/>
          </a:p>
          <a:p>
            <a:pPr eaLnBrk="1" hangingPunct="1"/>
            <a:endParaRPr lang="en-US" altLang="zh-CN" b="1" dirty="0"/>
          </a:p>
          <a:p>
            <a:pPr eaLnBrk="1" hangingPunct="1"/>
            <a:endParaRPr lang="en-US" altLang="zh-CN" b="1" dirty="0"/>
          </a:p>
          <a:p>
            <a:pPr eaLnBrk="1" hangingPunct="1"/>
            <a:endParaRPr lang="en-US" altLang="zh-CN" b="1" dirty="0"/>
          </a:p>
          <a:p>
            <a:pPr eaLnBrk="1" hangingPunct="1"/>
            <a:endParaRPr lang="en-US" altLang="zh-CN" sz="1200" b="1" dirty="0">
              <a:solidFill>
                <a:srgbClr val="C00000"/>
              </a:solidFill>
            </a:endParaRPr>
          </a:p>
          <a:p>
            <a:pPr marL="342900" indent="-342900" eaLnBrk="1" hangingPunct="1">
              <a:buFont typeface="Wingdings" panose="05000000000000000000" pitchFamily="2" charset="2"/>
              <a:buChar char="l"/>
            </a:pPr>
            <a:r>
              <a:rPr lang="zh-CN" altLang="en-US" b="1" dirty="0">
                <a:solidFill>
                  <a:srgbClr val="C00000"/>
                </a:solidFill>
              </a:rPr>
              <a:t>注意：二者在初始化值方面的异同</a:t>
            </a:r>
            <a:r>
              <a:rPr lang="en-US" altLang="zh-CN" b="1" dirty="0">
                <a:solidFill>
                  <a:srgbClr val="C00000"/>
                </a:solidFill>
              </a:rPr>
              <a:t>:</a:t>
            </a:r>
            <a:endParaRPr lang="en-US" altLang="zh-CN" b="1" dirty="0">
              <a:solidFill>
                <a:srgbClr val="C00000"/>
              </a:solidFill>
            </a:endParaRPr>
          </a:p>
          <a:p>
            <a:pPr eaLnBrk="1" hangingPunct="1"/>
            <a:r>
              <a:rPr lang="en-US" altLang="zh-CN" b="1" dirty="0"/>
              <a:t>         </a:t>
            </a:r>
            <a:r>
              <a:rPr lang="zh-CN" altLang="en-US" b="1" dirty="0"/>
              <a:t>同：</a:t>
            </a:r>
            <a:r>
              <a:rPr lang="zh-CN" altLang="en-US" dirty="0"/>
              <a:t>都有生命周期</a:t>
            </a:r>
            <a:r>
              <a:rPr lang="en-US" altLang="zh-CN" b="1" dirty="0"/>
              <a:t>      </a:t>
            </a:r>
            <a:endParaRPr lang="en-US" altLang="zh-CN" b="1" dirty="0"/>
          </a:p>
          <a:p>
            <a:pPr eaLnBrk="1" hangingPunct="1"/>
            <a:r>
              <a:rPr lang="en-US" altLang="zh-CN" b="1" dirty="0"/>
              <a:t>         </a:t>
            </a:r>
            <a:r>
              <a:rPr lang="zh-CN" altLang="en-US" b="1" dirty="0"/>
              <a:t>异：</a:t>
            </a:r>
            <a:r>
              <a:rPr lang="zh-CN" altLang="en-US" dirty="0"/>
              <a:t>局部变量除形参外，需显式初始化。</a:t>
            </a:r>
            <a:endParaRPr lang="zh-CN" altLang="en-US" dirty="0"/>
          </a:p>
        </p:txBody>
      </p:sp>
      <p:sp>
        <p:nvSpPr>
          <p:cNvPr id="2" name="左大括号 1"/>
          <p:cNvSpPr/>
          <p:nvPr/>
        </p:nvSpPr>
        <p:spPr>
          <a:xfrm>
            <a:off x="1185863" y="3213100"/>
            <a:ext cx="215900" cy="1368425"/>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4344" name="TextBox 3"/>
          <p:cNvSpPr txBox="1">
            <a:spLocks noChangeArrowheads="1"/>
          </p:cNvSpPr>
          <p:nvPr/>
        </p:nvSpPr>
        <p:spPr bwMode="auto">
          <a:xfrm>
            <a:off x="1401763" y="2998788"/>
            <a:ext cx="1512887"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2200" b="1" dirty="0"/>
              <a:t>成员变量</a:t>
            </a:r>
            <a:endParaRPr lang="zh-CN" altLang="en-US" sz="2200" b="1" dirty="0"/>
          </a:p>
        </p:txBody>
      </p:sp>
      <p:sp>
        <p:nvSpPr>
          <p:cNvPr id="14345" name="TextBox 9"/>
          <p:cNvSpPr txBox="1">
            <a:spLocks noChangeArrowheads="1"/>
          </p:cNvSpPr>
          <p:nvPr/>
        </p:nvSpPr>
        <p:spPr bwMode="auto">
          <a:xfrm>
            <a:off x="1401763" y="4335463"/>
            <a:ext cx="15128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2200" b="1" dirty="0"/>
              <a:t>局部变量</a:t>
            </a:r>
            <a:endParaRPr lang="zh-CN" altLang="en-US" sz="2200" b="1" dirty="0"/>
          </a:p>
        </p:txBody>
      </p:sp>
      <p:sp>
        <p:nvSpPr>
          <p:cNvPr id="11" name="左大括号 10"/>
          <p:cNvSpPr/>
          <p:nvPr/>
        </p:nvSpPr>
        <p:spPr>
          <a:xfrm>
            <a:off x="2843213" y="2744788"/>
            <a:ext cx="252412" cy="1044575"/>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2" name="左大括号 11"/>
          <p:cNvSpPr/>
          <p:nvPr/>
        </p:nvSpPr>
        <p:spPr>
          <a:xfrm>
            <a:off x="2771775" y="3968750"/>
            <a:ext cx="250825" cy="1333500"/>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4348" name="TextBox 13"/>
          <p:cNvSpPr txBox="1">
            <a:spLocks noChangeArrowheads="1"/>
          </p:cNvSpPr>
          <p:nvPr/>
        </p:nvSpPr>
        <p:spPr bwMode="auto">
          <a:xfrm>
            <a:off x="3059113" y="2559050"/>
            <a:ext cx="4538662"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2200" dirty="0"/>
              <a:t>实例变量（不以</a:t>
            </a:r>
            <a:r>
              <a:rPr lang="en-US" altLang="zh-CN" sz="2200" dirty="0"/>
              <a:t>static</a:t>
            </a:r>
            <a:r>
              <a:rPr lang="zh-CN" altLang="en-US" sz="2200" dirty="0"/>
              <a:t>修饰）</a:t>
            </a:r>
            <a:endParaRPr lang="zh-CN" altLang="en-US" sz="2200" dirty="0"/>
          </a:p>
        </p:txBody>
      </p:sp>
      <p:sp>
        <p:nvSpPr>
          <p:cNvPr id="14349" name="TextBox 14"/>
          <p:cNvSpPr txBox="1">
            <a:spLocks noChangeArrowheads="1"/>
          </p:cNvSpPr>
          <p:nvPr/>
        </p:nvSpPr>
        <p:spPr bwMode="auto">
          <a:xfrm>
            <a:off x="3059113" y="3398838"/>
            <a:ext cx="45386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2200" dirty="0"/>
              <a:t>类变量（以</a:t>
            </a:r>
            <a:r>
              <a:rPr lang="en-US" altLang="zh-CN" sz="2200" dirty="0"/>
              <a:t>static</a:t>
            </a:r>
            <a:r>
              <a:rPr lang="zh-CN" altLang="en-US" sz="2200" dirty="0"/>
              <a:t>修饰）</a:t>
            </a:r>
            <a:endParaRPr lang="zh-CN" altLang="en-US" sz="2200" dirty="0"/>
          </a:p>
        </p:txBody>
      </p:sp>
      <p:sp>
        <p:nvSpPr>
          <p:cNvPr id="14350" name="TextBox 15"/>
          <p:cNvSpPr txBox="1">
            <a:spLocks noChangeArrowheads="1"/>
          </p:cNvSpPr>
          <p:nvPr/>
        </p:nvSpPr>
        <p:spPr bwMode="auto">
          <a:xfrm>
            <a:off x="3113088" y="3843338"/>
            <a:ext cx="45370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2200" dirty="0"/>
              <a:t>形参</a:t>
            </a:r>
            <a:r>
              <a:rPr lang="zh-CN" altLang="en-US" sz="2200"/>
              <a:t>（方法、构造器中</a:t>
            </a:r>
            <a:r>
              <a:rPr lang="zh-CN" altLang="en-US" sz="2200" dirty="0"/>
              <a:t>定义的变量）</a:t>
            </a:r>
            <a:endParaRPr lang="zh-CN" altLang="en-US" sz="2200" dirty="0"/>
          </a:p>
        </p:txBody>
      </p:sp>
      <p:sp>
        <p:nvSpPr>
          <p:cNvPr id="14351" name="TextBox 16"/>
          <p:cNvSpPr txBox="1">
            <a:spLocks noChangeArrowheads="1"/>
          </p:cNvSpPr>
          <p:nvPr/>
        </p:nvSpPr>
        <p:spPr bwMode="auto">
          <a:xfrm>
            <a:off x="3059113" y="4335463"/>
            <a:ext cx="45386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2200" dirty="0"/>
              <a:t>方法局部变量（在方法内定义）</a:t>
            </a:r>
            <a:endParaRPr lang="zh-CN" altLang="en-US" sz="2200" dirty="0"/>
          </a:p>
        </p:txBody>
      </p:sp>
      <p:sp>
        <p:nvSpPr>
          <p:cNvPr id="14352" name="TextBox 17"/>
          <p:cNvSpPr txBox="1">
            <a:spLocks noChangeArrowheads="1"/>
          </p:cNvSpPr>
          <p:nvPr/>
        </p:nvSpPr>
        <p:spPr bwMode="auto">
          <a:xfrm>
            <a:off x="3121025" y="4911725"/>
            <a:ext cx="49085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2200" dirty="0"/>
              <a:t>代码块局部变量（在代码块内定义）</a:t>
            </a:r>
            <a:endParaRPr lang="zh-CN" altLang="en-US" sz="2200" dirty="0"/>
          </a:p>
        </p:txBody>
      </p:sp>
      <p:sp>
        <p:nvSpPr>
          <p:cNvPr id="14353" name="TextBox 19"/>
          <p:cNvSpPr txBox="1">
            <a:spLocks noChangeArrowheads="1"/>
          </p:cNvSpPr>
          <p:nvPr/>
        </p:nvSpPr>
        <p:spPr bwMode="auto">
          <a:xfrm>
            <a:off x="414338" y="3398838"/>
            <a:ext cx="8445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a:t>所有</a:t>
            </a:r>
            <a:endParaRPr lang="en-US" altLang="zh-CN"/>
          </a:p>
          <a:p>
            <a:pPr eaLnBrk="1" hangingPunct="1"/>
            <a:r>
              <a:rPr lang="zh-CN" altLang="en-US"/>
              <a:t>变量</a:t>
            </a:r>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TextBox 4"/>
          <p:cNvSpPr txBox="1">
            <a:spLocks noChangeArrowheads="1"/>
          </p:cNvSpPr>
          <p:nvPr/>
        </p:nvSpPr>
        <p:spPr bwMode="auto">
          <a:xfrm>
            <a:off x="1403648" y="823913"/>
            <a:ext cx="698477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dirty="0"/>
              <a:t>成员变量（属性）和局部变量的区别？</a:t>
            </a:r>
            <a:endParaRPr lang="zh-CN" altLang="en-US" sz="3200" b="1" dirty="0"/>
          </a:p>
        </p:txBody>
      </p:sp>
      <p:sp>
        <p:nvSpPr>
          <p:cNvPr id="11269" name="TextBox 5"/>
          <p:cNvSpPr txBox="1">
            <a:spLocks noChangeArrowheads="1"/>
          </p:cNvSpPr>
          <p:nvPr/>
        </p:nvSpPr>
        <p:spPr bwMode="auto">
          <a:xfrm>
            <a:off x="340161" y="1408688"/>
            <a:ext cx="8355013"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eaLnBrk="1" hangingPunct="1">
              <a:buFont typeface="Wingdings" panose="05000000000000000000" pitchFamily="2" charset="2"/>
              <a:buChar char="l"/>
            </a:pPr>
            <a:r>
              <a:rPr lang="zh-CN" altLang="en-US" sz="2800" b="1" dirty="0">
                <a:solidFill>
                  <a:srgbClr val="C00000"/>
                </a:solidFill>
              </a:rPr>
              <a:t>成员变量：</a:t>
            </a:r>
            <a:endParaRPr lang="zh-CN" altLang="en-US" sz="2800" b="1" dirty="0">
              <a:solidFill>
                <a:srgbClr val="C00000"/>
              </a:solidFill>
            </a:endParaRPr>
          </a:p>
          <a:p>
            <a:pPr marL="342900" indent="-342900" eaLnBrk="1" hangingPunct="1">
              <a:buFont typeface="Wingdings" panose="05000000000000000000" pitchFamily="2" charset="2"/>
              <a:buChar char="Ø"/>
            </a:pPr>
            <a:r>
              <a:rPr lang="zh-CN" altLang="en-US" sz="2400" dirty="0"/>
              <a:t>成员变量定义在类中，在整个类中都可以被访问。</a:t>
            </a:r>
            <a:endParaRPr lang="en-US" altLang="zh-CN" sz="2400" dirty="0"/>
          </a:p>
          <a:p>
            <a:pPr marL="342900" indent="-342900" eaLnBrk="1" hangingPunct="1">
              <a:buFont typeface="Wingdings" panose="05000000000000000000" pitchFamily="2" charset="2"/>
              <a:buChar char="Ø"/>
            </a:pPr>
            <a:r>
              <a:rPr lang="zh-CN" altLang="en-US" sz="2400" dirty="0"/>
              <a:t>成员变量分为类成员变量和实例成员变量，实例变量存在于对象所在的堆内存中。</a:t>
            </a:r>
            <a:endParaRPr lang="en-US" altLang="zh-CN" sz="2400" dirty="0"/>
          </a:p>
          <a:p>
            <a:pPr marL="342900" indent="-342900" eaLnBrk="1" hangingPunct="1">
              <a:buFont typeface="Wingdings" panose="05000000000000000000" pitchFamily="2" charset="2"/>
              <a:buChar char="Ø"/>
            </a:pPr>
            <a:r>
              <a:rPr lang="zh-CN" altLang="en-US" sz="2400" dirty="0"/>
              <a:t>成员变量有</a:t>
            </a:r>
            <a:r>
              <a:rPr lang="zh-CN" altLang="en-US" sz="2400" dirty="0">
                <a:solidFill>
                  <a:srgbClr val="C00000"/>
                </a:solidFill>
              </a:rPr>
              <a:t>默认初始化</a:t>
            </a:r>
            <a:r>
              <a:rPr lang="zh-CN" altLang="en-US" sz="2400" dirty="0"/>
              <a:t>值。</a:t>
            </a:r>
            <a:endParaRPr lang="en-US" altLang="zh-CN" sz="2400" dirty="0"/>
          </a:p>
          <a:p>
            <a:pPr marL="342900" indent="-342900" eaLnBrk="1" hangingPunct="1">
              <a:buFont typeface="Wingdings" panose="05000000000000000000" pitchFamily="2" charset="2"/>
              <a:buChar char="Ø"/>
            </a:pPr>
            <a:r>
              <a:rPr lang="zh-CN" altLang="en-US" sz="2400" dirty="0"/>
              <a:t>成员变量的权限修饰符可以根据需要，选择任意一个</a:t>
            </a:r>
            <a:endParaRPr lang="zh-CN" altLang="en-US" sz="2400" dirty="0"/>
          </a:p>
          <a:p>
            <a:pPr eaLnBrk="1" hangingPunct="1"/>
            <a:endParaRPr lang="zh-CN" altLang="en-US" sz="2400" b="1" dirty="0"/>
          </a:p>
          <a:p>
            <a:pPr marL="342900" indent="-342900" eaLnBrk="1" hangingPunct="1">
              <a:buFont typeface="Wingdings" panose="05000000000000000000" pitchFamily="2" charset="2"/>
              <a:buChar char="l"/>
            </a:pPr>
            <a:r>
              <a:rPr lang="zh-CN" altLang="en-US" sz="2800" b="1" dirty="0">
                <a:solidFill>
                  <a:srgbClr val="C00000"/>
                </a:solidFill>
              </a:rPr>
              <a:t>局部变量：</a:t>
            </a:r>
            <a:endParaRPr lang="zh-CN" altLang="en-US" sz="2800" b="1" dirty="0">
              <a:solidFill>
                <a:srgbClr val="C00000"/>
              </a:solidFill>
            </a:endParaRPr>
          </a:p>
          <a:p>
            <a:pPr marL="342900" indent="-342900" eaLnBrk="1" hangingPunct="1">
              <a:buFont typeface="Wingdings" panose="05000000000000000000" pitchFamily="2" charset="2"/>
              <a:buChar char="Ø"/>
            </a:pPr>
            <a:r>
              <a:rPr lang="zh-CN" altLang="en-US" sz="2400" dirty="0"/>
              <a:t>局部变量只定义在局部范围内，如：方法内，代码块内等。</a:t>
            </a:r>
            <a:endParaRPr lang="zh-CN" altLang="en-US" sz="2400" dirty="0"/>
          </a:p>
          <a:p>
            <a:pPr marL="342900" indent="-342900" eaLnBrk="1" hangingPunct="1">
              <a:buFont typeface="Wingdings" panose="05000000000000000000" pitchFamily="2" charset="2"/>
              <a:buChar char="Ø"/>
            </a:pPr>
            <a:r>
              <a:rPr lang="zh-CN" altLang="en-US" sz="2400" dirty="0"/>
              <a:t>局部变量存在于栈内存中。</a:t>
            </a:r>
            <a:endParaRPr lang="zh-CN" altLang="en-US" sz="2400" dirty="0"/>
          </a:p>
          <a:p>
            <a:pPr marL="342900" indent="-342900" eaLnBrk="1" hangingPunct="1">
              <a:buFont typeface="Wingdings" panose="05000000000000000000" pitchFamily="2" charset="2"/>
              <a:buChar char="Ø"/>
            </a:pPr>
            <a:r>
              <a:rPr lang="zh-CN" altLang="en-US" sz="2400" dirty="0"/>
              <a:t>作用的范围结束，变量空间会自动释放。</a:t>
            </a:r>
            <a:endParaRPr lang="zh-CN" altLang="en-US" sz="2400" dirty="0"/>
          </a:p>
          <a:p>
            <a:pPr marL="342900" indent="-342900" eaLnBrk="1" hangingPunct="1">
              <a:buFont typeface="Wingdings" panose="05000000000000000000" pitchFamily="2" charset="2"/>
              <a:buChar char="Ø"/>
            </a:pPr>
            <a:r>
              <a:rPr lang="zh-CN" altLang="en-US" sz="2400" dirty="0"/>
              <a:t>局部变量没有默认初始化值，每次必须</a:t>
            </a:r>
            <a:r>
              <a:rPr lang="zh-CN" altLang="en-US" sz="2400" dirty="0">
                <a:solidFill>
                  <a:srgbClr val="C00000"/>
                </a:solidFill>
              </a:rPr>
              <a:t>显式初始化</a:t>
            </a:r>
            <a:r>
              <a:rPr lang="zh-CN" altLang="en-US" sz="2400" dirty="0"/>
              <a:t>。</a:t>
            </a:r>
            <a:endParaRPr lang="en-US" altLang="zh-CN" sz="2400" dirty="0"/>
          </a:p>
          <a:p>
            <a:pPr marL="342900" indent="-342900" eaLnBrk="1" hangingPunct="1">
              <a:buFont typeface="Wingdings" panose="05000000000000000000" pitchFamily="2" charset="2"/>
              <a:buChar char="Ø"/>
            </a:pPr>
            <a:r>
              <a:rPr lang="zh-CN" altLang="en-US" sz="2400" dirty="0"/>
              <a:t>局部变量声明时不指定权限修饰符</a:t>
            </a:r>
            <a:endParaRPr lang="zh-CN" altLang="en-US" sz="2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123728" y="692696"/>
            <a:ext cx="5184576" cy="718614"/>
          </a:xfrm>
          <a:noFill/>
        </p:spPr>
        <p:txBody>
          <a:bodyPr lIns="92075" tIns="46038" rIns="92075" bIns="46038">
            <a:normAutofit fontScale="90000"/>
          </a:bodyPr>
          <a:lstStyle/>
          <a:p>
            <a:pPr eaLnBrk="1" hangingPunct="1"/>
            <a:r>
              <a:rPr lang="zh-CN" altLang="en-US" b="1">
                <a:latin typeface="Times New Roman" panose="02020603050405020304" pitchFamily="18" charset="0"/>
                <a:ea typeface="宋体" panose="02010600030101010101" pitchFamily="2" charset="-122"/>
                <a:cs typeface="Times New Roman" panose="02020603050405020304" pitchFamily="18" charset="0"/>
              </a:rPr>
              <a:t>对象属性的默认初始化赋值</a:t>
            </a:r>
            <a:endParaRPr lang="zh-CN" altLang="en-US"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411" name="Rectangle 3"/>
          <p:cNvSpPr>
            <a:spLocks noGrp="1" noChangeArrowheads="1"/>
          </p:cNvSpPr>
          <p:nvPr>
            <p:ph idx="1"/>
          </p:nvPr>
        </p:nvSpPr>
        <p:spPr>
          <a:xfrm>
            <a:off x="179512" y="1340768"/>
            <a:ext cx="8640762" cy="1223963"/>
          </a:xfrm>
          <a:noFill/>
        </p:spPr>
        <p:txBody>
          <a:bodyPr lIns="92075" tIns="46038" rIns="92075" bIns="46038">
            <a:normAutofit/>
          </a:bodyPr>
          <a:lstStyle/>
          <a:p>
            <a:pPr eaLnBrk="1" hangingPunct="1">
              <a:buFontTx/>
              <a:buNone/>
            </a:pPr>
            <a:r>
              <a:rPr lang="en-US" altLang="zh-CN" sz="2200" b="1"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当一个对象被创建时，会对其中各种类型的</a:t>
            </a:r>
            <a:r>
              <a:rPr lang="zh-CN" altLang="en-US" sz="24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成员变量</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自动进行初始化赋值。除了基本数据类型之外的变量类型都是引用类型，如上面的</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Person</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及前面讲过的数组。 </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5" name="表格 4"/>
          <p:cNvGraphicFramePr>
            <a:graphicFrameLocks noGrp="1"/>
          </p:cNvGraphicFramePr>
          <p:nvPr/>
        </p:nvGraphicFramePr>
        <p:xfrm>
          <a:off x="1187624" y="2564904"/>
          <a:ext cx="7416824" cy="3962400"/>
        </p:xfrm>
        <a:graphic>
          <a:graphicData uri="http://schemas.openxmlformats.org/drawingml/2006/table">
            <a:tbl>
              <a:tblPr firstRow="1" bandRow="1">
                <a:tableStyleId>{35758FB7-9AC5-4552-8A53-C91805E547FA}</a:tableStyleId>
              </a:tblPr>
              <a:tblGrid>
                <a:gridCol w="3708412"/>
                <a:gridCol w="3708412"/>
              </a:tblGrid>
              <a:tr h="317031">
                <a:tc>
                  <a:txBody>
                    <a:bodyPr/>
                    <a:lstStyle/>
                    <a:p>
                      <a:pPr algn="ctr"/>
                      <a:r>
                        <a:rPr lang="zh-CN" altLang="en-US" sz="2000" dirty="0">
                          <a:latin typeface="宋体" panose="02010600030101010101" pitchFamily="2" charset="-122"/>
                          <a:ea typeface="宋体" panose="02010600030101010101" pitchFamily="2" charset="-122"/>
                          <a:cs typeface="Times New Roman" panose="02020603050405020304" pitchFamily="18" charset="0"/>
                        </a:rPr>
                        <a:t>成员变量类型</a:t>
                      </a:r>
                      <a:endParaRPr lang="zh-CN" altLang="en-US" sz="2000" dirty="0">
                        <a:latin typeface="宋体" panose="02010600030101010101" pitchFamily="2" charset="-122"/>
                        <a:ea typeface="宋体" panose="02010600030101010101" pitchFamily="2" charset="-122"/>
                        <a:cs typeface="Times New Roman" panose="02020603050405020304" pitchFamily="18" charset="0"/>
                      </a:endParaRPr>
                    </a:p>
                  </a:txBody>
                  <a:tcPr/>
                </a:tc>
                <a:tc>
                  <a:txBody>
                    <a:bodyPr/>
                    <a:lstStyle/>
                    <a:p>
                      <a:pPr algn="ctr"/>
                      <a:r>
                        <a:rPr lang="zh-CN" altLang="en-US" sz="2000" dirty="0">
                          <a:latin typeface="宋体" panose="02010600030101010101" pitchFamily="2" charset="-122"/>
                          <a:ea typeface="宋体" panose="02010600030101010101" pitchFamily="2" charset="-122"/>
                          <a:cs typeface="Times New Roman" panose="02020603050405020304" pitchFamily="18" charset="0"/>
                        </a:rPr>
                        <a:t>初始值</a:t>
                      </a:r>
                      <a:endParaRPr lang="zh-CN" altLang="en-US" sz="2000" dirty="0">
                        <a:latin typeface="宋体" panose="02010600030101010101" pitchFamily="2" charset="-122"/>
                        <a:ea typeface="宋体" panose="02010600030101010101" pitchFamily="2" charset="-122"/>
                        <a:cs typeface="Times New Roman" panose="02020603050405020304" pitchFamily="18" charset="0"/>
                      </a:endParaRPr>
                    </a:p>
                  </a:txBody>
                  <a:tcPr/>
                </a:tc>
              </a:tr>
              <a:tr h="317031">
                <a:tc>
                  <a:txBody>
                    <a:bodyPr/>
                    <a:lstStyle/>
                    <a:p>
                      <a:pPr algn="ctr"/>
                      <a:r>
                        <a:rPr lang="en-US" altLang="zh-CN" sz="2000" dirty="0">
                          <a:latin typeface="+mn-ea"/>
                          <a:ea typeface="+mn-ea"/>
                          <a:cs typeface="Times New Roman" panose="02020603050405020304" pitchFamily="18" charset="0"/>
                        </a:rPr>
                        <a:t>byte</a:t>
                      </a:r>
                      <a:endParaRPr lang="zh-CN" altLang="en-US" sz="2000" dirty="0">
                        <a:latin typeface="+mn-ea"/>
                        <a:ea typeface="+mn-ea"/>
                        <a:cs typeface="Times New Roman" panose="02020603050405020304" pitchFamily="18" charset="0"/>
                      </a:endParaRPr>
                    </a:p>
                  </a:txBody>
                  <a:tcPr/>
                </a:tc>
                <a:tc>
                  <a:txBody>
                    <a:bodyPr/>
                    <a:lstStyle/>
                    <a:p>
                      <a:pPr algn="ctr"/>
                      <a:r>
                        <a:rPr lang="en-US" altLang="zh-CN" sz="2000" dirty="0">
                          <a:latin typeface="+mn-ea"/>
                          <a:ea typeface="+mn-ea"/>
                          <a:cs typeface="Times New Roman" panose="02020603050405020304" pitchFamily="18" charset="0"/>
                        </a:rPr>
                        <a:t>0</a:t>
                      </a:r>
                      <a:endParaRPr lang="zh-CN" altLang="en-US" sz="2000" dirty="0">
                        <a:latin typeface="+mn-ea"/>
                        <a:ea typeface="+mn-ea"/>
                        <a:cs typeface="Times New Roman" panose="02020603050405020304" pitchFamily="18" charset="0"/>
                      </a:endParaRPr>
                    </a:p>
                  </a:txBody>
                  <a:tcPr/>
                </a:tc>
              </a:tr>
              <a:tr h="317031">
                <a:tc>
                  <a:txBody>
                    <a:bodyPr/>
                    <a:lstStyle/>
                    <a:p>
                      <a:pPr algn="ctr"/>
                      <a:r>
                        <a:rPr lang="en-US" altLang="zh-CN" sz="2000" dirty="0">
                          <a:latin typeface="+mn-ea"/>
                          <a:ea typeface="+mn-ea"/>
                          <a:cs typeface="Times New Roman" panose="02020603050405020304" pitchFamily="18" charset="0"/>
                        </a:rPr>
                        <a:t>short</a:t>
                      </a:r>
                      <a:endParaRPr lang="zh-CN" altLang="en-US" sz="2000" dirty="0">
                        <a:latin typeface="+mn-ea"/>
                        <a:ea typeface="+mn-ea"/>
                        <a:cs typeface="Times New Roman" panose="02020603050405020304" pitchFamily="18" charset="0"/>
                      </a:endParaRPr>
                    </a:p>
                  </a:txBody>
                  <a:tcPr/>
                </a:tc>
                <a:tc>
                  <a:txBody>
                    <a:bodyPr/>
                    <a:lstStyle/>
                    <a:p>
                      <a:pPr algn="ctr"/>
                      <a:r>
                        <a:rPr lang="en-US" altLang="zh-CN" sz="2000" dirty="0">
                          <a:latin typeface="+mn-ea"/>
                          <a:ea typeface="+mn-ea"/>
                          <a:cs typeface="Times New Roman" panose="02020603050405020304" pitchFamily="18" charset="0"/>
                        </a:rPr>
                        <a:t>0</a:t>
                      </a:r>
                      <a:endParaRPr lang="en-US" altLang="zh-CN" sz="2000" dirty="0">
                        <a:latin typeface="+mn-ea"/>
                        <a:ea typeface="+mn-ea"/>
                        <a:cs typeface="Times New Roman" panose="02020603050405020304" pitchFamily="18" charset="0"/>
                      </a:endParaRPr>
                    </a:p>
                  </a:txBody>
                  <a:tcPr/>
                </a:tc>
              </a:tr>
              <a:tr h="317031">
                <a:tc>
                  <a:txBody>
                    <a:bodyPr/>
                    <a:lstStyle/>
                    <a:p>
                      <a:pPr algn="ctr"/>
                      <a:r>
                        <a:rPr lang="en-US" altLang="zh-CN" sz="2000" dirty="0" err="1">
                          <a:latin typeface="+mn-ea"/>
                          <a:ea typeface="+mn-ea"/>
                          <a:cs typeface="Times New Roman" panose="02020603050405020304" pitchFamily="18" charset="0"/>
                        </a:rPr>
                        <a:t>int</a:t>
                      </a:r>
                      <a:endParaRPr lang="zh-CN" altLang="en-US" sz="2000" dirty="0">
                        <a:latin typeface="+mn-ea"/>
                        <a:ea typeface="+mn-ea"/>
                        <a:cs typeface="Times New Roman" panose="02020603050405020304" pitchFamily="18" charset="0"/>
                      </a:endParaRPr>
                    </a:p>
                  </a:txBody>
                  <a:tcPr/>
                </a:tc>
                <a:tc>
                  <a:txBody>
                    <a:bodyPr/>
                    <a:lstStyle/>
                    <a:p>
                      <a:pPr algn="ctr"/>
                      <a:r>
                        <a:rPr lang="en-US" altLang="zh-CN" sz="2000" dirty="0">
                          <a:latin typeface="+mn-ea"/>
                          <a:ea typeface="+mn-ea"/>
                          <a:cs typeface="Times New Roman" panose="02020603050405020304" pitchFamily="18" charset="0"/>
                        </a:rPr>
                        <a:t>0</a:t>
                      </a:r>
                      <a:endParaRPr lang="zh-CN" altLang="en-US" sz="2000" dirty="0">
                        <a:latin typeface="+mn-ea"/>
                        <a:ea typeface="+mn-ea"/>
                        <a:cs typeface="Times New Roman" panose="02020603050405020304" pitchFamily="18" charset="0"/>
                      </a:endParaRPr>
                    </a:p>
                  </a:txBody>
                  <a:tcPr/>
                </a:tc>
              </a:tr>
              <a:tr h="317031">
                <a:tc>
                  <a:txBody>
                    <a:bodyPr/>
                    <a:lstStyle/>
                    <a:p>
                      <a:pPr algn="ctr"/>
                      <a:r>
                        <a:rPr lang="en-US" altLang="zh-CN" sz="2000" dirty="0">
                          <a:latin typeface="+mn-ea"/>
                          <a:ea typeface="+mn-ea"/>
                          <a:cs typeface="Times New Roman" panose="02020603050405020304" pitchFamily="18" charset="0"/>
                        </a:rPr>
                        <a:t>long</a:t>
                      </a:r>
                      <a:endParaRPr lang="zh-CN" altLang="en-US" sz="2000" dirty="0">
                        <a:latin typeface="+mn-ea"/>
                        <a:ea typeface="+mn-ea"/>
                        <a:cs typeface="Times New Roman" panose="02020603050405020304" pitchFamily="18" charset="0"/>
                      </a:endParaRPr>
                    </a:p>
                  </a:txBody>
                  <a:tcPr/>
                </a:tc>
                <a:tc>
                  <a:txBody>
                    <a:bodyPr/>
                    <a:lstStyle/>
                    <a:p>
                      <a:pPr algn="ctr"/>
                      <a:r>
                        <a:rPr lang="en-US" altLang="zh-CN" sz="2000" dirty="0">
                          <a:latin typeface="+mn-ea"/>
                          <a:ea typeface="+mn-ea"/>
                          <a:cs typeface="Times New Roman" panose="02020603050405020304" pitchFamily="18" charset="0"/>
                        </a:rPr>
                        <a:t>0L</a:t>
                      </a:r>
                      <a:endParaRPr lang="zh-CN" altLang="en-US" sz="2000" dirty="0">
                        <a:latin typeface="+mn-ea"/>
                        <a:ea typeface="+mn-ea"/>
                        <a:cs typeface="Times New Roman" panose="02020603050405020304" pitchFamily="18" charset="0"/>
                      </a:endParaRPr>
                    </a:p>
                  </a:txBody>
                  <a:tcPr/>
                </a:tc>
              </a:tr>
              <a:tr h="317031">
                <a:tc>
                  <a:txBody>
                    <a:bodyPr/>
                    <a:lstStyle/>
                    <a:p>
                      <a:pPr algn="ctr"/>
                      <a:r>
                        <a:rPr lang="en-US" altLang="zh-CN" sz="2000" dirty="0">
                          <a:latin typeface="+mn-ea"/>
                          <a:ea typeface="+mn-ea"/>
                          <a:cs typeface="Times New Roman" panose="02020603050405020304" pitchFamily="18" charset="0"/>
                        </a:rPr>
                        <a:t>float</a:t>
                      </a:r>
                      <a:endParaRPr lang="zh-CN" altLang="en-US" sz="2000" dirty="0">
                        <a:latin typeface="+mn-ea"/>
                        <a:ea typeface="+mn-ea"/>
                        <a:cs typeface="Times New Roman" panose="02020603050405020304" pitchFamily="18" charset="0"/>
                      </a:endParaRPr>
                    </a:p>
                  </a:txBody>
                  <a:tcPr/>
                </a:tc>
                <a:tc>
                  <a:txBody>
                    <a:bodyPr/>
                    <a:lstStyle/>
                    <a:p>
                      <a:pPr algn="ctr"/>
                      <a:r>
                        <a:rPr lang="en-US" altLang="zh-CN" sz="2000" dirty="0">
                          <a:latin typeface="+mn-ea"/>
                          <a:ea typeface="+mn-ea"/>
                          <a:cs typeface="Times New Roman" panose="02020603050405020304" pitchFamily="18" charset="0"/>
                        </a:rPr>
                        <a:t>0.0F</a:t>
                      </a:r>
                      <a:endParaRPr lang="zh-CN" altLang="en-US" sz="2000" dirty="0">
                        <a:latin typeface="+mn-ea"/>
                        <a:ea typeface="+mn-ea"/>
                        <a:cs typeface="Times New Roman" panose="02020603050405020304" pitchFamily="18" charset="0"/>
                      </a:endParaRPr>
                    </a:p>
                  </a:txBody>
                  <a:tcPr/>
                </a:tc>
              </a:tr>
              <a:tr h="317031">
                <a:tc>
                  <a:txBody>
                    <a:bodyPr/>
                    <a:lstStyle/>
                    <a:p>
                      <a:pPr algn="ctr"/>
                      <a:r>
                        <a:rPr lang="en-US" altLang="zh-CN" sz="2000" dirty="0">
                          <a:latin typeface="+mn-ea"/>
                          <a:ea typeface="+mn-ea"/>
                          <a:cs typeface="Times New Roman" panose="02020603050405020304" pitchFamily="18" charset="0"/>
                        </a:rPr>
                        <a:t>double</a:t>
                      </a:r>
                      <a:endParaRPr lang="zh-CN" altLang="en-US" sz="2000" dirty="0">
                        <a:latin typeface="+mn-ea"/>
                        <a:ea typeface="+mn-ea"/>
                        <a:cs typeface="Times New Roman" panose="02020603050405020304" pitchFamily="18" charset="0"/>
                      </a:endParaRPr>
                    </a:p>
                  </a:txBody>
                  <a:tcPr/>
                </a:tc>
                <a:tc>
                  <a:txBody>
                    <a:bodyPr/>
                    <a:lstStyle/>
                    <a:p>
                      <a:pPr algn="ctr"/>
                      <a:r>
                        <a:rPr lang="en-US" altLang="zh-CN" sz="2000">
                          <a:latin typeface="+mn-ea"/>
                          <a:ea typeface="+mn-ea"/>
                          <a:cs typeface="Times New Roman" panose="02020603050405020304" pitchFamily="18" charset="0"/>
                        </a:rPr>
                        <a:t>0.0</a:t>
                      </a:r>
                      <a:endParaRPr lang="zh-CN" altLang="en-US" sz="2000" dirty="0">
                        <a:latin typeface="+mn-ea"/>
                        <a:ea typeface="+mn-ea"/>
                        <a:cs typeface="Times New Roman" panose="02020603050405020304" pitchFamily="18" charset="0"/>
                      </a:endParaRPr>
                    </a:p>
                  </a:txBody>
                  <a:tcPr/>
                </a:tc>
              </a:tr>
              <a:tr h="317031">
                <a:tc>
                  <a:txBody>
                    <a:bodyPr/>
                    <a:lstStyle/>
                    <a:p>
                      <a:pPr algn="ctr"/>
                      <a:r>
                        <a:rPr lang="en-US" altLang="zh-CN" sz="2000" dirty="0">
                          <a:latin typeface="+mn-ea"/>
                          <a:ea typeface="+mn-ea"/>
                          <a:cs typeface="Times New Roman" panose="02020603050405020304" pitchFamily="18" charset="0"/>
                        </a:rPr>
                        <a:t>char</a:t>
                      </a:r>
                      <a:endParaRPr lang="zh-CN" altLang="en-US" sz="2000" dirty="0">
                        <a:latin typeface="+mn-ea"/>
                        <a:ea typeface="+mn-ea"/>
                        <a:cs typeface="Times New Roman" panose="02020603050405020304" pitchFamily="18" charset="0"/>
                      </a:endParaRPr>
                    </a:p>
                  </a:txBody>
                  <a:tcPr/>
                </a:tc>
                <a:tc>
                  <a:txBody>
                    <a:bodyPr/>
                    <a:lstStyle/>
                    <a:p>
                      <a:pPr algn="ctr"/>
                      <a:r>
                        <a:rPr lang="en-US" altLang="zh-CN" sz="2000">
                          <a:latin typeface="+mn-lt"/>
                          <a:ea typeface="宋体" panose="02010600030101010101" pitchFamily="2" charset="-122"/>
                          <a:cs typeface="Times New Roman" panose="02020603050405020304" pitchFamily="18" charset="0"/>
                        </a:rPr>
                        <a:t>0 </a:t>
                      </a:r>
                      <a:r>
                        <a:rPr lang="zh-CN" altLang="en-US" sz="2000">
                          <a:latin typeface="+mn-lt"/>
                          <a:ea typeface="宋体" panose="02010600030101010101" pitchFamily="2" charset="-122"/>
                          <a:cs typeface="Times New Roman" panose="02020603050405020304" pitchFamily="18" charset="0"/>
                        </a:rPr>
                        <a:t>或写为</a:t>
                      </a:r>
                      <a:r>
                        <a:rPr lang="en-US" altLang="zh-CN" sz="2000">
                          <a:latin typeface="+mn-lt"/>
                          <a:ea typeface="宋体" panose="02010600030101010101" pitchFamily="2" charset="-122"/>
                          <a:cs typeface="Times New Roman" panose="02020603050405020304" pitchFamily="18" charset="0"/>
                        </a:rPr>
                        <a:t>:’\u0000’(</a:t>
                      </a:r>
                      <a:r>
                        <a:rPr lang="zh-CN" altLang="en-US" sz="2000">
                          <a:latin typeface="+mn-lt"/>
                          <a:ea typeface="宋体" panose="02010600030101010101" pitchFamily="2" charset="-122"/>
                          <a:cs typeface="Times New Roman" panose="02020603050405020304" pitchFamily="18" charset="0"/>
                        </a:rPr>
                        <a:t>表现为</a:t>
                      </a:r>
                      <a:r>
                        <a:rPr lang="zh-CN" altLang="en-US" sz="2000" dirty="0">
                          <a:latin typeface="+mn-lt"/>
                          <a:ea typeface="宋体" panose="02010600030101010101" pitchFamily="2" charset="-122"/>
                          <a:cs typeface="Times New Roman" panose="02020603050405020304" pitchFamily="18" charset="0"/>
                        </a:rPr>
                        <a:t>空</a:t>
                      </a:r>
                      <a:r>
                        <a:rPr lang="en-US" altLang="zh-CN" sz="2000" dirty="0">
                          <a:latin typeface="+mn-lt"/>
                          <a:ea typeface="宋体" panose="02010600030101010101" pitchFamily="2" charset="-122"/>
                          <a:cs typeface="Times New Roman" panose="02020603050405020304" pitchFamily="18" charset="0"/>
                        </a:rPr>
                        <a:t>)</a:t>
                      </a:r>
                      <a:endParaRPr lang="en-US" altLang="zh-CN" sz="2000" dirty="0">
                        <a:latin typeface="+mn-lt"/>
                        <a:ea typeface="宋体" panose="02010600030101010101" pitchFamily="2" charset="-122"/>
                        <a:cs typeface="Times New Roman" panose="02020603050405020304" pitchFamily="18" charset="0"/>
                      </a:endParaRPr>
                    </a:p>
                  </a:txBody>
                  <a:tcPr/>
                </a:tc>
              </a:tr>
              <a:tr h="317031">
                <a:tc>
                  <a:txBody>
                    <a:bodyPr/>
                    <a:lstStyle/>
                    <a:p>
                      <a:pPr algn="ctr"/>
                      <a:r>
                        <a:rPr lang="en-US" altLang="zh-CN" sz="2000" dirty="0" err="1">
                          <a:latin typeface="+mn-ea"/>
                          <a:ea typeface="+mn-ea"/>
                          <a:cs typeface="Times New Roman" panose="02020603050405020304" pitchFamily="18" charset="0"/>
                        </a:rPr>
                        <a:t>boolean</a:t>
                      </a:r>
                      <a:endParaRPr lang="zh-CN" altLang="en-US" sz="2000" dirty="0">
                        <a:latin typeface="+mn-ea"/>
                        <a:ea typeface="+mn-ea"/>
                        <a:cs typeface="Times New Roman" panose="02020603050405020304" pitchFamily="18" charset="0"/>
                      </a:endParaRPr>
                    </a:p>
                  </a:txBody>
                  <a:tcPr/>
                </a:tc>
                <a:tc>
                  <a:txBody>
                    <a:bodyPr/>
                    <a:lstStyle/>
                    <a:p>
                      <a:pPr algn="ctr"/>
                      <a:r>
                        <a:rPr lang="en-US" altLang="zh-CN" sz="2000" dirty="0">
                          <a:latin typeface="+mn-ea"/>
                          <a:ea typeface="+mn-ea"/>
                          <a:cs typeface="Times New Roman" panose="02020603050405020304" pitchFamily="18" charset="0"/>
                        </a:rPr>
                        <a:t>false</a:t>
                      </a:r>
                      <a:endParaRPr lang="zh-CN" altLang="en-US" sz="2000" dirty="0">
                        <a:latin typeface="+mn-ea"/>
                        <a:ea typeface="+mn-ea"/>
                        <a:cs typeface="Times New Roman" panose="02020603050405020304" pitchFamily="18" charset="0"/>
                      </a:endParaRPr>
                    </a:p>
                  </a:txBody>
                  <a:tcPr/>
                </a:tc>
              </a:tr>
              <a:tr h="317031">
                <a:tc>
                  <a:txBody>
                    <a:bodyPr/>
                    <a:lstStyle/>
                    <a:p>
                      <a:pPr algn="ctr"/>
                      <a:r>
                        <a:rPr lang="zh-CN" altLang="en-US" sz="2000" dirty="0">
                          <a:latin typeface="宋体" panose="02010600030101010101" pitchFamily="2" charset="-122"/>
                          <a:ea typeface="宋体" panose="02010600030101010101" pitchFamily="2" charset="-122"/>
                          <a:cs typeface="Times New Roman" panose="02020603050405020304" pitchFamily="18" charset="0"/>
                        </a:rPr>
                        <a:t>引用类型</a:t>
                      </a:r>
                      <a:endParaRPr lang="zh-CN" altLang="en-US" sz="2000" dirty="0">
                        <a:latin typeface="宋体" panose="02010600030101010101" pitchFamily="2" charset="-122"/>
                        <a:ea typeface="宋体" panose="02010600030101010101" pitchFamily="2" charset="-122"/>
                        <a:cs typeface="Times New Roman" panose="02020603050405020304" pitchFamily="18" charset="0"/>
                      </a:endParaRPr>
                    </a:p>
                  </a:txBody>
                  <a:tcPr/>
                </a:tc>
                <a:tc>
                  <a:txBody>
                    <a:bodyPr/>
                    <a:lstStyle/>
                    <a:p>
                      <a:pPr algn="ctr"/>
                      <a:r>
                        <a:rPr lang="en-US" altLang="zh-CN" sz="2000" dirty="0">
                          <a:latin typeface="+mn-ea"/>
                          <a:ea typeface="+mn-ea"/>
                          <a:cs typeface="Times New Roman" panose="02020603050405020304" pitchFamily="18" charset="0"/>
                        </a:rPr>
                        <a:t>null</a:t>
                      </a:r>
                      <a:endParaRPr lang="zh-CN" altLang="en-US" sz="2000" dirty="0">
                        <a:latin typeface="+mn-ea"/>
                        <a:ea typeface="+mn-ea"/>
                        <a:cs typeface="Times New Roman" panose="02020603050405020304" pitchFamily="18" charset="0"/>
                      </a:endParaRPr>
                    </a:p>
                  </a:txBody>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1" cstate="print"/>
          <a:stretch>
            <a:fillRect/>
          </a:stretch>
        </p:blipFill>
        <p:spPr>
          <a:xfrm>
            <a:off x="395536" y="1844824"/>
            <a:ext cx="8429684" cy="1928826"/>
          </a:xfrm>
        </p:spPr>
      </p:pic>
      <p:sp>
        <p:nvSpPr>
          <p:cNvPr id="5" name="TextBox 4"/>
          <p:cNvSpPr txBox="1"/>
          <p:nvPr/>
        </p:nvSpPr>
        <p:spPr>
          <a:xfrm>
            <a:off x="539552" y="2492896"/>
            <a:ext cx="8208912" cy="830997"/>
          </a:xfrm>
          <a:prstGeom prst="rect">
            <a:avLst/>
          </a:prstGeom>
          <a:noFill/>
        </p:spPr>
        <p:txBody>
          <a:bodyPr wrap="square" rtlCol="0">
            <a:spAutoFit/>
          </a:bodyPr>
          <a:lstStyle/>
          <a:p>
            <a:r>
              <a:rPr lang="zh-CN" altLang="en-US" sz="4800" dirty="0">
                <a:solidFill>
                  <a:schemeClr val="accent6">
                    <a:lumMod val="75000"/>
                  </a:schemeClr>
                </a:solidFill>
                <a:ea typeface="隶书" panose="02010509060101010101" pitchFamily="49" charset="-122"/>
              </a:rPr>
              <a:t>第一节</a:t>
            </a:r>
            <a:r>
              <a:rPr lang="en-US" altLang="zh-CN" sz="4800" dirty="0">
                <a:solidFill>
                  <a:schemeClr val="accent6">
                    <a:lumMod val="75000"/>
                  </a:schemeClr>
                </a:solidFill>
                <a:ea typeface="隶书" panose="02010509060101010101" pitchFamily="49" charset="-122"/>
              </a:rPr>
              <a:t> </a:t>
            </a:r>
            <a:r>
              <a:rPr lang="zh-CN" altLang="en-US" sz="4800" dirty="0">
                <a:solidFill>
                  <a:schemeClr val="accent6">
                    <a:lumMod val="75000"/>
                  </a:schemeClr>
                </a:solidFill>
                <a:ea typeface="隶书" panose="02010509060101010101" pitchFamily="49" charset="-122"/>
              </a:rPr>
              <a:t>面向对象与面向过程</a:t>
            </a:r>
            <a:r>
              <a:rPr lang="en-US" altLang="zh-CN" sz="4800" dirty="0">
                <a:solidFill>
                  <a:schemeClr val="accent6">
                    <a:lumMod val="75000"/>
                  </a:schemeClr>
                </a:solidFill>
                <a:ea typeface="隶书" panose="02010509060101010101" pitchFamily="49" charset="-122"/>
              </a:rPr>
              <a:t> </a:t>
            </a:r>
            <a:endParaRPr lang="zh-CN" altLang="en-US" sz="4800" dirty="0">
              <a:solidFill>
                <a:schemeClr val="accent6">
                  <a:lumMod val="75000"/>
                </a:schemeClr>
              </a:solidFill>
              <a:ea typeface="隶书" panose="02010509060101010101" pitchFamily="49"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a:t>
            </a:r>
            <a:endParaRPr lang="zh-CN" altLang="en-US" dirty="0"/>
          </a:p>
        </p:txBody>
      </p:sp>
      <p:sp>
        <p:nvSpPr>
          <p:cNvPr id="3" name="内容占位符 2"/>
          <p:cNvSpPr>
            <a:spLocks noGrp="1"/>
          </p:cNvSpPr>
          <p:nvPr>
            <p:ph idx="1"/>
          </p:nvPr>
        </p:nvSpPr>
        <p:spPr/>
        <p:txBody>
          <a:bodyPr>
            <a:normAutofit fontScale="92500" lnSpcReduction="10000"/>
          </a:bodyPr>
          <a:lstStyle/>
          <a:p>
            <a:pPr>
              <a:buNone/>
            </a:pPr>
            <a:r>
              <a:rPr lang="en-US" altLang="zh-CN" dirty="0"/>
              <a:t>public class Test{</a:t>
            </a:r>
            <a:endParaRPr lang="en-US" altLang="zh-CN" dirty="0"/>
          </a:p>
          <a:p>
            <a:pPr>
              <a:buNone/>
            </a:pPr>
            <a:r>
              <a:rPr lang="en-US" altLang="zh-CN" dirty="0"/>
              <a:t>	</a:t>
            </a:r>
            <a:r>
              <a:rPr lang="en-US" altLang="zh-CN" dirty="0" err="1"/>
              <a:t>int</a:t>
            </a:r>
            <a:r>
              <a:rPr lang="en-US" altLang="zh-CN" dirty="0"/>
              <a:t> count;</a:t>
            </a:r>
            <a:endParaRPr lang="en-US" altLang="zh-CN" dirty="0"/>
          </a:p>
          <a:p>
            <a:pPr>
              <a:buNone/>
            </a:pPr>
            <a:r>
              <a:rPr lang="en-US" altLang="zh-CN" dirty="0"/>
              <a:t>	public void method(){</a:t>
            </a:r>
            <a:endParaRPr lang="en-US" altLang="zh-CN" dirty="0"/>
          </a:p>
          <a:p>
            <a:pPr>
              <a:buNone/>
            </a:pPr>
            <a:r>
              <a:rPr lang="en-US" altLang="zh-CN" dirty="0"/>
              <a:t>		</a:t>
            </a:r>
            <a:r>
              <a:rPr lang="en-US" altLang="zh-CN" dirty="0" err="1"/>
              <a:t>int</a:t>
            </a:r>
            <a:r>
              <a:rPr lang="en-US" altLang="zh-CN" dirty="0"/>
              <a:t>  count=99;</a:t>
            </a:r>
            <a:endParaRPr lang="en-US" altLang="zh-CN" dirty="0"/>
          </a:p>
          <a:p>
            <a:pPr>
              <a:buNone/>
            </a:pPr>
            <a:r>
              <a:rPr lang="en-US" altLang="zh-CN" dirty="0"/>
              <a:t>		count++;</a:t>
            </a:r>
            <a:endParaRPr lang="en-US" altLang="zh-CN" dirty="0"/>
          </a:p>
          <a:p>
            <a:pPr>
              <a:buNone/>
            </a:pPr>
            <a:r>
              <a:rPr lang="en-US" altLang="zh-CN" dirty="0"/>
              <a:t>	}</a:t>
            </a:r>
            <a:endParaRPr lang="en-US" altLang="zh-CN" dirty="0"/>
          </a:p>
          <a:p>
            <a:pPr>
              <a:buNone/>
            </a:pPr>
            <a:r>
              <a:rPr lang="en-US" altLang="zh-CN" dirty="0"/>
              <a:t>	public void method2(){</a:t>
            </a:r>
            <a:endParaRPr lang="en-US" altLang="zh-CN" dirty="0"/>
          </a:p>
          <a:p>
            <a:pPr>
              <a:buNone/>
            </a:pPr>
            <a:r>
              <a:rPr lang="en-US" altLang="zh-CN" dirty="0"/>
              <a:t>		</a:t>
            </a:r>
            <a:r>
              <a:rPr lang="en-US" altLang="zh-CN" dirty="0" err="1"/>
              <a:t>System.out.println</a:t>
            </a:r>
            <a:r>
              <a:rPr lang="en-US" altLang="zh-CN" dirty="0"/>
              <a:t>(count);</a:t>
            </a:r>
            <a:endParaRPr lang="en-US" altLang="zh-CN" dirty="0"/>
          </a:p>
          <a:p>
            <a:pPr>
              <a:buNone/>
            </a:pPr>
            <a:r>
              <a:rPr lang="en-US" altLang="zh-CN" dirty="0"/>
              <a:t>	}</a:t>
            </a:r>
            <a:endParaRPr lang="en-US" altLang="zh-CN" dirty="0"/>
          </a:p>
          <a:p>
            <a:pPr>
              <a:buNone/>
            </a:pPr>
            <a:endParaRPr lang="en-US" altLang="zh-CN" dirty="0"/>
          </a:p>
          <a:p>
            <a:pPr>
              <a:buNone/>
            </a:pPr>
            <a:r>
              <a:rPr lang="en-US" altLang="zh-CN" dirty="0"/>
              <a:t>}</a:t>
            </a:r>
            <a:endParaRPr lang="en-US" altLang="zh-CN" dirty="0"/>
          </a:p>
          <a:p>
            <a:pPr>
              <a:buNone/>
            </a:pPr>
            <a:endParaRPr lang="en-US" altLang="zh-CN" dirty="0"/>
          </a:p>
          <a:p>
            <a:pPr>
              <a:buNone/>
            </a:pPr>
            <a:r>
              <a:rPr lang="en-US" altLang="zh-CN" dirty="0">
                <a:solidFill>
                  <a:srgbClr val="FF0000"/>
                </a:solidFill>
              </a:rPr>
              <a:t>new Test().method();</a:t>
            </a:r>
            <a:endParaRPr lang="en-US" altLang="zh-CN" dirty="0">
              <a:solidFill>
                <a:srgbClr val="FF0000"/>
              </a:solidFill>
            </a:endParaRPr>
          </a:p>
          <a:p>
            <a:pPr>
              <a:buNone/>
            </a:pPr>
            <a:r>
              <a:rPr lang="en-US" altLang="zh-CN" dirty="0">
                <a:solidFill>
                  <a:srgbClr val="FF0000"/>
                </a:solidFill>
              </a:rPr>
              <a:t>new Test().method2();</a:t>
            </a:r>
            <a:endParaRPr lang="zh-CN" altLang="en-US" dirty="0">
              <a:solidFill>
                <a:srgbClr val="FF000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a:t>
            </a:r>
            <a:endParaRPr lang="zh-CN" altLang="en-US" dirty="0"/>
          </a:p>
        </p:txBody>
      </p:sp>
      <p:sp>
        <p:nvSpPr>
          <p:cNvPr id="3" name="内容占位符 2"/>
          <p:cNvSpPr>
            <a:spLocks noGrp="1"/>
          </p:cNvSpPr>
          <p:nvPr>
            <p:ph idx="1"/>
          </p:nvPr>
        </p:nvSpPr>
        <p:spPr/>
        <p:txBody>
          <a:bodyPr>
            <a:normAutofit fontScale="92500" lnSpcReduction="10000"/>
          </a:bodyPr>
          <a:lstStyle/>
          <a:p>
            <a:pPr>
              <a:buNone/>
            </a:pPr>
            <a:r>
              <a:rPr lang="en-US" altLang="zh-CN" dirty="0"/>
              <a:t>public class Test{</a:t>
            </a:r>
            <a:endParaRPr lang="en-US" altLang="zh-CN" dirty="0"/>
          </a:p>
          <a:p>
            <a:pPr>
              <a:buNone/>
            </a:pPr>
            <a:r>
              <a:rPr lang="en-US" altLang="zh-CN" dirty="0"/>
              <a:t>	</a:t>
            </a:r>
            <a:r>
              <a:rPr lang="en-US" altLang="zh-CN" dirty="0" err="1"/>
              <a:t>int</a:t>
            </a:r>
            <a:r>
              <a:rPr lang="en-US" altLang="zh-CN" dirty="0"/>
              <a:t> count;</a:t>
            </a:r>
            <a:endParaRPr lang="en-US" altLang="zh-CN" dirty="0"/>
          </a:p>
          <a:p>
            <a:pPr>
              <a:buNone/>
            </a:pPr>
            <a:r>
              <a:rPr lang="en-US" altLang="zh-CN" dirty="0"/>
              <a:t>	public void method(){</a:t>
            </a:r>
            <a:endParaRPr lang="en-US" altLang="zh-CN" dirty="0"/>
          </a:p>
          <a:p>
            <a:pPr>
              <a:buNone/>
            </a:pPr>
            <a:r>
              <a:rPr lang="en-US" altLang="zh-CN" dirty="0"/>
              <a:t>		</a:t>
            </a:r>
            <a:endParaRPr lang="en-US" altLang="zh-CN" dirty="0"/>
          </a:p>
          <a:p>
            <a:pPr>
              <a:buNone/>
            </a:pPr>
            <a:r>
              <a:rPr lang="en-US" altLang="zh-CN" dirty="0"/>
              <a:t>		count++;</a:t>
            </a:r>
            <a:endParaRPr lang="en-US" altLang="zh-CN" dirty="0"/>
          </a:p>
          <a:p>
            <a:pPr>
              <a:buNone/>
            </a:pPr>
            <a:r>
              <a:rPr lang="en-US" altLang="zh-CN" dirty="0"/>
              <a:t>	}</a:t>
            </a:r>
            <a:endParaRPr lang="en-US" altLang="zh-CN" dirty="0"/>
          </a:p>
          <a:p>
            <a:pPr>
              <a:buNone/>
            </a:pPr>
            <a:r>
              <a:rPr lang="en-US" altLang="zh-CN" dirty="0"/>
              <a:t>	public void method2(){</a:t>
            </a:r>
            <a:endParaRPr lang="en-US" altLang="zh-CN" dirty="0"/>
          </a:p>
          <a:p>
            <a:pPr>
              <a:buNone/>
            </a:pPr>
            <a:r>
              <a:rPr lang="en-US" altLang="zh-CN" dirty="0"/>
              <a:t>		</a:t>
            </a:r>
            <a:r>
              <a:rPr lang="en-US" altLang="zh-CN" dirty="0" err="1"/>
              <a:t>System.out.println</a:t>
            </a:r>
            <a:r>
              <a:rPr lang="en-US" altLang="zh-CN" dirty="0"/>
              <a:t>(++count);</a:t>
            </a:r>
            <a:endParaRPr lang="en-US" altLang="zh-CN" dirty="0"/>
          </a:p>
          <a:p>
            <a:pPr>
              <a:buNone/>
            </a:pPr>
            <a:r>
              <a:rPr lang="en-US" altLang="zh-CN" dirty="0"/>
              <a:t>	}</a:t>
            </a:r>
            <a:endParaRPr lang="en-US" altLang="zh-CN" dirty="0"/>
          </a:p>
          <a:p>
            <a:pPr>
              <a:buNone/>
            </a:pPr>
            <a:endParaRPr lang="en-US" altLang="zh-CN" dirty="0"/>
          </a:p>
          <a:p>
            <a:pPr>
              <a:buNone/>
            </a:pPr>
            <a:r>
              <a:rPr lang="en-US" altLang="zh-CN" dirty="0"/>
              <a:t>}</a:t>
            </a:r>
            <a:endParaRPr lang="en-US" altLang="zh-CN" dirty="0"/>
          </a:p>
          <a:p>
            <a:pPr>
              <a:buNone/>
            </a:pPr>
            <a:endParaRPr lang="en-US" altLang="zh-CN" dirty="0"/>
          </a:p>
          <a:p>
            <a:pPr>
              <a:buNone/>
            </a:pPr>
            <a:r>
              <a:rPr lang="en-US" altLang="zh-CN" dirty="0">
                <a:solidFill>
                  <a:srgbClr val="FF0000"/>
                </a:solidFill>
              </a:rPr>
              <a:t>new Test().method();</a:t>
            </a:r>
            <a:endParaRPr lang="en-US" altLang="zh-CN" dirty="0">
              <a:solidFill>
                <a:srgbClr val="FF0000"/>
              </a:solidFill>
            </a:endParaRPr>
          </a:p>
          <a:p>
            <a:pPr>
              <a:buNone/>
            </a:pPr>
            <a:r>
              <a:rPr lang="en-US" altLang="zh-CN" dirty="0">
                <a:solidFill>
                  <a:srgbClr val="FF0000"/>
                </a:solidFill>
              </a:rPr>
              <a:t>new Test().method2();</a:t>
            </a:r>
            <a:endParaRPr lang="zh-CN" altLang="en-US" dirty="0">
              <a:solidFill>
                <a:srgbClr val="FF000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a:t>
            </a:r>
            <a:endParaRPr lang="zh-CN" altLang="en-US" dirty="0"/>
          </a:p>
        </p:txBody>
      </p:sp>
      <p:sp>
        <p:nvSpPr>
          <p:cNvPr id="3" name="内容占位符 2"/>
          <p:cNvSpPr>
            <a:spLocks noGrp="1"/>
          </p:cNvSpPr>
          <p:nvPr>
            <p:ph idx="1"/>
          </p:nvPr>
        </p:nvSpPr>
        <p:spPr/>
        <p:txBody>
          <a:bodyPr>
            <a:normAutofit fontScale="92500" lnSpcReduction="20000"/>
          </a:bodyPr>
          <a:lstStyle/>
          <a:p>
            <a:pPr>
              <a:buNone/>
            </a:pPr>
            <a:r>
              <a:rPr lang="en-US" altLang="zh-CN" dirty="0"/>
              <a:t>public class Test{</a:t>
            </a:r>
            <a:endParaRPr lang="en-US" altLang="zh-CN" dirty="0"/>
          </a:p>
          <a:p>
            <a:pPr>
              <a:buNone/>
            </a:pPr>
            <a:r>
              <a:rPr lang="en-US" altLang="zh-CN" dirty="0"/>
              <a:t>	</a:t>
            </a:r>
            <a:r>
              <a:rPr lang="en-US" altLang="zh-CN" dirty="0" err="1"/>
              <a:t>int</a:t>
            </a:r>
            <a:r>
              <a:rPr lang="en-US" altLang="zh-CN" dirty="0"/>
              <a:t> count;</a:t>
            </a:r>
            <a:endParaRPr lang="en-US" altLang="zh-CN" dirty="0"/>
          </a:p>
          <a:p>
            <a:pPr>
              <a:buNone/>
            </a:pPr>
            <a:r>
              <a:rPr lang="en-US" altLang="zh-CN" dirty="0"/>
              <a:t>	public void method(){</a:t>
            </a:r>
            <a:endParaRPr lang="en-US" altLang="zh-CN" dirty="0"/>
          </a:p>
          <a:p>
            <a:pPr>
              <a:buNone/>
            </a:pPr>
            <a:r>
              <a:rPr lang="en-US" altLang="zh-CN" dirty="0"/>
              <a:t>		</a:t>
            </a:r>
            <a:endParaRPr lang="en-US" altLang="zh-CN" dirty="0"/>
          </a:p>
          <a:p>
            <a:pPr>
              <a:buNone/>
            </a:pPr>
            <a:r>
              <a:rPr lang="en-US" altLang="zh-CN" dirty="0"/>
              <a:t>		count++;</a:t>
            </a:r>
            <a:endParaRPr lang="en-US" altLang="zh-CN" dirty="0"/>
          </a:p>
          <a:p>
            <a:pPr>
              <a:buNone/>
            </a:pPr>
            <a:r>
              <a:rPr lang="en-US" altLang="zh-CN" dirty="0"/>
              <a:t>	}</a:t>
            </a:r>
            <a:endParaRPr lang="en-US" altLang="zh-CN" dirty="0"/>
          </a:p>
          <a:p>
            <a:pPr>
              <a:buNone/>
            </a:pPr>
            <a:r>
              <a:rPr lang="en-US" altLang="zh-CN" dirty="0"/>
              <a:t>	public void method2(){</a:t>
            </a:r>
            <a:endParaRPr lang="en-US" altLang="zh-CN" dirty="0"/>
          </a:p>
          <a:p>
            <a:pPr>
              <a:buNone/>
            </a:pPr>
            <a:r>
              <a:rPr lang="en-US" altLang="zh-CN" dirty="0"/>
              <a:t>		</a:t>
            </a:r>
            <a:r>
              <a:rPr lang="en-US" altLang="zh-CN" dirty="0" err="1"/>
              <a:t>System.out.println</a:t>
            </a:r>
            <a:r>
              <a:rPr lang="en-US" altLang="zh-CN" dirty="0"/>
              <a:t>(++count);</a:t>
            </a:r>
            <a:endParaRPr lang="en-US" altLang="zh-CN" dirty="0"/>
          </a:p>
          <a:p>
            <a:pPr>
              <a:buNone/>
            </a:pPr>
            <a:r>
              <a:rPr lang="en-US" altLang="zh-CN" dirty="0"/>
              <a:t>	}</a:t>
            </a:r>
            <a:endParaRPr lang="en-US" altLang="zh-CN" dirty="0"/>
          </a:p>
          <a:p>
            <a:pPr>
              <a:buNone/>
            </a:pPr>
            <a:endParaRPr lang="en-US" altLang="zh-CN" dirty="0"/>
          </a:p>
          <a:p>
            <a:pPr>
              <a:buNone/>
            </a:pPr>
            <a:r>
              <a:rPr lang="en-US" altLang="zh-CN" dirty="0"/>
              <a:t>}</a:t>
            </a:r>
            <a:endParaRPr lang="en-US" altLang="zh-CN" dirty="0"/>
          </a:p>
          <a:p>
            <a:pPr>
              <a:buNone/>
            </a:pPr>
            <a:r>
              <a:rPr lang="en-US" altLang="zh-CN" dirty="0"/>
              <a:t>Test t1=new Test();</a:t>
            </a:r>
            <a:endParaRPr lang="en-US" altLang="zh-CN" dirty="0"/>
          </a:p>
          <a:p>
            <a:pPr>
              <a:buNone/>
            </a:pPr>
            <a:r>
              <a:rPr lang="en-US" altLang="zh-CN" dirty="0">
                <a:solidFill>
                  <a:srgbClr val="FF0000"/>
                </a:solidFill>
              </a:rPr>
              <a:t>t1.method();</a:t>
            </a:r>
            <a:endParaRPr lang="en-US" altLang="zh-CN" dirty="0">
              <a:solidFill>
                <a:srgbClr val="FF0000"/>
              </a:solidFill>
            </a:endParaRPr>
          </a:p>
          <a:p>
            <a:pPr>
              <a:buNone/>
            </a:pPr>
            <a:r>
              <a:rPr lang="en-US" altLang="zh-CN" dirty="0">
                <a:solidFill>
                  <a:srgbClr val="FF0000"/>
                </a:solidFill>
              </a:rPr>
              <a:t>t1.method2();</a:t>
            </a:r>
            <a:endParaRPr lang="en-US" altLang="zh-CN" dirty="0">
              <a:solidFill>
                <a:srgbClr val="FF0000"/>
              </a:solidFill>
            </a:endParaRPr>
          </a:p>
          <a:p>
            <a:pPr>
              <a:buNone/>
            </a:pPr>
            <a:r>
              <a:rPr lang="en-US" altLang="zh-CN" dirty="0">
                <a:solidFill>
                  <a:srgbClr val="FF0000"/>
                </a:solidFill>
              </a:rPr>
              <a:t>New Test().method2();</a:t>
            </a:r>
            <a:endParaRPr lang="en-US" altLang="zh-CN" dirty="0">
              <a:solidFill>
                <a:srgbClr val="FF000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110155" y="620688"/>
            <a:ext cx="3349112" cy="720080"/>
          </a:xfrm>
        </p:spPr>
        <p:txBody>
          <a:bodyPr>
            <a:normAutofit/>
          </a:bodyPr>
          <a:lstStyle/>
          <a:p>
            <a:pPr eaLnBrk="1" hangingPunct="1"/>
            <a:r>
              <a:rPr lang="zh-CN" altLang="en-US" b="1" dirty="0">
                <a:latin typeface="+mn-lt"/>
                <a:ea typeface="宋体" panose="02010600030101010101" pitchFamily="2" charset="-122"/>
                <a:cs typeface="Arial Unicode MS" panose="020B0604020202020204" pitchFamily="34" charset="-122"/>
              </a:rPr>
              <a:t>练  习</a:t>
            </a:r>
            <a:endParaRPr lang="en-US" altLang="zh-CN" b="1" dirty="0">
              <a:latin typeface="+mn-lt"/>
              <a:ea typeface="宋体" panose="02010600030101010101" pitchFamily="2" charset="-122"/>
              <a:cs typeface="Arial Unicode MS" panose="020B0604020202020204" pitchFamily="34" charset="-122"/>
            </a:endParaRPr>
          </a:p>
        </p:txBody>
      </p:sp>
      <p:sp>
        <p:nvSpPr>
          <p:cNvPr id="8" name="TextBox 7"/>
          <p:cNvSpPr txBox="1"/>
          <p:nvPr/>
        </p:nvSpPr>
        <p:spPr>
          <a:xfrm>
            <a:off x="214282" y="1500736"/>
            <a:ext cx="8572560" cy="3785652"/>
          </a:xfrm>
          <a:prstGeom prst="rect">
            <a:avLst/>
          </a:prstGeom>
          <a:noFill/>
        </p:spPr>
        <p:txBody>
          <a:bodyPr wrap="square" rtlCol="0">
            <a:spAutoFit/>
          </a:bodyPr>
          <a:lstStyle/>
          <a:p>
            <a:pPr marL="457200" indent="-457200">
              <a:buFont typeface="+mj-lt"/>
              <a:buAutoNum type="arabicPeriod"/>
              <a:defRPr/>
            </a:pPr>
            <a:r>
              <a:rPr lang="zh-CN" altLang="en-US" sz="2400" dirty="0">
                <a:ea typeface="宋体" panose="02010600030101010101" pitchFamily="2" charset="-122"/>
              </a:rPr>
              <a:t>编写</a:t>
            </a:r>
            <a:r>
              <a:rPr lang="en-US" altLang="zh-CN" sz="2400" dirty="0">
                <a:ea typeface="宋体" panose="02010600030101010101" pitchFamily="2" charset="-122"/>
              </a:rPr>
              <a:t>Dog</a:t>
            </a:r>
            <a:r>
              <a:rPr lang="zh-CN" altLang="en-US" sz="2400" dirty="0">
                <a:ea typeface="宋体" panose="02010600030101010101" pitchFamily="2" charset="-122"/>
              </a:rPr>
              <a:t>类，</a:t>
            </a:r>
            <a:r>
              <a:rPr lang="en-US" altLang="zh-CN" sz="2400" dirty="0">
                <a:ea typeface="宋体" panose="02010600030101010101" pitchFamily="2" charset="-122"/>
              </a:rPr>
              <a:t>name</a:t>
            </a:r>
            <a:r>
              <a:rPr lang="zh-CN" altLang="en-US" sz="2400" dirty="0">
                <a:ea typeface="宋体" panose="02010600030101010101" pitchFamily="2" charset="-122"/>
              </a:rPr>
              <a:t>属性使用缺省初始值，</a:t>
            </a:r>
            <a:r>
              <a:rPr lang="en-US" altLang="zh-CN" sz="2400" dirty="0">
                <a:ea typeface="宋体" panose="02010600030101010101" pitchFamily="2" charset="-122"/>
              </a:rPr>
              <a:t>age</a:t>
            </a:r>
            <a:r>
              <a:rPr lang="zh-CN" altLang="en-US" sz="2400" dirty="0">
                <a:ea typeface="宋体" panose="02010600030101010101" pitchFamily="2" charset="-122"/>
              </a:rPr>
              <a:t>和</a:t>
            </a:r>
            <a:r>
              <a:rPr lang="en-US" altLang="zh-CN" sz="2400" dirty="0">
                <a:ea typeface="宋体" panose="02010600030101010101" pitchFamily="2" charset="-122"/>
              </a:rPr>
              <a:t>weight</a:t>
            </a:r>
            <a:r>
              <a:rPr lang="zh-CN" altLang="en-US" sz="2400" dirty="0">
                <a:ea typeface="宋体" panose="02010600030101010101" pitchFamily="2" charset="-122"/>
              </a:rPr>
              <a:t>属性使用显式初始值</a:t>
            </a:r>
            <a:r>
              <a:rPr lang="en-US" altLang="zh-CN" sz="2400" dirty="0">
                <a:ea typeface="宋体" panose="02010600030101010101" pitchFamily="2" charset="-122"/>
              </a:rPr>
              <a:t>1</a:t>
            </a:r>
            <a:r>
              <a:rPr lang="zh-CN" altLang="en-US" sz="2400" dirty="0">
                <a:ea typeface="宋体" panose="02010600030101010101" pitchFamily="2" charset="-122"/>
              </a:rPr>
              <a:t>和</a:t>
            </a:r>
            <a:r>
              <a:rPr lang="en-US" altLang="zh-CN" sz="2400" dirty="0">
                <a:ea typeface="宋体" panose="02010600030101010101" pitchFamily="2" charset="-122"/>
              </a:rPr>
              <a:t>10</a:t>
            </a:r>
            <a:r>
              <a:rPr lang="zh-CN" altLang="en-US" sz="2400" dirty="0">
                <a:ea typeface="宋体" panose="02010600030101010101" pitchFamily="2" charset="-122"/>
              </a:rPr>
              <a:t>。定义</a:t>
            </a:r>
            <a:r>
              <a:rPr lang="en-US" altLang="zh-CN" sz="2400" dirty="0">
                <a:ea typeface="宋体" panose="02010600030101010101" pitchFamily="2" charset="-122"/>
              </a:rPr>
              <a:t>say</a:t>
            </a:r>
            <a:r>
              <a:rPr lang="zh-CN" altLang="en-US" sz="2400" dirty="0">
                <a:ea typeface="宋体" panose="02010600030101010101" pitchFamily="2" charset="-122"/>
              </a:rPr>
              <a:t>方法，打印各个属性值</a:t>
            </a:r>
            <a:endParaRPr lang="zh-CN" altLang="en-US" sz="2400" dirty="0">
              <a:ea typeface="宋体" panose="02010600030101010101" pitchFamily="2" charset="-122"/>
            </a:endParaRPr>
          </a:p>
          <a:p>
            <a:pPr marL="457200" indent="-457200">
              <a:buFont typeface="+mj-lt"/>
              <a:buAutoNum type="arabicPeriod"/>
              <a:defRPr/>
            </a:pPr>
            <a:r>
              <a:rPr lang="zh-CN" altLang="en-US" sz="2400" dirty="0">
                <a:ea typeface="宋体" panose="02010600030101010101" pitchFamily="2" charset="-122"/>
              </a:rPr>
              <a:t>在</a:t>
            </a:r>
            <a:r>
              <a:rPr lang="en-US" altLang="zh-CN" sz="2400" dirty="0" err="1">
                <a:ea typeface="宋体" panose="02010600030101010101" pitchFamily="2" charset="-122"/>
              </a:rPr>
              <a:t>TestDog</a:t>
            </a:r>
            <a:r>
              <a:rPr lang="zh-CN" altLang="en-US" sz="2400" dirty="0">
                <a:ea typeface="宋体" panose="02010600030101010101" pitchFamily="2" charset="-122"/>
              </a:rPr>
              <a:t>类的</a:t>
            </a:r>
            <a:r>
              <a:rPr lang="en-US" altLang="zh-CN" sz="2400" dirty="0">
                <a:ea typeface="宋体" panose="02010600030101010101" pitchFamily="2" charset="-122"/>
              </a:rPr>
              <a:t>main</a:t>
            </a:r>
            <a:r>
              <a:rPr lang="zh-CN" altLang="en-US" sz="2400" dirty="0">
                <a:ea typeface="宋体" panose="02010600030101010101" pitchFamily="2" charset="-122"/>
              </a:rPr>
              <a:t>方法中，创建两个</a:t>
            </a:r>
            <a:r>
              <a:rPr lang="en-US" altLang="zh-CN" sz="2400" dirty="0">
                <a:ea typeface="宋体" panose="02010600030101010101" pitchFamily="2" charset="-122"/>
              </a:rPr>
              <a:t>Dog</a:t>
            </a:r>
            <a:r>
              <a:rPr lang="zh-CN" altLang="en-US" sz="2400" dirty="0">
                <a:ea typeface="宋体" panose="02010600030101010101" pitchFamily="2" charset="-122"/>
              </a:rPr>
              <a:t>对象，分别调用两对象的</a:t>
            </a:r>
            <a:r>
              <a:rPr lang="en-US" altLang="zh-CN" sz="2400" dirty="0">
                <a:ea typeface="宋体" panose="02010600030101010101" pitchFamily="2" charset="-122"/>
              </a:rPr>
              <a:t>say</a:t>
            </a:r>
            <a:r>
              <a:rPr lang="zh-CN" altLang="en-US" sz="2400" dirty="0">
                <a:ea typeface="宋体" panose="02010600030101010101" pitchFamily="2" charset="-122"/>
              </a:rPr>
              <a:t>方法，将调用结果打印输出。</a:t>
            </a:r>
            <a:endParaRPr lang="en-US" altLang="zh-CN" sz="2400" dirty="0">
              <a:ea typeface="宋体" panose="02010600030101010101" pitchFamily="2" charset="-122"/>
            </a:endParaRPr>
          </a:p>
          <a:p>
            <a:pPr marL="457200" indent="-457200">
              <a:buFont typeface="+mj-lt"/>
              <a:buAutoNum type="arabicPeriod"/>
              <a:defRPr/>
            </a:pPr>
            <a:r>
              <a:rPr lang="zh-CN" altLang="en-US" sz="2400" dirty="0">
                <a:ea typeface="宋体" panose="02010600030101010101" pitchFamily="2" charset="-122"/>
              </a:rPr>
              <a:t>继续在</a:t>
            </a:r>
            <a:r>
              <a:rPr lang="en-US" altLang="zh-CN" sz="2400" dirty="0">
                <a:ea typeface="宋体" panose="02010600030101010101" pitchFamily="2" charset="-122"/>
              </a:rPr>
              <a:t>main</a:t>
            </a:r>
            <a:r>
              <a:rPr lang="zh-CN" altLang="en-US" sz="2400" dirty="0">
                <a:ea typeface="宋体" panose="02010600030101010101" pitchFamily="2" charset="-122"/>
              </a:rPr>
              <a:t>方法中，将两个</a:t>
            </a:r>
            <a:r>
              <a:rPr lang="en-US" altLang="zh-CN" sz="2400" dirty="0">
                <a:ea typeface="宋体" panose="02010600030101010101" pitchFamily="2" charset="-122"/>
              </a:rPr>
              <a:t>Dog</a:t>
            </a:r>
            <a:r>
              <a:rPr lang="zh-CN" altLang="en-US" sz="2400" dirty="0">
                <a:ea typeface="宋体" panose="02010600030101010101" pitchFamily="2" charset="-122"/>
              </a:rPr>
              <a:t>对象的</a:t>
            </a:r>
            <a:r>
              <a:rPr lang="en-US" altLang="zh-CN" sz="2400" dirty="0">
                <a:ea typeface="宋体" panose="02010600030101010101" pitchFamily="2" charset="-122"/>
              </a:rPr>
              <a:t>name</a:t>
            </a:r>
            <a:r>
              <a:rPr lang="zh-CN" altLang="en-US" sz="2400" dirty="0">
                <a:ea typeface="宋体" panose="02010600030101010101" pitchFamily="2" charset="-122"/>
              </a:rPr>
              <a:t>属性分别设为“京叭 ”和“吉娃娃”，第二个对象的体重设为</a:t>
            </a:r>
            <a:r>
              <a:rPr lang="en-US" altLang="zh-CN" sz="2400" dirty="0">
                <a:ea typeface="宋体" panose="02010600030101010101" pitchFamily="2" charset="-122"/>
              </a:rPr>
              <a:t>8</a:t>
            </a:r>
            <a:r>
              <a:rPr lang="zh-CN" altLang="en-US" sz="2400" dirty="0">
                <a:ea typeface="宋体" panose="02010600030101010101" pitchFamily="2" charset="-122"/>
              </a:rPr>
              <a:t>。再分别调用两对象的</a:t>
            </a:r>
            <a:r>
              <a:rPr lang="en-US" altLang="zh-CN" sz="2400" dirty="0">
                <a:ea typeface="宋体" panose="02010600030101010101" pitchFamily="2" charset="-122"/>
              </a:rPr>
              <a:t>say</a:t>
            </a:r>
            <a:r>
              <a:rPr lang="zh-CN" altLang="en-US" sz="2400" dirty="0">
                <a:ea typeface="宋体" panose="02010600030101010101" pitchFamily="2" charset="-122"/>
              </a:rPr>
              <a:t>方法，将调用结果打印输出。</a:t>
            </a:r>
            <a:endParaRPr lang="en-US" altLang="zh-CN" sz="2400" dirty="0">
              <a:ea typeface="宋体" panose="02010600030101010101" pitchFamily="2" charset="-122"/>
            </a:endParaRPr>
          </a:p>
          <a:p>
            <a:pPr marL="457200" indent="-457200" algn="ctr">
              <a:buFont typeface="+mj-lt"/>
              <a:buAutoNum type="arabicPeriod"/>
              <a:defRPr/>
            </a:pPr>
            <a:r>
              <a:rPr lang="zh-CN" altLang="en-US" sz="2400" dirty="0">
                <a:ea typeface="宋体" panose="02010600030101010101" pitchFamily="2" charset="-122"/>
              </a:rPr>
              <a:t>根据输出结果，理解由同一类创建的不同对象的属性的独立性。</a:t>
            </a:r>
            <a:endParaRPr lang="zh-CN" altLang="en-US" sz="2400" dirty="0">
              <a:ea typeface="宋体" panose="02010600030101010101" pitchFamily="2" charset="-122"/>
            </a:endParaRPr>
          </a:p>
          <a:p>
            <a:endParaRPr lang="zh-CN" altLang="en-US" sz="24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1" cstate="print"/>
          <a:stretch>
            <a:fillRect/>
          </a:stretch>
        </p:blipFill>
        <p:spPr>
          <a:xfrm>
            <a:off x="395536" y="1844824"/>
            <a:ext cx="8429684" cy="1928826"/>
          </a:xfrm>
        </p:spPr>
      </p:pic>
      <p:sp>
        <p:nvSpPr>
          <p:cNvPr id="5" name="TextBox 4"/>
          <p:cNvSpPr txBox="1"/>
          <p:nvPr/>
        </p:nvSpPr>
        <p:spPr>
          <a:xfrm>
            <a:off x="1115616" y="2348880"/>
            <a:ext cx="6984776" cy="830997"/>
          </a:xfrm>
          <a:prstGeom prst="rect">
            <a:avLst/>
          </a:prstGeom>
          <a:noFill/>
        </p:spPr>
        <p:txBody>
          <a:bodyPr wrap="square" rtlCol="0">
            <a:spAutoFit/>
          </a:bodyPr>
          <a:lstStyle/>
          <a:p>
            <a:pPr algn="ctr"/>
            <a:r>
              <a:rPr lang="zh-CN" altLang="en-US" sz="4800" dirty="0">
                <a:solidFill>
                  <a:schemeClr val="accent6">
                    <a:lumMod val="75000"/>
                  </a:schemeClr>
                </a:solidFill>
                <a:ea typeface="隶书" panose="02010509060101010101" pitchFamily="49" charset="-122"/>
              </a:rPr>
              <a:t>第五节</a:t>
            </a:r>
            <a:r>
              <a:rPr lang="en-US" altLang="zh-CN" sz="4800" dirty="0">
                <a:solidFill>
                  <a:schemeClr val="accent6">
                    <a:lumMod val="75000"/>
                  </a:schemeClr>
                </a:solidFill>
                <a:ea typeface="隶书" panose="02010509060101010101" pitchFamily="49" charset="-122"/>
              </a:rPr>
              <a:t> </a:t>
            </a:r>
            <a:r>
              <a:rPr lang="zh-CN" altLang="en-US" sz="4800" dirty="0">
                <a:solidFill>
                  <a:schemeClr val="accent6">
                    <a:lumMod val="75000"/>
                  </a:schemeClr>
                </a:solidFill>
                <a:ea typeface="隶书" panose="02010509060101010101" pitchFamily="49" charset="-122"/>
              </a:rPr>
              <a:t>类的成员：方法</a:t>
            </a:r>
            <a:r>
              <a:rPr lang="en-US" altLang="zh-CN" sz="4800" dirty="0">
                <a:solidFill>
                  <a:schemeClr val="accent6">
                    <a:lumMod val="75000"/>
                  </a:schemeClr>
                </a:solidFill>
                <a:ea typeface="隶书" panose="02010509060101010101" pitchFamily="49" charset="-122"/>
              </a:rPr>
              <a:t> </a:t>
            </a:r>
            <a:endParaRPr lang="zh-CN" altLang="en-US" sz="4800" dirty="0">
              <a:solidFill>
                <a:schemeClr val="accent6">
                  <a:lumMod val="75000"/>
                </a:schemeClr>
              </a:solidFill>
              <a:ea typeface="隶书" panose="02010509060101010101" pitchFamily="49"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339752" y="692696"/>
            <a:ext cx="4896544" cy="850766"/>
          </a:xfrm>
        </p:spPr>
        <p:txBody>
          <a:bodyPr>
            <a:normAutofit fontScale="90000"/>
          </a:bodyPr>
          <a:lstStyle/>
          <a:p>
            <a:pPr eaLnBrk="1" hangingPunct="1"/>
            <a:r>
              <a:rPr lang="en-US" altLang="zh-CN" b="1" dirty="0">
                <a:latin typeface="+mn-lt"/>
                <a:ea typeface="宋体" panose="02010600030101010101" pitchFamily="2" charset="-122"/>
                <a:cs typeface="Times New Roman" panose="02020603050405020304" pitchFamily="18" charset="0"/>
              </a:rPr>
              <a:t>4.5.1</a:t>
            </a:r>
            <a:r>
              <a:rPr lang="zh-CN" altLang="en-US" b="1" dirty="0">
                <a:latin typeface="+mn-lt"/>
                <a:ea typeface="宋体" panose="02010600030101010101" pitchFamily="2" charset="-122"/>
                <a:cs typeface="Times New Roman" panose="02020603050405020304" pitchFamily="18" charset="0"/>
              </a:rPr>
              <a:t>类的成员之二：方  法</a:t>
            </a:r>
            <a:endParaRPr lang="zh-CN" altLang="en-US" b="1" dirty="0">
              <a:latin typeface="+mn-lt"/>
              <a:ea typeface="宋体" panose="02010600030101010101" pitchFamily="2" charset="-122"/>
              <a:cs typeface="Times New Roman" panose="02020603050405020304" pitchFamily="18" charset="0"/>
            </a:endParaRPr>
          </a:p>
        </p:txBody>
      </p:sp>
      <p:sp>
        <p:nvSpPr>
          <p:cNvPr id="12291" name="Text Box 3"/>
          <p:cNvSpPr txBox="1">
            <a:spLocks noChangeArrowheads="1"/>
          </p:cNvSpPr>
          <p:nvPr/>
        </p:nvSpPr>
        <p:spPr bwMode="auto">
          <a:xfrm>
            <a:off x="179512" y="1340768"/>
            <a:ext cx="8915400" cy="3191643"/>
          </a:xfrm>
          <a:prstGeom prst="rect">
            <a:avLst/>
          </a:prstGeom>
          <a:noFill/>
          <a:ln w="9525">
            <a:noFill/>
            <a:miter lim="800000"/>
          </a:ln>
        </p:spPr>
        <p:txBody>
          <a:bodyPr>
            <a:spAutoFit/>
          </a:bodyPr>
          <a:lstStyle/>
          <a:p>
            <a:pPr>
              <a:spcBef>
                <a:spcPct val="20000"/>
              </a:spcBef>
            </a:pPr>
            <a:r>
              <a:rPr lang="zh-CN" altLang="en-US" sz="2200" b="1" dirty="0">
                <a:ea typeface="宋体" panose="02010600030101010101" pitchFamily="2" charset="-122"/>
                <a:cs typeface="Times New Roman" panose="02020603050405020304" pitchFamily="18" charset="0"/>
              </a:rPr>
              <a:t>什么是方法</a:t>
            </a:r>
            <a:r>
              <a:rPr lang="en-US" altLang="zh-CN" sz="2200" b="1" dirty="0">
                <a:ea typeface="宋体" panose="02010600030101010101" pitchFamily="2" charset="-122"/>
                <a:cs typeface="Times New Roman" panose="02020603050405020304" pitchFamily="18" charset="0"/>
              </a:rPr>
              <a:t>(method</a:t>
            </a:r>
            <a:r>
              <a:rPr lang="zh-CN" altLang="en-US" sz="2200" b="1" dirty="0">
                <a:ea typeface="宋体" panose="02010600030101010101" pitchFamily="2" charset="-122"/>
                <a:cs typeface="Times New Roman" panose="02020603050405020304" pitchFamily="18" charset="0"/>
              </a:rPr>
              <a:t>、函数</a:t>
            </a:r>
            <a:r>
              <a:rPr lang="en-US" altLang="zh-CN" sz="2200" b="1" dirty="0">
                <a:ea typeface="宋体" panose="02010600030101010101" pitchFamily="2" charset="-122"/>
                <a:cs typeface="Times New Roman" panose="02020603050405020304" pitchFamily="18" charset="0"/>
              </a:rPr>
              <a:t>):</a:t>
            </a:r>
            <a:endParaRPr lang="en-US" altLang="zh-CN" sz="2200" b="1" dirty="0">
              <a:ea typeface="宋体" panose="02010600030101010101" pitchFamily="2" charset="-122"/>
              <a:cs typeface="Times New Roman" panose="02020603050405020304" pitchFamily="18" charset="0"/>
            </a:endParaRPr>
          </a:p>
          <a:p>
            <a:pPr marL="800100" lvl="1" indent="-342900"/>
            <a:r>
              <a:rPr lang="en-US" altLang="zh-CN" sz="2200" b="1" dirty="0">
                <a:ea typeface="宋体" panose="02010600030101010101" pitchFamily="2" charset="-122"/>
                <a:cs typeface="Times New Roman" panose="02020603050405020304" pitchFamily="18" charset="0"/>
              </a:rPr>
              <a:t>	</a:t>
            </a:r>
            <a:r>
              <a:rPr lang="zh-CN" altLang="en-US" sz="2400" dirty="0">
                <a:ea typeface="宋体" panose="02010600030101010101" pitchFamily="2" charset="-122"/>
                <a:cs typeface="Times New Roman" panose="02020603050405020304" pitchFamily="18" charset="0"/>
              </a:rPr>
              <a:t>方法是类或对象行为特征的抽象，也称为函数。</a:t>
            </a:r>
            <a:r>
              <a:rPr lang="zh-CN" altLang="en-US" sz="2800" dirty="0">
                <a:ea typeface="宋体" panose="02010600030101010101" pitchFamily="2" charset="-122"/>
                <a:cs typeface="Times New Roman" panose="02020603050405020304" pitchFamily="18" charset="0"/>
              </a:rPr>
              <a:t> </a:t>
            </a:r>
            <a:endParaRPr lang="en-US" altLang="zh-CN" sz="2800" dirty="0">
              <a:ea typeface="宋体" panose="02010600030101010101" pitchFamily="2" charset="-122"/>
              <a:cs typeface="Times New Roman" panose="02020603050405020304" pitchFamily="18" charset="0"/>
            </a:endParaRPr>
          </a:p>
          <a:p>
            <a:pPr marL="800100" lvl="1" indent="-342900"/>
            <a:r>
              <a:rPr lang="en-US" altLang="zh-CN" sz="2400" dirty="0">
                <a:ea typeface="宋体" panose="02010600030101010101" pitchFamily="2" charset="-122"/>
                <a:cs typeface="Times New Roman" panose="02020603050405020304" pitchFamily="18" charset="0"/>
              </a:rPr>
              <a:t>Java</a:t>
            </a:r>
            <a:r>
              <a:rPr lang="zh-CN" altLang="en-US" sz="2400" dirty="0">
                <a:ea typeface="宋体" panose="02010600030101010101" pitchFamily="2" charset="-122"/>
                <a:cs typeface="Times New Roman" panose="02020603050405020304" pitchFamily="18" charset="0"/>
              </a:rPr>
              <a:t>里的方法不能独立存在，所有的方法必须定义在类里。</a:t>
            </a:r>
            <a:endParaRPr lang="en-US" altLang="zh-CN" sz="2200" b="1" dirty="0">
              <a:ea typeface="宋体" panose="02010600030101010101" pitchFamily="2" charset="-122"/>
              <a:cs typeface="Times New Roman" panose="02020603050405020304" pitchFamily="18" charset="0"/>
            </a:endParaRPr>
          </a:p>
          <a:p>
            <a:pPr>
              <a:spcBef>
                <a:spcPts val="1200"/>
              </a:spcBef>
            </a:pPr>
            <a:r>
              <a:rPr lang="zh-CN" altLang="en-US" sz="2200" b="1" dirty="0">
                <a:ea typeface="宋体" panose="02010600030101010101" pitchFamily="2" charset="-122"/>
                <a:cs typeface="Times New Roman" panose="02020603050405020304" pitchFamily="18" charset="0"/>
              </a:rPr>
              <a:t>语法格式：</a:t>
            </a:r>
            <a:endParaRPr lang="zh-CN" altLang="en-US" sz="2200" b="1" dirty="0">
              <a:ea typeface="宋体" panose="02010600030101010101" pitchFamily="2" charset="-122"/>
              <a:cs typeface="Times New Roman" panose="02020603050405020304" pitchFamily="18" charset="0"/>
            </a:endParaRPr>
          </a:p>
          <a:p>
            <a:pPr>
              <a:spcBef>
                <a:spcPct val="20000"/>
              </a:spcBef>
            </a:pPr>
            <a:r>
              <a:rPr lang="zh-CN" altLang="en-US" sz="2200" b="1" dirty="0">
                <a:ea typeface="宋体" panose="02010600030101010101" pitchFamily="2" charset="-122"/>
                <a:cs typeface="Times New Roman" panose="02020603050405020304" pitchFamily="18" charset="0"/>
              </a:rPr>
              <a:t> 	</a:t>
            </a:r>
            <a:r>
              <a:rPr lang="zh-CN" altLang="en-US" sz="2200" b="1" dirty="0">
                <a:solidFill>
                  <a:srgbClr val="00B050"/>
                </a:solidFill>
                <a:ea typeface="宋体" panose="02010600030101010101" pitchFamily="2" charset="-122"/>
                <a:cs typeface="Times New Roman" panose="02020603050405020304" pitchFamily="18" charset="0"/>
              </a:rPr>
              <a:t>修饰符</a:t>
            </a:r>
            <a:r>
              <a:rPr lang="en-US" altLang="zh-CN" sz="2200" b="1" dirty="0">
                <a:solidFill>
                  <a:srgbClr val="00B050"/>
                </a:solidFill>
                <a:ea typeface="宋体" panose="02010600030101010101" pitchFamily="2" charset="-122"/>
                <a:cs typeface="Times New Roman" panose="02020603050405020304" pitchFamily="18" charset="0"/>
              </a:rPr>
              <a:t>  </a:t>
            </a:r>
            <a:r>
              <a:rPr lang="zh-CN" altLang="en-US" sz="2200" b="1" dirty="0">
                <a:solidFill>
                  <a:srgbClr val="FF0000"/>
                </a:solidFill>
                <a:ea typeface="宋体" panose="02010600030101010101" pitchFamily="2" charset="-122"/>
                <a:cs typeface="Times New Roman" panose="02020603050405020304" pitchFamily="18" charset="0"/>
              </a:rPr>
              <a:t>返回值类型</a:t>
            </a:r>
            <a:r>
              <a:rPr lang="en-US" altLang="zh-CN" sz="2200" b="1" dirty="0">
                <a:solidFill>
                  <a:srgbClr val="FF0000"/>
                </a:solidFill>
                <a:ea typeface="宋体" panose="02010600030101010101" pitchFamily="2" charset="-122"/>
                <a:cs typeface="Times New Roman" panose="02020603050405020304" pitchFamily="18" charset="0"/>
              </a:rPr>
              <a:t>  </a:t>
            </a:r>
            <a:r>
              <a:rPr lang="zh-CN" altLang="en-US" sz="2200" b="1" dirty="0">
                <a:solidFill>
                  <a:srgbClr val="0000FF"/>
                </a:solidFill>
                <a:ea typeface="宋体" panose="02010600030101010101" pitchFamily="2" charset="-122"/>
                <a:cs typeface="Times New Roman" panose="02020603050405020304" pitchFamily="18" charset="0"/>
              </a:rPr>
              <a:t>方法名</a:t>
            </a:r>
            <a:r>
              <a:rPr lang="en-US" altLang="zh-CN" sz="2200" b="1" dirty="0">
                <a:solidFill>
                  <a:srgbClr val="0000FF"/>
                </a:solidFill>
                <a:ea typeface="宋体" panose="02010600030101010101" pitchFamily="2" charset="-122"/>
                <a:cs typeface="Times New Roman" panose="02020603050405020304" pitchFamily="18" charset="0"/>
              </a:rPr>
              <a:t> </a:t>
            </a:r>
            <a:r>
              <a:rPr lang="en-US" altLang="zh-CN" sz="2200" b="1" dirty="0">
                <a:ea typeface="宋体" panose="02010600030101010101" pitchFamily="2" charset="-122"/>
                <a:cs typeface="Times New Roman" panose="02020603050405020304" pitchFamily="18" charset="0"/>
              </a:rPr>
              <a:t>(</a:t>
            </a:r>
            <a:r>
              <a:rPr lang="en-US" altLang="zh-CN" sz="2200" b="1" dirty="0">
                <a:solidFill>
                  <a:srgbClr val="00B0F0"/>
                </a:solidFill>
                <a:ea typeface="宋体" panose="02010600030101010101" pitchFamily="2" charset="-122"/>
                <a:cs typeface="Times New Roman" panose="02020603050405020304" pitchFamily="18" charset="0"/>
              </a:rPr>
              <a:t> </a:t>
            </a:r>
            <a:r>
              <a:rPr lang="zh-CN" altLang="en-US" sz="2200" b="1" dirty="0">
                <a:solidFill>
                  <a:srgbClr val="00B0F0"/>
                </a:solidFill>
                <a:ea typeface="宋体" panose="02010600030101010101" pitchFamily="2" charset="-122"/>
                <a:cs typeface="Times New Roman" panose="02020603050405020304" pitchFamily="18" charset="0"/>
              </a:rPr>
              <a:t>参数列表</a:t>
            </a:r>
            <a:r>
              <a:rPr lang="en-US" altLang="zh-CN" sz="2200" b="1" dirty="0">
                <a:ea typeface="宋体" panose="02010600030101010101" pitchFamily="2" charset="-122"/>
                <a:cs typeface="Times New Roman" panose="02020603050405020304" pitchFamily="18" charset="0"/>
              </a:rPr>
              <a:t>) {</a:t>
            </a:r>
            <a:endParaRPr lang="en-US" altLang="zh-CN" sz="2200" b="1" dirty="0">
              <a:ea typeface="宋体" panose="02010600030101010101" pitchFamily="2" charset="-122"/>
              <a:cs typeface="Times New Roman" panose="02020603050405020304" pitchFamily="18" charset="0"/>
            </a:endParaRPr>
          </a:p>
          <a:p>
            <a:pPr lvl="2"/>
            <a:r>
              <a:rPr lang="en-US" altLang="zh-CN" sz="2200" b="1" dirty="0">
                <a:ea typeface="宋体" panose="02010600030101010101" pitchFamily="2" charset="-122"/>
                <a:cs typeface="Times New Roman" panose="02020603050405020304" pitchFamily="18" charset="0"/>
              </a:rPr>
              <a:t>  	 </a:t>
            </a:r>
            <a:r>
              <a:rPr lang="zh-CN" altLang="en-US" sz="2200" b="1" dirty="0">
                <a:solidFill>
                  <a:schemeClr val="accent6">
                    <a:lumMod val="75000"/>
                  </a:schemeClr>
                </a:solidFill>
                <a:ea typeface="宋体" panose="02010600030101010101" pitchFamily="2" charset="-122"/>
                <a:cs typeface="Times New Roman" panose="02020603050405020304" pitchFamily="18" charset="0"/>
              </a:rPr>
              <a:t>方法体语句；</a:t>
            </a:r>
            <a:endParaRPr lang="en-US" altLang="zh-CN" sz="2200" b="1" dirty="0">
              <a:solidFill>
                <a:schemeClr val="accent6">
                  <a:lumMod val="75000"/>
                </a:schemeClr>
              </a:solidFill>
              <a:ea typeface="宋体" panose="02010600030101010101" pitchFamily="2" charset="-122"/>
              <a:cs typeface="Times New Roman" panose="02020603050405020304" pitchFamily="18" charset="0"/>
            </a:endParaRPr>
          </a:p>
          <a:p>
            <a:pPr lvl="2"/>
            <a:r>
              <a:rPr lang="en-US" altLang="zh-CN" sz="2200" b="1" dirty="0">
                <a:ea typeface="宋体" panose="02010600030101010101" pitchFamily="2" charset="-122"/>
                <a:cs typeface="Times New Roman" panose="02020603050405020304" pitchFamily="18" charset="0"/>
              </a:rPr>
              <a:t>} </a:t>
            </a:r>
            <a:endParaRPr lang="en-US" altLang="zh-CN" sz="2200" b="1" dirty="0">
              <a:ea typeface="宋体" panose="02010600030101010101" pitchFamily="2" charset="-122"/>
              <a:cs typeface="Times New Roman" panose="02020603050405020304" pitchFamily="18" charset="0"/>
            </a:endParaRPr>
          </a:p>
          <a:p>
            <a:pPr>
              <a:spcBef>
                <a:spcPts val="600"/>
              </a:spcBef>
            </a:pPr>
            <a:endParaRPr lang="en-US" altLang="zh-CN" sz="2000" dirty="0">
              <a:solidFill>
                <a:srgbClr val="C00000"/>
              </a:solidFill>
              <a:ea typeface="宋体" panose="02010600030101010101" pitchFamily="2" charset="-122"/>
              <a:cs typeface="Times New Roman" panose="02020603050405020304" pitchFamily="18" charset="0"/>
            </a:endParaRPr>
          </a:p>
        </p:txBody>
      </p:sp>
      <p:sp>
        <p:nvSpPr>
          <p:cNvPr id="4" name="TextBox 3"/>
          <p:cNvSpPr txBox="1"/>
          <p:nvPr/>
        </p:nvSpPr>
        <p:spPr>
          <a:xfrm>
            <a:off x="428596" y="4214818"/>
            <a:ext cx="7072362" cy="2893100"/>
          </a:xfrm>
          <a:prstGeom prst="rect">
            <a:avLst/>
          </a:prstGeom>
          <a:noFill/>
        </p:spPr>
        <p:txBody>
          <a:bodyPr wrap="square" rtlCol="0">
            <a:spAutoFit/>
          </a:bodyPr>
          <a:lstStyle/>
          <a:p>
            <a:pPr>
              <a:spcBef>
                <a:spcPts val="600"/>
              </a:spcBef>
            </a:pPr>
            <a:r>
              <a:rPr lang="zh-CN" altLang="en-US" sz="2200" b="1" dirty="0">
                <a:ea typeface="宋体" panose="02010600030101010101" pitchFamily="2" charset="-122"/>
                <a:cs typeface="Times New Roman" panose="02020603050405020304" pitchFamily="18" charset="0"/>
              </a:rPr>
              <a:t>举例：</a:t>
            </a:r>
            <a:endParaRPr lang="zh-CN" altLang="en-US" sz="2200" b="1" dirty="0">
              <a:ea typeface="宋体" panose="02010600030101010101" pitchFamily="2" charset="-122"/>
              <a:cs typeface="Times New Roman" panose="02020603050405020304" pitchFamily="18" charset="0"/>
            </a:endParaRPr>
          </a:p>
          <a:p>
            <a:r>
              <a:rPr lang="zh-CN" altLang="en-US" sz="2000" dirty="0">
                <a:solidFill>
                  <a:schemeClr val="folHlink"/>
                </a:solidFill>
                <a:ea typeface="宋体" panose="02010600030101010101" pitchFamily="2" charset="-122"/>
                <a:cs typeface="Times New Roman" panose="02020603050405020304" pitchFamily="18" charset="0"/>
              </a:rPr>
              <a:t>	</a:t>
            </a:r>
            <a:r>
              <a:rPr lang="en-US" altLang="zh-CN" sz="2000" dirty="0">
                <a:solidFill>
                  <a:srgbClr val="C00000"/>
                </a:solidFill>
                <a:ea typeface="宋体" panose="02010600030101010101" pitchFamily="2" charset="-122"/>
                <a:cs typeface="Times New Roman" panose="02020603050405020304" pitchFamily="18" charset="0"/>
              </a:rPr>
              <a:t>public class Person{</a:t>
            </a:r>
            <a:endParaRPr lang="en-US" altLang="zh-CN" sz="2000" dirty="0">
              <a:solidFill>
                <a:srgbClr val="C00000"/>
              </a:solidFill>
              <a:ea typeface="宋体" panose="02010600030101010101" pitchFamily="2" charset="-122"/>
              <a:cs typeface="Times New Roman" panose="02020603050405020304" pitchFamily="18" charset="0"/>
            </a:endParaRPr>
          </a:p>
          <a:p>
            <a:pPr lvl="2"/>
            <a:r>
              <a:rPr lang="en-US" altLang="zh-CN" sz="2000" dirty="0">
                <a:solidFill>
                  <a:srgbClr val="C00000"/>
                </a:solidFill>
                <a:ea typeface="宋体" panose="02010600030101010101" pitchFamily="2" charset="-122"/>
                <a:cs typeface="Times New Roman" panose="02020603050405020304" pitchFamily="18" charset="0"/>
              </a:rPr>
              <a:t>    private </a:t>
            </a:r>
            <a:r>
              <a:rPr lang="en-US" altLang="zh-CN" sz="2000" dirty="0" err="1">
                <a:solidFill>
                  <a:srgbClr val="C00000"/>
                </a:solidFill>
                <a:ea typeface="宋体" panose="02010600030101010101" pitchFamily="2" charset="-122"/>
                <a:cs typeface="Times New Roman" panose="02020603050405020304" pitchFamily="18" charset="0"/>
              </a:rPr>
              <a:t>int</a:t>
            </a:r>
            <a:r>
              <a:rPr lang="en-US" altLang="zh-CN" sz="2000" dirty="0">
                <a:solidFill>
                  <a:srgbClr val="C00000"/>
                </a:solidFill>
                <a:ea typeface="宋体" panose="02010600030101010101" pitchFamily="2" charset="-122"/>
                <a:cs typeface="Times New Roman" panose="02020603050405020304" pitchFamily="18" charset="0"/>
              </a:rPr>
              <a:t> age;</a:t>
            </a:r>
            <a:endParaRPr lang="en-US" altLang="zh-CN" sz="2000" dirty="0">
              <a:solidFill>
                <a:srgbClr val="C00000"/>
              </a:solidFill>
              <a:ea typeface="宋体" panose="02010600030101010101" pitchFamily="2" charset="-122"/>
              <a:cs typeface="Times New Roman" panose="02020603050405020304" pitchFamily="18" charset="0"/>
            </a:endParaRPr>
          </a:p>
          <a:p>
            <a:pPr lvl="2"/>
            <a:r>
              <a:rPr lang="en-US" altLang="zh-CN" sz="2000" dirty="0">
                <a:solidFill>
                  <a:srgbClr val="C00000"/>
                </a:solidFill>
                <a:ea typeface="宋体" panose="02010600030101010101" pitchFamily="2" charset="-122"/>
                <a:cs typeface="Times New Roman" panose="02020603050405020304" pitchFamily="18" charset="0"/>
              </a:rPr>
              <a:t>    public </a:t>
            </a:r>
            <a:r>
              <a:rPr lang="en-US" altLang="zh-CN" sz="2000" dirty="0" err="1">
                <a:solidFill>
                  <a:srgbClr val="C00000"/>
                </a:solidFill>
                <a:ea typeface="宋体" panose="02010600030101010101" pitchFamily="2" charset="-122"/>
                <a:cs typeface="Times New Roman" panose="02020603050405020304" pitchFamily="18" charset="0"/>
              </a:rPr>
              <a:t>int</a:t>
            </a:r>
            <a:r>
              <a:rPr lang="en-US" altLang="zh-CN" sz="2000" dirty="0">
                <a:solidFill>
                  <a:srgbClr val="C00000"/>
                </a:solidFill>
                <a:ea typeface="宋体" panose="02010600030101010101" pitchFamily="2" charset="-122"/>
                <a:cs typeface="Times New Roman" panose="02020603050405020304" pitchFamily="18" charset="0"/>
              </a:rPr>
              <a:t> </a:t>
            </a:r>
            <a:r>
              <a:rPr lang="en-US" altLang="zh-CN" sz="2000" dirty="0" err="1">
                <a:solidFill>
                  <a:srgbClr val="C00000"/>
                </a:solidFill>
                <a:ea typeface="宋体" panose="02010600030101010101" pitchFamily="2" charset="-122"/>
                <a:cs typeface="Times New Roman" panose="02020603050405020304" pitchFamily="18" charset="0"/>
              </a:rPr>
              <a:t>getAge</a:t>
            </a:r>
            <a:r>
              <a:rPr lang="en-US" altLang="zh-CN" sz="2000" dirty="0">
                <a:solidFill>
                  <a:srgbClr val="C00000"/>
                </a:solidFill>
                <a:ea typeface="宋体" panose="02010600030101010101" pitchFamily="2" charset="-122"/>
                <a:cs typeface="Times New Roman" panose="02020603050405020304" pitchFamily="18" charset="0"/>
              </a:rPr>
              <a:t>()  { return age; } </a:t>
            </a:r>
            <a:r>
              <a:rPr lang="en-US" altLang="zh-CN" sz="2000" dirty="0">
                <a:ea typeface="宋体" panose="02010600030101010101" pitchFamily="2" charset="-122"/>
                <a:cs typeface="Times New Roman" panose="02020603050405020304" pitchFamily="18" charset="0"/>
              </a:rPr>
              <a:t>//</a:t>
            </a:r>
            <a:r>
              <a:rPr lang="zh-CN" altLang="en-US" sz="2000" dirty="0">
                <a:ea typeface="宋体" panose="02010600030101010101" pitchFamily="2" charset="-122"/>
                <a:cs typeface="Times New Roman" panose="02020603050405020304" pitchFamily="18" charset="0"/>
              </a:rPr>
              <a:t>声明方法</a:t>
            </a:r>
            <a:r>
              <a:rPr lang="en-US" altLang="zh-CN" sz="2000" dirty="0" err="1">
                <a:ea typeface="宋体" panose="02010600030101010101" pitchFamily="2" charset="-122"/>
                <a:cs typeface="Times New Roman" panose="02020603050405020304" pitchFamily="18" charset="0"/>
              </a:rPr>
              <a:t>getAge</a:t>
            </a:r>
            <a:endParaRPr lang="en-US" altLang="zh-CN" sz="2000" dirty="0">
              <a:ea typeface="宋体" panose="02010600030101010101" pitchFamily="2" charset="-122"/>
              <a:cs typeface="Times New Roman" panose="02020603050405020304" pitchFamily="18" charset="0"/>
            </a:endParaRPr>
          </a:p>
          <a:p>
            <a:pPr lvl="2"/>
            <a:r>
              <a:rPr lang="en-US" altLang="zh-CN" sz="2000" dirty="0">
                <a:solidFill>
                  <a:schemeClr val="accent2"/>
                </a:solidFill>
                <a:ea typeface="宋体" panose="02010600030101010101" pitchFamily="2" charset="-122"/>
                <a:cs typeface="Times New Roman" panose="02020603050405020304" pitchFamily="18" charset="0"/>
              </a:rPr>
              <a:t>    </a:t>
            </a:r>
            <a:r>
              <a:rPr lang="en-US" altLang="zh-CN" sz="2000" dirty="0">
                <a:solidFill>
                  <a:srgbClr val="C00000"/>
                </a:solidFill>
                <a:ea typeface="宋体" panose="02010600030101010101" pitchFamily="2" charset="-122"/>
                <a:cs typeface="Times New Roman" panose="02020603050405020304" pitchFamily="18" charset="0"/>
              </a:rPr>
              <a:t>public void </a:t>
            </a:r>
            <a:r>
              <a:rPr lang="en-US" altLang="zh-CN" sz="2000" dirty="0" err="1">
                <a:solidFill>
                  <a:srgbClr val="C00000"/>
                </a:solidFill>
                <a:ea typeface="宋体" panose="02010600030101010101" pitchFamily="2" charset="-122"/>
                <a:cs typeface="Times New Roman" panose="02020603050405020304" pitchFamily="18" charset="0"/>
              </a:rPr>
              <a:t>setAge</a:t>
            </a:r>
            <a:r>
              <a:rPr lang="en-US" altLang="zh-CN" sz="2000" dirty="0">
                <a:solidFill>
                  <a:srgbClr val="C00000"/>
                </a:solidFill>
                <a:ea typeface="宋体" panose="02010600030101010101" pitchFamily="2" charset="-122"/>
                <a:cs typeface="Times New Roman" panose="02020603050405020304" pitchFamily="18" charset="0"/>
              </a:rPr>
              <a:t>(</a:t>
            </a:r>
            <a:r>
              <a:rPr lang="en-US" altLang="zh-CN" sz="2000" dirty="0" err="1">
                <a:solidFill>
                  <a:srgbClr val="C00000"/>
                </a:solidFill>
                <a:ea typeface="宋体" panose="02010600030101010101" pitchFamily="2" charset="-122"/>
                <a:cs typeface="Times New Roman" panose="02020603050405020304" pitchFamily="18" charset="0"/>
              </a:rPr>
              <a:t>int</a:t>
            </a:r>
            <a:r>
              <a:rPr lang="en-US" altLang="zh-CN" sz="2000" dirty="0">
                <a:solidFill>
                  <a:srgbClr val="C00000"/>
                </a:solidFill>
                <a:ea typeface="宋体" panose="02010600030101010101" pitchFamily="2" charset="-122"/>
                <a:cs typeface="Times New Roman" panose="02020603050405020304" pitchFamily="18" charset="0"/>
              </a:rPr>
              <a:t> </a:t>
            </a:r>
            <a:r>
              <a:rPr lang="en-US" altLang="zh-CN" sz="2000" dirty="0" err="1">
                <a:solidFill>
                  <a:srgbClr val="C00000"/>
                </a:solidFill>
                <a:ea typeface="宋体" panose="02010600030101010101" pitchFamily="2" charset="-122"/>
                <a:cs typeface="Times New Roman" panose="02020603050405020304" pitchFamily="18" charset="0"/>
              </a:rPr>
              <a:t>i</a:t>
            </a:r>
            <a:r>
              <a:rPr lang="en-US" altLang="zh-CN" sz="2000" dirty="0">
                <a:solidFill>
                  <a:srgbClr val="C00000"/>
                </a:solidFill>
                <a:ea typeface="宋体" panose="02010600030101010101" pitchFamily="2" charset="-122"/>
                <a:cs typeface="Times New Roman" panose="02020603050405020304" pitchFamily="18" charset="0"/>
              </a:rPr>
              <a:t>) {          </a:t>
            </a:r>
            <a:r>
              <a:rPr lang="en-US" altLang="zh-CN" sz="2000" dirty="0">
                <a:ea typeface="宋体" panose="02010600030101010101" pitchFamily="2" charset="-122"/>
                <a:cs typeface="Times New Roman" panose="02020603050405020304" pitchFamily="18" charset="0"/>
              </a:rPr>
              <a:t>//</a:t>
            </a:r>
            <a:r>
              <a:rPr lang="zh-CN" altLang="en-US" sz="2000" dirty="0">
                <a:ea typeface="宋体" panose="02010600030101010101" pitchFamily="2" charset="-122"/>
                <a:cs typeface="Times New Roman" panose="02020603050405020304" pitchFamily="18" charset="0"/>
              </a:rPr>
              <a:t>声明方法</a:t>
            </a:r>
            <a:r>
              <a:rPr lang="en-US" altLang="zh-CN" sz="2000" dirty="0" err="1">
                <a:ea typeface="宋体" panose="02010600030101010101" pitchFamily="2" charset="-122"/>
                <a:cs typeface="Times New Roman" panose="02020603050405020304" pitchFamily="18" charset="0"/>
              </a:rPr>
              <a:t>setAge</a:t>
            </a:r>
            <a:endParaRPr lang="en-US" altLang="zh-CN" sz="2000" dirty="0">
              <a:ea typeface="宋体" panose="02010600030101010101" pitchFamily="2" charset="-122"/>
              <a:cs typeface="Times New Roman" panose="02020603050405020304" pitchFamily="18" charset="0"/>
            </a:endParaRPr>
          </a:p>
          <a:p>
            <a:pPr lvl="2"/>
            <a:r>
              <a:rPr lang="en-US" altLang="zh-CN" sz="2000" dirty="0">
                <a:solidFill>
                  <a:schemeClr val="accent2"/>
                </a:solidFill>
                <a:ea typeface="宋体" panose="02010600030101010101" pitchFamily="2" charset="-122"/>
                <a:cs typeface="Times New Roman" panose="02020603050405020304" pitchFamily="18" charset="0"/>
              </a:rPr>
              <a:t>	  </a:t>
            </a:r>
            <a:r>
              <a:rPr lang="en-US" altLang="zh-CN" sz="2000" dirty="0">
                <a:solidFill>
                  <a:srgbClr val="C00000"/>
                </a:solidFill>
                <a:ea typeface="宋体" panose="02010600030101010101" pitchFamily="2" charset="-122"/>
                <a:cs typeface="Times New Roman" panose="02020603050405020304" pitchFamily="18" charset="0"/>
              </a:rPr>
              <a:t>age = </a:t>
            </a:r>
            <a:r>
              <a:rPr lang="en-US" altLang="zh-CN" sz="2000" dirty="0" err="1">
                <a:solidFill>
                  <a:srgbClr val="C00000"/>
                </a:solidFill>
                <a:ea typeface="宋体" panose="02010600030101010101" pitchFamily="2" charset="-122"/>
                <a:cs typeface="Times New Roman" panose="02020603050405020304" pitchFamily="18" charset="0"/>
              </a:rPr>
              <a:t>i</a:t>
            </a:r>
            <a:r>
              <a:rPr lang="en-US" altLang="zh-CN" sz="2000" dirty="0">
                <a:solidFill>
                  <a:srgbClr val="C00000"/>
                </a:solidFill>
                <a:ea typeface="宋体" panose="02010600030101010101" pitchFamily="2" charset="-122"/>
                <a:cs typeface="Times New Roman" panose="02020603050405020304" pitchFamily="18" charset="0"/>
              </a:rPr>
              <a:t>;  </a:t>
            </a:r>
            <a:r>
              <a:rPr lang="en-US" altLang="zh-CN" sz="2000" dirty="0">
                <a:solidFill>
                  <a:schemeClr val="accent2"/>
                </a:solidFill>
                <a:ea typeface="宋体" panose="02010600030101010101" pitchFamily="2" charset="-122"/>
                <a:cs typeface="Times New Roman" panose="02020603050405020304" pitchFamily="18" charset="0"/>
              </a:rPr>
              <a:t>      </a:t>
            </a:r>
            <a:r>
              <a:rPr lang="en-US" altLang="zh-CN" sz="2000" dirty="0">
                <a:ea typeface="宋体" panose="02010600030101010101" pitchFamily="2" charset="-122"/>
                <a:cs typeface="Times New Roman" panose="02020603050405020304" pitchFamily="18" charset="0"/>
              </a:rPr>
              <a:t>//</a:t>
            </a:r>
            <a:r>
              <a:rPr lang="zh-CN" altLang="en-US" sz="2000" dirty="0">
                <a:ea typeface="宋体" panose="02010600030101010101" pitchFamily="2" charset="-122"/>
                <a:cs typeface="Times New Roman" panose="02020603050405020304" pitchFamily="18" charset="0"/>
              </a:rPr>
              <a:t>将参数</a:t>
            </a:r>
            <a:r>
              <a:rPr lang="en-US" altLang="zh-CN" sz="2000" dirty="0" err="1">
                <a:ea typeface="宋体" panose="02010600030101010101" pitchFamily="2" charset="-122"/>
                <a:cs typeface="Times New Roman" panose="02020603050405020304" pitchFamily="18" charset="0"/>
              </a:rPr>
              <a:t>i</a:t>
            </a:r>
            <a:r>
              <a:rPr lang="zh-CN" altLang="en-US" sz="2000" dirty="0">
                <a:ea typeface="宋体" panose="02010600030101010101" pitchFamily="2" charset="-122"/>
                <a:cs typeface="Times New Roman" panose="02020603050405020304" pitchFamily="18" charset="0"/>
              </a:rPr>
              <a:t>的值赋给类的成员变量</a:t>
            </a:r>
            <a:r>
              <a:rPr lang="en-US" altLang="zh-CN" sz="2000" dirty="0">
                <a:ea typeface="宋体" panose="02010600030101010101" pitchFamily="2" charset="-122"/>
                <a:cs typeface="Times New Roman" panose="02020603050405020304" pitchFamily="18" charset="0"/>
              </a:rPr>
              <a:t>age</a:t>
            </a:r>
            <a:endParaRPr lang="en-US" altLang="zh-CN" sz="2000" dirty="0">
              <a:ea typeface="宋体" panose="02010600030101010101" pitchFamily="2" charset="-122"/>
              <a:cs typeface="Times New Roman" panose="02020603050405020304" pitchFamily="18" charset="0"/>
            </a:endParaRPr>
          </a:p>
          <a:p>
            <a:pPr lvl="2"/>
            <a:r>
              <a:rPr lang="en-US" altLang="zh-CN" sz="2000" dirty="0">
                <a:solidFill>
                  <a:schemeClr val="accent2"/>
                </a:solidFill>
                <a:ea typeface="宋体" panose="02010600030101010101" pitchFamily="2" charset="-122"/>
                <a:cs typeface="Times New Roman" panose="02020603050405020304" pitchFamily="18" charset="0"/>
              </a:rPr>
              <a:t>   </a:t>
            </a:r>
            <a:r>
              <a:rPr lang="en-US" altLang="zh-CN" sz="2000" dirty="0">
                <a:solidFill>
                  <a:srgbClr val="C00000"/>
                </a:solidFill>
                <a:ea typeface="宋体" panose="02010600030101010101" pitchFamily="2" charset="-122"/>
                <a:cs typeface="Times New Roman" panose="02020603050405020304" pitchFamily="18" charset="0"/>
              </a:rPr>
              <a:t> }</a:t>
            </a:r>
            <a:endParaRPr lang="en-US" altLang="zh-CN" sz="2000" dirty="0">
              <a:solidFill>
                <a:srgbClr val="C00000"/>
              </a:solidFill>
              <a:ea typeface="宋体" panose="02010600030101010101" pitchFamily="2" charset="-122"/>
              <a:cs typeface="Times New Roman" panose="02020603050405020304" pitchFamily="18" charset="0"/>
            </a:endParaRPr>
          </a:p>
          <a:p>
            <a:pPr lvl="2"/>
            <a:r>
              <a:rPr lang="en-US" altLang="zh-CN" sz="2000" dirty="0">
                <a:solidFill>
                  <a:srgbClr val="C00000"/>
                </a:solidFill>
                <a:ea typeface="宋体" panose="02010600030101010101" pitchFamily="2" charset="-122"/>
                <a:cs typeface="Times New Roman" panose="02020603050405020304" pitchFamily="18" charset="0"/>
              </a:rPr>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12291">
                                            <p:txEl>
                                              <p:pRg st="3" end="3"/>
                                            </p:txEl>
                                          </p:spTgt>
                                        </p:tgtEl>
                                        <p:attrNameLst>
                                          <p:attrName>style.visibility</p:attrName>
                                        </p:attrNameLst>
                                      </p:cBhvr>
                                      <p:to>
                                        <p:strVal val="visible"/>
                                      </p:to>
                                    </p:set>
                                    <p:animEffect transition="in" filter="strips(downLeft)">
                                      <p:cBhvr>
                                        <p:cTn id="7" dur="500"/>
                                        <p:tgtEl>
                                          <p:spTgt spid="12291">
                                            <p:txEl>
                                              <p:pRg st="3" end="3"/>
                                            </p:txEl>
                                          </p:spTgt>
                                        </p:tgtEl>
                                      </p:cBhvr>
                                    </p:animEffect>
                                  </p:childTnLst>
                                </p:cTn>
                              </p:par>
                              <p:par>
                                <p:cTn id="8" presetID="18" presetClass="entr" presetSubtype="12" fill="hold" nodeType="withEffect">
                                  <p:stCondLst>
                                    <p:cond delay="0"/>
                                  </p:stCondLst>
                                  <p:childTnLst>
                                    <p:set>
                                      <p:cBhvr>
                                        <p:cTn id="9" dur="1" fill="hold">
                                          <p:stCondLst>
                                            <p:cond delay="0"/>
                                          </p:stCondLst>
                                        </p:cTn>
                                        <p:tgtEl>
                                          <p:spTgt spid="12291">
                                            <p:txEl>
                                              <p:pRg st="4" end="4"/>
                                            </p:txEl>
                                          </p:spTgt>
                                        </p:tgtEl>
                                        <p:attrNameLst>
                                          <p:attrName>style.visibility</p:attrName>
                                        </p:attrNameLst>
                                      </p:cBhvr>
                                      <p:to>
                                        <p:strVal val="visible"/>
                                      </p:to>
                                    </p:set>
                                    <p:animEffect transition="in" filter="strips(downLeft)">
                                      <p:cBhvr>
                                        <p:cTn id="10" dur="500"/>
                                        <p:tgtEl>
                                          <p:spTgt spid="12291">
                                            <p:txEl>
                                              <p:pRg st="4" end="4"/>
                                            </p:txEl>
                                          </p:spTgt>
                                        </p:tgtEl>
                                      </p:cBhvr>
                                    </p:animEffect>
                                  </p:childTnLst>
                                </p:cTn>
                              </p:par>
                              <p:par>
                                <p:cTn id="11" presetID="18" presetClass="entr" presetSubtype="12" fill="hold" nodeType="withEffect">
                                  <p:stCondLst>
                                    <p:cond delay="0"/>
                                  </p:stCondLst>
                                  <p:childTnLst>
                                    <p:set>
                                      <p:cBhvr>
                                        <p:cTn id="12" dur="1" fill="hold">
                                          <p:stCondLst>
                                            <p:cond delay="0"/>
                                          </p:stCondLst>
                                        </p:cTn>
                                        <p:tgtEl>
                                          <p:spTgt spid="12291">
                                            <p:txEl>
                                              <p:pRg st="5" end="5"/>
                                            </p:txEl>
                                          </p:spTgt>
                                        </p:tgtEl>
                                        <p:attrNameLst>
                                          <p:attrName>style.visibility</p:attrName>
                                        </p:attrNameLst>
                                      </p:cBhvr>
                                      <p:to>
                                        <p:strVal val="visible"/>
                                      </p:to>
                                    </p:set>
                                    <p:animEffect transition="in" filter="strips(downLeft)">
                                      <p:cBhvr>
                                        <p:cTn id="13" dur="500"/>
                                        <p:tgtEl>
                                          <p:spTgt spid="12291">
                                            <p:txEl>
                                              <p:pRg st="5" end="5"/>
                                            </p:txEl>
                                          </p:spTgt>
                                        </p:tgtEl>
                                      </p:cBhvr>
                                    </p:animEffect>
                                  </p:childTnLst>
                                </p:cTn>
                              </p:par>
                              <p:par>
                                <p:cTn id="14" presetID="18" presetClass="entr" presetSubtype="12" fill="hold" nodeType="withEffect">
                                  <p:stCondLst>
                                    <p:cond delay="0"/>
                                  </p:stCondLst>
                                  <p:childTnLst>
                                    <p:set>
                                      <p:cBhvr>
                                        <p:cTn id="15" dur="1" fill="hold">
                                          <p:stCondLst>
                                            <p:cond delay="0"/>
                                          </p:stCondLst>
                                        </p:cTn>
                                        <p:tgtEl>
                                          <p:spTgt spid="12291">
                                            <p:txEl>
                                              <p:pRg st="6" end="6"/>
                                            </p:txEl>
                                          </p:spTgt>
                                        </p:tgtEl>
                                        <p:attrNameLst>
                                          <p:attrName>style.visibility</p:attrName>
                                        </p:attrNameLst>
                                      </p:cBhvr>
                                      <p:to>
                                        <p:strVal val="visible"/>
                                      </p:to>
                                    </p:set>
                                    <p:animEffect transition="in" filter="strips(downLeft)">
                                      <p:cBhvr>
                                        <p:cTn id="16" dur="500"/>
                                        <p:tgtEl>
                                          <p:spTgt spid="12291">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6"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down)">
                                      <p:cBhvr>
                                        <p:cTn id="21" dur="145">
                                          <p:stCondLst>
                                            <p:cond delay="0"/>
                                          </p:stCondLst>
                                        </p:cTn>
                                        <p:tgtEl>
                                          <p:spTgt spid="4"/>
                                        </p:tgtEl>
                                      </p:cBhvr>
                                    </p:animEffect>
                                    <p:anim calcmode="lin" valueType="num">
                                      <p:cBhvr>
                                        <p:cTn id="22" dur="456"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3" dur="166"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4" dur="166" tmFilter="0, 0; 0.125,0.2665; 0.25,0.4; 0.375,0.465; 0.5,0.5;  0.625,0.535; 0.75,0.6; 0.875,0.7335; 1,1">
                                          <p:stCondLst>
                                            <p:cond delay="166"/>
                                          </p:stCondLst>
                                        </p:cTn>
                                        <p:tgtEl>
                                          <p:spTgt spid="4"/>
                                        </p:tgtEl>
                                        <p:attrNameLst>
                                          <p:attrName>ppt_y</p:attrName>
                                        </p:attrNameLst>
                                      </p:cBhvr>
                                      <p:tavLst>
                                        <p:tav tm="0" fmla="#ppt_y-sin(pi*$)/9">
                                          <p:val>
                                            <p:fltVal val="0"/>
                                          </p:val>
                                        </p:tav>
                                        <p:tav tm="100000">
                                          <p:val>
                                            <p:fltVal val="1"/>
                                          </p:val>
                                        </p:tav>
                                      </p:tavLst>
                                    </p:anim>
                                    <p:anim calcmode="lin" valueType="num">
                                      <p:cBhvr>
                                        <p:cTn id="25" dur="83" tmFilter="0, 0; 0.125,0.2665; 0.25,0.4; 0.375,0.465; 0.5,0.5;  0.625,0.535; 0.75,0.6; 0.875,0.7335; 1,1">
                                          <p:stCondLst>
                                            <p:cond delay="331"/>
                                          </p:stCondLst>
                                        </p:cTn>
                                        <p:tgtEl>
                                          <p:spTgt spid="4"/>
                                        </p:tgtEl>
                                        <p:attrNameLst>
                                          <p:attrName>ppt_y</p:attrName>
                                        </p:attrNameLst>
                                      </p:cBhvr>
                                      <p:tavLst>
                                        <p:tav tm="0" fmla="#ppt_y-sin(pi*$)/27">
                                          <p:val>
                                            <p:fltVal val="0"/>
                                          </p:val>
                                        </p:tav>
                                        <p:tav tm="100000">
                                          <p:val>
                                            <p:fltVal val="1"/>
                                          </p:val>
                                        </p:tav>
                                      </p:tavLst>
                                    </p:anim>
                                    <p:anim calcmode="lin" valueType="num">
                                      <p:cBhvr>
                                        <p:cTn id="26" dur="41" tmFilter="0, 0; 0.125,0.2665; 0.25,0.4; 0.375,0.465; 0.5,0.5;  0.625,0.535; 0.75,0.6; 0.875,0.7335; 1,1">
                                          <p:stCondLst>
                                            <p:cond delay="414"/>
                                          </p:stCondLst>
                                        </p:cTn>
                                        <p:tgtEl>
                                          <p:spTgt spid="4"/>
                                        </p:tgtEl>
                                        <p:attrNameLst>
                                          <p:attrName>ppt_y</p:attrName>
                                        </p:attrNameLst>
                                      </p:cBhvr>
                                      <p:tavLst>
                                        <p:tav tm="0" fmla="#ppt_y-sin(pi*$)/81">
                                          <p:val>
                                            <p:fltVal val="0"/>
                                          </p:val>
                                        </p:tav>
                                        <p:tav tm="100000">
                                          <p:val>
                                            <p:fltVal val="1"/>
                                          </p:val>
                                        </p:tav>
                                      </p:tavLst>
                                    </p:anim>
                                    <p:animScale>
                                      <p:cBhvr>
                                        <p:cTn id="27" dur="7">
                                          <p:stCondLst>
                                            <p:cond delay="163"/>
                                          </p:stCondLst>
                                        </p:cTn>
                                        <p:tgtEl>
                                          <p:spTgt spid="4"/>
                                        </p:tgtEl>
                                      </p:cBhvr>
                                      <p:to x="100000" y="60000"/>
                                    </p:animScale>
                                    <p:animScale>
                                      <p:cBhvr>
                                        <p:cTn id="28" dur="42" decel="50000">
                                          <p:stCondLst>
                                            <p:cond delay="169"/>
                                          </p:stCondLst>
                                        </p:cTn>
                                        <p:tgtEl>
                                          <p:spTgt spid="4"/>
                                        </p:tgtEl>
                                      </p:cBhvr>
                                      <p:to x="100000" y="100000"/>
                                    </p:animScale>
                                    <p:animScale>
                                      <p:cBhvr>
                                        <p:cTn id="29" dur="7">
                                          <p:stCondLst>
                                            <p:cond delay="328"/>
                                          </p:stCondLst>
                                        </p:cTn>
                                        <p:tgtEl>
                                          <p:spTgt spid="4"/>
                                        </p:tgtEl>
                                      </p:cBhvr>
                                      <p:to x="100000" y="80000"/>
                                    </p:animScale>
                                    <p:animScale>
                                      <p:cBhvr>
                                        <p:cTn id="30" dur="42" decel="50000">
                                          <p:stCondLst>
                                            <p:cond delay="335"/>
                                          </p:stCondLst>
                                        </p:cTn>
                                        <p:tgtEl>
                                          <p:spTgt spid="4"/>
                                        </p:tgtEl>
                                      </p:cBhvr>
                                      <p:to x="100000" y="100000"/>
                                    </p:animScale>
                                    <p:animScale>
                                      <p:cBhvr>
                                        <p:cTn id="31" dur="7">
                                          <p:stCondLst>
                                            <p:cond delay="411"/>
                                          </p:stCondLst>
                                        </p:cTn>
                                        <p:tgtEl>
                                          <p:spTgt spid="4"/>
                                        </p:tgtEl>
                                      </p:cBhvr>
                                      <p:to x="100000" y="90000"/>
                                    </p:animScale>
                                    <p:animScale>
                                      <p:cBhvr>
                                        <p:cTn id="32" dur="42" decel="50000">
                                          <p:stCondLst>
                                            <p:cond delay="417"/>
                                          </p:stCondLst>
                                        </p:cTn>
                                        <p:tgtEl>
                                          <p:spTgt spid="4"/>
                                        </p:tgtEl>
                                      </p:cBhvr>
                                      <p:to x="100000" y="100000"/>
                                    </p:animScale>
                                    <p:animScale>
                                      <p:cBhvr>
                                        <p:cTn id="33" dur="7">
                                          <p:stCondLst>
                                            <p:cond delay="452"/>
                                          </p:stCondLst>
                                        </p:cTn>
                                        <p:tgtEl>
                                          <p:spTgt spid="4"/>
                                        </p:tgtEl>
                                      </p:cBhvr>
                                      <p:to x="100000" y="95000"/>
                                    </p:animScale>
                                    <p:animScale>
                                      <p:cBhvr>
                                        <p:cTn id="34" dur="42" decel="50000">
                                          <p:stCondLst>
                                            <p:cond delay="459"/>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339752" y="771369"/>
            <a:ext cx="4896544" cy="850766"/>
          </a:xfrm>
        </p:spPr>
        <p:txBody>
          <a:bodyPr>
            <a:normAutofit fontScale="90000"/>
          </a:bodyPr>
          <a:lstStyle/>
          <a:p>
            <a:pPr eaLnBrk="1" hangingPunct="1"/>
            <a:r>
              <a:rPr lang="en-US" altLang="zh-CN" b="1" dirty="0">
                <a:latin typeface="+mn-lt"/>
                <a:ea typeface="宋体" panose="02010600030101010101" pitchFamily="2" charset="-122"/>
                <a:cs typeface="Times New Roman" panose="02020603050405020304" pitchFamily="18" charset="0"/>
              </a:rPr>
              <a:t>4.5.1</a:t>
            </a:r>
            <a:r>
              <a:rPr lang="zh-CN" altLang="en-US" b="1" dirty="0">
                <a:latin typeface="+mn-lt"/>
                <a:ea typeface="宋体" panose="02010600030101010101" pitchFamily="2" charset="-122"/>
                <a:cs typeface="Times New Roman" panose="02020603050405020304" pitchFamily="18" charset="0"/>
              </a:rPr>
              <a:t>类的成员之二：方  法</a:t>
            </a:r>
            <a:endParaRPr lang="zh-CN" altLang="en-US" b="1" dirty="0">
              <a:latin typeface="+mn-lt"/>
              <a:ea typeface="宋体" panose="02010600030101010101" pitchFamily="2" charset="-122"/>
              <a:cs typeface="Times New Roman" panose="02020603050405020304" pitchFamily="18" charset="0"/>
            </a:endParaRPr>
          </a:p>
        </p:txBody>
      </p:sp>
      <p:sp>
        <p:nvSpPr>
          <p:cNvPr id="12291" name="Text Box 3"/>
          <p:cNvSpPr txBox="1">
            <a:spLocks noChangeArrowheads="1"/>
          </p:cNvSpPr>
          <p:nvPr/>
        </p:nvSpPr>
        <p:spPr bwMode="auto">
          <a:xfrm>
            <a:off x="272321" y="1628800"/>
            <a:ext cx="8692167" cy="4154984"/>
          </a:xfrm>
          <a:prstGeom prst="rect">
            <a:avLst/>
          </a:prstGeom>
          <a:noFill/>
          <a:ln w="9525">
            <a:noFill/>
            <a:miter lim="800000"/>
          </a:ln>
        </p:spPr>
        <p:txBody>
          <a:bodyPr wrap="square">
            <a:spAutoFit/>
          </a:bodyPr>
          <a:lstStyle/>
          <a:p>
            <a:pPr>
              <a:spcBef>
                <a:spcPct val="50000"/>
              </a:spcBef>
            </a:pPr>
            <a:r>
              <a:rPr lang="zh-CN" altLang="en-US" sz="2400" b="1">
                <a:ea typeface="宋体" panose="02010600030101010101" pitchFamily="2" charset="-122"/>
                <a:cs typeface="Times New Roman" panose="02020603050405020304" pitchFamily="18" charset="0"/>
              </a:rPr>
              <a:t>说明：  </a:t>
            </a:r>
            <a:endParaRPr lang="en-US" altLang="zh-CN" sz="2400" b="1">
              <a:ea typeface="宋体" panose="02010600030101010101" pitchFamily="2" charset="-122"/>
              <a:cs typeface="Times New Roman" panose="02020603050405020304" pitchFamily="18" charset="0"/>
            </a:endParaRPr>
          </a:p>
          <a:p>
            <a:pPr>
              <a:spcBef>
                <a:spcPct val="50000"/>
              </a:spcBef>
            </a:pPr>
            <a:r>
              <a:rPr lang="en-US" altLang="zh-CN" sz="2000" b="1">
                <a:ea typeface="宋体" panose="02010600030101010101" pitchFamily="2" charset="-122"/>
                <a:cs typeface="Times New Roman" panose="02020603050405020304" pitchFamily="18" charset="0"/>
              </a:rPr>
              <a:t>1. </a:t>
            </a:r>
            <a:r>
              <a:rPr lang="zh-CN" altLang="en-US" sz="2000" b="1">
                <a:ea typeface="宋体" panose="02010600030101010101" pitchFamily="2" charset="-122"/>
                <a:cs typeface="Times New Roman" panose="02020603050405020304" pitchFamily="18" charset="0"/>
              </a:rPr>
              <a:t>修饰符：</a:t>
            </a:r>
            <a:r>
              <a:rPr lang="en-US" altLang="zh-CN" sz="2000" b="1">
                <a:solidFill>
                  <a:srgbClr val="00B050"/>
                </a:solidFill>
                <a:ea typeface="宋体" panose="02010600030101010101" pitchFamily="2" charset="-122"/>
                <a:cs typeface="Times New Roman" panose="02020603050405020304" pitchFamily="18" charset="0"/>
              </a:rPr>
              <a:t>public, private, protected</a:t>
            </a:r>
            <a:r>
              <a:rPr lang="zh-CN" altLang="en-US" sz="2000" b="1">
                <a:ea typeface="宋体" panose="02010600030101010101" pitchFamily="2" charset="-122"/>
                <a:cs typeface="Times New Roman" panose="02020603050405020304" pitchFamily="18" charset="0"/>
              </a:rPr>
              <a:t>等。</a:t>
            </a:r>
            <a:endParaRPr lang="zh-CN" altLang="en-US" sz="2000" b="1">
              <a:ea typeface="宋体" panose="02010600030101010101" pitchFamily="2" charset="-122"/>
              <a:cs typeface="Times New Roman" panose="02020603050405020304" pitchFamily="18" charset="0"/>
            </a:endParaRPr>
          </a:p>
          <a:p>
            <a:pPr>
              <a:spcBef>
                <a:spcPct val="50000"/>
              </a:spcBef>
            </a:pPr>
            <a:r>
              <a:rPr lang="en-US" altLang="zh-CN" sz="2000" b="1">
                <a:ea typeface="宋体" panose="02010600030101010101" pitchFamily="2" charset="-122"/>
                <a:cs typeface="Times New Roman" panose="02020603050405020304" pitchFamily="18" charset="0"/>
              </a:rPr>
              <a:t>2. </a:t>
            </a:r>
            <a:r>
              <a:rPr lang="zh-CN" altLang="en-US" sz="2000" b="1">
                <a:ea typeface="宋体" panose="02010600030101010101" pitchFamily="2" charset="-122"/>
                <a:cs typeface="Times New Roman" panose="02020603050405020304" pitchFamily="18" charset="0"/>
              </a:rPr>
              <a:t>返回值类型：</a:t>
            </a:r>
            <a:r>
              <a:rPr lang="en-US" altLang="zh-CN" sz="2000" b="1">
                <a:ea typeface="宋体" panose="02010600030101010101" pitchFamily="2" charset="-122"/>
                <a:cs typeface="Times New Roman" panose="02020603050405020304" pitchFamily="18" charset="0"/>
              </a:rPr>
              <a:t>		</a:t>
            </a:r>
            <a:endParaRPr lang="en-US" altLang="zh-CN" sz="2000" b="1">
              <a:ea typeface="宋体" panose="02010600030101010101" pitchFamily="2" charset="-122"/>
              <a:cs typeface="Times New Roman" panose="02020603050405020304" pitchFamily="18" charset="0"/>
            </a:endParaRPr>
          </a:p>
          <a:p>
            <a:pPr marL="800100" lvl="1" indent="-342900">
              <a:spcBef>
                <a:spcPct val="50000"/>
              </a:spcBef>
              <a:buFont typeface="Wingdings" panose="05000000000000000000" pitchFamily="2" charset="2"/>
              <a:buChar char="Ø"/>
            </a:pPr>
            <a:r>
              <a:rPr lang="zh-CN" altLang="en-US" sz="2000" b="1">
                <a:ea typeface="宋体" panose="02010600030101010101" pitchFamily="2" charset="-122"/>
                <a:cs typeface="Times New Roman" panose="02020603050405020304" pitchFamily="18" charset="0"/>
              </a:rPr>
              <a:t>没有返回值：</a:t>
            </a:r>
            <a:r>
              <a:rPr lang="en-US" altLang="zh-CN" sz="2000" b="1">
                <a:solidFill>
                  <a:srgbClr val="FF0000"/>
                </a:solidFill>
                <a:ea typeface="宋体" panose="02010600030101010101" pitchFamily="2" charset="-122"/>
                <a:cs typeface="Times New Roman" panose="02020603050405020304" pitchFamily="18" charset="0"/>
              </a:rPr>
              <a:t>void</a:t>
            </a:r>
            <a:r>
              <a:rPr lang="zh-CN" altLang="en-US" sz="2000" b="1">
                <a:ea typeface="宋体" panose="02010600030101010101" pitchFamily="2" charset="-122"/>
                <a:cs typeface="Times New Roman" panose="02020603050405020304" pitchFamily="18" charset="0"/>
              </a:rPr>
              <a:t>。</a:t>
            </a:r>
            <a:endParaRPr lang="en-US" altLang="zh-CN" sz="2000" b="1">
              <a:ea typeface="宋体" panose="02010600030101010101" pitchFamily="2" charset="-122"/>
              <a:cs typeface="Times New Roman" panose="02020603050405020304" pitchFamily="18" charset="0"/>
            </a:endParaRPr>
          </a:p>
          <a:p>
            <a:pPr marL="800100" lvl="1" indent="-342900">
              <a:spcBef>
                <a:spcPct val="50000"/>
              </a:spcBef>
              <a:buFont typeface="Wingdings" panose="05000000000000000000" pitchFamily="2" charset="2"/>
              <a:buChar char="Ø"/>
            </a:pPr>
            <a:r>
              <a:rPr lang="zh-CN" altLang="en-US" sz="2000" b="1">
                <a:ea typeface="宋体" panose="02010600030101010101" pitchFamily="2" charset="-122"/>
                <a:cs typeface="Times New Roman" panose="02020603050405020304" pitchFamily="18" charset="0"/>
              </a:rPr>
              <a:t>有返回值，声明出变量的类型</a:t>
            </a:r>
            <a:endParaRPr lang="en-US" altLang="zh-CN" sz="2000" b="1">
              <a:ea typeface="宋体" panose="02010600030101010101" pitchFamily="2" charset="-122"/>
              <a:cs typeface="Times New Roman" panose="02020603050405020304" pitchFamily="18" charset="0"/>
            </a:endParaRPr>
          </a:p>
          <a:p>
            <a:pPr marL="0" lvl="1">
              <a:spcBef>
                <a:spcPct val="50000"/>
              </a:spcBef>
            </a:pPr>
            <a:r>
              <a:rPr lang="en-US" altLang="zh-CN" sz="2000" b="1">
                <a:ea typeface="宋体" panose="02010600030101010101" pitchFamily="2" charset="-122"/>
                <a:cs typeface="Times New Roman" panose="02020603050405020304" pitchFamily="18" charset="0"/>
              </a:rPr>
              <a:t>3. </a:t>
            </a:r>
            <a:r>
              <a:rPr lang="zh-CN" altLang="en-US" sz="2000" b="1">
                <a:ea typeface="宋体" panose="02010600030101010101" pitchFamily="2" charset="-122"/>
                <a:cs typeface="Times New Roman" panose="02020603050405020304" pitchFamily="18" charset="0"/>
              </a:rPr>
              <a:t>方法名：“见名知意”</a:t>
            </a:r>
            <a:endParaRPr lang="en-US" altLang="zh-CN" sz="2000" b="1">
              <a:ea typeface="宋体" panose="02010600030101010101" pitchFamily="2" charset="-122"/>
              <a:cs typeface="Times New Roman" panose="02020603050405020304" pitchFamily="18" charset="0"/>
            </a:endParaRPr>
          </a:p>
          <a:p>
            <a:pPr marL="0" lvl="1">
              <a:spcBef>
                <a:spcPct val="50000"/>
              </a:spcBef>
            </a:pPr>
            <a:r>
              <a:rPr lang="en-US" altLang="zh-CN" sz="2000" b="1">
                <a:ea typeface="宋体" panose="02010600030101010101" pitchFamily="2" charset="-122"/>
                <a:cs typeface="Times New Roman" panose="02020603050405020304" pitchFamily="18" charset="0"/>
              </a:rPr>
              <a:t>4. </a:t>
            </a:r>
            <a:r>
              <a:rPr lang="zh-CN" altLang="en-US" sz="2000" b="1">
                <a:ea typeface="宋体" panose="02010600030101010101" pitchFamily="2" charset="-122"/>
                <a:cs typeface="Times New Roman" panose="02020603050405020304" pitchFamily="18" charset="0"/>
              </a:rPr>
              <a:t>方法的参数列表：</a:t>
            </a:r>
            <a:endParaRPr lang="en-US" altLang="zh-CN" sz="2000" b="1">
              <a:ea typeface="宋体" panose="02010600030101010101" pitchFamily="2" charset="-122"/>
              <a:cs typeface="Times New Roman" panose="02020603050405020304" pitchFamily="18" charset="0"/>
            </a:endParaRPr>
          </a:p>
          <a:p>
            <a:pPr marL="800100" lvl="2" indent="-342900">
              <a:spcBef>
                <a:spcPct val="50000"/>
              </a:spcBef>
              <a:buFont typeface="Wingdings" panose="05000000000000000000" pitchFamily="2" charset="2"/>
              <a:buChar char="Ø"/>
            </a:pPr>
            <a:r>
              <a:rPr lang="zh-CN" altLang="en-US" sz="2000" b="1">
                <a:ea typeface="宋体" panose="02010600030101010101" pitchFamily="2" charset="-122"/>
                <a:cs typeface="Times New Roman" panose="02020603050405020304" pitchFamily="18" charset="0"/>
              </a:rPr>
              <a:t>可以包含一到多个参数</a:t>
            </a:r>
            <a:endParaRPr lang="en-US" altLang="zh-CN" sz="2000" b="1">
              <a:ea typeface="宋体" panose="02010600030101010101" pitchFamily="2" charset="-122"/>
              <a:cs typeface="Times New Roman" panose="02020603050405020304" pitchFamily="18" charset="0"/>
            </a:endParaRPr>
          </a:p>
          <a:p>
            <a:pPr marL="800100" lvl="2" indent="-342900">
              <a:spcBef>
                <a:spcPct val="50000"/>
              </a:spcBef>
              <a:buFont typeface="Wingdings" panose="05000000000000000000" pitchFamily="2" charset="2"/>
              <a:buChar char="Ø"/>
            </a:pPr>
            <a:r>
              <a:rPr lang="zh-CN" altLang="en-US" sz="2000" b="1">
                <a:ea typeface="宋体" panose="02010600030101010101" pitchFamily="2" charset="-122"/>
                <a:cs typeface="Times New Roman" panose="02020603050405020304" pitchFamily="18" charset="0"/>
              </a:rPr>
              <a:t>调用方法时，参数的类型与数量必须完全匹配</a:t>
            </a:r>
            <a:endParaRPr lang="zh-CN" altLang="en-US" sz="2000" b="1">
              <a:ea typeface="宋体" panose="02010600030101010101" pitchFamily="2" charset="-122"/>
              <a:cs typeface="Times New Roman" panose="02020603050405020304"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2447079" y="605436"/>
            <a:ext cx="4430880" cy="916247"/>
          </a:xfrm>
        </p:spPr>
        <p:txBody>
          <a:bodyPr>
            <a:normAutofit fontScale="90000"/>
          </a:bodyPr>
          <a:lstStyle/>
          <a:p>
            <a:pPr eaLnBrk="1" hangingPunct="1"/>
            <a:r>
              <a:rPr lang="en-US" altLang="zh-CN" sz="3600" b="1" dirty="0">
                <a:latin typeface="+mn-lt"/>
                <a:ea typeface="宋体" panose="02010600030101010101" pitchFamily="2" charset="-122"/>
                <a:cs typeface="Times New Roman" panose="02020603050405020304" pitchFamily="18" charset="0"/>
              </a:rPr>
              <a:t> 4.5.2</a:t>
            </a:r>
            <a:r>
              <a:rPr lang="zh-CN" altLang="en-US" sz="3600" b="1" dirty="0">
                <a:latin typeface="+mn-lt"/>
                <a:ea typeface="宋体" panose="02010600030101010101" pitchFamily="2" charset="-122"/>
                <a:cs typeface="Times New Roman" panose="02020603050405020304" pitchFamily="18" charset="0"/>
              </a:rPr>
              <a:t>再谈方法</a:t>
            </a:r>
            <a:r>
              <a:rPr lang="en-US" altLang="zh-CN" sz="3600" b="1" dirty="0">
                <a:latin typeface="+mn-lt"/>
                <a:ea typeface="宋体" panose="02010600030101010101" pitchFamily="2" charset="-122"/>
                <a:cs typeface="Times New Roman" panose="02020603050405020304" pitchFamily="18" charset="0"/>
              </a:rPr>
              <a:t>(method)</a:t>
            </a:r>
            <a:endParaRPr lang="zh-CN" altLang="en-US" sz="3600" b="1" dirty="0">
              <a:latin typeface="+mn-lt"/>
              <a:ea typeface="宋体" panose="02010600030101010101" pitchFamily="2" charset="-122"/>
              <a:cs typeface="Times New Roman" panose="02020603050405020304" pitchFamily="18" charset="0"/>
            </a:endParaRPr>
          </a:p>
        </p:txBody>
      </p:sp>
      <p:sp>
        <p:nvSpPr>
          <p:cNvPr id="6" name="Text Box 3"/>
          <p:cNvSpPr txBox="1">
            <a:spLocks noChangeArrowheads="1"/>
          </p:cNvSpPr>
          <p:nvPr/>
        </p:nvSpPr>
        <p:spPr bwMode="auto">
          <a:xfrm>
            <a:off x="252444" y="1424013"/>
            <a:ext cx="8820150" cy="4370427"/>
          </a:xfrm>
          <a:prstGeom prst="rect">
            <a:avLst/>
          </a:prstGeom>
          <a:noFill/>
          <a:ln w="9525">
            <a:noFill/>
            <a:miter lim="800000"/>
          </a:ln>
        </p:spPr>
        <p:txBody>
          <a:bodyPr>
            <a:spAutoFit/>
          </a:bodyPr>
          <a:lstStyle/>
          <a:p>
            <a:pPr marL="0" lvl="1"/>
            <a:r>
              <a:rPr lang="zh-CN" altLang="en-US" sz="2400">
                <a:ea typeface="宋体" panose="02010600030101010101" pitchFamily="2" charset="-122"/>
                <a:cs typeface="Times New Roman" panose="02020603050405020304" pitchFamily="18" charset="0"/>
              </a:rPr>
              <a:t>格式：</a:t>
            </a:r>
            <a:endParaRPr lang="zh-CN" altLang="en-US" sz="2400" dirty="0">
              <a:ea typeface="宋体" panose="02010600030101010101" pitchFamily="2" charset="-122"/>
              <a:cs typeface="Times New Roman" panose="02020603050405020304" pitchFamily="18" charset="0"/>
            </a:endParaRPr>
          </a:p>
          <a:p>
            <a:r>
              <a:rPr lang="zh-CN" altLang="en-US" sz="2000" b="1" dirty="0">
                <a:solidFill>
                  <a:schemeClr val="accent2"/>
                </a:solidFill>
                <a:ea typeface="宋体" panose="02010600030101010101" pitchFamily="2" charset="-122"/>
                <a:cs typeface="Times New Roman" panose="02020603050405020304" pitchFamily="18" charset="0"/>
              </a:rPr>
              <a:t>    </a:t>
            </a:r>
            <a:r>
              <a:rPr lang="zh-CN" altLang="en-US" sz="2000" b="1" dirty="0">
                <a:solidFill>
                  <a:srgbClr val="0000FF"/>
                </a:solidFill>
                <a:ea typeface="宋体" panose="02010600030101010101" pitchFamily="2" charset="-122"/>
                <a:cs typeface="Times New Roman" panose="02020603050405020304" pitchFamily="18" charset="0"/>
              </a:rPr>
              <a:t>修饰符</a:t>
            </a:r>
            <a:r>
              <a:rPr lang="zh-CN" altLang="en-US" sz="2000" b="1" dirty="0">
                <a:solidFill>
                  <a:schemeClr val="accent2"/>
                </a:solidFill>
                <a:ea typeface="宋体" panose="02010600030101010101" pitchFamily="2" charset="-122"/>
                <a:cs typeface="Times New Roman" panose="02020603050405020304" pitchFamily="18" charset="0"/>
              </a:rPr>
              <a:t> </a:t>
            </a:r>
            <a:r>
              <a:rPr lang="zh-CN" altLang="en-US" sz="2000" b="1" dirty="0">
                <a:solidFill>
                  <a:srgbClr val="C00000"/>
                </a:solidFill>
                <a:ea typeface="宋体" panose="02010600030101010101" pitchFamily="2" charset="-122"/>
                <a:cs typeface="Times New Roman" panose="02020603050405020304" pitchFamily="18" charset="0"/>
              </a:rPr>
              <a:t>返回值类型 </a:t>
            </a:r>
            <a:r>
              <a:rPr lang="zh-CN" altLang="en-US" sz="2000" b="1" dirty="0">
                <a:solidFill>
                  <a:srgbClr val="002060"/>
                </a:solidFill>
                <a:ea typeface="宋体" panose="02010600030101010101" pitchFamily="2" charset="-122"/>
                <a:cs typeface="Times New Roman" panose="02020603050405020304" pitchFamily="18" charset="0"/>
              </a:rPr>
              <a:t>方法名</a:t>
            </a:r>
            <a:r>
              <a:rPr lang="zh-CN" altLang="en-US" sz="2000" b="1" dirty="0">
                <a:solidFill>
                  <a:schemeClr val="accent2"/>
                </a:solidFill>
                <a:ea typeface="宋体" panose="02010600030101010101" pitchFamily="2" charset="-122"/>
                <a:cs typeface="Times New Roman" panose="02020603050405020304" pitchFamily="18" charset="0"/>
              </a:rPr>
              <a:t>（</a:t>
            </a:r>
            <a:r>
              <a:rPr lang="zh-CN" altLang="en-US" sz="2000" b="1" dirty="0">
                <a:solidFill>
                  <a:srgbClr val="C00000"/>
                </a:solidFill>
                <a:ea typeface="宋体" panose="02010600030101010101" pitchFamily="2" charset="-122"/>
                <a:cs typeface="Times New Roman" panose="02020603050405020304" pitchFamily="18" charset="0"/>
              </a:rPr>
              <a:t>参数类型 </a:t>
            </a:r>
            <a:r>
              <a:rPr lang="zh-CN" altLang="en-US" sz="2000" b="1" dirty="0">
                <a:solidFill>
                  <a:srgbClr val="0000FF"/>
                </a:solidFill>
                <a:ea typeface="宋体" panose="02010600030101010101" pitchFamily="2" charset="-122"/>
                <a:cs typeface="Times New Roman" panose="02020603050405020304" pitchFamily="18" charset="0"/>
              </a:rPr>
              <a:t>形参</a:t>
            </a:r>
            <a:r>
              <a:rPr lang="en-US" altLang="zh-CN" sz="2000" b="1" dirty="0">
                <a:solidFill>
                  <a:srgbClr val="0000FF"/>
                </a:solidFill>
                <a:ea typeface="宋体" panose="02010600030101010101" pitchFamily="2" charset="-122"/>
                <a:cs typeface="Times New Roman" panose="02020603050405020304" pitchFamily="18" charset="0"/>
              </a:rPr>
              <a:t>1</a:t>
            </a:r>
            <a:r>
              <a:rPr lang="zh-CN" altLang="en-US" sz="2000" b="1" dirty="0">
                <a:ea typeface="宋体" panose="02010600030101010101" pitchFamily="2" charset="-122"/>
                <a:cs typeface="Times New Roman" panose="02020603050405020304" pitchFamily="18" charset="0"/>
              </a:rPr>
              <a:t>，</a:t>
            </a:r>
            <a:r>
              <a:rPr lang="zh-CN" altLang="en-US" sz="2000" b="1" dirty="0">
                <a:solidFill>
                  <a:srgbClr val="C00000"/>
                </a:solidFill>
                <a:ea typeface="宋体" panose="02010600030101010101" pitchFamily="2" charset="-122"/>
                <a:cs typeface="Times New Roman" panose="02020603050405020304" pitchFamily="18" charset="0"/>
              </a:rPr>
              <a:t>参数类型 </a:t>
            </a:r>
            <a:r>
              <a:rPr lang="zh-CN" altLang="en-US" sz="2000" b="1" dirty="0">
                <a:solidFill>
                  <a:srgbClr val="0000FF"/>
                </a:solidFill>
                <a:ea typeface="宋体" panose="02010600030101010101" pitchFamily="2" charset="-122"/>
                <a:cs typeface="Times New Roman" panose="02020603050405020304" pitchFamily="18" charset="0"/>
              </a:rPr>
              <a:t>形参</a:t>
            </a:r>
            <a:r>
              <a:rPr lang="en-US" altLang="zh-CN" sz="2000" b="1" dirty="0">
                <a:solidFill>
                  <a:srgbClr val="0000FF"/>
                </a:solidFill>
                <a:ea typeface="宋体" panose="02010600030101010101" pitchFamily="2" charset="-122"/>
                <a:cs typeface="Times New Roman" panose="02020603050405020304" pitchFamily="18" charset="0"/>
              </a:rPr>
              <a:t>2</a:t>
            </a:r>
            <a:r>
              <a:rPr lang="zh-CN" altLang="en-US" sz="2000" b="1" dirty="0">
                <a:ea typeface="宋体" panose="02010600030101010101" pitchFamily="2" charset="-122"/>
                <a:cs typeface="Times New Roman" panose="02020603050405020304" pitchFamily="18" charset="0"/>
              </a:rPr>
              <a:t>，</a:t>
            </a:r>
            <a:r>
              <a:rPr lang="en-US" altLang="zh-CN" sz="2000" b="1" dirty="0">
                <a:solidFill>
                  <a:srgbClr val="C00000"/>
                </a:solidFill>
                <a:ea typeface="宋体" panose="02010600030101010101" pitchFamily="2" charset="-122"/>
                <a:cs typeface="Times New Roman" panose="02020603050405020304" pitchFamily="18" charset="0"/>
              </a:rPr>
              <a:t>….</a:t>
            </a:r>
            <a:r>
              <a:rPr lang="zh-CN" altLang="en-US" sz="2000" b="1" dirty="0">
                <a:solidFill>
                  <a:srgbClr val="C00000"/>
                </a:solidFill>
                <a:ea typeface="宋体" panose="02010600030101010101" pitchFamily="2" charset="-122"/>
                <a:cs typeface="Times New Roman" panose="02020603050405020304" pitchFamily="18" charset="0"/>
              </a:rPr>
              <a:t>）｛</a:t>
            </a:r>
            <a:endParaRPr lang="zh-CN" altLang="en-US" sz="2000" b="1" dirty="0">
              <a:solidFill>
                <a:srgbClr val="C00000"/>
              </a:solidFill>
              <a:ea typeface="宋体" panose="02010600030101010101" pitchFamily="2" charset="-122"/>
              <a:cs typeface="Times New Roman" panose="02020603050405020304" pitchFamily="18" charset="0"/>
            </a:endParaRPr>
          </a:p>
          <a:p>
            <a:pPr lvl="1"/>
            <a:r>
              <a:rPr lang="zh-CN" altLang="en-US" sz="2000" b="1" dirty="0">
                <a:solidFill>
                  <a:srgbClr val="C00000"/>
                </a:solidFill>
                <a:ea typeface="宋体" panose="02010600030101010101" pitchFamily="2" charset="-122"/>
                <a:cs typeface="Times New Roman" panose="02020603050405020304" pitchFamily="18" charset="0"/>
              </a:rPr>
              <a:t>  程序代码</a:t>
            </a:r>
            <a:endParaRPr lang="zh-CN" altLang="en-US" sz="2000" b="1" dirty="0">
              <a:solidFill>
                <a:srgbClr val="C00000"/>
              </a:solidFill>
              <a:ea typeface="宋体" panose="02010600030101010101" pitchFamily="2" charset="-122"/>
              <a:cs typeface="Times New Roman" panose="02020603050405020304" pitchFamily="18" charset="0"/>
            </a:endParaRPr>
          </a:p>
          <a:p>
            <a:pPr lvl="1"/>
            <a:r>
              <a:rPr lang="zh-CN" altLang="en-US" sz="2000" b="1" dirty="0">
                <a:solidFill>
                  <a:srgbClr val="C00000"/>
                </a:solidFill>
                <a:ea typeface="宋体" panose="02010600030101010101" pitchFamily="2" charset="-122"/>
                <a:cs typeface="Times New Roman" panose="02020603050405020304" pitchFamily="18" charset="0"/>
              </a:rPr>
              <a:t>  </a:t>
            </a:r>
            <a:r>
              <a:rPr lang="en-US" altLang="zh-CN" sz="2000" b="1" dirty="0">
                <a:solidFill>
                  <a:srgbClr val="C00000"/>
                </a:solidFill>
                <a:ea typeface="宋体" panose="02010600030101010101" pitchFamily="2" charset="-122"/>
                <a:cs typeface="Times New Roman" panose="02020603050405020304" pitchFamily="18" charset="0"/>
              </a:rPr>
              <a:t>return </a:t>
            </a:r>
            <a:r>
              <a:rPr lang="zh-CN" altLang="en-US" sz="2000" b="1" dirty="0">
                <a:solidFill>
                  <a:srgbClr val="C00000"/>
                </a:solidFill>
                <a:ea typeface="宋体" panose="02010600030101010101" pitchFamily="2" charset="-122"/>
                <a:cs typeface="Times New Roman" panose="02020603050405020304" pitchFamily="18" charset="0"/>
              </a:rPr>
              <a:t>返回值</a:t>
            </a:r>
            <a:r>
              <a:rPr lang="en-US" altLang="zh-CN" sz="2000" b="1" dirty="0">
                <a:solidFill>
                  <a:srgbClr val="C00000"/>
                </a:solidFill>
                <a:ea typeface="宋体" panose="02010600030101010101" pitchFamily="2" charset="-122"/>
                <a:cs typeface="Times New Roman" panose="02020603050405020304" pitchFamily="18" charset="0"/>
              </a:rPr>
              <a:t>;</a:t>
            </a:r>
            <a:endParaRPr lang="zh-CN" altLang="en-US" sz="2000" b="1" dirty="0">
              <a:solidFill>
                <a:srgbClr val="C00000"/>
              </a:solidFill>
              <a:ea typeface="宋体" panose="02010600030101010101" pitchFamily="2" charset="-122"/>
              <a:cs typeface="Times New Roman" panose="02020603050405020304" pitchFamily="18" charset="0"/>
            </a:endParaRPr>
          </a:p>
          <a:p>
            <a:pPr lvl="1"/>
            <a:r>
              <a:rPr lang="zh-CN" altLang="en-US" sz="2000" b="1" dirty="0">
                <a:solidFill>
                  <a:srgbClr val="C00000"/>
                </a:solidFill>
                <a:ea typeface="宋体" panose="02010600030101010101" pitchFamily="2" charset="-122"/>
                <a:cs typeface="Times New Roman" panose="02020603050405020304" pitchFamily="18" charset="0"/>
              </a:rPr>
              <a:t>｝</a:t>
            </a:r>
            <a:endParaRPr lang="zh-CN" altLang="en-US" sz="2000" b="1" dirty="0">
              <a:solidFill>
                <a:srgbClr val="C00000"/>
              </a:solidFill>
              <a:ea typeface="宋体" panose="02010600030101010101" pitchFamily="2" charset="-122"/>
              <a:cs typeface="Times New Roman" panose="02020603050405020304" pitchFamily="18" charset="0"/>
            </a:endParaRPr>
          </a:p>
          <a:p>
            <a:pPr lvl="1"/>
            <a:endParaRPr lang="en-US" altLang="zh-CN" sz="2000" b="1">
              <a:ea typeface="宋体" panose="02010600030101010101" pitchFamily="2" charset="-122"/>
              <a:cs typeface="Times New Roman" panose="02020603050405020304" pitchFamily="18" charset="0"/>
            </a:endParaRPr>
          </a:p>
          <a:p>
            <a:pPr marL="0" lvl="1"/>
            <a:r>
              <a:rPr lang="zh-CN" altLang="en-US" sz="2400" b="1">
                <a:ea typeface="宋体" panose="02010600030101010101" pitchFamily="2" charset="-122"/>
                <a:cs typeface="Times New Roman" panose="02020603050405020304" pitchFamily="18" charset="0"/>
              </a:rPr>
              <a:t>其中</a:t>
            </a:r>
            <a:r>
              <a:rPr lang="zh-CN" altLang="en-US" sz="2400" b="1" dirty="0">
                <a:ea typeface="宋体" panose="02010600030101010101" pitchFamily="2" charset="-122"/>
                <a:cs typeface="Times New Roman" panose="02020603050405020304" pitchFamily="18" charset="0"/>
              </a:rPr>
              <a:t>：</a:t>
            </a:r>
            <a:endParaRPr lang="zh-CN" altLang="en-US" sz="2400" b="1" dirty="0">
              <a:ea typeface="宋体" panose="02010600030101010101" pitchFamily="2" charset="-122"/>
              <a:cs typeface="Times New Roman" panose="02020603050405020304" pitchFamily="18" charset="0"/>
            </a:endParaRPr>
          </a:p>
          <a:p>
            <a:pPr lvl="1"/>
            <a:r>
              <a:rPr lang="zh-CN" altLang="en-US" sz="2000" b="1">
                <a:ea typeface="宋体" panose="02010600030101010101" pitchFamily="2" charset="-122"/>
                <a:cs typeface="Times New Roman" panose="02020603050405020304" pitchFamily="18" charset="0"/>
              </a:rPr>
              <a:t>形参：</a:t>
            </a:r>
            <a:r>
              <a:rPr lang="zh-CN" altLang="en-US" sz="2000" b="1" dirty="0">
                <a:ea typeface="宋体" panose="02010600030101010101" pitchFamily="2" charset="-122"/>
                <a:cs typeface="Times New Roman" panose="02020603050405020304" pitchFamily="18" charset="0"/>
              </a:rPr>
              <a:t>在方法被调用时用于接收外部传入的数据的变量。</a:t>
            </a:r>
            <a:endParaRPr lang="zh-CN" altLang="en-US" sz="2000" b="1" dirty="0">
              <a:ea typeface="宋体" panose="02010600030101010101" pitchFamily="2" charset="-122"/>
              <a:cs typeface="Times New Roman" panose="02020603050405020304" pitchFamily="18" charset="0"/>
            </a:endParaRPr>
          </a:p>
          <a:p>
            <a:pPr lvl="1"/>
            <a:r>
              <a:rPr lang="zh-CN" altLang="en-US" sz="2000" b="1" dirty="0">
                <a:ea typeface="宋体" panose="02010600030101010101" pitchFamily="2" charset="-122"/>
                <a:cs typeface="Times New Roman" panose="02020603050405020304" pitchFamily="18" charset="0"/>
              </a:rPr>
              <a:t>参数类型：就是该形式参数的数据类型。</a:t>
            </a:r>
            <a:endParaRPr lang="zh-CN" altLang="en-US" sz="2000" b="1" dirty="0">
              <a:ea typeface="宋体" panose="02010600030101010101" pitchFamily="2" charset="-122"/>
              <a:cs typeface="Times New Roman" panose="02020603050405020304" pitchFamily="18" charset="0"/>
            </a:endParaRPr>
          </a:p>
          <a:p>
            <a:pPr lvl="1"/>
            <a:r>
              <a:rPr lang="zh-CN" altLang="en-US" sz="2000" b="1" dirty="0">
                <a:ea typeface="宋体" panose="02010600030101010101" pitchFamily="2" charset="-122"/>
                <a:cs typeface="Times New Roman" panose="02020603050405020304" pitchFamily="18" charset="0"/>
              </a:rPr>
              <a:t>返回值：方法在执行完毕后返还给调用它的程序的数据。</a:t>
            </a:r>
            <a:endParaRPr lang="zh-CN" altLang="en-US" sz="2000" b="1" dirty="0">
              <a:ea typeface="宋体" panose="02010600030101010101" pitchFamily="2" charset="-122"/>
              <a:cs typeface="Times New Roman" panose="02020603050405020304" pitchFamily="18" charset="0"/>
            </a:endParaRPr>
          </a:p>
          <a:p>
            <a:pPr lvl="1"/>
            <a:r>
              <a:rPr lang="zh-CN" altLang="en-US" sz="2000" b="1" dirty="0">
                <a:ea typeface="宋体" panose="02010600030101010101" pitchFamily="2" charset="-122"/>
                <a:cs typeface="Times New Roman" panose="02020603050405020304" pitchFamily="18" charset="0"/>
              </a:rPr>
              <a:t>返回值类型：方法要返回的结果的数据类型。</a:t>
            </a:r>
            <a:endParaRPr lang="zh-CN" altLang="en-US" sz="2000" b="1" dirty="0">
              <a:ea typeface="宋体" panose="02010600030101010101" pitchFamily="2" charset="-122"/>
              <a:cs typeface="Times New Roman" panose="02020603050405020304" pitchFamily="18" charset="0"/>
            </a:endParaRPr>
          </a:p>
          <a:p>
            <a:pPr lvl="1"/>
            <a:r>
              <a:rPr lang="zh-CN" altLang="en-US" sz="2000" b="1" dirty="0">
                <a:ea typeface="宋体" panose="02010600030101010101" pitchFamily="2" charset="-122"/>
                <a:cs typeface="Times New Roman" panose="02020603050405020304" pitchFamily="18" charset="0"/>
              </a:rPr>
              <a:t>实参：调用方法时实际传给函数形式参数的数据。</a:t>
            </a:r>
            <a:endParaRPr lang="en-US" altLang="zh-CN" sz="2000" b="1" dirty="0">
              <a:ea typeface="宋体" panose="02010600030101010101" pitchFamily="2" charset="-122"/>
              <a:cs typeface="Times New Roman" panose="02020603050405020304" pitchFamily="18" charset="0"/>
            </a:endParaRPr>
          </a:p>
          <a:p>
            <a:pPr lvl="1"/>
            <a:endParaRPr lang="zh-CN" altLang="en-US" sz="1000" b="1" dirty="0">
              <a:ea typeface="宋体" panose="02010600030101010101" pitchFamily="2" charset="-122"/>
              <a:cs typeface="Times New Roman" panose="02020603050405020304" pitchFamily="18" charset="0"/>
            </a:endParaRPr>
          </a:p>
          <a:p>
            <a:pPr marL="800100" lvl="1" indent="-342900">
              <a:buFont typeface="Wingdings" panose="05000000000000000000" pitchFamily="2" charset="2"/>
              <a:buChar char="u"/>
            </a:pPr>
            <a:r>
              <a:rPr lang="zh-CN" altLang="en-US" sz="2000" b="1" dirty="0">
                <a:solidFill>
                  <a:srgbClr val="0000FF"/>
                </a:solidFill>
                <a:ea typeface="宋体" panose="02010600030101010101" pitchFamily="2" charset="-122"/>
                <a:cs typeface="Times New Roman" panose="02020603050405020304" pitchFamily="18" charset="0"/>
              </a:rPr>
              <a:t>如何理解方法返回值类型为</a:t>
            </a:r>
            <a:r>
              <a:rPr lang="en-US" altLang="zh-CN" sz="2000" b="1" dirty="0">
                <a:solidFill>
                  <a:srgbClr val="0000FF"/>
                </a:solidFill>
                <a:ea typeface="宋体" panose="02010600030101010101" pitchFamily="2" charset="-122"/>
                <a:cs typeface="Times New Roman" panose="02020603050405020304" pitchFamily="18" charset="0"/>
              </a:rPr>
              <a:t>void</a:t>
            </a:r>
            <a:r>
              <a:rPr lang="zh-CN" altLang="en-US" sz="2000" b="1" dirty="0">
                <a:solidFill>
                  <a:srgbClr val="0000FF"/>
                </a:solidFill>
                <a:ea typeface="宋体" panose="02010600030101010101" pitchFamily="2" charset="-122"/>
                <a:cs typeface="Times New Roman" panose="02020603050405020304" pitchFamily="18" charset="0"/>
              </a:rPr>
              <a:t>的情况</a:t>
            </a:r>
            <a:r>
              <a:rPr lang="zh-CN" altLang="en-US" b="1" dirty="0">
                <a:solidFill>
                  <a:srgbClr val="0000FF"/>
                </a:solidFill>
                <a:ea typeface="宋体" panose="02010600030101010101" pitchFamily="2" charset="-122"/>
                <a:cs typeface="Times New Roman" panose="02020603050405020304" pitchFamily="18" charset="0"/>
              </a:rPr>
              <a:t> </a:t>
            </a:r>
            <a:r>
              <a:rPr lang="en-US" altLang="zh-CN" b="1" dirty="0">
                <a:solidFill>
                  <a:srgbClr val="0000FF"/>
                </a:solidFill>
                <a:ea typeface="宋体" panose="02010600030101010101" pitchFamily="2" charset="-122"/>
                <a:cs typeface="Times New Roman" panose="02020603050405020304" pitchFamily="18" charset="0"/>
              </a:rPr>
              <a:t>?</a:t>
            </a:r>
            <a:endParaRPr lang="zh-CN" altLang="en-US" b="1" dirty="0">
              <a:solidFill>
                <a:srgbClr val="0000FF"/>
              </a:solidFill>
              <a:ea typeface="宋体" panose="02010600030101010101" pitchFamily="2" charset="-122"/>
              <a:cs typeface="Times New Roman" panose="02020603050405020304"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2915816" y="548680"/>
            <a:ext cx="3923960" cy="858753"/>
          </a:xfrm>
        </p:spPr>
        <p:txBody>
          <a:bodyPr>
            <a:normAutofit/>
          </a:bodyPr>
          <a:lstStyle/>
          <a:p>
            <a:pPr eaLnBrk="1" hangingPunct="1"/>
            <a:r>
              <a:rPr lang="en-US" altLang="zh-CN" b="1" dirty="0">
                <a:latin typeface="+mn-lt"/>
                <a:ea typeface="宋体" panose="02010600030101010101" pitchFamily="2" charset="-122"/>
                <a:cs typeface="Times New Roman" panose="02020603050405020304" pitchFamily="18" charset="0"/>
              </a:rPr>
              <a:t> </a:t>
            </a:r>
            <a:r>
              <a:rPr lang="zh-CN" altLang="en-US" b="1" dirty="0">
                <a:latin typeface="+mn-lt"/>
                <a:ea typeface="宋体" panose="02010600030101010101" pitchFamily="2" charset="-122"/>
                <a:cs typeface="Times New Roman" panose="02020603050405020304" pitchFamily="18" charset="0"/>
              </a:rPr>
              <a:t>方法的调用</a:t>
            </a:r>
            <a:endParaRPr lang="zh-CN" altLang="en-US" b="1" dirty="0">
              <a:latin typeface="+mn-lt"/>
              <a:ea typeface="宋体" panose="02010600030101010101" pitchFamily="2" charset="-122"/>
              <a:cs typeface="Times New Roman" panose="02020603050405020304" pitchFamily="18" charset="0"/>
            </a:endParaRPr>
          </a:p>
        </p:txBody>
      </p:sp>
      <p:sp>
        <p:nvSpPr>
          <p:cNvPr id="32771" name="Rectangle 3"/>
          <p:cNvSpPr>
            <a:spLocks noGrp="1" noChangeArrowheads="1"/>
          </p:cNvSpPr>
          <p:nvPr>
            <p:ph type="body" sz="half" idx="1"/>
          </p:nvPr>
        </p:nvSpPr>
        <p:spPr>
          <a:xfrm>
            <a:off x="755576" y="1340768"/>
            <a:ext cx="5328592" cy="936104"/>
          </a:xfrm>
        </p:spPr>
        <p:txBody>
          <a:bodyPr>
            <a:noAutofit/>
          </a:bodyPr>
          <a:lstStyle/>
          <a:p>
            <a:pPr eaLnBrk="1" hangingPunct="1">
              <a:buFont typeface="Wingdings" panose="05000000000000000000" pitchFamily="2" charset="2"/>
              <a:buChar char="l"/>
            </a:pPr>
            <a:r>
              <a:rPr lang="zh-CN" altLang="en-US" dirty="0">
                <a:latin typeface="Times New Roman" panose="02020603050405020304" pitchFamily="18" charset="0"/>
                <a:ea typeface="宋体" panose="02010600030101010101" pitchFamily="2" charset="-122"/>
                <a:cs typeface="Times New Roman" panose="02020603050405020304" pitchFamily="18" charset="0"/>
              </a:rPr>
              <a:t>方法只有被调用才会被执行</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eaLnBrk="1" hangingPunct="1">
              <a:buFont typeface="Wingdings" panose="05000000000000000000" pitchFamily="2" charset="2"/>
              <a:buChar char="l"/>
            </a:pPr>
            <a:r>
              <a:rPr lang="zh-CN" altLang="en-US" dirty="0">
                <a:latin typeface="Times New Roman" panose="02020603050405020304" pitchFamily="18" charset="0"/>
                <a:ea typeface="宋体" panose="02010600030101010101" pitchFamily="2" charset="-122"/>
                <a:cs typeface="Times New Roman" panose="02020603050405020304" pitchFamily="18" charset="0"/>
              </a:rPr>
              <a:t>方法调用的过程分析</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32772" name="Picture 4" descr="传值"/>
          <p:cNvPicPr>
            <a:picLocks noGrp="1" noChangeAspect="1" noChangeArrowheads="1"/>
          </p:cNvPicPr>
          <p:nvPr>
            <p:ph sz="half" idx="2"/>
          </p:nvPr>
        </p:nvPicPr>
        <p:blipFill>
          <a:blip r:embed="rId1" cstate="print">
            <a:clrChange>
              <a:clrFrom>
                <a:srgbClr val="FFFFFF"/>
              </a:clrFrom>
              <a:clrTo>
                <a:srgbClr val="FFFFFF">
                  <a:alpha val="0"/>
                </a:srgbClr>
              </a:clrTo>
            </a:clrChange>
          </a:blip>
          <a:srcRect/>
          <a:stretch>
            <a:fillRect/>
          </a:stretch>
        </p:blipFill>
        <p:spPr>
          <a:xfrm>
            <a:off x="1115616" y="2636912"/>
            <a:ext cx="7128792" cy="3680403"/>
          </a:xfrm>
          <a:noFill/>
        </p:spPr>
      </p:pic>
      <p:sp>
        <p:nvSpPr>
          <p:cNvPr id="2" name="矩形 1"/>
          <p:cNvSpPr/>
          <p:nvPr/>
        </p:nvSpPr>
        <p:spPr>
          <a:xfrm>
            <a:off x="827584" y="2420888"/>
            <a:ext cx="7632848" cy="3888432"/>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339752" y="548680"/>
            <a:ext cx="2232248" cy="62373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6" name="圆角矩形 5"/>
          <p:cNvSpPr/>
          <p:nvPr/>
        </p:nvSpPr>
        <p:spPr>
          <a:xfrm>
            <a:off x="2411760" y="6021288"/>
            <a:ext cx="2088232" cy="69269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dirty="0"/>
          </a:p>
        </p:txBody>
      </p:sp>
      <p:sp>
        <p:nvSpPr>
          <p:cNvPr id="7" name="TextBox 6"/>
          <p:cNvSpPr txBox="1"/>
          <p:nvPr/>
        </p:nvSpPr>
        <p:spPr>
          <a:xfrm>
            <a:off x="1475656" y="6165304"/>
            <a:ext cx="720080" cy="369332"/>
          </a:xfrm>
          <a:prstGeom prst="rect">
            <a:avLst/>
          </a:prstGeom>
          <a:noFill/>
        </p:spPr>
        <p:txBody>
          <a:bodyPr wrap="square" rtlCol="0">
            <a:spAutoFit/>
          </a:bodyPr>
          <a:lstStyle/>
          <a:p>
            <a:r>
              <a:rPr lang="en-US" altLang="zh-CN" dirty="0"/>
              <a:t>main</a:t>
            </a:r>
            <a:endParaRPr lang="zh-CN" altLang="en-US" dirty="0"/>
          </a:p>
        </p:txBody>
      </p:sp>
      <p:sp>
        <p:nvSpPr>
          <p:cNvPr id="8" name="圆角矩形 7"/>
          <p:cNvSpPr/>
          <p:nvPr/>
        </p:nvSpPr>
        <p:spPr>
          <a:xfrm>
            <a:off x="2411760" y="5301208"/>
            <a:ext cx="2088232" cy="69269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endParaRPr lang="zh-CN" altLang="en-US" dirty="0"/>
          </a:p>
        </p:txBody>
      </p:sp>
      <p:sp>
        <p:nvSpPr>
          <p:cNvPr id="9" name="TextBox 8"/>
          <p:cNvSpPr txBox="1"/>
          <p:nvPr/>
        </p:nvSpPr>
        <p:spPr>
          <a:xfrm>
            <a:off x="2627784" y="5301208"/>
            <a:ext cx="864096" cy="369332"/>
          </a:xfrm>
          <a:prstGeom prst="rect">
            <a:avLst/>
          </a:prstGeom>
          <a:noFill/>
        </p:spPr>
        <p:txBody>
          <a:bodyPr wrap="square" rtlCol="0">
            <a:spAutoFit/>
          </a:bodyPr>
          <a:lstStyle/>
          <a:p>
            <a:r>
              <a:rPr lang="en-US" altLang="zh-CN" dirty="0"/>
              <a:t>a:10</a:t>
            </a:r>
            <a:endParaRPr lang="zh-CN" altLang="en-US" dirty="0"/>
          </a:p>
        </p:txBody>
      </p:sp>
      <p:sp>
        <p:nvSpPr>
          <p:cNvPr id="10" name="TextBox 9"/>
          <p:cNvSpPr txBox="1"/>
          <p:nvPr/>
        </p:nvSpPr>
        <p:spPr>
          <a:xfrm>
            <a:off x="2627784" y="5661248"/>
            <a:ext cx="864096" cy="369332"/>
          </a:xfrm>
          <a:prstGeom prst="rect">
            <a:avLst/>
          </a:prstGeom>
          <a:noFill/>
        </p:spPr>
        <p:txBody>
          <a:bodyPr wrap="square" rtlCol="0">
            <a:spAutoFit/>
          </a:bodyPr>
          <a:lstStyle/>
          <a:p>
            <a:r>
              <a:rPr lang="en-US" altLang="zh-CN" dirty="0"/>
              <a:t>b:5</a:t>
            </a:r>
            <a:endParaRPr lang="zh-CN" altLang="en-US" dirty="0"/>
          </a:p>
        </p:txBody>
      </p:sp>
      <p:sp>
        <p:nvSpPr>
          <p:cNvPr id="11" name="TextBox 10"/>
          <p:cNvSpPr txBox="1"/>
          <p:nvPr/>
        </p:nvSpPr>
        <p:spPr>
          <a:xfrm>
            <a:off x="1043608" y="5445224"/>
            <a:ext cx="1224136" cy="369332"/>
          </a:xfrm>
          <a:prstGeom prst="rect">
            <a:avLst/>
          </a:prstGeom>
          <a:noFill/>
        </p:spPr>
        <p:txBody>
          <a:bodyPr wrap="square" rtlCol="0">
            <a:spAutoFit/>
          </a:bodyPr>
          <a:lstStyle/>
          <a:p>
            <a:r>
              <a:rPr lang="en-US" altLang="zh-CN" dirty="0" err="1"/>
              <a:t>methodA</a:t>
            </a:r>
            <a:endParaRPr lang="zh-CN" altLang="en-US" dirty="0"/>
          </a:p>
        </p:txBody>
      </p:sp>
      <p:sp>
        <p:nvSpPr>
          <p:cNvPr id="12" name="圆角矩形 11"/>
          <p:cNvSpPr/>
          <p:nvPr/>
        </p:nvSpPr>
        <p:spPr>
          <a:xfrm>
            <a:off x="2411760" y="4581128"/>
            <a:ext cx="2088232" cy="69269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endParaRPr lang="zh-CN" altLang="en-US" dirty="0"/>
          </a:p>
        </p:txBody>
      </p:sp>
      <p:sp>
        <p:nvSpPr>
          <p:cNvPr id="13" name="TextBox 12"/>
          <p:cNvSpPr txBox="1"/>
          <p:nvPr/>
        </p:nvSpPr>
        <p:spPr>
          <a:xfrm>
            <a:off x="2627784" y="4581128"/>
            <a:ext cx="864096" cy="369332"/>
          </a:xfrm>
          <a:prstGeom prst="rect">
            <a:avLst/>
          </a:prstGeom>
          <a:noFill/>
        </p:spPr>
        <p:txBody>
          <a:bodyPr wrap="square" rtlCol="0">
            <a:spAutoFit/>
          </a:bodyPr>
          <a:lstStyle/>
          <a:p>
            <a:r>
              <a:rPr lang="en-US" altLang="zh-CN" dirty="0"/>
              <a:t>c:15</a:t>
            </a:r>
            <a:endParaRPr lang="zh-CN" altLang="en-US" dirty="0"/>
          </a:p>
        </p:txBody>
      </p:sp>
      <p:sp>
        <p:nvSpPr>
          <p:cNvPr id="14" name="TextBox 13"/>
          <p:cNvSpPr txBox="1"/>
          <p:nvPr/>
        </p:nvSpPr>
        <p:spPr>
          <a:xfrm>
            <a:off x="1043608" y="4725144"/>
            <a:ext cx="1224136" cy="369332"/>
          </a:xfrm>
          <a:prstGeom prst="rect">
            <a:avLst/>
          </a:prstGeom>
          <a:noFill/>
        </p:spPr>
        <p:txBody>
          <a:bodyPr wrap="square" rtlCol="0">
            <a:spAutoFit/>
          </a:bodyPr>
          <a:lstStyle/>
          <a:p>
            <a:r>
              <a:rPr lang="en-US" altLang="zh-CN" dirty="0" err="1"/>
              <a:t>methodB</a:t>
            </a:r>
            <a:endParaRPr lang="zh-CN" altLang="en-US" dirty="0"/>
          </a:p>
        </p:txBody>
      </p:sp>
      <p:sp>
        <p:nvSpPr>
          <p:cNvPr id="15" name="圆角矩形 14"/>
          <p:cNvSpPr/>
          <p:nvPr/>
        </p:nvSpPr>
        <p:spPr>
          <a:xfrm>
            <a:off x="2411760" y="3861048"/>
            <a:ext cx="2088232" cy="6926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endParaRPr lang="zh-CN" altLang="en-US" dirty="0"/>
          </a:p>
        </p:txBody>
      </p:sp>
      <p:sp>
        <p:nvSpPr>
          <p:cNvPr id="16" name="TextBox 15"/>
          <p:cNvSpPr txBox="1"/>
          <p:nvPr/>
        </p:nvSpPr>
        <p:spPr>
          <a:xfrm>
            <a:off x="1043608" y="4005064"/>
            <a:ext cx="1224136" cy="369332"/>
          </a:xfrm>
          <a:prstGeom prst="rect">
            <a:avLst/>
          </a:prstGeom>
          <a:noFill/>
        </p:spPr>
        <p:txBody>
          <a:bodyPr wrap="square" rtlCol="0">
            <a:spAutoFit/>
          </a:bodyPr>
          <a:lstStyle/>
          <a:p>
            <a:r>
              <a:rPr lang="en-US" altLang="zh-CN" dirty="0" err="1"/>
              <a:t>methodC</a:t>
            </a:r>
            <a:endParaRPr lang="zh-CN" altLang="en-US" dirty="0"/>
          </a:p>
        </p:txBody>
      </p:sp>
      <p:sp>
        <p:nvSpPr>
          <p:cNvPr id="17" name="圆角矩形 16"/>
          <p:cNvSpPr/>
          <p:nvPr/>
        </p:nvSpPr>
        <p:spPr>
          <a:xfrm>
            <a:off x="2411760" y="3140968"/>
            <a:ext cx="2088232" cy="69269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dirty="0"/>
          </a:p>
        </p:txBody>
      </p:sp>
      <p:sp>
        <p:nvSpPr>
          <p:cNvPr id="18" name="TextBox 17"/>
          <p:cNvSpPr txBox="1"/>
          <p:nvPr/>
        </p:nvSpPr>
        <p:spPr>
          <a:xfrm>
            <a:off x="1043608" y="3284984"/>
            <a:ext cx="1224136" cy="369332"/>
          </a:xfrm>
          <a:prstGeom prst="rect">
            <a:avLst/>
          </a:prstGeom>
          <a:noFill/>
        </p:spPr>
        <p:txBody>
          <a:bodyPr wrap="square" rtlCol="0">
            <a:spAutoFit/>
          </a:bodyPr>
          <a:lstStyle/>
          <a:p>
            <a:r>
              <a:rPr lang="en-US" altLang="zh-CN" dirty="0" err="1"/>
              <a:t>methodD</a:t>
            </a:r>
            <a:endParaRPr lang="zh-CN" altLang="en-US" dirty="0"/>
          </a:p>
        </p:txBody>
      </p:sp>
      <p:sp>
        <p:nvSpPr>
          <p:cNvPr id="19" name="椭圆形标注 18"/>
          <p:cNvSpPr/>
          <p:nvPr/>
        </p:nvSpPr>
        <p:spPr>
          <a:xfrm>
            <a:off x="4067944" y="2276872"/>
            <a:ext cx="2088232" cy="864096"/>
          </a:xfrm>
          <a:prstGeom prst="wedgeEllipseCallout">
            <a:avLst>
              <a:gd name="adj1" fmla="val -69231"/>
              <a:gd name="adj2" fmla="val 9534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位于栈顶的方法是正在执行的方法</a:t>
            </a:r>
            <a:endParaRPr lang="zh-CN" altLang="en-US" dirty="0"/>
          </a:p>
        </p:txBody>
      </p:sp>
      <p:cxnSp>
        <p:nvCxnSpPr>
          <p:cNvPr id="26" name="直接连接符 25"/>
          <p:cNvCxnSpPr/>
          <p:nvPr/>
        </p:nvCxnSpPr>
        <p:spPr>
          <a:xfrm>
            <a:off x="4572000" y="6381328"/>
            <a:ext cx="5760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肘形连接符 28"/>
          <p:cNvCxnSpPr/>
          <p:nvPr/>
        </p:nvCxnSpPr>
        <p:spPr>
          <a:xfrm rot="16200000" flipV="1">
            <a:off x="4493146" y="5726410"/>
            <a:ext cx="733772" cy="57606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4572000" y="5589240"/>
            <a:ext cx="5760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肘形连接符 28"/>
          <p:cNvCxnSpPr/>
          <p:nvPr/>
        </p:nvCxnSpPr>
        <p:spPr>
          <a:xfrm rot="16200000" flipV="1">
            <a:off x="4493146" y="4934322"/>
            <a:ext cx="661764" cy="648072"/>
          </a:xfrm>
          <a:prstGeom prst="bentConnector3">
            <a:avLst>
              <a:gd name="adj1" fmla="val 9288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4644008" y="4869160"/>
            <a:ext cx="5040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肘形连接符 28"/>
          <p:cNvCxnSpPr/>
          <p:nvPr/>
        </p:nvCxnSpPr>
        <p:spPr>
          <a:xfrm rot="16200000" flipV="1">
            <a:off x="4493146" y="4214242"/>
            <a:ext cx="733772" cy="57606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4644008" y="4077072"/>
            <a:ext cx="5040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肘形连接符 28"/>
          <p:cNvCxnSpPr/>
          <p:nvPr/>
        </p:nvCxnSpPr>
        <p:spPr>
          <a:xfrm rot="16200000" flipV="1">
            <a:off x="4493146" y="3435846"/>
            <a:ext cx="733772" cy="57606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hkstart\Desktop\1.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784418" y="3212975"/>
            <a:ext cx="2192616" cy="33661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39552" y="1412776"/>
            <a:ext cx="8136904" cy="707886"/>
          </a:xfrm>
          <a:prstGeom prst="rect">
            <a:avLst/>
          </a:prstGeom>
          <a:noFill/>
        </p:spPr>
        <p:txBody>
          <a:bodyPr wrap="square" rtlCol="0">
            <a:spAutoFit/>
          </a:bodyPr>
          <a:lstStyle/>
          <a:p>
            <a:r>
              <a:rPr lang="zh-CN" altLang="en-US" sz="4000" b="1" dirty="0">
                <a:latin typeface="新宋体" panose="02010609030101010101" pitchFamily="49" charset="-122"/>
                <a:ea typeface="新宋体" panose="02010609030101010101" pitchFamily="49" charset="-122"/>
              </a:rPr>
              <a:t>何谓“面向对象”的编程思想？</a:t>
            </a:r>
            <a:endParaRPr lang="zh-CN" altLang="en-US" sz="4000" b="1" dirty="0">
              <a:latin typeface="新宋体" panose="02010609030101010101" pitchFamily="49" charset="-122"/>
              <a:ea typeface="新宋体" panose="02010609030101010101" pitchFamily="49" charset="-122"/>
            </a:endParaRPr>
          </a:p>
        </p:txBody>
      </p:sp>
      <p:sp>
        <p:nvSpPr>
          <p:cNvPr id="3" name="TextBox 2"/>
          <p:cNvSpPr txBox="1"/>
          <p:nvPr/>
        </p:nvSpPr>
        <p:spPr>
          <a:xfrm>
            <a:off x="256293" y="4388230"/>
            <a:ext cx="7344816" cy="1107996"/>
          </a:xfrm>
          <a:prstGeom prst="rect">
            <a:avLst/>
          </a:prstGeom>
          <a:noFill/>
        </p:spPr>
        <p:txBody>
          <a:bodyPr wrap="square" rtlCol="0">
            <a:spAutoFit/>
          </a:bodyPr>
          <a:lstStyle/>
          <a:p>
            <a:r>
              <a:rPr lang="zh-CN" altLang="en-US" sz="6600" dirty="0">
                <a:solidFill>
                  <a:srgbClr val="FF0000"/>
                </a:solidFill>
                <a:latin typeface="华文新魏" panose="02010800040101010101" pitchFamily="2" charset="-122"/>
                <a:ea typeface="华文新魏" panose="02010800040101010101" pitchFamily="2" charset="-122"/>
                <a:cs typeface="Courier New" panose="02070309020205020404" pitchFamily="49" charset="0"/>
              </a:rPr>
              <a:t>顿 悟？</a:t>
            </a:r>
            <a:r>
              <a:rPr lang="en-US" altLang="zh-CN" sz="6000" b="1" dirty="0">
                <a:latin typeface="Courier New" panose="02070309020205020404" pitchFamily="49" charset="0"/>
                <a:ea typeface="新宋体" panose="02010609030101010101" pitchFamily="49" charset="-122"/>
                <a:cs typeface="Courier New" panose="02070309020205020404" pitchFamily="49" charset="0"/>
              </a:rPr>
              <a:t>OR </a:t>
            </a:r>
            <a:r>
              <a:rPr lang="zh-CN" altLang="en-US" sz="6600" dirty="0">
                <a:solidFill>
                  <a:srgbClr val="FF0000"/>
                </a:solidFill>
                <a:latin typeface="华文新魏" panose="02010800040101010101" pitchFamily="2" charset="-122"/>
                <a:ea typeface="华文新魏" panose="02010800040101010101" pitchFamily="2" charset="-122"/>
                <a:cs typeface="Courier New" panose="02070309020205020404" pitchFamily="49" charset="0"/>
              </a:rPr>
              <a:t>渐 悟？</a:t>
            </a:r>
            <a:endParaRPr lang="zh-CN" altLang="en-US" sz="6000" dirty="0">
              <a:solidFill>
                <a:srgbClr val="FF0000"/>
              </a:solidFill>
              <a:latin typeface="华文新魏" panose="02010800040101010101" pitchFamily="2" charset="-122"/>
              <a:ea typeface="华文新魏" panose="02010800040101010101" pitchFamily="2" charset="-122"/>
              <a:cs typeface="Courier New" panose="02070309020205020404" pitchFamily="49"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2987824" y="548680"/>
            <a:ext cx="3923960" cy="858753"/>
          </a:xfrm>
        </p:spPr>
        <p:txBody>
          <a:bodyPr>
            <a:normAutofit/>
          </a:bodyPr>
          <a:lstStyle/>
          <a:p>
            <a:r>
              <a:rPr lang="zh-CN" altLang="en-US" b="1" dirty="0">
                <a:latin typeface="Times New Roman" panose="02020603050405020304" pitchFamily="18" charset="0"/>
                <a:ea typeface="宋体" panose="02010600030101010101" pitchFamily="2" charset="-122"/>
                <a:cs typeface="Times New Roman" panose="02020603050405020304" pitchFamily="18" charset="0"/>
              </a:rPr>
              <a:t>方法的调用</a:t>
            </a:r>
            <a:endParaRPr lang="zh-CN" altLang="en-US"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2771" name="Rectangle 3"/>
          <p:cNvSpPr>
            <a:spLocks noGrp="1" noChangeArrowheads="1"/>
          </p:cNvSpPr>
          <p:nvPr>
            <p:ph type="body" sz="half" idx="1"/>
          </p:nvPr>
        </p:nvSpPr>
        <p:spPr>
          <a:xfrm>
            <a:off x="467544" y="1340768"/>
            <a:ext cx="8352928" cy="3744416"/>
          </a:xfrm>
        </p:spPr>
        <p:txBody>
          <a:bodyPr>
            <a:noAutofit/>
          </a:bodyPr>
          <a:lstStyle/>
          <a:p>
            <a:pPr eaLnBrk="1" hangingPunct="1">
              <a:buFont typeface="Wingdings" panose="05000000000000000000" pitchFamily="2" charset="2"/>
              <a:buChar char="l"/>
            </a:pPr>
            <a:r>
              <a:rPr lang="zh-CN" altLang="en-US" sz="3200" dirty="0">
                <a:ea typeface="宋体" panose="02010600030101010101" pitchFamily="2" charset="-122"/>
                <a:cs typeface="Times New Roman" panose="02020603050405020304" pitchFamily="18" charset="0"/>
              </a:rPr>
              <a:t>注  意：</a:t>
            </a:r>
            <a:endParaRPr lang="en-US" altLang="zh-CN" sz="3200" dirty="0">
              <a:ea typeface="宋体" panose="02010600030101010101" pitchFamily="2" charset="-122"/>
              <a:cs typeface="Times New Roman" panose="02020603050405020304" pitchFamily="18" charset="0"/>
            </a:endParaRPr>
          </a:p>
          <a:p>
            <a:pPr>
              <a:buFont typeface="Wingdings" panose="05000000000000000000" pitchFamily="2" charset="2"/>
              <a:buChar char="Ø"/>
            </a:pPr>
            <a:r>
              <a:rPr lang="zh-CN" altLang="en-US" sz="2400" dirty="0">
                <a:ea typeface="宋体" panose="02010600030101010101" pitchFamily="2" charset="-122"/>
                <a:cs typeface="Times New Roman" panose="02020603050405020304" pitchFamily="18" charset="0"/>
              </a:rPr>
              <a:t>没有具体返回值的情况，返回值类型用关键字</a:t>
            </a:r>
            <a:r>
              <a:rPr lang="en-US" altLang="zh-CN" sz="2400" dirty="0">
                <a:ea typeface="宋体" panose="02010600030101010101" pitchFamily="2" charset="-122"/>
                <a:cs typeface="Times New Roman" panose="02020603050405020304" pitchFamily="18" charset="0"/>
              </a:rPr>
              <a:t>void</a:t>
            </a:r>
            <a:r>
              <a:rPr lang="zh-CN" altLang="en-US" sz="2400" dirty="0">
                <a:ea typeface="宋体" panose="02010600030101010101" pitchFamily="2" charset="-122"/>
                <a:cs typeface="Times New Roman" panose="02020603050405020304" pitchFamily="18" charset="0"/>
              </a:rPr>
              <a:t>表示，那么该函数中的</a:t>
            </a:r>
            <a:r>
              <a:rPr lang="en-US" altLang="zh-CN" sz="2400" dirty="0">
                <a:ea typeface="宋体" panose="02010600030101010101" pitchFamily="2" charset="-122"/>
                <a:cs typeface="Times New Roman" panose="02020603050405020304" pitchFamily="18" charset="0"/>
              </a:rPr>
              <a:t>return</a:t>
            </a:r>
            <a:r>
              <a:rPr lang="zh-CN" altLang="en-US" sz="2400" dirty="0">
                <a:ea typeface="宋体" panose="02010600030101010101" pitchFamily="2" charset="-122"/>
                <a:cs typeface="Times New Roman" panose="02020603050405020304" pitchFamily="18" charset="0"/>
              </a:rPr>
              <a:t>语句如果在最后一行可以省略不写。</a:t>
            </a:r>
            <a:endParaRPr lang="en-US" altLang="zh-CN" sz="2400" dirty="0">
              <a:ea typeface="宋体" panose="02010600030101010101" pitchFamily="2" charset="-122"/>
              <a:cs typeface="Times New Roman" panose="02020603050405020304" pitchFamily="18" charset="0"/>
            </a:endParaRPr>
          </a:p>
          <a:p>
            <a:pPr marL="0" indent="0">
              <a:buNone/>
            </a:pPr>
            <a:endParaRPr lang="en-US" altLang="zh-CN" sz="1400" dirty="0">
              <a:ea typeface="宋体" panose="02010600030101010101" pitchFamily="2" charset="-122"/>
              <a:cs typeface="Times New Roman" panose="02020603050405020304" pitchFamily="18" charset="0"/>
            </a:endParaRPr>
          </a:p>
          <a:p>
            <a:pPr>
              <a:buFont typeface="Wingdings" panose="05000000000000000000" pitchFamily="2" charset="2"/>
              <a:buChar char="Ø"/>
            </a:pPr>
            <a:r>
              <a:rPr lang="zh-CN" altLang="en-US" sz="2400" b="1" dirty="0">
                <a:ea typeface="宋体" panose="02010600030101010101" pitchFamily="2" charset="-122"/>
                <a:cs typeface="Times New Roman" panose="02020603050405020304" pitchFamily="18" charset="0"/>
              </a:rPr>
              <a:t>定义方法时，方法的结果应该返回给调用者，交由调用者处理。</a:t>
            </a:r>
            <a:endParaRPr lang="zh-CN" altLang="en-US" sz="2400" b="1" dirty="0">
              <a:ea typeface="宋体" panose="02010600030101010101" pitchFamily="2" charset="-122"/>
              <a:cs typeface="Times New Roman" panose="02020603050405020304" pitchFamily="18" charset="0"/>
            </a:endParaRPr>
          </a:p>
          <a:p>
            <a:pPr marL="0" indent="0">
              <a:buNone/>
            </a:pPr>
            <a:endParaRPr lang="en-US" altLang="zh-CN" sz="1400" dirty="0">
              <a:ea typeface="宋体" panose="02010600030101010101" pitchFamily="2" charset="-122"/>
              <a:cs typeface="Times New Roman" panose="02020603050405020304" pitchFamily="18" charset="0"/>
            </a:endParaRPr>
          </a:p>
          <a:p>
            <a:pPr>
              <a:buFont typeface="Wingdings" panose="05000000000000000000" pitchFamily="2" charset="2"/>
              <a:buChar char="Ø"/>
            </a:pPr>
            <a:r>
              <a:rPr lang="zh-CN" altLang="en-US" sz="2400" b="1" dirty="0">
                <a:ea typeface="宋体" panose="02010600030101010101" pitchFamily="2" charset="-122"/>
                <a:cs typeface="Times New Roman" panose="02020603050405020304" pitchFamily="18" charset="0"/>
              </a:rPr>
              <a:t>方法中只能调用方法，不可以在方法内部定义方法。</a:t>
            </a:r>
            <a:endParaRPr lang="zh-CN" altLang="en-US" sz="2400" b="1" dirty="0">
              <a:ea typeface="宋体" panose="02010600030101010101" pitchFamily="2" charset="-122"/>
              <a:cs typeface="Times New Roman" panose="02020603050405020304" pitchFamily="18" charset="0"/>
            </a:endParaRPr>
          </a:p>
          <a:p>
            <a:pPr>
              <a:buFont typeface="Wingdings" panose="05000000000000000000" pitchFamily="2" charset="2"/>
              <a:buChar char="Ø"/>
            </a:pPr>
            <a:endParaRPr lang="zh-CN" altLang="en-US" sz="2400" dirty="0">
              <a:ea typeface="宋体" panose="02010600030101010101" pitchFamily="2" charset="-122"/>
              <a:cs typeface="Times New Roman" panose="02020603050405020304" pitchFamily="18" charset="0"/>
            </a:endParaRPr>
          </a:p>
          <a:p>
            <a:pPr marL="0" indent="0" eaLnBrk="1" hangingPunct="1">
              <a:buNone/>
            </a:pPr>
            <a:endParaRPr lang="zh-CN" altLang="en-US" sz="2400" dirty="0">
              <a:ea typeface="宋体" panose="02010600030101010101" pitchFamily="2" charset="-122"/>
              <a:cs typeface="Times New Roman" panose="02020603050405020304"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110155" y="620688"/>
            <a:ext cx="3349112" cy="720080"/>
          </a:xfrm>
        </p:spPr>
        <p:txBody>
          <a:bodyPr>
            <a:normAutofit/>
          </a:bodyPr>
          <a:lstStyle/>
          <a:p>
            <a:pPr eaLnBrk="1" hangingPunct="1"/>
            <a:r>
              <a:rPr lang="zh-CN" altLang="en-US" b="1" dirty="0">
                <a:latin typeface="+mn-lt"/>
                <a:ea typeface="宋体" panose="02010600030101010101" pitchFamily="2" charset="-122"/>
                <a:cs typeface="Arial Unicode MS" panose="020B0604020202020204" pitchFamily="34" charset="-122"/>
              </a:rPr>
              <a:t>案例</a:t>
            </a:r>
            <a:endParaRPr lang="en-US" altLang="zh-CN" b="1" dirty="0">
              <a:latin typeface="+mn-lt"/>
              <a:ea typeface="宋体" panose="02010600030101010101" pitchFamily="2" charset="-122"/>
              <a:cs typeface="Arial Unicode MS" panose="020B0604020202020204" pitchFamily="34" charset="-122"/>
            </a:endParaRPr>
          </a:p>
        </p:txBody>
      </p:sp>
      <p:sp>
        <p:nvSpPr>
          <p:cNvPr id="21507" name="Rectangle 3"/>
          <p:cNvSpPr>
            <a:spLocks noGrp="1" noChangeArrowheads="1"/>
          </p:cNvSpPr>
          <p:nvPr>
            <p:ph idx="1"/>
          </p:nvPr>
        </p:nvSpPr>
        <p:spPr>
          <a:xfrm>
            <a:off x="539552" y="1340768"/>
            <a:ext cx="7848600" cy="3581400"/>
          </a:xfrm>
        </p:spPr>
        <p:txBody>
          <a:bodyPr>
            <a:normAutofit/>
          </a:bodyPr>
          <a:lstStyle/>
          <a:p>
            <a:pPr algn="just" eaLnBrk="1" hangingPunct="1">
              <a:buFontTx/>
              <a:buNone/>
            </a:pPr>
            <a:r>
              <a:rPr lang="en-US" altLang="zh-CN" sz="2600" dirty="0">
                <a:ea typeface="宋体" panose="02010600030101010101" pitchFamily="2" charset="-122"/>
                <a:cs typeface="Arial Unicode MS" panose="020B0604020202020204" pitchFamily="34" charset="-122"/>
              </a:rPr>
              <a:t>1.</a:t>
            </a:r>
            <a:r>
              <a:rPr lang="zh-CN" altLang="en-US" sz="2600" dirty="0">
                <a:ea typeface="宋体" panose="02010600030101010101" pitchFamily="2" charset="-122"/>
                <a:cs typeface="Arial Unicode MS" panose="020B0604020202020204" pitchFamily="34" charset="-122"/>
              </a:rPr>
              <a:t>创建一个</a:t>
            </a:r>
            <a:r>
              <a:rPr lang="en-US" altLang="zh-CN" sz="2600" dirty="0">
                <a:ea typeface="宋体" panose="02010600030101010101" pitchFamily="2" charset="-122"/>
                <a:cs typeface="Arial Unicode MS" panose="020B0604020202020204" pitchFamily="34" charset="-122"/>
              </a:rPr>
              <a:t>Person</a:t>
            </a:r>
            <a:r>
              <a:rPr lang="zh-CN" altLang="en-US" sz="2600" dirty="0">
                <a:ea typeface="宋体" panose="02010600030101010101" pitchFamily="2" charset="-122"/>
                <a:cs typeface="Arial Unicode MS" panose="020B0604020202020204" pitchFamily="34" charset="-122"/>
              </a:rPr>
              <a:t>类，其定义如下：</a:t>
            </a:r>
            <a:endParaRPr lang="zh-CN" altLang="en-US" sz="2600" dirty="0">
              <a:ea typeface="宋体" panose="02010600030101010101" pitchFamily="2" charset="-122"/>
              <a:cs typeface="Arial Unicode MS" panose="020B0604020202020204" pitchFamily="34" charset="-122"/>
            </a:endParaRPr>
          </a:p>
        </p:txBody>
      </p:sp>
      <p:graphicFrame>
        <p:nvGraphicFramePr>
          <p:cNvPr id="464900" name="Group 4"/>
          <p:cNvGraphicFramePr>
            <a:graphicFrameLocks noGrp="1"/>
          </p:cNvGraphicFramePr>
          <p:nvPr/>
        </p:nvGraphicFramePr>
        <p:xfrm>
          <a:off x="899592" y="2333636"/>
          <a:ext cx="2667000" cy="2749296"/>
        </p:xfrm>
        <a:graphic>
          <a:graphicData uri="http://schemas.openxmlformats.org/drawingml/2006/table">
            <a:tbl>
              <a:tblPr>
                <a:tableStyleId>{3C2FFA5D-87B4-456A-9821-1D502468CF0F}</a:tableStyleId>
              </a:tblPr>
              <a:tblGrid>
                <a:gridCol w="2667000"/>
              </a:tblGrid>
              <a:tr h="47466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u="none" strike="noStrike" cap="none" normalizeH="0" baseline="0" dirty="0">
                          <a:ln>
                            <a:noFill/>
                          </a:ln>
                          <a:effectLst/>
                        </a:rPr>
                        <a:t>Person</a:t>
                      </a:r>
                      <a:endParaRPr kumimoji="1" lang="en-US" altLang="zh-CN" sz="2800" b="0" i="0" u="none" strike="noStrike" cap="none" normalizeH="0" baseline="0" dirty="0">
                        <a:ln>
                          <a:noFill/>
                        </a:ln>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horzOverflow="overflow"/>
                </a:tc>
              </a:tr>
              <a:tr h="609600">
                <a:tc>
                  <a:txBody>
                    <a:bodyPr/>
                    <a:lstStyle/>
                    <a:p>
                      <a:pPr marL="0" marR="0" lvl="0" indent="0" algn="l" defTabSz="914400" rtl="0" eaLnBrk="1" fontAlgn="base" latinLnBrk="0" hangingPunct="1">
                        <a:lnSpc>
                          <a:spcPct val="80000"/>
                        </a:lnSpc>
                        <a:spcBef>
                          <a:spcPct val="20000"/>
                        </a:spcBef>
                        <a:spcAft>
                          <a:spcPct val="0"/>
                        </a:spcAft>
                        <a:buClrTx/>
                        <a:buSzTx/>
                        <a:buFontTx/>
                        <a:buNone/>
                      </a:pPr>
                      <a:r>
                        <a:rPr kumimoji="1" lang="en-US" altLang="zh-CN" sz="2400" u="none" strike="noStrike" cap="none" normalizeH="0" baseline="0" dirty="0">
                          <a:ln>
                            <a:noFill/>
                          </a:ln>
                          <a:effectLst/>
                        </a:rPr>
                        <a:t>name:String</a:t>
                      </a:r>
                      <a:endParaRPr kumimoji="1" lang="en-US" altLang="zh-CN" sz="2400" u="none" strike="noStrike" cap="none" normalizeH="0" baseline="0" dirty="0">
                        <a:ln>
                          <a:noFill/>
                        </a:ln>
                        <a:effectLst/>
                      </a:endParaRPr>
                    </a:p>
                    <a:p>
                      <a:pPr marL="0" marR="0" lvl="0" indent="0" algn="l" defTabSz="914400" rtl="0" eaLnBrk="1" fontAlgn="base" latinLnBrk="0" hangingPunct="1">
                        <a:lnSpc>
                          <a:spcPct val="80000"/>
                        </a:lnSpc>
                        <a:spcBef>
                          <a:spcPct val="20000"/>
                        </a:spcBef>
                        <a:spcAft>
                          <a:spcPct val="0"/>
                        </a:spcAft>
                        <a:buClrTx/>
                        <a:buSzTx/>
                        <a:buFontTx/>
                        <a:buNone/>
                      </a:pPr>
                      <a:r>
                        <a:rPr kumimoji="1" lang="en-US" altLang="zh-CN" sz="2400" u="none" strike="noStrike" cap="none" normalizeH="0" baseline="0" dirty="0">
                          <a:ln>
                            <a:noFill/>
                          </a:ln>
                          <a:effectLst/>
                        </a:rPr>
                        <a:t>age:int</a:t>
                      </a:r>
                      <a:endParaRPr kumimoji="1" lang="en-US" altLang="zh-CN" sz="2400" u="none" strike="noStrike" cap="none" normalizeH="0" baseline="0" dirty="0">
                        <a:ln>
                          <a:noFill/>
                        </a:ln>
                        <a:effectLst/>
                      </a:endParaRPr>
                    </a:p>
                    <a:p>
                      <a:pPr marL="0" marR="0" lvl="0" indent="0" algn="l" defTabSz="914400" rtl="0" eaLnBrk="1" fontAlgn="base" latinLnBrk="0" hangingPunct="1">
                        <a:lnSpc>
                          <a:spcPct val="80000"/>
                        </a:lnSpc>
                        <a:spcBef>
                          <a:spcPct val="20000"/>
                        </a:spcBef>
                        <a:spcAft>
                          <a:spcPct val="0"/>
                        </a:spcAft>
                        <a:buClrTx/>
                        <a:buSzTx/>
                        <a:buFontTx/>
                        <a:buNone/>
                      </a:pPr>
                      <a:r>
                        <a:rPr kumimoji="1" lang="en-US" altLang="zh-CN" sz="2400" u="none" strike="noStrike" cap="none" normalizeH="0" baseline="0" dirty="0">
                          <a:ln>
                            <a:noFill/>
                          </a:ln>
                          <a:effectLst/>
                        </a:rPr>
                        <a:t>sex:int</a:t>
                      </a:r>
                      <a:endParaRPr kumimoji="1" lang="en-US" altLang="zh-CN" sz="2400" b="0" i="0" u="none" strike="noStrike" cap="none" normalizeH="0" baseline="0" dirty="0">
                        <a:ln>
                          <a:noFill/>
                        </a:ln>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horzOverflow="overflow"/>
                </a:tc>
              </a:tr>
              <a:tr h="838200">
                <a:tc>
                  <a:txBody>
                    <a:bodyPr/>
                    <a:lstStyle/>
                    <a:p>
                      <a:pPr marL="0" marR="0" lvl="0" indent="0" algn="l" defTabSz="914400" rtl="0" eaLnBrk="1" fontAlgn="base" latinLnBrk="0" hangingPunct="1">
                        <a:lnSpc>
                          <a:spcPct val="80000"/>
                        </a:lnSpc>
                        <a:spcBef>
                          <a:spcPct val="20000"/>
                        </a:spcBef>
                        <a:spcAft>
                          <a:spcPct val="0"/>
                        </a:spcAft>
                        <a:buClrTx/>
                        <a:buSzTx/>
                        <a:buFontTx/>
                        <a:buNone/>
                      </a:pPr>
                      <a:r>
                        <a:rPr kumimoji="1" lang="en-US" altLang="zh-CN" sz="2400" u="none" strike="noStrike" cap="none" normalizeH="0" baseline="0" dirty="0">
                          <a:ln>
                            <a:noFill/>
                          </a:ln>
                          <a:effectLst/>
                        </a:rPr>
                        <a:t>+study():void</a:t>
                      </a:r>
                      <a:endParaRPr kumimoji="1" lang="en-US" altLang="zh-CN" sz="2400" u="none" strike="noStrike" cap="none" normalizeH="0" baseline="0" dirty="0">
                        <a:ln>
                          <a:noFill/>
                        </a:ln>
                        <a:effectLst/>
                      </a:endParaRPr>
                    </a:p>
                    <a:p>
                      <a:pPr marL="0" marR="0" lvl="0" indent="0" algn="l" defTabSz="914400" rtl="0" eaLnBrk="1" fontAlgn="base" latinLnBrk="0" hangingPunct="1">
                        <a:lnSpc>
                          <a:spcPct val="80000"/>
                        </a:lnSpc>
                        <a:spcBef>
                          <a:spcPct val="20000"/>
                        </a:spcBef>
                        <a:spcAft>
                          <a:spcPct val="0"/>
                        </a:spcAft>
                        <a:buClrTx/>
                        <a:buSzTx/>
                        <a:buFontTx/>
                        <a:buNone/>
                      </a:pPr>
                      <a:r>
                        <a:rPr kumimoji="1" lang="en-US" altLang="zh-CN" sz="2400" u="none" strike="noStrike" cap="none" normalizeH="0" baseline="0" dirty="0">
                          <a:ln>
                            <a:noFill/>
                          </a:ln>
                          <a:effectLst/>
                        </a:rPr>
                        <a:t>+</a:t>
                      </a:r>
                      <a:r>
                        <a:rPr kumimoji="1" lang="en-US" altLang="zh-CN" sz="2400" u="none" strike="noStrike" cap="none" normalizeH="0" baseline="0" dirty="0" err="1">
                          <a:ln>
                            <a:noFill/>
                          </a:ln>
                          <a:effectLst/>
                        </a:rPr>
                        <a:t>showAge</a:t>
                      </a:r>
                      <a:r>
                        <a:rPr kumimoji="1" lang="en-US" altLang="zh-CN" sz="2400" u="none" strike="noStrike" cap="none" normalizeH="0" baseline="0" dirty="0">
                          <a:ln>
                            <a:noFill/>
                          </a:ln>
                          <a:effectLst/>
                        </a:rPr>
                        <a:t>():void</a:t>
                      </a:r>
                      <a:endParaRPr kumimoji="1" lang="en-US" altLang="zh-CN" sz="2400" u="none" strike="noStrike" cap="none" normalizeH="0" baseline="0" dirty="0">
                        <a:ln>
                          <a:noFill/>
                        </a:ln>
                        <a:effectLst/>
                      </a:endParaRPr>
                    </a:p>
                    <a:p>
                      <a:pPr marL="0" marR="0" lvl="0" indent="0" algn="l" defTabSz="914400" rtl="0" eaLnBrk="1" fontAlgn="base" latinLnBrk="0" hangingPunct="1">
                        <a:lnSpc>
                          <a:spcPct val="80000"/>
                        </a:lnSpc>
                        <a:spcBef>
                          <a:spcPct val="20000"/>
                        </a:spcBef>
                        <a:spcAft>
                          <a:spcPct val="0"/>
                        </a:spcAft>
                        <a:buClrTx/>
                        <a:buSzTx/>
                        <a:buFontTx/>
                        <a:buNone/>
                      </a:pPr>
                      <a:r>
                        <a:rPr kumimoji="1" lang="en-US" altLang="zh-CN" sz="2400" u="none" strike="noStrike" cap="none" normalizeH="0" baseline="0" dirty="0">
                          <a:ln>
                            <a:noFill/>
                          </a:ln>
                          <a:effectLst/>
                        </a:rPr>
                        <a:t>+</a:t>
                      </a:r>
                      <a:r>
                        <a:rPr kumimoji="1" lang="en-US" altLang="zh-CN" sz="2400" u="none" strike="noStrike" cap="none" normalizeH="0" baseline="0" dirty="0" err="1">
                          <a:ln>
                            <a:noFill/>
                          </a:ln>
                          <a:effectLst/>
                        </a:rPr>
                        <a:t>addAge</a:t>
                      </a:r>
                      <a:r>
                        <a:rPr kumimoji="1" lang="en-US" altLang="zh-CN" sz="2400" u="none" strike="noStrike" cap="none" normalizeH="0" baseline="0" dirty="0">
                          <a:ln>
                            <a:noFill/>
                          </a:ln>
                          <a:effectLst/>
                        </a:rPr>
                        <a:t>(</a:t>
                      </a:r>
                      <a:r>
                        <a:rPr kumimoji="1" lang="en-US" altLang="zh-CN" sz="2400" u="none" strike="noStrike" cap="none" normalizeH="0" baseline="0" dirty="0" err="1">
                          <a:ln>
                            <a:noFill/>
                          </a:ln>
                          <a:effectLst/>
                        </a:rPr>
                        <a:t>int</a:t>
                      </a:r>
                      <a:r>
                        <a:rPr kumimoji="1" lang="en-US" altLang="zh-CN" sz="2400" u="none" strike="noStrike" cap="none" normalizeH="0" baseline="0" dirty="0">
                          <a:ln>
                            <a:noFill/>
                          </a:ln>
                          <a:effectLst/>
                        </a:rPr>
                        <a:t> </a:t>
                      </a:r>
                      <a:r>
                        <a:rPr kumimoji="1" lang="en-US" altLang="zh-CN" sz="2400" u="none" strike="noStrike" cap="none" normalizeH="0" baseline="0" dirty="0" err="1">
                          <a:ln>
                            <a:noFill/>
                          </a:ln>
                          <a:effectLst/>
                        </a:rPr>
                        <a:t>i</a:t>
                      </a:r>
                      <a:r>
                        <a:rPr kumimoji="1" lang="en-US" altLang="zh-CN" sz="2400" u="none" strike="noStrike" cap="none" normalizeH="0" baseline="0" dirty="0">
                          <a:ln>
                            <a:noFill/>
                          </a:ln>
                          <a:effectLst/>
                        </a:rPr>
                        <a:t>):</a:t>
                      </a:r>
                      <a:r>
                        <a:rPr kumimoji="1" lang="en-US" altLang="zh-CN" sz="2400" u="none" strike="noStrike" cap="none" normalizeH="0" baseline="0" dirty="0" err="1">
                          <a:ln>
                            <a:noFill/>
                          </a:ln>
                          <a:effectLst/>
                        </a:rPr>
                        <a:t>int</a:t>
                      </a:r>
                      <a:endParaRPr kumimoji="1" lang="en-US" altLang="zh-CN" sz="2400" b="0" i="0" u="none" strike="noStrike" cap="none" normalizeH="0" baseline="0" dirty="0">
                        <a:ln>
                          <a:noFill/>
                        </a:ln>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horzOverflow="overflow"/>
                </a:tc>
              </a:tr>
            </a:tbl>
          </a:graphicData>
        </a:graphic>
      </p:graphicFrame>
      <p:sp>
        <p:nvSpPr>
          <p:cNvPr id="21518" name="Text Box 14"/>
          <p:cNvSpPr txBox="1">
            <a:spLocks noChangeArrowheads="1"/>
          </p:cNvSpPr>
          <p:nvPr/>
        </p:nvSpPr>
        <p:spPr bwMode="auto">
          <a:xfrm>
            <a:off x="3923928" y="1916832"/>
            <a:ext cx="4536038" cy="3582904"/>
          </a:xfrm>
          <a:prstGeom prst="rect">
            <a:avLst/>
          </a:prstGeom>
          <a:noFill/>
          <a:ln w="9525">
            <a:noFill/>
            <a:miter lim="800000"/>
          </a:ln>
        </p:spPr>
        <p:txBody>
          <a:bodyPr wrap="square">
            <a:spAutoFit/>
          </a:bodyPr>
          <a:lstStyle/>
          <a:p>
            <a:pPr>
              <a:lnSpc>
                <a:spcPct val="110000"/>
              </a:lnSpc>
              <a:spcBef>
                <a:spcPct val="50000"/>
              </a:spcBef>
            </a:pPr>
            <a:r>
              <a:rPr lang="zh-CN" altLang="en-US" sz="2200" b="1" dirty="0">
                <a:ea typeface="宋体" panose="02010600030101010101" pitchFamily="2" charset="-122"/>
                <a:cs typeface="Times New Roman" panose="02020603050405020304" pitchFamily="18" charset="0"/>
              </a:rPr>
              <a:t>要求：</a:t>
            </a:r>
            <a:r>
              <a:rPr lang="en-US" altLang="zh-CN" sz="2200" b="1" dirty="0">
                <a:ea typeface="宋体" panose="02010600030101010101" pitchFamily="2" charset="-122"/>
                <a:cs typeface="Times New Roman" panose="02020603050405020304" pitchFamily="18" charset="0"/>
                <a:sym typeface="Wingdings" panose="05000000000000000000" pitchFamily="2" charset="2"/>
              </a:rPr>
              <a:t>(1)</a:t>
            </a:r>
            <a:r>
              <a:rPr lang="zh-CN" altLang="en-US" sz="2200" b="1" dirty="0">
                <a:ea typeface="宋体" panose="02010600030101010101" pitchFamily="2" charset="-122"/>
                <a:cs typeface="Times New Roman" panose="02020603050405020304" pitchFamily="18" charset="0"/>
              </a:rPr>
              <a:t>创建</a:t>
            </a:r>
            <a:r>
              <a:rPr lang="en-US" altLang="zh-CN" sz="2200" b="1" dirty="0">
                <a:ea typeface="宋体" panose="02010600030101010101" pitchFamily="2" charset="-122"/>
                <a:cs typeface="Times New Roman" panose="02020603050405020304" pitchFamily="18" charset="0"/>
              </a:rPr>
              <a:t>Person</a:t>
            </a:r>
            <a:r>
              <a:rPr lang="zh-CN" altLang="en-US" sz="2200" b="1" dirty="0">
                <a:ea typeface="宋体" panose="02010600030101010101" pitchFamily="2" charset="-122"/>
                <a:cs typeface="Times New Roman" panose="02020603050405020304" pitchFamily="18" charset="0"/>
              </a:rPr>
              <a:t>类的对象，设置该对象的</a:t>
            </a:r>
            <a:r>
              <a:rPr lang="en-US" altLang="zh-CN" sz="2200" b="1" dirty="0">
                <a:ea typeface="宋体" panose="02010600030101010101" pitchFamily="2" charset="-122"/>
                <a:cs typeface="Times New Roman" panose="02020603050405020304" pitchFamily="18" charset="0"/>
              </a:rPr>
              <a:t>name</a:t>
            </a:r>
            <a:r>
              <a:rPr lang="zh-CN" altLang="en-US" sz="2200" b="1" dirty="0">
                <a:ea typeface="宋体" panose="02010600030101010101" pitchFamily="2" charset="-122"/>
                <a:cs typeface="Times New Roman" panose="02020603050405020304" pitchFamily="18" charset="0"/>
              </a:rPr>
              <a:t>、</a:t>
            </a:r>
            <a:r>
              <a:rPr lang="en-US" altLang="zh-CN" sz="2200" b="1" dirty="0">
                <a:ea typeface="宋体" panose="02010600030101010101" pitchFamily="2" charset="-122"/>
                <a:cs typeface="Times New Roman" panose="02020603050405020304" pitchFamily="18" charset="0"/>
              </a:rPr>
              <a:t>age</a:t>
            </a:r>
            <a:r>
              <a:rPr lang="zh-CN" altLang="en-US" sz="2200" b="1" dirty="0">
                <a:ea typeface="宋体" panose="02010600030101010101" pitchFamily="2" charset="-122"/>
                <a:cs typeface="Times New Roman" panose="02020603050405020304" pitchFamily="18" charset="0"/>
              </a:rPr>
              <a:t>和</a:t>
            </a:r>
            <a:r>
              <a:rPr lang="en-US" altLang="zh-CN" sz="2200" b="1" dirty="0">
                <a:ea typeface="宋体" panose="02010600030101010101" pitchFamily="2" charset="-122"/>
                <a:cs typeface="Times New Roman" panose="02020603050405020304" pitchFamily="18" charset="0"/>
              </a:rPr>
              <a:t>sex</a:t>
            </a:r>
            <a:r>
              <a:rPr lang="zh-CN" altLang="en-US" sz="2200" b="1" dirty="0">
                <a:ea typeface="宋体" panose="02010600030101010101" pitchFamily="2" charset="-122"/>
                <a:cs typeface="Times New Roman" panose="02020603050405020304" pitchFamily="18" charset="0"/>
              </a:rPr>
              <a:t>属性，调用</a:t>
            </a:r>
            <a:r>
              <a:rPr lang="en-US" altLang="zh-CN" sz="2200" b="1" dirty="0">
                <a:ea typeface="宋体" panose="02010600030101010101" pitchFamily="2" charset="-122"/>
                <a:cs typeface="Times New Roman" panose="02020603050405020304" pitchFamily="18" charset="0"/>
              </a:rPr>
              <a:t>study</a:t>
            </a:r>
            <a:r>
              <a:rPr lang="zh-CN" altLang="en-US" sz="2200" b="1" dirty="0">
                <a:ea typeface="宋体" panose="02010600030101010101" pitchFamily="2" charset="-122"/>
                <a:cs typeface="Times New Roman" panose="02020603050405020304" pitchFamily="18" charset="0"/>
              </a:rPr>
              <a:t>方法，输出字符串“</a:t>
            </a:r>
            <a:r>
              <a:rPr lang="en-US" altLang="zh-CN" sz="2200" b="1" dirty="0">
                <a:ea typeface="宋体" panose="02010600030101010101" pitchFamily="2" charset="-122"/>
                <a:cs typeface="Times New Roman" panose="02020603050405020304" pitchFamily="18" charset="0"/>
              </a:rPr>
              <a:t>studying”</a:t>
            </a:r>
            <a:r>
              <a:rPr lang="zh-CN" altLang="en-US" sz="2200" b="1" dirty="0">
                <a:ea typeface="宋体" panose="02010600030101010101" pitchFamily="2" charset="-122"/>
                <a:cs typeface="Times New Roman" panose="02020603050405020304" pitchFamily="18" charset="0"/>
              </a:rPr>
              <a:t>，调用</a:t>
            </a:r>
            <a:r>
              <a:rPr lang="en-US" altLang="zh-CN" sz="2200" b="1" dirty="0" err="1">
                <a:ea typeface="宋体" panose="02010600030101010101" pitchFamily="2" charset="-122"/>
                <a:cs typeface="Times New Roman" panose="02020603050405020304" pitchFamily="18" charset="0"/>
              </a:rPr>
              <a:t>showAge</a:t>
            </a:r>
            <a:r>
              <a:rPr lang="en-US" altLang="zh-CN" sz="2200" b="1" dirty="0">
                <a:ea typeface="宋体" panose="02010600030101010101" pitchFamily="2" charset="-122"/>
                <a:cs typeface="Times New Roman" panose="02020603050405020304" pitchFamily="18" charset="0"/>
              </a:rPr>
              <a:t>()</a:t>
            </a:r>
            <a:r>
              <a:rPr lang="zh-CN" altLang="en-US" sz="2200" b="1" dirty="0">
                <a:ea typeface="宋体" panose="02010600030101010101" pitchFamily="2" charset="-122"/>
                <a:cs typeface="Times New Roman" panose="02020603050405020304" pitchFamily="18" charset="0"/>
              </a:rPr>
              <a:t>方法显示</a:t>
            </a:r>
            <a:r>
              <a:rPr lang="en-US" altLang="zh-CN" sz="2200" b="1" dirty="0">
                <a:ea typeface="宋体" panose="02010600030101010101" pitchFamily="2" charset="-122"/>
                <a:cs typeface="Times New Roman" panose="02020603050405020304" pitchFamily="18" charset="0"/>
              </a:rPr>
              <a:t>age</a:t>
            </a:r>
            <a:r>
              <a:rPr lang="zh-CN" altLang="en-US" sz="2200" b="1" dirty="0">
                <a:ea typeface="宋体" panose="02010600030101010101" pitchFamily="2" charset="-122"/>
                <a:cs typeface="Times New Roman" panose="02020603050405020304" pitchFamily="18" charset="0"/>
              </a:rPr>
              <a:t>值，调用</a:t>
            </a:r>
            <a:r>
              <a:rPr lang="en-US" altLang="zh-CN" sz="2200" b="1" dirty="0" err="1">
                <a:ea typeface="宋体" panose="02010600030101010101" pitchFamily="2" charset="-122"/>
                <a:cs typeface="Times New Roman" panose="02020603050405020304" pitchFamily="18" charset="0"/>
              </a:rPr>
              <a:t>addAge</a:t>
            </a:r>
            <a:r>
              <a:rPr lang="en-US" altLang="zh-CN" sz="2200" b="1" dirty="0">
                <a:ea typeface="宋体" panose="02010600030101010101" pitchFamily="2" charset="-122"/>
                <a:cs typeface="Times New Roman" panose="02020603050405020304" pitchFamily="18" charset="0"/>
              </a:rPr>
              <a:t>()</a:t>
            </a:r>
            <a:r>
              <a:rPr lang="zh-CN" altLang="en-US" sz="2200" b="1" dirty="0">
                <a:ea typeface="宋体" panose="02010600030101010101" pitchFamily="2" charset="-122"/>
                <a:cs typeface="Times New Roman" panose="02020603050405020304" pitchFamily="18" charset="0"/>
              </a:rPr>
              <a:t>方法给对象的</a:t>
            </a:r>
            <a:r>
              <a:rPr lang="en-US" altLang="zh-CN" sz="2200" b="1" dirty="0">
                <a:ea typeface="宋体" panose="02010600030101010101" pitchFamily="2" charset="-122"/>
                <a:cs typeface="Times New Roman" panose="02020603050405020304" pitchFamily="18" charset="0"/>
              </a:rPr>
              <a:t>age</a:t>
            </a:r>
            <a:r>
              <a:rPr lang="zh-CN" altLang="en-US" sz="2200" b="1" dirty="0">
                <a:ea typeface="宋体" panose="02010600030101010101" pitchFamily="2" charset="-122"/>
                <a:cs typeface="Times New Roman" panose="02020603050405020304" pitchFamily="18" charset="0"/>
              </a:rPr>
              <a:t>属性值增加</a:t>
            </a:r>
            <a:r>
              <a:rPr lang="en-US" altLang="zh-CN" sz="2200" b="1" dirty="0">
                <a:ea typeface="宋体" panose="02010600030101010101" pitchFamily="2" charset="-122"/>
                <a:cs typeface="Times New Roman" panose="02020603050405020304" pitchFamily="18" charset="0"/>
              </a:rPr>
              <a:t>2</a:t>
            </a:r>
            <a:r>
              <a:rPr lang="zh-CN" altLang="en-US" sz="2200" b="1" dirty="0">
                <a:ea typeface="宋体" panose="02010600030101010101" pitchFamily="2" charset="-122"/>
                <a:cs typeface="Times New Roman" panose="02020603050405020304" pitchFamily="18" charset="0"/>
              </a:rPr>
              <a:t>岁。</a:t>
            </a:r>
            <a:endParaRPr lang="zh-CN" altLang="en-US" sz="2200" b="1" dirty="0">
              <a:ea typeface="宋体" panose="02010600030101010101" pitchFamily="2" charset="-122"/>
              <a:cs typeface="Times New Roman" panose="02020603050405020304" pitchFamily="18" charset="0"/>
            </a:endParaRPr>
          </a:p>
          <a:p>
            <a:pPr>
              <a:lnSpc>
                <a:spcPct val="110000"/>
              </a:lnSpc>
              <a:spcBef>
                <a:spcPct val="50000"/>
              </a:spcBef>
            </a:pPr>
            <a:r>
              <a:rPr lang="en-US" altLang="zh-CN" sz="2200" b="1" dirty="0">
                <a:ea typeface="宋体" panose="02010600030101010101" pitchFamily="2" charset="-122"/>
                <a:cs typeface="Times New Roman" panose="02020603050405020304" pitchFamily="18" charset="0"/>
              </a:rPr>
              <a:t>(2)</a:t>
            </a:r>
            <a:r>
              <a:rPr lang="zh-CN" altLang="en-US" sz="2200" b="1" dirty="0">
                <a:ea typeface="宋体" panose="02010600030101010101" pitchFamily="2" charset="-122"/>
                <a:cs typeface="Times New Roman" panose="02020603050405020304" pitchFamily="18" charset="0"/>
              </a:rPr>
              <a:t>创建第二个对象，执行上述操作，体会同一个类的不同对象之间的关系。</a:t>
            </a:r>
            <a:endParaRPr lang="zh-CN" altLang="en-US" sz="2200" b="1" dirty="0">
              <a:ea typeface="宋体" panose="02010600030101010101" pitchFamily="2" charset="-122"/>
              <a:cs typeface="Times New Roman" panose="02020603050405020304" pitchFamily="18" charset="0"/>
            </a:endParaRPr>
          </a:p>
        </p:txBody>
      </p:sp>
      <p:sp>
        <p:nvSpPr>
          <p:cNvPr id="21519" name="Text Box 15"/>
          <p:cNvSpPr txBox="1">
            <a:spLocks noChangeArrowheads="1"/>
          </p:cNvSpPr>
          <p:nvPr/>
        </p:nvSpPr>
        <p:spPr bwMode="auto">
          <a:xfrm>
            <a:off x="395535" y="5491313"/>
            <a:ext cx="8428713" cy="492443"/>
          </a:xfrm>
          <a:prstGeom prst="rect">
            <a:avLst/>
          </a:prstGeom>
          <a:noFill/>
          <a:ln w="9525">
            <a:noFill/>
            <a:miter lim="800000"/>
          </a:ln>
        </p:spPr>
        <p:txBody>
          <a:bodyPr wrap="square">
            <a:spAutoFit/>
          </a:bodyPr>
          <a:lstStyle/>
          <a:p>
            <a:pPr>
              <a:spcBef>
                <a:spcPct val="50000"/>
              </a:spcBef>
            </a:pPr>
            <a:r>
              <a:rPr lang="en-US" altLang="zh-CN" sz="2600" dirty="0">
                <a:ea typeface="宋体" panose="02010600030101010101" pitchFamily="2" charset="-122"/>
                <a:cs typeface="Times New Roman" panose="02020603050405020304" pitchFamily="18" charset="0"/>
              </a:rPr>
              <a:t>2.</a:t>
            </a:r>
            <a:r>
              <a:rPr lang="zh-CN" altLang="en-US" sz="2600" dirty="0">
                <a:ea typeface="宋体" panose="02010600030101010101" pitchFamily="2" charset="-122"/>
                <a:cs typeface="Times New Roman" panose="02020603050405020304" pitchFamily="18" charset="0"/>
              </a:rPr>
              <a:t>利用面向对象的编程方法，设计类</a:t>
            </a:r>
            <a:r>
              <a:rPr lang="en-US" altLang="zh-CN" sz="2600" dirty="0">
                <a:ea typeface="宋体" panose="02010600030101010101" pitchFamily="2" charset="-122"/>
                <a:cs typeface="Times New Roman" panose="02020603050405020304" pitchFamily="18" charset="0"/>
              </a:rPr>
              <a:t>Circle</a:t>
            </a:r>
            <a:r>
              <a:rPr lang="zh-CN" altLang="en-US" sz="2600" dirty="0">
                <a:ea typeface="宋体" panose="02010600030101010101" pitchFamily="2" charset="-122"/>
                <a:cs typeface="Times New Roman" panose="02020603050405020304" pitchFamily="18" charset="0"/>
              </a:rPr>
              <a:t>计算圆的面积。</a:t>
            </a:r>
            <a:endParaRPr lang="zh-CN" altLang="en-US" sz="2600" dirty="0">
              <a:ea typeface="宋体" panose="02010600030101010101" pitchFamily="2" charset="-122"/>
              <a:cs typeface="Times New Roman" panose="02020603050405020304"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843808" y="764704"/>
            <a:ext cx="3349112" cy="720080"/>
          </a:xfrm>
        </p:spPr>
        <p:txBody>
          <a:bodyPr>
            <a:normAutofit/>
          </a:bodyPr>
          <a:lstStyle/>
          <a:p>
            <a:pPr eaLnBrk="1" hangingPunct="1"/>
            <a:r>
              <a:rPr lang="zh-CN" altLang="en-US" b="1" dirty="0">
                <a:latin typeface="+mn-lt"/>
                <a:ea typeface="宋体" panose="02010600030101010101" pitchFamily="2" charset="-122"/>
                <a:cs typeface="Arial Unicode MS" panose="020B0604020202020204" pitchFamily="34" charset="-122"/>
              </a:rPr>
              <a:t>练习</a:t>
            </a:r>
            <a:r>
              <a:rPr lang="en-US" altLang="zh-CN" b="1" dirty="0">
                <a:latin typeface="+mn-lt"/>
                <a:ea typeface="宋体" panose="02010600030101010101" pitchFamily="2" charset="-122"/>
                <a:cs typeface="Arial Unicode MS" panose="020B0604020202020204" pitchFamily="34" charset="-122"/>
              </a:rPr>
              <a:t>1</a:t>
            </a:r>
            <a:endParaRPr lang="en-US" altLang="zh-CN" b="1" dirty="0">
              <a:latin typeface="+mn-lt"/>
              <a:ea typeface="宋体" panose="02010600030101010101" pitchFamily="2" charset="-122"/>
              <a:cs typeface="Arial Unicode MS" panose="020B0604020202020204" pitchFamily="34" charset="-122"/>
            </a:endParaRPr>
          </a:p>
        </p:txBody>
      </p:sp>
      <p:sp>
        <p:nvSpPr>
          <p:cNvPr id="21507" name="Rectangle 3"/>
          <p:cNvSpPr>
            <a:spLocks noGrp="1" noChangeArrowheads="1"/>
          </p:cNvSpPr>
          <p:nvPr>
            <p:ph idx="1"/>
          </p:nvPr>
        </p:nvSpPr>
        <p:spPr>
          <a:xfrm>
            <a:off x="395536" y="1628800"/>
            <a:ext cx="8352928" cy="4608512"/>
          </a:xfrm>
        </p:spPr>
        <p:txBody>
          <a:bodyPr>
            <a:noAutofit/>
          </a:bodyPr>
          <a:lstStyle/>
          <a:p>
            <a:pPr algn="just">
              <a:buNone/>
            </a:pPr>
            <a:r>
              <a:rPr lang="en-US" altLang="zh-CN" sz="2400" dirty="0">
                <a:ea typeface="宋体" panose="02010600030101010101" pitchFamily="2" charset="-122"/>
                <a:cs typeface="Arial Unicode MS" panose="020B0604020202020204" pitchFamily="34" charset="-122"/>
              </a:rPr>
              <a:t>3.1 </a:t>
            </a:r>
            <a:r>
              <a:rPr lang="zh-CN" altLang="en-US" sz="2400" dirty="0">
                <a:ea typeface="宋体" panose="02010600030101010101" pitchFamily="2" charset="-122"/>
              </a:rPr>
              <a:t>编写程序，声明一个</a:t>
            </a:r>
            <a:r>
              <a:rPr lang="en-US" altLang="zh-CN" sz="2400" dirty="0">
                <a:ea typeface="宋体" panose="02010600030101010101" pitchFamily="2" charset="-122"/>
              </a:rPr>
              <a:t>method</a:t>
            </a:r>
            <a:r>
              <a:rPr lang="zh-CN" altLang="en-US" sz="2400" dirty="0">
                <a:ea typeface="宋体" panose="02010600030101010101" pitchFamily="2" charset="-122"/>
              </a:rPr>
              <a:t>方法，在方法中打印一个</a:t>
            </a:r>
            <a:r>
              <a:rPr lang="en-US" altLang="zh-CN" sz="2400" dirty="0">
                <a:ea typeface="宋体" panose="02010600030101010101" pitchFamily="2" charset="-122"/>
              </a:rPr>
              <a:t>10*8 </a:t>
            </a:r>
            <a:r>
              <a:rPr lang="zh-CN" altLang="en-US" sz="2400" dirty="0">
                <a:ea typeface="宋体" panose="02010600030101010101" pitchFamily="2" charset="-122"/>
              </a:rPr>
              <a:t>的矩形，在</a:t>
            </a:r>
            <a:r>
              <a:rPr lang="en-US" altLang="zh-CN" sz="2400" dirty="0">
                <a:ea typeface="宋体" panose="02010600030101010101" pitchFamily="2" charset="-122"/>
              </a:rPr>
              <a:t>main</a:t>
            </a:r>
            <a:r>
              <a:rPr lang="zh-CN" altLang="en-US" sz="2400" dirty="0">
                <a:ea typeface="宋体" panose="02010600030101010101" pitchFamily="2" charset="-122"/>
              </a:rPr>
              <a:t>方法中调用该方法。</a:t>
            </a:r>
            <a:endParaRPr lang="zh-CN" altLang="en-US" sz="2400" dirty="0">
              <a:ea typeface="宋体" panose="02010600030101010101" pitchFamily="2" charset="-122"/>
            </a:endParaRPr>
          </a:p>
          <a:p>
            <a:pPr algn="just">
              <a:buNone/>
            </a:pPr>
            <a:endParaRPr lang="en-US" altLang="zh-CN" sz="2400" dirty="0">
              <a:ea typeface="宋体" panose="02010600030101010101" pitchFamily="2" charset="-122"/>
              <a:cs typeface="Arial Unicode MS" panose="020B0604020202020204" pitchFamily="34" charset="-122"/>
            </a:endParaRPr>
          </a:p>
          <a:p>
            <a:pPr algn="just">
              <a:buNone/>
            </a:pPr>
            <a:r>
              <a:rPr lang="en-US" altLang="zh-CN" sz="2400" dirty="0">
                <a:ea typeface="宋体" panose="02010600030101010101" pitchFamily="2" charset="-122"/>
                <a:cs typeface="Arial Unicode MS" panose="020B0604020202020204" pitchFamily="34" charset="-122"/>
              </a:rPr>
              <a:t>3.2 </a:t>
            </a:r>
            <a:r>
              <a:rPr lang="zh-CN" altLang="en-US" sz="2400" dirty="0">
                <a:ea typeface="宋体" panose="02010600030101010101" pitchFamily="2" charset="-122"/>
              </a:rPr>
              <a:t>修改上一个程序，在</a:t>
            </a:r>
            <a:r>
              <a:rPr lang="en-US" altLang="zh-CN" sz="2400" dirty="0">
                <a:ea typeface="宋体" panose="02010600030101010101" pitchFamily="2" charset="-122"/>
              </a:rPr>
              <a:t>method</a:t>
            </a:r>
            <a:r>
              <a:rPr lang="zh-CN" altLang="en-US" sz="2400" dirty="0">
                <a:ea typeface="宋体" panose="02010600030101010101" pitchFamily="2" charset="-122"/>
              </a:rPr>
              <a:t>方法中，除打印一个</a:t>
            </a:r>
            <a:r>
              <a:rPr lang="en-US" altLang="zh-CN" sz="2400" dirty="0">
                <a:ea typeface="宋体" panose="02010600030101010101" pitchFamily="2" charset="-122"/>
              </a:rPr>
              <a:t>10*8</a:t>
            </a:r>
            <a:r>
              <a:rPr lang="zh-CN" altLang="en-US" sz="2400" dirty="0">
                <a:ea typeface="宋体" panose="02010600030101010101" pitchFamily="2" charset="-122"/>
              </a:rPr>
              <a:t>的矩形外，再计算该矩形的面积，并将其作为方法返回值。</a:t>
            </a:r>
            <a:r>
              <a:rPr lang="zh-CN" altLang="en-US" sz="2400" dirty="0">
                <a:ea typeface="宋体" panose="02010600030101010101" pitchFamily="2" charset="-122"/>
                <a:cs typeface="Arial Unicode MS" panose="020B0604020202020204" pitchFamily="34" charset="-122"/>
              </a:rPr>
              <a:t>在</a:t>
            </a:r>
            <a:r>
              <a:rPr lang="en-US" altLang="zh-CN" sz="2400" dirty="0">
                <a:ea typeface="宋体" panose="02010600030101010101" pitchFamily="2" charset="-122"/>
                <a:cs typeface="Arial Unicode MS" panose="020B0604020202020204" pitchFamily="34" charset="-122"/>
              </a:rPr>
              <a:t>main</a:t>
            </a:r>
            <a:r>
              <a:rPr lang="zh-CN" altLang="en-US" sz="2400" dirty="0">
                <a:ea typeface="宋体" panose="02010600030101010101" pitchFamily="2" charset="-122"/>
                <a:cs typeface="Arial Unicode MS" panose="020B0604020202020204" pitchFamily="34" charset="-122"/>
              </a:rPr>
              <a:t>方法中调用该方法，接收返回的面积值并打印。</a:t>
            </a:r>
            <a:endParaRPr lang="en-US" altLang="zh-CN" sz="2400" dirty="0">
              <a:ea typeface="宋体" panose="02010600030101010101" pitchFamily="2" charset="-122"/>
              <a:cs typeface="Arial Unicode MS" panose="020B0604020202020204" pitchFamily="34" charset="-122"/>
            </a:endParaRPr>
          </a:p>
          <a:p>
            <a:pPr algn="just">
              <a:buNone/>
            </a:pPr>
            <a:endParaRPr lang="en-US" altLang="zh-CN" sz="2400" dirty="0">
              <a:ea typeface="宋体" panose="02010600030101010101" pitchFamily="2" charset="-122"/>
              <a:cs typeface="Arial Unicode MS" panose="020B0604020202020204" pitchFamily="34" charset="-122"/>
            </a:endParaRPr>
          </a:p>
          <a:p>
            <a:pPr marL="0" indent="0">
              <a:buNone/>
              <a:defRPr/>
            </a:pPr>
            <a:r>
              <a:rPr lang="en-US" altLang="zh-CN" sz="2400" dirty="0">
                <a:ea typeface="宋体" panose="02010600030101010101" pitchFamily="2" charset="-122"/>
                <a:cs typeface="Arial Unicode MS" panose="020B0604020202020204" pitchFamily="34" charset="-122"/>
              </a:rPr>
              <a:t>3.3 </a:t>
            </a:r>
            <a:r>
              <a:rPr lang="zh-CN" altLang="en-US" sz="2400" dirty="0">
                <a:ea typeface="宋体" panose="02010600030101010101" pitchFamily="2" charset="-122"/>
              </a:rPr>
              <a:t>修改上一个程序，在</a:t>
            </a:r>
            <a:r>
              <a:rPr lang="en-US" altLang="zh-CN" sz="2400" dirty="0">
                <a:ea typeface="宋体" panose="02010600030101010101" pitchFamily="2" charset="-122"/>
              </a:rPr>
              <a:t>method</a:t>
            </a:r>
            <a:r>
              <a:rPr lang="zh-CN" altLang="en-US" sz="2400" dirty="0">
                <a:ea typeface="宋体" panose="02010600030101010101" pitchFamily="2" charset="-122"/>
              </a:rPr>
              <a:t>方法提供</a:t>
            </a:r>
            <a:r>
              <a:rPr lang="en-US" altLang="zh-CN" sz="2400" dirty="0">
                <a:ea typeface="宋体" panose="02010600030101010101" pitchFamily="2" charset="-122"/>
              </a:rPr>
              <a:t>m</a:t>
            </a:r>
            <a:r>
              <a:rPr lang="zh-CN" altLang="en-US" sz="2400" dirty="0">
                <a:ea typeface="宋体" panose="02010600030101010101" pitchFamily="2" charset="-122"/>
              </a:rPr>
              <a:t>和</a:t>
            </a:r>
            <a:r>
              <a:rPr lang="en-US" altLang="zh-CN" sz="2400" dirty="0">
                <a:ea typeface="宋体" panose="02010600030101010101" pitchFamily="2" charset="-122"/>
              </a:rPr>
              <a:t>n</a:t>
            </a:r>
            <a:r>
              <a:rPr lang="zh-CN" altLang="en-US" sz="2400" dirty="0">
                <a:ea typeface="宋体" panose="02010600030101010101" pitchFamily="2" charset="-122"/>
              </a:rPr>
              <a:t>两个参数，方法中打印一个</a:t>
            </a:r>
            <a:r>
              <a:rPr lang="en-US" altLang="zh-CN" sz="2400" dirty="0">
                <a:ea typeface="宋体" panose="02010600030101010101" pitchFamily="2" charset="-122"/>
              </a:rPr>
              <a:t>m*n</a:t>
            </a:r>
            <a:r>
              <a:rPr lang="zh-CN" altLang="en-US" sz="2400" dirty="0">
                <a:ea typeface="宋体" panose="02010600030101010101" pitchFamily="2" charset="-122"/>
              </a:rPr>
              <a:t>的矩形，并计算该矩形的面积， 将其作为方法返回值。在</a:t>
            </a:r>
            <a:r>
              <a:rPr lang="en-US" altLang="zh-CN" sz="2400" dirty="0">
                <a:ea typeface="宋体" panose="02010600030101010101" pitchFamily="2" charset="-122"/>
              </a:rPr>
              <a:t>main</a:t>
            </a:r>
            <a:r>
              <a:rPr lang="zh-CN" altLang="en-US" sz="2400" dirty="0">
                <a:ea typeface="宋体" panose="02010600030101010101" pitchFamily="2" charset="-122"/>
              </a:rPr>
              <a:t>方法中调用该方法，接收返回的面积值并打印。</a:t>
            </a:r>
            <a:endParaRPr lang="zh-CN" altLang="en-US" sz="2400" dirty="0">
              <a:ea typeface="宋体" panose="02010600030101010101" pitchFamily="2" charset="-122"/>
            </a:endParaRPr>
          </a:p>
          <a:p>
            <a:pPr algn="just">
              <a:buNone/>
            </a:pPr>
            <a:endParaRPr lang="zh-CN" altLang="en-US" sz="2400" dirty="0">
              <a:ea typeface="宋体" panose="02010600030101010101"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87824" y="836712"/>
            <a:ext cx="8229600" cy="857256"/>
          </a:xfrm>
        </p:spPr>
        <p:txBody>
          <a:bodyPr/>
          <a:lstStyle/>
          <a:p>
            <a:r>
              <a:rPr lang="zh-CN" altLang="en-US" dirty="0"/>
              <a:t>练习</a:t>
            </a:r>
            <a:r>
              <a:rPr lang="en-US" altLang="zh-CN" dirty="0"/>
              <a:t>1</a:t>
            </a:r>
            <a:endParaRPr lang="zh-CN" altLang="en-US" dirty="0"/>
          </a:p>
        </p:txBody>
      </p:sp>
      <p:sp>
        <p:nvSpPr>
          <p:cNvPr id="3" name="内容占位符 2"/>
          <p:cNvSpPr>
            <a:spLocks noGrp="1"/>
          </p:cNvSpPr>
          <p:nvPr>
            <p:ph idx="1"/>
          </p:nvPr>
        </p:nvSpPr>
        <p:spPr/>
        <p:txBody>
          <a:bodyPr/>
          <a:lstStyle/>
          <a:p>
            <a:pPr>
              <a:buNone/>
            </a:pPr>
            <a:r>
              <a:rPr lang="en-US" altLang="zh-CN" dirty="0"/>
              <a:t>1.</a:t>
            </a:r>
            <a:r>
              <a:rPr lang="zh-CN" altLang="en-US" dirty="0"/>
              <a:t>打印某字符串型数组中的所有元素</a:t>
            </a:r>
            <a:endParaRPr lang="en-US" altLang="zh-CN" dirty="0"/>
          </a:p>
          <a:p>
            <a:pPr>
              <a:buNone/>
            </a:pPr>
            <a:r>
              <a:rPr lang="en-US" altLang="zh-CN" dirty="0"/>
              <a:t>2.</a:t>
            </a:r>
            <a:r>
              <a:rPr lang="zh-CN" altLang="en-US" dirty="0"/>
              <a:t>定义一个方法，实现判断</a:t>
            </a:r>
            <a:r>
              <a:rPr lang="en-US" altLang="zh-CN" dirty="0"/>
              <a:t>Animal</a:t>
            </a:r>
            <a:r>
              <a:rPr lang="zh-CN" altLang="en-US" dirty="0"/>
              <a:t>对象的颜色，如果为</a:t>
            </a:r>
            <a:r>
              <a:rPr lang="en-US" altLang="zh-CN" dirty="0"/>
              <a:t>white</a:t>
            </a:r>
            <a:r>
              <a:rPr lang="zh-CN" altLang="en-US" dirty="0"/>
              <a:t>，则提示白色，如果为</a:t>
            </a:r>
            <a:r>
              <a:rPr lang="en-US" altLang="zh-CN" dirty="0"/>
              <a:t>yellow</a:t>
            </a:r>
            <a:r>
              <a:rPr lang="zh-CN" altLang="en-US" dirty="0"/>
              <a:t>，则提示黄色，否则提示</a:t>
            </a:r>
            <a:r>
              <a:rPr lang="en-US" altLang="zh-CN" dirty="0"/>
              <a:t>other</a:t>
            </a:r>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r>
              <a:rPr lang="en-US" altLang="zh-CN" dirty="0"/>
              <a:t>1</a:t>
            </a:r>
            <a:endParaRPr lang="zh-CN" altLang="en-US" dirty="0"/>
          </a:p>
        </p:txBody>
      </p:sp>
      <p:sp>
        <p:nvSpPr>
          <p:cNvPr id="3" name="内容占位符 2"/>
          <p:cNvSpPr>
            <a:spLocks noGrp="1"/>
          </p:cNvSpPr>
          <p:nvPr>
            <p:ph idx="1"/>
          </p:nvPr>
        </p:nvSpPr>
        <p:spPr/>
        <p:txBody>
          <a:bodyPr/>
          <a:lstStyle/>
          <a:p>
            <a:r>
              <a:rPr lang="en-US" altLang="zh-CN" dirty="0"/>
              <a:t>2.</a:t>
            </a:r>
            <a:r>
              <a:rPr lang="zh-CN" altLang="en-US" dirty="0"/>
              <a:t> 定义一个方法实现求整型数组的和</a:t>
            </a:r>
            <a:endParaRPr lang="en-US" altLang="zh-CN" dirty="0"/>
          </a:p>
          <a:p>
            <a:endParaRPr lang="zh-CN"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31840" y="789423"/>
            <a:ext cx="4176464" cy="680656"/>
          </a:xfrm>
        </p:spPr>
        <p:txBody>
          <a:bodyPr>
            <a:normAutofit/>
          </a:bodyPr>
          <a:lstStyle/>
          <a:p>
            <a:r>
              <a:rPr lang="en-US" altLang="zh-CN" b="1" dirty="0">
                <a:latin typeface="+mn-lt"/>
                <a:ea typeface="宋体" panose="02010600030101010101" pitchFamily="2" charset="-122"/>
              </a:rPr>
              <a:t>4.5.3 </a:t>
            </a:r>
            <a:r>
              <a:rPr lang="zh-CN" altLang="en-US" b="1" dirty="0">
                <a:latin typeface="+mn-lt"/>
                <a:ea typeface="宋体" panose="02010600030101010101" pitchFamily="2" charset="-122"/>
              </a:rPr>
              <a:t>方法的参数传递</a:t>
            </a:r>
            <a:endParaRPr lang="zh-CN" altLang="en-US" b="1" dirty="0">
              <a:latin typeface="+mn-lt"/>
              <a:ea typeface="宋体" panose="02010600030101010101" pitchFamily="2" charset="-122"/>
            </a:endParaRPr>
          </a:p>
        </p:txBody>
      </p:sp>
      <p:sp>
        <p:nvSpPr>
          <p:cNvPr id="3" name="内容占位符 2"/>
          <p:cNvSpPr>
            <a:spLocks noGrp="1"/>
          </p:cNvSpPr>
          <p:nvPr>
            <p:ph idx="1"/>
          </p:nvPr>
        </p:nvSpPr>
        <p:spPr>
          <a:xfrm>
            <a:off x="457200" y="1600200"/>
            <a:ext cx="8229600" cy="4709120"/>
          </a:xfrm>
        </p:spPr>
        <p:txBody>
          <a:bodyPr/>
          <a:lstStyle/>
          <a:p>
            <a:pPr>
              <a:buFont typeface="Wingdings" panose="05000000000000000000" pitchFamily="2" charset="2"/>
              <a:buChar char="l"/>
            </a:pPr>
            <a:r>
              <a:rPr lang="zh-CN" altLang="en-US" b="1" dirty="0">
                <a:ea typeface="宋体" panose="02010600030101010101" pitchFamily="2" charset="-122"/>
              </a:rPr>
              <a:t>方法，必须有其所在类或对象调用才有意义。若方法含有参数：</a:t>
            </a:r>
            <a:endParaRPr lang="en-US" altLang="zh-CN" b="1" dirty="0">
              <a:ea typeface="宋体" panose="02010600030101010101" pitchFamily="2" charset="-122"/>
            </a:endParaRPr>
          </a:p>
          <a:p>
            <a:pPr>
              <a:buFont typeface="Wingdings" panose="05000000000000000000" pitchFamily="2" charset="2"/>
              <a:buChar char="Ø"/>
            </a:pPr>
            <a:r>
              <a:rPr lang="zh-CN" altLang="en-US" b="1" dirty="0">
                <a:ea typeface="宋体" panose="02010600030101010101" pitchFamily="2" charset="-122"/>
              </a:rPr>
              <a:t>形参</a:t>
            </a:r>
            <a:r>
              <a:rPr lang="zh-CN" altLang="en-US" dirty="0">
                <a:ea typeface="宋体" panose="02010600030101010101" pitchFamily="2" charset="-122"/>
              </a:rPr>
              <a:t>：方法声明时的参数</a:t>
            </a:r>
            <a:endParaRPr lang="en-US" altLang="zh-CN" dirty="0">
              <a:ea typeface="宋体" panose="02010600030101010101" pitchFamily="2" charset="-122"/>
            </a:endParaRPr>
          </a:p>
          <a:p>
            <a:pPr>
              <a:buFont typeface="Wingdings" panose="05000000000000000000" pitchFamily="2" charset="2"/>
              <a:buChar char="Ø"/>
            </a:pPr>
            <a:r>
              <a:rPr lang="zh-CN" altLang="en-US" b="1" dirty="0">
                <a:ea typeface="宋体" panose="02010600030101010101" pitchFamily="2" charset="-122"/>
              </a:rPr>
              <a:t>实参：</a:t>
            </a:r>
            <a:r>
              <a:rPr lang="zh-CN" altLang="en-US" dirty="0">
                <a:ea typeface="宋体" panose="02010600030101010101" pitchFamily="2" charset="-122"/>
              </a:rPr>
              <a:t>方法调用时</a:t>
            </a:r>
            <a:r>
              <a:rPr lang="zh-CN" altLang="en-US" dirty="0">
                <a:ea typeface="宋体" panose="02010600030101010101" pitchFamily="2" charset="-122"/>
                <a:cs typeface="Times New Roman" panose="02020603050405020304" pitchFamily="18" charset="0"/>
              </a:rPr>
              <a:t>实际传给形参的参数值</a:t>
            </a:r>
            <a:endParaRPr lang="en-US" altLang="zh-CN" dirty="0">
              <a:ea typeface="宋体" panose="02010600030101010101" pitchFamily="2" charset="-122"/>
            </a:endParaRPr>
          </a:p>
          <a:p>
            <a:pPr marL="0" indent="0">
              <a:buNone/>
            </a:pPr>
            <a:endParaRPr lang="en-US" altLang="zh-CN" sz="1800" dirty="0">
              <a:solidFill>
                <a:srgbClr val="FF0000"/>
              </a:solidFill>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l"/>
            </a:pPr>
            <a:r>
              <a:rPr lang="en-US" altLang="zh-CN" dirty="0">
                <a:solidFill>
                  <a:srgbClr val="FF0000"/>
                </a:solidFill>
                <a:ea typeface="宋体" panose="02010600030101010101" pitchFamily="2" charset="-122"/>
                <a:cs typeface="Times New Roman" panose="02020603050405020304" pitchFamily="18" charset="0"/>
              </a:rPr>
              <a:t>Java</a:t>
            </a:r>
            <a:r>
              <a:rPr lang="zh-CN" altLang="en-US" dirty="0">
                <a:solidFill>
                  <a:srgbClr val="FF0000"/>
                </a:solidFill>
                <a:ea typeface="宋体" panose="02010600030101010101" pitchFamily="2" charset="-122"/>
                <a:cs typeface="Times New Roman" panose="02020603050405020304" pitchFamily="18" charset="0"/>
              </a:rPr>
              <a:t>的实参值如何传入方法呢？</a:t>
            </a:r>
            <a:endParaRPr lang="en-US" altLang="zh-CN" dirty="0">
              <a:solidFill>
                <a:srgbClr val="FF0000"/>
              </a:solidFill>
              <a:ea typeface="宋体" panose="02010600030101010101" pitchFamily="2" charset="-122"/>
              <a:cs typeface="Times New Roman" panose="02020603050405020304" pitchFamily="18" charset="0"/>
            </a:endParaRPr>
          </a:p>
          <a:p>
            <a:pPr marL="0" indent="0">
              <a:buNone/>
            </a:pPr>
            <a:r>
              <a:rPr lang="en-US" altLang="zh-CN" dirty="0">
                <a:ea typeface="宋体" panose="02010600030101010101" pitchFamily="2" charset="-122"/>
                <a:cs typeface="Times New Roman" panose="02020603050405020304" pitchFamily="18" charset="0"/>
              </a:rPr>
              <a:t>        Java</a:t>
            </a:r>
            <a:r>
              <a:rPr lang="zh-CN" altLang="en-US" dirty="0">
                <a:ea typeface="宋体" panose="02010600030101010101" pitchFamily="2" charset="-122"/>
                <a:cs typeface="Times New Roman" panose="02020603050405020304" pitchFamily="18" charset="0"/>
              </a:rPr>
              <a:t>里方法的参数传递方式只有一种：</a:t>
            </a:r>
            <a:r>
              <a:rPr lang="zh-CN" altLang="en-US" dirty="0">
                <a:solidFill>
                  <a:srgbClr val="C00000"/>
                </a:solidFill>
                <a:ea typeface="宋体" panose="02010600030101010101" pitchFamily="2" charset="-122"/>
                <a:cs typeface="Times New Roman" panose="02020603050405020304" pitchFamily="18" charset="0"/>
              </a:rPr>
              <a:t>值传递</a:t>
            </a:r>
            <a:r>
              <a:rPr lang="zh-CN" altLang="en-US" dirty="0">
                <a:ea typeface="宋体" panose="02010600030101010101" pitchFamily="2" charset="-122"/>
                <a:cs typeface="Times New Roman" panose="02020603050405020304" pitchFamily="18" charset="0"/>
              </a:rPr>
              <a:t>。  即将实际参数值的副本（复制品）传入方法内，而参数本身不受影响。</a:t>
            </a:r>
            <a:endParaRPr lang="zh-CN" altLang="en-US" dirty="0">
              <a:ea typeface="宋体" panose="02010600030101010101" pitchFamily="2" charset="-122"/>
              <a:cs typeface="Times New Roman" panose="02020603050405020304" pitchFamily="18" charset="0"/>
            </a:endParaRPr>
          </a:p>
        </p:txBody>
      </p:sp>
      <p:sp>
        <p:nvSpPr>
          <p:cNvPr id="4" name="五角星 3"/>
          <p:cNvSpPr/>
          <p:nvPr/>
        </p:nvSpPr>
        <p:spPr>
          <a:xfrm>
            <a:off x="2411760" y="877723"/>
            <a:ext cx="504056" cy="504056"/>
          </a:xfrm>
          <a:prstGeom prst="star5">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sz="quarter"/>
          </p:nvPr>
        </p:nvSpPr>
        <p:spPr>
          <a:xfrm>
            <a:off x="899592" y="764704"/>
            <a:ext cx="7740351" cy="1150275"/>
          </a:xfrm>
        </p:spPr>
        <p:txBody>
          <a:bodyPr>
            <a:normAutofit fontScale="90000"/>
          </a:bodyPr>
          <a:lstStyle/>
          <a:p>
            <a:pPr eaLnBrk="1" hangingPunct="1"/>
            <a:r>
              <a:rPr lang="zh-CN" altLang="en-US" sz="4000" b="1" dirty="0">
                <a:latin typeface="Times New Roman" panose="02020603050405020304" pitchFamily="18" charset="0"/>
                <a:ea typeface="宋体" panose="02010600030101010101" pitchFamily="2" charset="-122"/>
                <a:cs typeface="Times New Roman" panose="02020603050405020304" pitchFamily="18" charset="0"/>
              </a:rPr>
              <a:t>方法的参数传递</a:t>
            </a:r>
            <a:br>
              <a:rPr lang="zh-CN" altLang="en-US" sz="4000" dirty="0">
                <a:latin typeface="Times New Roman" panose="02020603050405020304" pitchFamily="18" charset="0"/>
                <a:ea typeface="宋体" panose="02010600030101010101" pitchFamily="2" charset="-122"/>
                <a:cs typeface="Times New Roman" panose="02020603050405020304" pitchFamily="18" charset="0"/>
              </a:rPr>
            </a:br>
            <a:r>
              <a:rPr lang="zh-CN" altLang="en-US" sz="40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4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基本数据类型的参数传递</a:t>
            </a:r>
            <a:r>
              <a:rPr lang="zh-CN" altLang="en-US" sz="4000" dirty="0">
                <a:latin typeface="Times New Roman" panose="02020603050405020304" pitchFamily="18" charset="0"/>
                <a:ea typeface="宋体" panose="02010600030101010101" pitchFamily="2" charset="-122"/>
                <a:cs typeface="Times New Roman" panose="02020603050405020304" pitchFamily="18" charset="0"/>
              </a:rPr>
              <a:t> </a:t>
            </a:r>
            <a:endParaRPr lang="zh-CN" altLang="en-US" sz="40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1987" name="Picture 3" descr="传值1"/>
          <p:cNvPicPr>
            <a:picLocks noGrp="1" noChangeAspect="1" noChangeArrowheads="1"/>
          </p:cNvPicPr>
          <p:nvPr>
            <p:ph sz="quarter" idx="1"/>
          </p:nvPr>
        </p:nvPicPr>
        <p:blipFill>
          <a:blip r:embed="rId1" cstate="print"/>
          <a:srcRect/>
          <a:stretch>
            <a:fillRect/>
          </a:stretch>
        </p:blipFill>
        <p:spPr>
          <a:xfrm>
            <a:off x="968405" y="2134858"/>
            <a:ext cx="6192837" cy="1125538"/>
          </a:xfrm>
          <a:noFill/>
        </p:spPr>
      </p:pic>
      <p:pic>
        <p:nvPicPr>
          <p:cNvPr id="41988" name="Picture 4" descr="传值2"/>
          <p:cNvPicPr>
            <a:picLocks noGrp="1" noChangeAspect="1" noChangeArrowheads="1"/>
          </p:cNvPicPr>
          <p:nvPr>
            <p:ph sz="quarter" idx="2"/>
          </p:nvPr>
        </p:nvPicPr>
        <p:blipFill>
          <a:blip r:embed="rId2" cstate="print"/>
          <a:srcRect/>
          <a:stretch>
            <a:fillRect/>
          </a:stretch>
        </p:blipFill>
        <p:spPr>
          <a:xfrm>
            <a:off x="968405" y="3404858"/>
            <a:ext cx="6192837" cy="804863"/>
          </a:xfrm>
          <a:noFill/>
        </p:spPr>
      </p:pic>
      <p:pic>
        <p:nvPicPr>
          <p:cNvPr id="41989" name="Picture 5" descr="传值3"/>
          <p:cNvPicPr>
            <a:picLocks noGrp="1" noChangeAspect="1" noChangeArrowheads="1"/>
          </p:cNvPicPr>
          <p:nvPr>
            <p:ph sz="quarter" idx="3"/>
          </p:nvPr>
        </p:nvPicPr>
        <p:blipFill>
          <a:blip r:embed="rId3" cstate="print"/>
          <a:srcRect/>
          <a:stretch>
            <a:fillRect/>
          </a:stretch>
        </p:blipFill>
        <p:spPr>
          <a:xfrm>
            <a:off x="968405" y="4197021"/>
            <a:ext cx="6192837" cy="1008062"/>
          </a:xfrm>
          <a:noFill/>
        </p:spPr>
      </p:pic>
      <p:pic>
        <p:nvPicPr>
          <p:cNvPr id="41990" name="Picture 6" descr="传值4"/>
          <p:cNvPicPr>
            <a:picLocks noGrp="1" noChangeAspect="1" noChangeArrowheads="1"/>
          </p:cNvPicPr>
          <p:nvPr>
            <p:ph sz="quarter" idx="4"/>
          </p:nvPr>
        </p:nvPicPr>
        <p:blipFill>
          <a:blip r:embed="rId4" cstate="print"/>
          <a:srcRect/>
          <a:stretch>
            <a:fillRect/>
          </a:stretch>
        </p:blipFill>
        <p:spPr>
          <a:xfrm>
            <a:off x="968405" y="5205083"/>
            <a:ext cx="6192837" cy="901700"/>
          </a:xfrm>
          <a:noFill/>
        </p:spPr>
      </p:pic>
      <p:sp>
        <p:nvSpPr>
          <p:cNvPr id="41991" name="Text Box 7">
            <a:hlinkClick r:id="rId5" action="ppaction://hlinkfile"/>
          </p:cNvPr>
          <p:cNvSpPr txBox="1">
            <a:spLocks noChangeArrowheads="1"/>
          </p:cNvSpPr>
          <p:nvPr/>
        </p:nvSpPr>
        <p:spPr bwMode="auto">
          <a:xfrm>
            <a:off x="7517130" y="2214554"/>
            <a:ext cx="461665" cy="3889375"/>
          </a:xfrm>
          <a:prstGeom prst="rect">
            <a:avLst/>
          </a:prstGeom>
          <a:noFill/>
          <a:ln w="9525">
            <a:noFill/>
            <a:miter lim="800000"/>
          </a:ln>
        </p:spPr>
        <p:txBody>
          <a:bodyPr vert="eaVert">
            <a:spAutoFit/>
          </a:bodyPr>
          <a:lstStyle/>
          <a:p>
            <a:pPr>
              <a:spcBef>
                <a:spcPct val="50000"/>
              </a:spcBef>
            </a:pPr>
            <a:endParaRPr lang="zh-CN" altLang="zh-CN">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932040" y="620688"/>
            <a:ext cx="2448272" cy="574006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4" name="圆角矩形 3"/>
          <p:cNvSpPr/>
          <p:nvPr/>
        </p:nvSpPr>
        <p:spPr>
          <a:xfrm>
            <a:off x="4932040" y="1844824"/>
            <a:ext cx="2448272" cy="223224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5" name="TextBox 4"/>
          <p:cNvSpPr txBox="1"/>
          <p:nvPr/>
        </p:nvSpPr>
        <p:spPr>
          <a:xfrm>
            <a:off x="3131840" y="3573016"/>
            <a:ext cx="1728192" cy="369332"/>
          </a:xfrm>
          <a:prstGeom prst="rect">
            <a:avLst/>
          </a:prstGeom>
          <a:noFill/>
        </p:spPr>
        <p:txBody>
          <a:bodyPr wrap="square" rtlCol="0">
            <a:spAutoFit/>
          </a:bodyPr>
          <a:lstStyle/>
          <a:p>
            <a:r>
              <a:rPr lang="en-US" altLang="zh-CN" dirty="0"/>
              <a:t>swap</a:t>
            </a:r>
            <a:r>
              <a:rPr lang="zh-CN" altLang="en-US" dirty="0"/>
              <a:t>方法栈区</a:t>
            </a:r>
            <a:endParaRPr lang="zh-CN" altLang="en-US" dirty="0"/>
          </a:p>
        </p:txBody>
      </p:sp>
      <p:sp>
        <p:nvSpPr>
          <p:cNvPr id="6" name="圆角矩形 5"/>
          <p:cNvSpPr/>
          <p:nvPr/>
        </p:nvSpPr>
        <p:spPr>
          <a:xfrm>
            <a:off x="4932040" y="4077072"/>
            <a:ext cx="2448272" cy="223224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7" name="TextBox 6"/>
          <p:cNvSpPr txBox="1"/>
          <p:nvPr/>
        </p:nvSpPr>
        <p:spPr>
          <a:xfrm>
            <a:off x="3131840" y="5805264"/>
            <a:ext cx="1728192" cy="369332"/>
          </a:xfrm>
          <a:prstGeom prst="rect">
            <a:avLst/>
          </a:prstGeom>
          <a:noFill/>
        </p:spPr>
        <p:txBody>
          <a:bodyPr wrap="square" rtlCol="0">
            <a:spAutoFit/>
          </a:bodyPr>
          <a:lstStyle/>
          <a:p>
            <a:r>
              <a:rPr lang="en-US" altLang="zh-CN" dirty="0"/>
              <a:t>main</a:t>
            </a:r>
            <a:r>
              <a:rPr lang="zh-CN" altLang="en-US" dirty="0"/>
              <a:t>方法栈区</a:t>
            </a:r>
            <a:endParaRPr lang="zh-CN" altLang="en-US" dirty="0"/>
          </a:p>
        </p:txBody>
      </p:sp>
      <p:sp>
        <p:nvSpPr>
          <p:cNvPr id="9" name="TextBox 8"/>
          <p:cNvSpPr txBox="1"/>
          <p:nvPr/>
        </p:nvSpPr>
        <p:spPr>
          <a:xfrm>
            <a:off x="5148064" y="4509120"/>
            <a:ext cx="576064" cy="369332"/>
          </a:xfrm>
          <a:prstGeom prst="rect">
            <a:avLst/>
          </a:prstGeom>
          <a:noFill/>
        </p:spPr>
        <p:txBody>
          <a:bodyPr wrap="square" rtlCol="0">
            <a:spAutoFit/>
          </a:bodyPr>
          <a:lstStyle/>
          <a:p>
            <a:r>
              <a:rPr lang="en-US" altLang="zh-CN" dirty="0"/>
              <a:t>a</a:t>
            </a:r>
            <a:endParaRPr lang="zh-CN" altLang="en-US" dirty="0"/>
          </a:p>
        </p:txBody>
      </p:sp>
      <p:sp>
        <p:nvSpPr>
          <p:cNvPr id="10" name="圆角矩形 9"/>
          <p:cNvSpPr/>
          <p:nvPr/>
        </p:nvSpPr>
        <p:spPr>
          <a:xfrm>
            <a:off x="5724128" y="4509120"/>
            <a:ext cx="1008112"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10</a:t>
            </a:r>
            <a:endParaRPr lang="zh-CN" altLang="en-US" dirty="0"/>
          </a:p>
        </p:txBody>
      </p:sp>
      <p:sp>
        <p:nvSpPr>
          <p:cNvPr id="11" name="TextBox 10"/>
          <p:cNvSpPr txBox="1"/>
          <p:nvPr/>
        </p:nvSpPr>
        <p:spPr>
          <a:xfrm>
            <a:off x="5148064" y="5373216"/>
            <a:ext cx="576064" cy="369332"/>
          </a:xfrm>
          <a:prstGeom prst="rect">
            <a:avLst/>
          </a:prstGeom>
          <a:noFill/>
        </p:spPr>
        <p:txBody>
          <a:bodyPr wrap="square" rtlCol="0">
            <a:spAutoFit/>
          </a:bodyPr>
          <a:lstStyle/>
          <a:p>
            <a:r>
              <a:rPr lang="en-US" altLang="zh-CN" dirty="0"/>
              <a:t>b</a:t>
            </a:r>
            <a:endParaRPr lang="zh-CN" altLang="en-US" dirty="0"/>
          </a:p>
        </p:txBody>
      </p:sp>
      <p:sp>
        <p:nvSpPr>
          <p:cNvPr id="12" name="圆角矩形 11"/>
          <p:cNvSpPr/>
          <p:nvPr/>
        </p:nvSpPr>
        <p:spPr>
          <a:xfrm>
            <a:off x="5724128" y="5373216"/>
            <a:ext cx="1008112"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sp>
        <p:nvSpPr>
          <p:cNvPr id="13" name="TextBox 12"/>
          <p:cNvSpPr txBox="1"/>
          <p:nvPr/>
        </p:nvSpPr>
        <p:spPr>
          <a:xfrm>
            <a:off x="5148064" y="2276872"/>
            <a:ext cx="576064" cy="369332"/>
          </a:xfrm>
          <a:prstGeom prst="rect">
            <a:avLst/>
          </a:prstGeom>
          <a:noFill/>
        </p:spPr>
        <p:txBody>
          <a:bodyPr wrap="square" rtlCol="0">
            <a:spAutoFit/>
          </a:bodyPr>
          <a:lstStyle/>
          <a:p>
            <a:r>
              <a:rPr lang="en-US" altLang="zh-CN" dirty="0"/>
              <a:t>a</a:t>
            </a:r>
            <a:endParaRPr lang="zh-CN" altLang="en-US" dirty="0"/>
          </a:p>
        </p:txBody>
      </p:sp>
      <p:sp>
        <p:nvSpPr>
          <p:cNvPr id="14" name="圆角矩形 13"/>
          <p:cNvSpPr/>
          <p:nvPr/>
        </p:nvSpPr>
        <p:spPr>
          <a:xfrm>
            <a:off x="5724128" y="2276872"/>
            <a:ext cx="1008112"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10</a:t>
            </a:r>
            <a:endParaRPr lang="zh-CN" altLang="en-US" dirty="0"/>
          </a:p>
        </p:txBody>
      </p:sp>
      <p:sp>
        <p:nvSpPr>
          <p:cNvPr id="15" name="TextBox 14"/>
          <p:cNvSpPr txBox="1"/>
          <p:nvPr/>
        </p:nvSpPr>
        <p:spPr>
          <a:xfrm>
            <a:off x="5148064" y="3140968"/>
            <a:ext cx="576064" cy="369332"/>
          </a:xfrm>
          <a:prstGeom prst="rect">
            <a:avLst/>
          </a:prstGeom>
          <a:noFill/>
        </p:spPr>
        <p:txBody>
          <a:bodyPr wrap="square" rtlCol="0">
            <a:spAutoFit/>
          </a:bodyPr>
          <a:lstStyle/>
          <a:p>
            <a:r>
              <a:rPr lang="en-US" altLang="zh-CN" dirty="0"/>
              <a:t>b</a:t>
            </a:r>
            <a:endParaRPr lang="zh-CN" altLang="en-US" dirty="0"/>
          </a:p>
        </p:txBody>
      </p:sp>
      <p:sp>
        <p:nvSpPr>
          <p:cNvPr id="16" name="圆角矩形 15"/>
          <p:cNvSpPr/>
          <p:nvPr/>
        </p:nvSpPr>
        <p:spPr>
          <a:xfrm>
            <a:off x="5724128" y="3140968"/>
            <a:ext cx="1008112"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sp>
        <p:nvSpPr>
          <p:cNvPr id="28" name="右弧形箭头 27"/>
          <p:cNvSpPr/>
          <p:nvPr/>
        </p:nvSpPr>
        <p:spPr>
          <a:xfrm rot="10800000" flipH="1">
            <a:off x="6732240" y="2276872"/>
            <a:ext cx="1080120" cy="2592288"/>
          </a:xfrm>
          <a:prstGeom prst="curvedLeftArrow">
            <a:avLst>
              <a:gd name="adj1" fmla="val 25000"/>
              <a:gd name="adj2" fmla="val 50000"/>
              <a:gd name="adj3" fmla="val 0"/>
            </a:avLst>
          </a:prstGeom>
          <a:solidFill>
            <a:srgbClr val="FF0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30" name="直接连接符 29"/>
          <p:cNvCxnSpPr/>
          <p:nvPr/>
        </p:nvCxnSpPr>
        <p:spPr>
          <a:xfrm>
            <a:off x="6804248" y="2708920"/>
            <a:ext cx="216024" cy="2880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V="1">
            <a:off x="6804248" y="2132856"/>
            <a:ext cx="288032" cy="2880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9" name="右弧形箭头 38"/>
          <p:cNvSpPr/>
          <p:nvPr/>
        </p:nvSpPr>
        <p:spPr>
          <a:xfrm rot="10800000" flipH="1">
            <a:off x="6732240" y="3140968"/>
            <a:ext cx="1080120" cy="2592288"/>
          </a:xfrm>
          <a:prstGeom prst="curvedLeftArrow">
            <a:avLst>
              <a:gd name="adj1" fmla="val 25000"/>
              <a:gd name="adj2" fmla="val 50000"/>
              <a:gd name="adj3" fmla="val 0"/>
            </a:avLst>
          </a:prstGeom>
          <a:solidFill>
            <a:srgbClr val="FF0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41" name="直接连接符 40"/>
          <p:cNvCxnSpPr/>
          <p:nvPr/>
        </p:nvCxnSpPr>
        <p:spPr>
          <a:xfrm flipH="1" flipV="1">
            <a:off x="6804248" y="3573016"/>
            <a:ext cx="144016" cy="2880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V="1">
            <a:off x="6732240" y="2996952"/>
            <a:ext cx="360040" cy="2880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6084168" y="2348880"/>
            <a:ext cx="360040" cy="288032"/>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48" name="直接连接符 47"/>
          <p:cNvCxnSpPr/>
          <p:nvPr/>
        </p:nvCxnSpPr>
        <p:spPr>
          <a:xfrm flipV="1">
            <a:off x="6156176" y="2348880"/>
            <a:ext cx="288032" cy="288032"/>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52" name="直接连接符 51"/>
          <p:cNvCxnSpPr/>
          <p:nvPr/>
        </p:nvCxnSpPr>
        <p:spPr>
          <a:xfrm>
            <a:off x="6084168" y="3212976"/>
            <a:ext cx="360040" cy="288032"/>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53" name="直接连接符 52"/>
          <p:cNvCxnSpPr/>
          <p:nvPr/>
        </p:nvCxnSpPr>
        <p:spPr>
          <a:xfrm flipV="1">
            <a:off x="6156176" y="3212976"/>
            <a:ext cx="288032" cy="288032"/>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54" name="TextBox 53"/>
          <p:cNvSpPr txBox="1"/>
          <p:nvPr/>
        </p:nvSpPr>
        <p:spPr>
          <a:xfrm>
            <a:off x="5796136" y="2348880"/>
            <a:ext cx="216024" cy="369332"/>
          </a:xfrm>
          <a:prstGeom prst="rect">
            <a:avLst/>
          </a:prstGeom>
          <a:noFill/>
        </p:spPr>
        <p:txBody>
          <a:bodyPr wrap="square" rtlCol="0">
            <a:spAutoFit/>
          </a:bodyPr>
          <a:lstStyle/>
          <a:p>
            <a:r>
              <a:rPr lang="en-US" altLang="zh-CN" dirty="0"/>
              <a:t>5</a:t>
            </a:r>
            <a:endParaRPr lang="zh-CN" altLang="en-US" dirty="0"/>
          </a:p>
        </p:txBody>
      </p:sp>
      <p:sp>
        <p:nvSpPr>
          <p:cNvPr id="55" name="TextBox 54"/>
          <p:cNvSpPr txBox="1"/>
          <p:nvPr/>
        </p:nvSpPr>
        <p:spPr>
          <a:xfrm>
            <a:off x="5652120" y="3140968"/>
            <a:ext cx="504056" cy="369332"/>
          </a:xfrm>
          <a:prstGeom prst="rect">
            <a:avLst/>
          </a:prstGeom>
          <a:noFill/>
        </p:spPr>
        <p:txBody>
          <a:bodyPr wrap="square" rtlCol="0">
            <a:spAutoFit/>
          </a:bodyPr>
          <a:lstStyle/>
          <a:p>
            <a:r>
              <a:rPr lang="en-US" altLang="zh-CN" dirty="0"/>
              <a:t>10</a:t>
            </a:r>
            <a:endParaRPr lang="zh-CN"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4607496" y="620688"/>
            <a:ext cx="4536504" cy="574006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 name="矩形 1"/>
          <p:cNvSpPr/>
          <p:nvPr/>
        </p:nvSpPr>
        <p:spPr>
          <a:xfrm>
            <a:off x="1763688" y="620688"/>
            <a:ext cx="2448272" cy="574006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4" name="圆角矩形 3"/>
          <p:cNvSpPr/>
          <p:nvPr/>
        </p:nvSpPr>
        <p:spPr>
          <a:xfrm>
            <a:off x="1763688" y="1916832"/>
            <a:ext cx="2448272" cy="223224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5" name="TextBox 4"/>
          <p:cNvSpPr txBox="1"/>
          <p:nvPr/>
        </p:nvSpPr>
        <p:spPr>
          <a:xfrm>
            <a:off x="0" y="3356992"/>
            <a:ext cx="1728192" cy="369332"/>
          </a:xfrm>
          <a:prstGeom prst="rect">
            <a:avLst/>
          </a:prstGeom>
          <a:noFill/>
        </p:spPr>
        <p:txBody>
          <a:bodyPr wrap="square" rtlCol="0">
            <a:spAutoFit/>
          </a:bodyPr>
          <a:lstStyle/>
          <a:p>
            <a:r>
              <a:rPr lang="en-US" altLang="zh-CN" dirty="0"/>
              <a:t>swap</a:t>
            </a:r>
            <a:r>
              <a:rPr lang="zh-CN" altLang="en-US" dirty="0"/>
              <a:t>方法栈区</a:t>
            </a:r>
            <a:endParaRPr lang="zh-CN" altLang="en-US" dirty="0"/>
          </a:p>
        </p:txBody>
      </p:sp>
      <p:sp>
        <p:nvSpPr>
          <p:cNvPr id="6" name="圆角矩形 5"/>
          <p:cNvSpPr/>
          <p:nvPr/>
        </p:nvSpPr>
        <p:spPr>
          <a:xfrm>
            <a:off x="1763688" y="4149080"/>
            <a:ext cx="2448272" cy="223224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7" name="TextBox 6"/>
          <p:cNvSpPr txBox="1"/>
          <p:nvPr/>
        </p:nvSpPr>
        <p:spPr>
          <a:xfrm>
            <a:off x="0" y="5373216"/>
            <a:ext cx="1728192" cy="369332"/>
          </a:xfrm>
          <a:prstGeom prst="rect">
            <a:avLst/>
          </a:prstGeom>
          <a:noFill/>
        </p:spPr>
        <p:txBody>
          <a:bodyPr wrap="square" rtlCol="0">
            <a:spAutoFit/>
          </a:bodyPr>
          <a:lstStyle/>
          <a:p>
            <a:r>
              <a:rPr lang="en-US" altLang="zh-CN" dirty="0"/>
              <a:t>main</a:t>
            </a:r>
            <a:r>
              <a:rPr lang="zh-CN" altLang="en-US" dirty="0"/>
              <a:t>方法栈区</a:t>
            </a:r>
            <a:endParaRPr lang="zh-CN" altLang="en-US" dirty="0"/>
          </a:p>
        </p:txBody>
      </p:sp>
      <p:sp>
        <p:nvSpPr>
          <p:cNvPr id="11" name="TextBox 10"/>
          <p:cNvSpPr txBox="1"/>
          <p:nvPr/>
        </p:nvSpPr>
        <p:spPr>
          <a:xfrm>
            <a:off x="1907704" y="5373216"/>
            <a:ext cx="576064" cy="369332"/>
          </a:xfrm>
          <a:prstGeom prst="rect">
            <a:avLst/>
          </a:prstGeom>
          <a:noFill/>
        </p:spPr>
        <p:txBody>
          <a:bodyPr wrap="square" rtlCol="0">
            <a:spAutoFit/>
          </a:bodyPr>
          <a:lstStyle/>
          <a:p>
            <a:r>
              <a:rPr lang="en-US" altLang="zh-CN" dirty="0"/>
              <a:t>ds</a:t>
            </a:r>
            <a:endParaRPr lang="zh-CN" altLang="en-US" dirty="0"/>
          </a:p>
        </p:txBody>
      </p:sp>
      <p:sp>
        <p:nvSpPr>
          <p:cNvPr id="12" name="圆角矩形 11"/>
          <p:cNvSpPr/>
          <p:nvPr/>
        </p:nvSpPr>
        <p:spPr>
          <a:xfrm>
            <a:off x="2555776" y="5373216"/>
            <a:ext cx="1008112"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0x0089</a:t>
            </a:r>
            <a:endParaRPr lang="zh-CN" altLang="en-US" dirty="0"/>
          </a:p>
        </p:txBody>
      </p:sp>
      <p:sp>
        <p:nvSpPr>
          <p:cNvPr id="15" name="TextBox 14"/>
          <p:cNvSpPr txBox="1"/>
          <p:nvPr/>
        </p:nvSpPr>
        <p:spPr>
          <a:xfrm>
            <a:off x="1907704" y="3140968"/>
            <a:ext cx="576064" cy="369332"/>
          </a:xfrm>
          <a:prstGeom prst="rect">
            <a:avLst/>
          </a:prstGeom>
          <a:noFill/>
        </p:spPr>
        <p:txBody>
          <a:bodyPr wrap="square" rtlCol="0">
            <a:spAutoFit/>
          </a:bodyPr>
          <a:lstStyle/>
          <a:p>
            <a:r>
              <a:rPr lang="en-US" altLang="zh-CN" dirty="0"/>
              <a:t>ds</a:t>
            </a:r>
            <a:endParaRPr lang="zh-CN" altLang="en-US" dirty="0"/>
          </a:p>
        </p:txBody>
      </p:sp>
      <p:sp>
        <p:nvSpPr>
          <p:cNvPr id="16" name="圆角矩形 15"/>
          <p:cNvSpPr/>
          <p:nvPr/>
        </p:nvSpPr>
        <p:spPr>
          <a:xfrm>
            <a:off x="2555776" y="3140968"/>
            <a:ext cx="1008112"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0x0089</a:t>
            </a:r>
            <a:endParaRPr lang="zh-CN" altLang="en-US" dirty="0"/>
          </a:p>
        </p:txBody>
      </p:sp>
      <p:sp>
        <p:nvSpPr>
          <p:cNvPr id="29" name="圆角矩形 28"/>
          <p:cNvSpPr/>
          <p:nvPr/>
        </p:nvSpPr>
        <p:spPr>
          <a:xfrm>
            <a:off x="5292080" y="1124744"/>
            <a:ext cx="1152128" cy="3816424"/>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31" name="TextBox 30"/>
          <p:cNvSpPr txBox="1"/>
          <p:nvPr/>
        </p:nvSpPr>
        <p:spPr>
          <a:xfrm>
            <a:off x="4355976" y="1052736"/>
            <a:ext cx="1080120" cy="369332"/>
          </a:xfrm>
          <a:prstGeom prst="rect">
            <a:avLst/>
          </a:prstGeom>
          <a:noFill/>
        </p:spPr>
        <p:txBody>
          <a:bodyPr wrap="square" rtlCol="0">
            <a:spAutoFit/>
          </a:bodyPr>
          <a:lstStyle/>
          <a:p>
            <a:r>
              <a:rPr lang="en-US" altLang="zh-CN" dirty="0"/>
              <a:t>0x0089</a:t>
            </a:r>
            <a:endParaRPr lang="zh-CN" altLang="en-US" dirty="0"/>
          </a:p>
        </p:txBody>
      </p:sp>
      <p:sp>
        <p:nvSpPr>
          <p:cNvPr id="32" name="TextBox 31"/>
          <p:cNvSpPr txBox="1"/>
          <p:nvPr/>
        </p:nvSpPr>
        <p:spPr>
          <a:xfrm>
            <a:off x="5436096" y="1196752"/>
            <a:ext cx="864096" cy="369332"/>
          </a:xfrm>
          <a:prstGeom prst="rect">
            <a:avLst/>
          </a:prstGeom>
          <a:noFill/>
        </p:spPr>
        <p:txBody>
          <a:bodyPr wrap="square" rtlCol="0">
            <a:spAutoFit/>
          </a:bodyPr>
          <a:lstStyle/>
          <a:p>
            <a:r>
              <a:rPr lang="en-US" altLang="zh-CN" dirty="0"/>
              <a:t>a</a:t>
            </a:r>
            <a:endParaRPr lang="zh-CN" altLang="en-US" dirty="0"/>
          </a:p>
        </p:txBody>
      </p:sp>
      <p:sp>
        <p:nvSpPr>
          <p:cNvPr id="34" name="矩形 33"/>
          <p:cNvSpPr/>
          <p:nvPr/>
        </p:nvSpPr>
        <p:spPr>
          <a:xfrm>
            <a:off x="5436096" y="1556792"/>
            <a:ext cx="936104" cy="288032"/>
          </a:xfrm>
          <a:prstGeom prst="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5</a:t>
            </a:r>
            <a:endParaRPr lang="zh-CN" altLang="en-US" dirty="0"/>
          </a:p>
        </p:txBody>
      </p:sp>
      <p:sp>
        <p:nvSpPr>
          <p:cNvPr id="35" name="矩形 34"/>
          <p:cNvSpPr/>
          <p:nvPr/>
        </p:nvSpPr>
        <p:spPr>
          <a:xfrm>
            <a:off x="5436096" y="2564904"/>
            <a:ext cx="936104" cy="288032"/>
          </a:xfrm>
          <a:prstGeom prst="rect">
            <a:avLst/>
          </a:prstGeom>
          <a:solidFill>
            <a:schemeClr val="accent4">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10</a:t>
            </a:r>
            <a:endParaRPr lang="zh-CN" altLang="en-US" dirty="0"/>
          </a:p>
        </p:txBody>
      </p:sp>
      <p:sp>
        <p:nvSpPr>
          <p:cNvPr id="36" name="TextBox 35"/>
          <p:cNvSpPr txBox="1"/>
          <p:nvPr/>
        </p:nvSpPr>
        <p:spPr>
          <a:xfrm>
            <a:off x="5436096" y="2132856"/>
            <a:ext cx="864096" cy="369332"/>
          </a:xfrm>
          <a:prstGeom prst="rect">
            <a:avLst/>
          </a:prstGeom>
          <a:noFill/>
        </p:spPr>
        <p:txBody>
          <a:bodyPr wrap="square" rtlCol="0">
            <a:spAutoFit/>
          </a:bodyPr>
          <a:lstStyle/>
          <a:p>
            <a:r>
              <a:rPr lang="en-US" altLang="zh-CN" dirty="0"/>
              <a:t>b</a:t>
            </a:r>
            <a:endParaRPr lang="zh-CN" altLang="en-US" dirty="0"/>
          </a:p>
        </p:txBody>
      </p:sp>
      <p:cxnSp>
        <p:nvCxnSpPr>
          <p:cNvPr id="38" name="直接箭头连接符 37"/>
          <p:cNvCxnSpPr/>
          <p:nvPr/>
        </p:nvCxnSpPr>
        <p:spPr>
          <a:xfrm flipV="1">
            <a:off x="3491880" y="1844824"/>
            <a:ext cx="1656184" cy="35283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p:nvPr/>
        </p:nvCxnSpPr>
        <p:spPr>
          <a:xfrm flipV="1">
            <a:off x="3563888" y="1772816"/>
            <a:ext cx="1512168" cy="13681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肘形连接符 57"/>
          <p:cNvCxnSpPr>
            <a:endCxn id="16" idx="3"/>
          </p:cNvCxnSpPr>
          <p:nvPr/>
        </p:nvCxnSpPr>
        <p:spPr>
          <a:xfrm rot="16200000" flipV="1">
            <a:off x="3095836" y="3825044"/>
            <a:ext cx="2232248" cy="129614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12" idx="3"/>
          </p:cNvCxnSpPr>
          <p:nvPr/>
        </p:nvCxnSpPr>
        <p:spPr>
          <a:xfrm>
            <a:off x="3563888" y="5589240"/>
            <a:ext cx="1296144" cy="0"/>
          </a:xfrm>
          <a:prstGeom prst="line">
            <a:avLst/>
          </a:prstGeom>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5508104" y="5589240"/>
            <a:ext cx="1152128" cy="369332"/>
          </a:xfrm>
          <a:prstGeom prst="rect">
            <a:avLst/>
          </a:prstGeom>
          <a:noFill/>
        </p:spPr>
        <p:txBody>
          <a:bodyPr wrap="square" rtlCol="0">
            <a:spAutoFit/>
          </a:bodyPr>
          <a:lstStyle/>
          <a:p>
            <a:r>
              <a:rPr lang="zh-CN" altLang="en-US" dirty="0"/>
              <a:t>堆</a:t>
            </a:r>
            <a:endParaRPr lang="zh-CN"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sz="quarter"/>
          </p:nvPr>
        </p:nvSpPr>
        <p:spPr>
          <a:xfrm>
            <a:off x="395288" y="836712"/>
            <a:ext cx="8424862" cy="1152128"/>
          </a:xfrm>
        </p:spPr>
        <p:txBody>
          <a:bodyPr>
            <a:normAutofit fontScale="90000"/>
          </a:bodyPr>
          <a:lstStyle/>
          <a:p>
            <a:r>
              <a:rPr lang="zh-CN" altLang="en-US" sz="4000" b="1" dirty="0">
                <a:latin typeface="Times New Roman" panose="02020603050405020304" pitchFamily="18" charset="0"/>
                <a:ea typeface="宋体" panose="02010600030101010101" pitchFamily="2" charset="-122"/>
                <a:cs typeface="Times New Roman" panose="02020603050405020304" pitchFamily="18" charset="0"/>
              </a:rPr>
              <a:t>方法的参数传递</a:t>
            </a:r>
            <a:br>
              <a:rPr lang="zh-CN" altLang="en-US" sz="4000" dirty="0">
                <a:latin typeface="Times New Roman" panose="02020603050405020304" pitchFamily="18" charset="0"/>
                <a:ea typeface="宋体" panose="02010600030101010101" pitchFamily="2" charset="-122"/>
                <a:cs typeface="Times New Roman" panose="02020603050405020304" pitchFamily="18" charset="0"/>
              </a:rPr>
            </a:br>
            <a:r>
              <a:rPr lang="zh-CN" altLang="en-US" sz="40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4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引用数据类型的参数传递</a:t>
            </a:r>
            <a:endParaRPr lang="zh-CN" altLang="en-US" sz="32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3011" name="Picture 3" descr="传引用1"/>
          <p:cNvPicPr>
            <a:picLocks noGrp="1" noChangeAspect="1" noChangeArrowheads="1"/>
          </p:cNvPicPr>
          <p:nvPr>
            <p:ph sz="quarter" idx="1"/>
          </p:nvPr>
        </p:nvPicPr>
        <p:blipFill>
          <a:blip r:embed="rId1" cstate="print"/>
          <a:srcRect/>
          <a:stretch>
            <a:fillRect/>
          </a:stretch>
        </p:blipFill>
        <p:spPr>
          <a:xfrm>
            <a:off x="144561" y="1988840"/>
            <a:ext cx="4492527" cy="2251396"/>
          </a:xfrm>
          <a:noFill/>
        </p:spPr>
      </p:pic>
      <p:pic>
        <p:nvPicPr>
          <p:cNvPr id="43012" name="Picture 4" descr="传引用2"/>
          <p:cNvPicPr>
            <a:picLocks noGrp="1" noChangeAspect="1" noChangeArrowheads="1"/>
          </p:cNvPicPr>
          <p:nvPr>
            <p:ph sz="quarter" idx="2"/>
          </p:nvPr>
        </p:nvPicPr>
        <p:blipFill>
          <a:blip r:embed="rId2" cstate="print"/>
          <a:stretch>
            <a:fillRect/>
          </a:stretch>
        </p:blipFill>
        <p:spPr>
          <a:xfrm>
            <a:off x="4648200" y="2357417"/>
            <a:ext cx="3810000" cy="1228766"/>
          </a:xfrm>
          <a:noFill/>
        </p:spPr>
      </p:pic>
      <p:pic>
        <p:nvPicPr>
          <p:cNvPr id="43013" name="Picture 5" descr="传引用4"/>
          <p:cNvPicPr>
            <a:picLocks noGrp="1" noChangeAspect="1" noChangeArrowheads="1"/>
          </p:cNvPicPr>
          <p:nvPr>
            <p:ph sz="quarter" idx="3"/>
          </p:nvPr>
        </p:nvPicPr>
        <p:blipFill>
          <a:blip r:embed="rId3" cstate="print"/>
          <a:stretch>
            <a:fillRect/>
          </a:stretch>
        </p:blipFill>
        <p:spPr>
          <a:xfrm>
            <a:off x="685800" y="4482770"/>
            <a:ext cx="3810000" cy="1245260"/>
          </a:xfrm>
          <a:noFill/>
        </p:spPr>
      </p:pic>
      <p:pic>
        <p:nvPicPr>
          <p:cNvPr id="43014" name="Picture 6" descr="传引用3"/>
          <p:cNvPicPr>
            <a:picLocks noGrp="1" noChangeAspect="1" noChangeArrowheads="1"/>
          </p:cNvPicPr>
          <p:nvPr>
            <p:ph sz="quarter" idx="4"/>
          </p:nvPr>
        </p:nvPicPr>
        <p:blipFill>
          <a:blip r:embed="rId4" cstate="print"/>
          <a:srcRect/>
          <a:stretch>
            <a:fillRect/>
          </a:stretch>
        </p:blipFill>
        <p:spPr>
          <a:xfrm>
            <a:off x="468313" y="4527574"/>
            <a:ext cx="4529890" cy="1873250"/>
          </a:xfrm>
          <a:noFill/>
        </p:spPr>
      </p:pic>
      <p:sp>
        <p:nvSpPr>
          <p:cNvPr id="43015" name="Text Box 7">
            <a:hlinkClick r:id="rId5" action="ppaction://hlinkfile"/>
          </p:cNvPr>
          <p:cNvSpPr txBox="1">
            <a:spLocks noChangeArrowheads="1"/>
          </p:cNvSpPr>
          <p:nvPr/>
        </p:nvSpPr>
        <p:spPr bwMode="auto">
          <a:xfrm>
            <a:off x="395288" y="6400824"/>
            <a:ext cx="8424862" cy="369332"/>
          </a:xfrm>
          <a:prstGeom prst="rect">
            <a:avLst/>
          </a:prstGeom>
          <a:noFill/>
          <a:ln w="9525">
            <a:noFill/>
            <a:miter lim="800000"/>
          </a:ln>
        </p:spPr>
        <p:txBody>
          <a:bodyPr>
            <a:spAutoFit/>
          </a:bodyPr>
          <a:lstStyle/>
          <a:p>
            <a:pPr>
              <a:spcBef>
                <a:spcPct val="50000"/>
              </a:spcBef>
            </a:pPr>
            <a:endParaRPr lang="zh-CN" altLang="zh-CN">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195736" y="593605"/>
            <a:ext cx="5400600" cy="869782"/>
          </a:xfrm>
          <a:noFill/>
        </p:spPr>
        <p:txBody>
          <a:bodyPr lIns="92075" tIns="46038" rIns="92075" bIns="46038">
            <a:normAutofit/>
          </a:bodyPr>
          <a:lstStyle/>
          <a:p>
            <a:pPr eaLnBrk="1" hangingPunct="1"/>
            <a:r>
              <a:rPr lang="en-US" altLang="zh-CN" b="1">
                <a:latin typeface="+mn-lt"/>
                <a:ea typeface="宋体" panose="02010600030101010101" pitchFamily="2" charset="-122"/>
                <a:cs typeface="Arial Unicode MS" panose="020B0604020202020204" pitchFamily="34" charset="-122"/>
              </a:rPr>
              <a:t>4.1 </a:t>
            </a:r>
            <a:r>
              <a:rPr lang="zh-CN" altLang="en-US" b="1" dirty="0">
                <a:latin typeface="+mn-lt"/>
                <a:ea typeface="宋体" panose="02010600030101010101" pitchFamily="2" charset="-122"/>
                <a:cs typeface="Arial Unicode MS" panose="020B0604020202020204" pitchFamily="34" charset="-122"/>
              </a:rPr>
              <a:t>面向对象与面向过程</a:t>
            </a:r>
            <a:endParaRPr lang="zh-CN" altLang="en-US" b="1" dirty="0">
              <a:latin typeface="+mn-lt"/>
              <a:ea typeface="宋体" panose="02010600030101010101" pitchFamily="2" charset="-122"/>
              <a:cs typeface="Arial Unicode MS" panose="020B0604020202020204" pitchFamily="34" charset="-122"/>
            </a:endParaRPr>
          </a:p>
        </p:txBody>
      </p:sp>
      <p:sp>
        <p:nvSpPr>
          <p:cNvPr id="4099" name="Rectangle 3"/>
          <p:cNvSpPr>
            <a:spLocks noChangeArrowheads="1"/>
          </p:cNvSpPr>
          <p:nvPr/>
        </p:nvSpPr>
        <p:spPr bwMode="auto">
          <a:xfrm>
            <a:off x="433418" y="1428736"/>
            <a:ext cx="8424862" cy="5183188"/>
          </a:xfrm>
          <a:prstGeom prst="rect">
            <a:avLst/>
          </a:prstGeom>
          <a:noFill/>
          <a:ln w="9525">
            <a:noFill/>
            <a:miter lim="800000"/>
          </a:ln>
        </p:spPr>
        <p:txBody>
          <a:bodyPr lIns="92075" tIns="46038" rIns="92075" bIns="46038"/>
          <a:lstStyle/>
          <a:p>
            <a:pPr marL="457200" indent="-457200">
              <a:spcBef>
                <a:spcPct val="20000"/>
              </a:spcBef>
              <a:buFont typeface="Wingdings" panose="05000000000000000000" pitchFamily="2" charset="2"/>
              <a:buChar char="l"/>
            </a:pPr>
            <a:r>
              <a:rPr lang="zh-CN" altLang="en-US" sz="2800" b="1" dirty="0">
                <a:solidFill>
                  <a:srgbClr val="C00000"/>
                </a:solidFill>
                <a:ea typeface="宋体" panose="02010600030101010101" pitchFamily="2" charset="-122"/>
                <a:cs typeface="Times New Roman" panose="02020603050405020304" pitchFamily="18" charset="0"/>
              </a:rPr>
              <a:t>面向对象</a:t>
            </a:r>
            <a:r>
              <a:rPr lang="en-US" altLang="zh-CN" sz="2800" b="1" dirty="0">
                <a:solidFill>
                  <a:srgbClr val="C00000"/>
                </a:solidFill>
                <a:ea typeface="宋体" panose="02010600030101010101" pitchFamily="2" charset="-122"/>
                <a:cs typeface="Times New Roman" panose="02020603050405020304" pitchFamily="18" charset="0"/>
              </a:rPr>
              <a:t>(OOP)</a:t>
            </a:r>
            <a:r>
              <a:rPr lang="zh-CN" altLang="en-US" sz="2800" b="1" dirty="0">
                <a:solidFill>
                  <a:srgbClr val="C00000"/>
                </a:solidFill>
                <a:ea typeface="宋体" panose="02010600030101010101" pitchFamily="2" charset="-122"/>
                <a:cs typeface="Times New Roman" panose="02020603050405020304" pitchFamily="18" charset="0"/>
              </a:rPr>
              <a:t>与面向过程</a:t>
            </a:r>
            <a:endParaRPr lang="en-US" altLang="zh-CN" sz="2800" b="1" dirty="0">
              <a:solidFill>
                <a:srgbClr val="C00000"/>
              </a:solidFill>
              <a:ea typeface="宋体" panose="02010600030101010101" pitchFamily="2" charset="-122"/>
              <a:cs typeface="Times New Roman" panose="02020603050405020304" pitchFamily="18" charset="0"/>
            </a:endParaRPr>
          </a:p>
          <a:p>
            <a:pPr marL="457200" indent="-457200">
              <a:spcBef>
                <a:spcPct val="20000"/>
              </a:spcBef>
              <a:buFont typeface="Wingdings" panose="05000000000000000000" pitchFamily="2" charset="2"/>
              <a:buChar char="Ø"/>
            </a:pPr>
            <a:r>
              <a:rPr lang="zh-CN" altLang="en-US" sz="2400" dirty="0">
                <a:ea typeface="宋体" panose="02010600030101010101" pitchFamily="2" charset="-122"/>
                <a:cs typeface="Times New Roman" panose="02020603050405020304" pitchFamily="18" charset="0"/>
              </a:rPr>
              <a:t>二者都是一种思想，面向对象是相对于面向过程而言的。面向过程，强调的是</a:t>
            </a:r>
            <a:r>
              <a:rPr lang="zh-CN" altLang="en-US" sz="2400" dirty="0">
                <a:solidFill>
                  <a:srgbClr val="C00000"/>
                </a:solidFill>
                <a:ea typeface="宋体" panose="02010600030101010101" pitchFamily="2" charset="-122"/>
                <a:cs typeface="Times New Roman" panose="02020603050405020304" pitchFamily="18" charset="0"/>
              </a:rPr>
              <a:t>功能行为</a:t>
            </a:r>
            <a:r>
              <a:rPr lang="zh-CN" altLang="en-US" sz="2400" dirty="0">
                <a:ea typeface="宋体" panose="02010600030101010101" pitchFamily="2" charset="-122"/>
                <a:cs typeface="Times New Roman" panose="02020603050405020304" pitchFamily="18" charset="0"/>
              </a:rPr>
              <a:t>。面向对象，将功能封装进对象，强调具备了</a:t>
            </a:r>
            <a:r>
              <a:rPr lang="zh-CN" altLang="en-US" sz="2400" dirty="0">
                <a:solidFill>
                  <a:srgbClr val="C00000"/>
                </a:solidFill>
                <a:ea typeface="宋体" panose="02010600030101010101" pitchFamily="2" charset="-122"/>
                <a:cs typeface="Times New Roman" panose="02020603050405020304" pitchFamily="18" charset="0"/>
              </a:rPr>
              <a:t>功能的对象</a:t>
            </a:r>
            <a:r>
              <a:rPr lang="zh-CN" altLang="en-US" sz="2400" dirty="0">
                <a:ea typeface="宋体" panose="02010600030101010101" pitchFamily="2" charset="-122"/>
                <a:cs typeface="Times New Roman" panose="02020603050405020304" pitchFamily="18" charset="0"/>
              </a:rPr>
              <a:t>。</a:t>
            </a:r>
            <a:endParaRPr lang="en-US" altLang="zh-CN" sz="2400" dirty="0">
              <a:ea typeface="宋体" panose="02010600030101010101" pitchFamily="2" charset="-122"/>
              <a:cs typeface="Times New Roman" panose="02020603050405020304" pitchFamily="18" charset="0"/>
            </a:endParaRPr>
          </a:p>
          <a:p>
            <a:pPr marL="457200" indent="-457200">
              <a:spcBef>
                <a:spcPct val="20000"/>
              </a:spcBef>
              <a:buFont typeface="Wingdings" panose="05000000000000000000" pitchFamily="2" charset="2"/>
              <a:buChar char="Ø"/>
            </a:pPr>
            <a:r>
              <a:rPr lang="zh-CN" altLang="en-US" sz="2400" dirty="0">
                <a:ea typeface="宋体" panose="02010600030101010101" pitchFamily="2" charset="-122"/>
                <a:cs typeface="Times New Roman" panose="02020603050405020304" pitchFamily="18" charset="0"/>
              </a:rPr>
              <a:t>面向对象更加强调运用人类在日常的思维逻辑中采用的思想方法与原则，如抽象、分类、继承、聚合、多态等。</a:t>
            </a:r>
            <a:endParaRPr lang="en-US" altLang="zh-CN" sz="2400" dirty="0">
              <a:ea typeface="宋体" panose="02010600030101010101" pitchFamily="2" charset="-122"/>
              <a:cs typeface="Times New Roman" panose="02020603050405020304" pitchFamily="18" charset="0"/>
            </a:endParaRPr>
          </a:p>
          <a:p>
            <a:pPr marL="457200" indent="-457200">
              <a:spcBef>
                <a:spcPct val="20000"/>
              </a:spcBef>
              <a:buFont typeface="Wingdings" panose="05000000000000000000" pitchFamily="2" charset="2"/>
              <a:buChar char="l"/>
            </a:pPr>
            <a:r>
              <a:rPr lang="zh-CN" altLang="en-US" sz="2800" b="1" dirty="0">
                <a:solidFill>
                  <a:srgbClr val="C00000"/>
                </a:solidFill>
                <a:ea typeface="宋体" panose="02010600030101010101" pitchFamily="2" charset="-122"/>
                <a:cs typeface="Times New Roman" panose="02020603050405020304" pitchFamily="18" charset="0"/>
              </a:rPr>
              <a:t>面向对象的三大特征</a:t>
            </a:r>
            <a:endParaRPr lang="zh-CN" altLang="en-US" sz="2800" b="1" dirty="0">
              <a:solidFill>
                <a:srgbClr val="C00000"/>
              </a:solidFill>
              <a:ea typeface="宋体" panose="02010600030101010101" pitchFamily="2" charset="-122"/>
              <a:cs typeface="Times New Roman" panose="02020603050405020304" pitchFamily="18" charset="0"/>
            </a:endParaRPr>
          </a:p>
          <a:p>
            <a:pPr marL="742950" lvl="1" indent="-285750">
              <a:spcBef>
                <a:spcPct val="20000"/>
              </a:spcBef>
              <a:buFont typeface="Wingdings" panose="05000000000000000000" pitchFamily="2" charset="2"/>
              <a:buChar char="Ø"/>
            </a:pPr>
            <a:r>
              <a:rPr lang="zh-CN" altLang="en-US" sz="2400" dirty="0">
                <a:solidFill>
                  <a:srgbClr val="0000FF"/>
                </a:solidFill>
                <a:ea typeface="宋体" panose="02010600030101010101" pitchFamily="2" charset="-122"/>
                <a:cs typeface="Times New Roman" panose="02020603050405020304" pitchFamily="18" charset="0"/>
              </a:rPr>
              <a:t>封装  </a:t>
            </a:r>
            <a:r>
              <a:rPr lang="en-US" altLang="zh-CN" sz="2400" dirty="0">
                <a:solidFill>
                  <a:srgbClr val="0000FF"/>
                </a:solidFill>
                <a:ea typeface="宋体" panose="02010600030101010101" pitchFamily="2" charset="-122"/>
                <a:cs typeface="Times New Roman" panose="02020603050405020304" pitchFamily="18" charset="0"/>
              </a:rPr>
              <a:t>(Encapsulation)</a:t>
            </a:r>
            <a:endParaRPr lang="en-US" altLang="zh-CN" sz="2400" dirty="0">
              <a:solidFill>
                <a:srgbClr val="0000FF"/>
              </a:solidFill>
              <a:ea typeface="宋体" panose="02010600030101010101" pitchFamily="2" charset="-122"/>
              <a:cs typeface="Times New Roman" panose="02020603050405020304" pitchFamily="18" charset="0"/>
            </a:endParaRPr>
          </a:p>
          <a:p>
            <a:pPr marL="742950" lvl="1" indent="-285750">
              <a:spcBef>
                <a:spcPct val="20000"/>
              </a:spcBef>
              <a:buFont typeface="Wingdings" panose="05000000000000000000" pitchFamily="2" charset="2"/>
              <a:buChar char="Ø"/>
            </a:pPr>
            <a:r>
              <a:rPr lang="zh-CN" altLang="en-US" sz="2400" dirty="0">
                <a:solidFill>
                  <a:srgbClr val="0000FF"/>
                </a:solidFill>
                <a:ea typeface="宋体" panose="02010600030101010101" pitchFamily="2" charset="-122"/>
                <a:cs typeface="Times New Roman" panose="02020603050405020304" pitchFamily="18" charset="0"/>
              </a:rPr>
              <a:t>继承  </a:t>
            </a:r>
            <a:r>
              <a:rPr lang="en-US" altLang="zh-CN" sz="2400" dirty="0">
                <a:solidFill>
                  <a:srgbClr val="0000FF"/>
                </a:solidFill>
                <a:ea typeface="宋体" panose="02010600030101010101" pitchFamily="2" charset="-122"/>
                <a:cs typeface="Times New Roman" panose="02020603050405020304" pitchFamily="18" charset="0"/>
              </a:rPr>
              <a:t>(Inheritance)</a:t>
            </a:r>
            <a:endParaRPr lang="en-US" altLang="zh-CN" sz="2400" dirty="0">
              <a:solidFill>
                <a:srgbClr val="0000FF"/>
              </a:solidFill>
              <a:ea typeface="宋体" panose="02010600030101010101" pitchFamily="2" charset="-122"/>
              <a:cs typeface="Times New Roman" panose="02020603050405020304" pitchFamily="18" charset="0"/>
            </a:endParaRPr>
          </a:p>
          <a:p>
            <a:pPr marL="742950" lvl="1" indent="-285750">
              <a:spcBef>
                <a:spcPct val="20000"/>
              </a:spcBef>
              <a:buFont typeface="Wingdings" panose="05000000000000000000" pitchFamily="2" charset="2"/>
              <a:buChar char="Ø"/>
            </a:pPr>
            <a:r>
              <a:rPr lang="zh-CN" altLang="en-US" sz="2400" dirty="0">
                <a:solidFill>
                  <a:srgbClr val="0000FF"/>
                </a:solidFill>
                <a:ea typeface="宋体" panose="02010600030101010101" pitchFamily="2" charset="-122"/>
                <a:cs typeface="Times New Roman" panose="02020603050405020304" pitchFamily="18" charset="0"/>
              </a:rPr>
              <a:t>多态  </a:t>
            </a:r>
            <a:r>
              <a:rPr lang="en-US" altLang="zh-CN" sz="2400" dirty="0">
                <a:solidFill>
                  <a:srgbClr val="0000FF"/>
                </a:solidFill>
                <a:ea typeface="宋体" panose="02010600030101010101" pitchFamily="2" charset="-122"/>
                <a:cs typeface="Times New Roman" panose="02020603050405020304" pitchFamily="18" charset="0"/>
              </a:rPr>
              <a:t>(Polymorphism)</a:t>
            </a:r>
            <a:endParaRPr lang="en-US" altLang="zh-CN" sz="2400" dirty="0">
              <a:solidFill>
                <a:srgbClr val="0000FF"/>
              </a:solidFill>
              <a:ea typeface="宋体" panose="02010600030101010101" pitchFamily="2" charset="-122"/>
              <a:cs typeface="Times New Roman" panose="02020603050405020304" pitchFamily="18" charset="0"/>
            </a:endParaRPr>
          </a:p>
          <a:p>
            <a:pPr marL="342900" indent="-342900">
              <a:spcBef>
                <a:spcPct val="20000"/>
              </a:spcBef>
            </a:pPr>
            <a:r>
              <a:rPr lang="en-US" altLang="zh-CN" sz="1800" dirty="0">
                <a:ea typeface="宋体" panose="02010600030101010101" pitchFamily="2" charset="-122"/>
                <a:cs typeface="Times New Roman" panose="02020603050405020304" pitchFamily="18" charset="0"/>
              </a:rPr>
              <a:t> </a:t>
            </a:r>
            <a:endParaRPr lang="en-US" altLang="zh-CN" sz="1800" dirty="0">
              <a:ea typeface="宋体" panose="02010600030101010101" pitchFamily="2" charset="-122"/>
              <a:cs typeface="Times New Roman" panose="02020603050405020304" pitchFamily="18" charset="0"/>
            </a:endParaRPr>
          </a:p>
        </p:txBody>
      </p:sp>
      <p:sp>
        <p:nvSpPr>
          <p:cNvPr id="2" name="TextBox 1"/>
          <p:cNvSpPr txBox="1"/>
          <p:nvPr/>
        </p:nvSpPr>
        <p:spPr>
          <a:xfrm>
            <a:off x="1043608" y="5877272"/>
            <a:ext cx="6336704" cy="646331"/>
          </a:xfrm>
          <a:prstGeom prst="rect">
            <a:avLst/>
          </a:prstGeom>
          <a:noFill/>
        </p:spPr>
        <p:txBody>
          <a:bodyPr wrap="square" rtlCol="0">
            <a:spAutoFit/>
          </a:bodyPr>
          <a:lstStyle/>
          <a:p>
            <a:r>
              <a:rPr lang="en-US" altLang="zh-CN" dirty="0">
                <a:ea typeface="宋体" panose="02010600030101010101" pitchFamily="2" charset="-122"/>
              </a:rPr>
              <a:t>OOP: Object Oriented Programming  </a:t>
            </a:r>
            <a:endParaRPr lang="en-US" altLang="zh-CN" dirty="0">
              <a:ea typeface="宋体" panose="02010600030101010101" pitchFamily="2" charset="-122"/>
            </a:endParaRPr>
          </a:p>
          <a:p>
            <a:r>
              <a:rPr lang="zh-CN" altLang="en-US" dirty="0">
                <a:ea typeface="宋体" panose="02010600030101010101" pitchFamily="2" charset="-122"/>
              </a:rPr>
              <a:t>面向过程：</a:t>
            </a:r>
            <a:r>
              <a:rPr lang="en-US" altLang="zh-CN" dirty="0">
                <a:ea typeface="宋体" panose="02010600030101010101" pitchFamily="2" charset="-122"/>
              </a:rPr>
              <a:t>procedure oriented programming</a:t>
            </a:r>
            <a:endParaRPr lang="zh-CN" altLang="en-US" dirty="0">
              <a:ea typeface="宋体" panose="02010600030101010101" pitchFamily="2"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395288" y="548680"/>
            <a:ext cx="8424862" cy="1357322"/>
          </a:xfrm>
        </p:spPr>
        <p:txBody>
          <a:bodyPr>
            <a:normAutofit fontScale="90000"/>
          </a:bodyPr>
          <a:lstStyle/>
          <a:p>
            <a:r>
              <a:rPr lang="zh-CN" altLang="en-US" sz="4000" b="1" dirty="0">
                <a:latin typeface="Times New Roman" panose="02020603050405020304" pitchFamily="18" charset="0"/>
                <a:ea typeface="宋体" panose="02010600030101010101" pitchFamily="2" charset="-122"/>
                <a:cs typeface="Times New Roman" panose="02020603050405020304" pitchFamily="18" charset="0"/>
              </a:rPr>
              <a:t>方法的参数传递</a:t>
            </a:r>
            <a:br>
              <a:rPr lang="zh-CN" altLang="en-US" sz="4000" dirty="0">
                <a:latin typeface="Times New Roman" panose="02020603050405020304" pitchFamily="18" charset="0"/>
                <a:ea typeface="宋体" panose="02010600030101010101" pitchFamily="2" charset="-122"/>
                <a:cs typeface="Times New Roman" panose="02020603050405020304" pitchFamily="18" charset="0"/>
              </a:rPr>
            </a:br>
            <a:r>
              <a:rPr lang="zh-CN" altLang="en-US" sz="40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4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引用数据类型的参数传递</a:t>
            </a:r>
            <a:endParaRPr lang="zh-CN" altLang="en-US" sz="32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4035" name="Picture 3" descr="czh特殊3"/>
          <p:cNvPicPr>
            <a:picLocks noGrp="1" noChangeAspect="1" noChangeArrowheads="1"/>
          </p:cNvPicPr>
          <p:nvPr>
            <p:ph sz="half" idx="1"/>
          </p:nvPr>
        </p:nvPicPr>
        <p:blipFill>
          <a:blip r:embed="rId1" cstate="print"/>
          <a:stretch>
            <a:fillRect/>
          </a:stretch>
        </p:blipFill>
        <p:spPr>
          <a:xfrm>
            <a:off x="628650" y="3367005"/>
            <a:ext cx="3886200" cy="1270165"/>
          </a:xfrm>
          <a:noFill/>
        </p:spPr>
      </p:pic>
      <p:pic>
        <p:nvPicPr>
          <p:cNvPr id="44038" name="Picture 6" descr="czh特殊4"/>
          <p:cNvPicPr>
            <a:picLocks noGrp="1" noChangeAspect="1" noChangeArrowheads="1"/>
          </p:cNvPicPr>
          <p:nvPr>
            <p:ph sz="half" idx="2"/>
          </p:nvPr>
        </p:nvPicPr>
        <p:blipFill>
          <a:blip r:embed="rId2" cstate="print"/>
          <a:stretch>
            <a:fillRect/>
          </a:stretch>
        </p:blipFill>
        <p:spPr>
          <a:xfrm>
            <a:off x="4629150" y="3371211"/>
            <a:ext cx="3886200" cy="1261753"/>
          </a:xfrm>
          <a:noFill/>
        </p:spPr>
      </p:pic>
      <p:pic>
        <p:nvPicPr>
          <p:cNvPr id="44036" name="Picture 4" descr="czh特殊2"/>
          <p:cNvPicPr>
            <a:picLocks noChangeAspect="1" noChangeArrowheads="1"/>
          </p:cNvPicPr>
          <p:nvPr/>
        </p:nvPicPr>
        <p:blipFill>
          <a:blip r:embed="rId3" cstate="print"/>
          <a:srcRect/>
          <a:stretch>
            <a:fillRect/>
          </a:stretch>
        </p:blipFill>
        <p:spPr bwMode="auto">
          <a:xfrm>
            <a:off x="4824381" y="2081236"/>
            <a:ext cx="3960813" cy="2089150"/>
          </a:xfrm>
          <a:prstGeom prst="rect">
            <a:avLst/>
          </a:prstGeom>
          <a:noFill/>
          <a:ln w="9525">
            <a:noFill/>
            <a:miter lim="800000"/>
            <a:headEnd/>
            <a:tailEnd/>
          </a:ln>
        </p:spPr>
      </p:pic>
      <p:pic>
        <p:nvPicPr>
          <p:cNvPr id="44037" name="Picture 5" descr="czh特殊1"/>
          <p:cNvPicPr>
            <a:picLocks noChangeAspect="1" noChangeArrowheads="1"/>
          </p:cNvPicPr>
          <p:nvPr/>
        </p:nvPicPr>
        <p:blipFill>
          <a:blip r:embed="rId4" cstate="print"/>
          <a:srcRect/>
          <a:stretch>
            <a:fillRect/>
          </a:stretch>
        </p:blipFill>
        <p:spPr bwMode="auto">
          <a:xfrm>
            <a:off x="503206" y="2081236"/>
            <a:ext cx="4321175" cy="2089150"/>
          </a:xfrm>
          <a:prstGeom prst="rect">
            <a:avLst/>
          </a:prstGeom>
          <a:noFill/>
          <a:ln w="9525">
            <a:noFill/>
            <a:miter lim="800000"/>
            <a:headEnd/>
            <a:tailEnd/>
          </a:ln>
        </p:spPr>
      </p:pic>
      <p:sp>
        <p:nvSpPr>
          <p:cNvPr id="44039" name="Text Box 7">
            <a:hlinkClick r:id="rId5" action="ppaction://hlinkfile"/>
          </p:cNvPr>
          <p:cNvSpPr txBox="1">
            <a:spLocks noChangeArrowheads="1"/>
          </p:cNvSpPr>
          <p:nvPr/>
        </p:nvSpPr>
        <p:spPr bwMode="auto">
          <a:xfrm>
            <a:off x="71406" y="6329386"/>
            <a:ext cx="8064500" cy="369332"/>
          </a:xfrm>
          <a:prstGeom prst="rect">
            <a:avLst/>
          </a:prstGeom>
          <a:noFill/>
          <a:ln w="9525">
            <a:noFill/>
            <a:miter lim="800000"/>
          </a:ln>
        </p:spPr>
        <p:txBody>
          <a:bodyPr>
            <a:spAutoFit/>
          </a:bodyPr>
          <a:lstStyle/>
          <a:p>
            <a:pPr>
              <a:spcBef>
                <a:spcPct val="50000"/>
              </a:spcBef>
            </a:pPr>
            <a:endParaRPr lang="zh-CN" altLang="zh-CN">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91880" y="0"/>
            <a:ext cx="3672408" cy="646331"/>
          </a:xfrm>
          <a:prstGeom prst="rect">
            <a:avLst/>
          </a:prstGeom>
          <a:noFill/>
        </p:spPr>
        <p:txBody>
          <a:bodyPr wrap="square" rtlCol="0">
            <a:spAutoFit/>
          </a:bodyPr>
          <a:lstStyle/>
          <a:p>
            <a:r>
              <a:rPr lang="zh-CN" altLang="en-US" sz="3600" b="1" dirty="0">
                <a:ea typeface="宋体" panose="02010600030101010101" pitchFamily="2" charset="-122"/>
                <a:cs typeface="Times New Roman" panose="02020603050405020304" pitchFamily="18" charset="0"/>
              </a:rPr>
              <a:t>方法的参数传递</a:t>
            </a:r>
            <a:endParaRPr lang="zh-CN" altLang="en-US" sz="3600" dirty="0">
              <a:ea typeface="宋体" panose="02010600030101010101" pitchFamily="2" charset="-122"/>
            </a:endParaRPr>
          </a:p>
        </p:txBody>
      </p:sp>
      <p:sp>
        <p:nvSpPr>
          <p:cNvPr id="2" name="TextBox 1"/>
          <p:cNvSpPr txBox="1"/>
          <p:nvPr/>
        </p:nvSpPr>
        <p:spPr>
          <a:xfrm>
            <a:off x="179512" y="1226983"/>
            <a:ext cx="8784976" cy="5632311"/>
          </a:xfrm>
          <a:prstGeom prst="rect">
            <a:avLst/>
          </a:prstGeom>
          <a:noFill/>
        </p:spPr>
        <p:txBody>
          <a:bodyPr wrap="square" rtlCol="0">
            <a:spAutoFit/>
          </a:bodyPr>
          <a:lstStyle/>
          <a:p>
            <a:r>
              <a:rPr lang="en-US" altLang="zh-CN" sz="2400" dirty="0">
                <a:solidFill>
                  <a:srgbClr val="C00000"/>
                </a:solidFill>
                <a:ea typeface="宋体" panose="02010600030101010101" pitchFamily="2" charset="-122"/>
              </a:rPr>
              <a:t>public class </a:t>
            </a:r>
            <a:r>
              <a:rPr lang="en-US" altLang="zh-CN" sz="2400" dirty="0" err="1">
                <a:solidFill>
                  <a:srgbClr val="C00000"/>
                </a:solidFill>
                <a:ea typeface="宋体" panose="02010600030101010101" pitchFamily="2" charset="-122"/>
              </a:rPr>
              <a:t>TransferTest</a:t>
            </a:r>
            <a:r>
              <a:rPr lang="en-US" altLang="zh-CN" sz="2400" dirty="0">
                <a:solidFill>
                  <a:srgbClr val="C00000"/>
                </a:solidFill>
                <a:ea typeface="宋体" panose="02010600030101010101" pitchFamily="2" charset="-122"/>
              </a:rPr>
              <a:t> {</a:t>
            </a:r>
            <a:endParaRPr lang="en-US" altLang="zh-CN" sz="2400" dirty="0">
              <a:solidFill>
                <a:srgbClr val="C00000"/>
              </a:solidFill>
              <a:ea typeface="宋体" panose="02010600030101010101" pitchFamily="2" charset="-122"/>
            </a:endParaRPr>
          </a:p>
          <a:p>
            <a:r>
              <a:rPr lang="en-US" altLang="zh-CN" sz="2400" dirty="0">
                <a:solidFill>
                  <a:srgbClr val="C00000"/>
                </a:solidFill>
                <a:ea typeface="宋体" panose="02010600030101010101" pitchFamily="2" charset="-122"/>
              </a:rPr>
              <a:t>	public static void swap(</a:t>
            </a:r>
            <a:r>
              <a:rPr lang="en-US" altLang="zh-CN" sz="2400" dirty="0" err="1">
                <a:solidFill>
                  <a:srgbClr val="C00000"/>
                </a:solidFill>
                <a:ea typeface="宋体" panose="02010600030101010101" pitchFamily="2" charset="-122"/>
              </a:rPr>
              <a:t>int</a:t>
            </a:r>
            <a:r>
              <a:rPr lang="en-US" altLang="zh-CN" sz="2400" dirty="0">
                <a:solidFill>
                  <a:srgbClr val="C00000"/>
                </a:solidFill>
                <a:ea typeface="宋体" panose="02010600030101010101" pitchFamily="2" charset="-122"/>
              </a:rPr>
              <a:t> a , </a:t>
            </a:r>
            <a:r>
              <a:rPr lang="en-US" altLang="zh-CN" sz="2400" dirty="0" err="1">
                <a:solidFill>
                  <a:srgbClr val="C00000"/>
                </a:solidFill>
                <a:ea typeface="宋体" panose="02010600030101010101" pitchFamily="2" charset="-122"/>
              </a:rPr>
              <a:t>int</a:t>
            </a:r>
            <a:r>
              <a:rPr lang="en-US" altLang="zh-CN" sz="2400" dirty="0">
                <a:solidFill>
                  <a:srgbClr val="C00000"/>
                </a:solidFill>
                <a:ea typeface="宋体" panose="02010600030101010101" pitchFamily="2" charset="-122"/>
              </a:rPr>
              <a:t> b){</a:t>
            </a:r>
            <a:endParaRPr lang="en-US" altLang="zh-CN" sz="2400" dirty="0">
              <a:solidFill>
                <a:srgbClr val="C00000"/>
              </a:solidFill>
              <a:ea typeface="宋体" panose="02010600030101010101" pitchFamily="2" charset="-122"/>
            </a:endParaRPr>
          </a:p>
          <a:p>
            <a:r>
              <a:rPr lang="en-US" altLang="zh-CN" sz="2400" dirty="0">
                <a:solidFill>
                  <a:srgbClr val="C00000"/>
                </a:solidFill>
                <a:ea typeface="宋体" panose="02010600030101010101" pitchFamily="2" charset="-122"/>
              </a:rPr>
              <a:t>		</a:t>
            </a:r>
            <a:r>
              <a:rPr lang="en-US" altLang="zh-CN" sz="2400" dirty="0" err="1">
                <a:solidFill>
                  <a:srgbClr val="C00000"/>
                </a:solidFill>
                <a:ea typeface="宋体" panose="02010600030101010101" pitchFamily="2" charset="-122"/>
              </a:rPr>
              <a:t>int</a:t>
            </a:r>
            <a:r>
              <a:rPr lang="en-US" altLang="zh-CN" sz="2400" dirty="0">
                <a:solidFill>
                  <a:srgbClr val="C00000"/>
                </a:solidFill>
                <a:ea typeface="宋体" panose="02010600030101010101" pitchFamily="2" charset="-122"/>
              </a:rPr>
              <a:t> </a:t>
            </a:r>
            <a:r>
              <a:rPr lang="en-US" altLang="zh-CN" sz="2400" dirty="0" err="1">
                <a:solidFill>
                  <a:srgbClr val="C00000"/>
                </a:solidFill>
                <a:ea typeface="宋体" panose="02010600030101010101" pitchFamily="2" charset="-122"/>
              </a:rPr>
              <a:t>tmp</a:t>
            </a:r>
            <a:r>
              <a:rPr lang="en-US" altLang="zh-CN" sz="2400" dirty="0">
                <a:solidFill>
                  <a:srgbClr val="C00000"/>
                </a:solidFill>
                <a:ea typeface="宋体" panose="02010600030101010101" pitchFamily="2" charset="-122"/>
              </a:rPr>
              <a:t> = a;</a:t>
            </a:r>
            <a:endParaRPr lang="en-US" altLang="zh-CN" sz="2400" dirty="0">
              <a:solidFill>
                <a:srgbClr val="C00000"/>
              </a:solidFill>
              <a:ea typeface="宋体" panose="02010600030101010101" pitchFamily="2" charset="-122"/>
            </a:endParaRPr>
          </a:p>
          <a:p>
            <a:r>
              <a:rPr lang="en-US" altLang="zh-CN" sz="2400" dirty="0">
                <a:solidFill>
                  <a:srgbClr val="C00000"/>
                </a:solidFill>
                <a:ea typeface="宋体" panose="02010600030101010101" pitchFamily="2" charset="-122"/>
              </a:rPr>
              <a:t>		a = b;</a:t>
            </a:r>
            <a:endParaRPr lang="en-US" altLang="zh-CN" sz="2400" dirty="0">
              <a:solidFill>
                <a:srgbClr val="C00000"/>
              </a:solidFill>
              <a:ea typeface="宋体" panose="02010600030101010101" pitchFamily="2" charset="-122"/>
            </a:endParaRPr>
          </a:p>
          <a:p>
            <a:r>
              <a:rPr lang="en-US" altLang="zh-CN" sz="2400" dirty="0">
                <a:solidFill>
                  <a:srgbClr val="C00000"/>
                </a:solidFill>
                <a:ea typeface="宋体" panose="02010600030101010101" pitchFamily="2" charset="-122"/>
              </a:rPr>
              <a:t>		b = </a:t>
            </a:r>
            <a:r>
              <a:rPr lang="en-US" altLang="zh-CN" sz="2400" dirty="0" err="1">
                <a:solidFill>
                  <a:srgbClr val="C00000"/>
                </a:solidFill>
                <a:ea typeface="宋体" panose="02010600030101010101" pitchFamily="2" charset="-122"/>
              </a:rPr>
              <a:t>tmp</a:t>
            </a:r>
            <a:r>
              <a:rPr lang="en-US" altLang="zh-CN" sz="2400" dirty="0">
                <a:solidFill>
                  <a:srgbClr val="C00000"/>
                </a:solidFill>
                <a:ea typeface="宋体" panose="02010600030101010101" pitchFamily="2" charset="-122"/>
              </a:rPr>
              <a:t>;</a:t>
            </a:r>
            <a:endParaRPr lang="en-US" altLang="zh-CN" sz="2400" dirty="0">
              <a:solidFill>
                <a:srgbClr val="C00000"/>
              </a:solidFill>
              <a:ea typeface="宋体" panose="02010600030101010101" pitchFamily="2" charset="-122"/>
            </a:endParaRPr>
          </a:p>
          <a:p>
            <a:r>
              <a:rPr lang="en-US" altLang="zh-CN" sz="2400" dirty="0">
                <a:solidFill>
                  <a:srgbClr val="C00000"/>
                </a:solidFill>
                <a:ea typeface="宋体" panose="02010600030101010101" pitchFamily="2" charset="-122"/>
              </a:rPr>
              <a:t>		</a:t>
            </a:r>
            <a:r>
              <a:rPr lang="en-US" altLang="zh-CN" sz="2400" dirty="0" err="1">
                <a:solidFill>
                  <a:srgbClr val="C00000"/>
                </a:solidFill>
                <a:ea typeface="宋体" panose="02010600030101010101" pitchFamily="2" charset="-122"/>
              </a:rPr>
              <a:t>System.out.println</a:t>
            </a:r>
            <a:r>
              <a:rPr lang="en-US" altLang="zh-CN" sz="2400" dirty="0">
                <a:solidFill>
                  <a:srgbClr val="C00000"/>
                </a:solidFill>
                <a:ea typeface="宋体" panose="02010600030101010101" pitchFamily="2" charset="-122"/>
              </a:rPr>
              <a:t>("swap</a:t>
            </a:r>
            <a:r>
              <a:rPr lang="zh-CN" altLang="en-US" sz="2400" dirty="0">
                <a:solidFill>
                  <a:srgbClr val="C00000"/>
                </a:solidFill>
                <a:ea typeface="宋体" panose="02010600030101010101" pitchFamily="2" charset="-122"/>
              </a:rPr>
              <a:t>方法里，</a:t>
            </a:r>
            <a:r>
              <a:rPr lang="en-US" altLang="zh-CN" sz="2400" dirty="0">
                <a:solidFill>
                  <a:srgbClr val="C00000"/>
                </a:solidFill>
                <a:ea typeface="宋体" panose="02010600030101010101" pitchFamily="2" charset="-122"/>
              </a:rPr>
              <a:t>a</a:t>
            </a:r>
            <a:r>
              <a:rPr lang="zh-CN" altLang="en-US" sz="2400" dirty="0">
                <a:solidFill>
                  <a:srgbClr val="C00000"/>
                </a:solidFill>
                <a:ea typeface="宋体" panose="02010600030101010101" pitchFamily="2" charset="-122"/>
              </a:rPr>
              <a:t>的值是</a:t>
            </a:r>
            <a:r>
              <a:rPr lang="en-US" altLang="zh-CN" sz="2400" dirty="0">
                <a:solidFill>
                  <a:srgbClr val="C00000"/>
                </a:solidFill>
                <a:ea typeface="宋体" panose="02010600030101010101" pitchFamily="2" charset="-122"/>
              </a:rPr>
              <a:t>" </a:t>
            </a:r>
            <a:endParaRPr lang="en-US" altLang="zh-CN" sz="2400" dirty="0">
              <a:solidFill>
                <a:srgbClr val="C00000"/>
              </a:solidFill>
              <a:ea typeface="宋体" panose="02010600030101010101" pitchFamily="2" charset="-122"/>
            </a:endParaRPr>
          </a:p>
          <a:p>
            <a:r>
              <a:rPr lang="en-US" altLang="zh-CN" sz="2400" dirty="0">
                <a:solidFill>
                  <a:srgbClr val="C00000"/>
                </a:solidFill>
                <a:ea typeface="宋体" panose="02010600030101010101" pitchFamily="2" charset="-122"/>
              </a:rPr>
              <a:t>			+ a + "</a:t>
            </a:r>
            <a:r>
              <a:rPr lang="zh-CN" altLang="en-US" sz="2400" dirty="0">
                <a:solidFill>
                  <a:srgbClr val="C00000"/>
                </a:solidFill>
                <a:ea typeface="宋体" panose="02010600030101010101" pitchFamily="2" charset="-122"/>
              </a:rPr>
              <a:t>；</a:t>
            </a:r>
            <a:r>
              <a:rPr lang="en-US" altLang="zh-CN" sz="2400" dirty="0">
                <a:solidFill>
                  <a:srgbClr val="C00000"/>
                </a:solidFill>
                <a:ea typeface="宋体" panose="02010600030101010101" pitchFamily="2" charset="-122"/>
              </a:rPr>
              <a:t>b</a:t>
            </a:r>
            <a:r>
              <a:rPr lang="zh-CN" altLang="en-US" sz="2400" dirty="0">
                <a:solidFill>
                  <a:srgbClr val="C00000"/>
                </a:solidFill>
                <a:ea typeface="宋体" panose="02010600030101010101" pitchFamily="2" charset="-122"/>
              </a:rPr>
              <a:t>的值是</a:t>
            </a:r>
            <a:r>
              <a:rPr lang="en-US" altLang="zh-CN" sz="2400" dirty="0">
                <a:solidFill>
                  <a:srgbClr val="C00000"/>
                </a:solidFill>
                <a:ea typeface="宋体" panose="02010600030101010101" pitchFamily="2" charset="-122"/>
              </a:rPr>
              <a:t>" + b);</a:t>
            </a:r>
            <a:endParaRPr lang="en-US" altLang="zh-CN" sz="2400" dirty="0">
              <a:solidFill>
                <a:srgbClr val="C00000"/>
              </a:solidFill>
              <a:ea typeface="宋体" panose="02010600030101010101" pitchFamily="2" charset="-122"/>
            </a:endParaRPr>
          </a:p>
          <a:p>
            <a:r>
              <a:rPr lang="en-US" altLang="zh-CN" sz="2400" dirty="0">
                <a:solidFill>
                  <a:srgbClr val="C00000"/>
                </a:solidFill>
                <a:ea typeface="宋体" panose="02010600030101010101" pitchFamily="2" charset="-122"/>
              </a:rPr>
              <a:t>	}</a:t>
            </a:r>
            <a:endParaRPr lang="en-US" altLang="zh-CN" sz="2400" dirty="0">
              <a:solidFill>
                <a:srgbClr val="C00000"/>
              </a:solidFill>
              <a:ea typeface="宋体" panose="02010600030101010101" pitchFamily="2" charset="-122"/>
            </a:endParaRPr>
          </a:p>
          <a:p>
            <a:r>
              <a:rPr lang="en-US" altLang="zh-CN" sz="2400" dirty="0">
                <a:solidFill>
                  <a:srgbClr val="C00000"/>
                </a:solidFill>
                <a:ea typeface="宋体" panose="02010600030101010101" pitchFamily="2" charset="-122"/>
              </a:rPr>
              <a:t>	public static void main(String[] </a:t>
            </a:r>
            <a:r>
              <a:rPr lang="en-US" altLang="zh-CN" sz="2400" dirty="0" err="1">
                <a:solidFill>
                  <a:srgbClr val="C00000"/>
                </a:solidFill>
                <a:ea typeface="宋体" panose="02010600030101010101" pitchFamily="2" charset="-122"/>
              </a:rPr>
              <a:t>args</a:t>
            </a:r>
            <a:r>
              <a:rPr lang="en-US" altLang="zh-CN" sz="2400" dirty="0">
                <a:solidFill>
                  <a:srgbClr val="C00000"/>
                </a:solidFill>
                <a:ea typeface="宋体" panose="02010600030101010101" pitchFamily="2" charset="-122"/>
              </a:rPr>
              <a:t>) {</a:t>
            </a:r>
            <a:endParaRPr lang="en-US" altLang="zh-CN" sz="2400" dirty="0">
              <a:solidFill>
                <a:srgbClr val="C00000"/>
              </a:solidFill>
              <a:ea typeface="宋体" panose="02010600030101010101" pitchFamily="2" charset="-122"/>
            </a:endParaRPr>
          </a:p>
          <a:p>
            <a:r>
              <a:rPr lang="en-US" altLang="zh-CN" sz="2400" dirty="0">
                <a:solidFill>
                  <a:srgbClr val="C00000"/>
                </a:solidFill>
                <a:ea typeface="宋体" panose="02010600030101010101" pitchFamily="2" charset="-122"/>
              </a:rPr>
              <a:t>		</a:t>
            </a:r>
            <a:r>
              <a:rPr lang="en-US" altLang="zh-CN" sz="2400" dirty="0" err="1">
                <a:solidFill>
                  <a:srgbClr val="C00000"/>
                </a:solidFill>
                <a:ea typeface="宋体" panose="02010600030101010101" pitchFamily="2" charset="-122"/>
              </a:rPr>
              <a:t>int</a:t>
            </a:r>
            <a:r>
              <a:rPr lang="en-US" altLang="zh-CN" sz="2400" dirty="0">
                <a:solidFill>
                  <a:srgbClr val="C00000"/>
                </a:solidFill>
                <a:ea typeface="宋体" panose="02010600030101010101" pitchFamily="2" charset="-122"/>
              </a:rPr>
              <a:t> a = 5;</a:t>
            </a:r>
            <a:endParaRPr lang="en-US" altLang="zh-CN" sz="2400" dirty="0">
              <a:solidFill>
                <a:srgbClr val="C00000"/>
              </a:solidFill>
              <a:ea typeface="宋体" panose="02010600030101010101" pitchFamily="2" charset="-122"/>
            </a:endParaRPr>
          </a:p>
          <a:p>
            <a:r>
              <a:rPr lang="en-US" altLang="zh-CN" sz="2400" dirty="0">
                <a:solidFill>
                  <a:srgbClr val="C00000"/>
                </a:solidFill>
                <a:ea typeface="宋体" panose="02010600030101010101" pitchFamily="2" charset="-122"/>
              </a:rPr>
              <a:t>		</a:t>
            </a:r>
            <a:r>
              <a:rPr lang="en-US" altLang="zh-CN" sz="2400" dirty="0" err="1">
                <a:solidFill>
                  <a:srgbClr val="C00000"/>
                </a:solidFill>
                <a:ea typeface="宋体" panose="02010600030101010101" pitchFamily="2" charset="-122"/>
              </a:rPr>
              <a:t>int</a:t>
            </a:r>
            <a:r>
              <a:rPr lang="en-US" altLang="zh-CN" sz="2400" dirty="0">
                <a:solidFill>
                  <a:srgbClr val="C00000"/>
                </a:solidFill>
                <a:ea typeface="宋体" panose="02010600030101010101" pitchFamily="2" charset="-122"/>
              </a:rPr>
              <a:t> b = 10;</a:t>
            </a:r>
            <a:endParaRPr lang="en-US" altLang="zh-CN" sz="2400" dirty="0">
              <a:solidFill>
                <a:srgbClr val="C00000"/>
              </a:solidFill>
              <a:ea typeface="宋体" panose="02010600030101010101" pitchFamily="2" charset="-122"/>
            </a:endParaRPr>
          </a:p>
          <a:p>
            <a:r>
              <a:rPr lang="en-US" altLang="zh-CN" sz="2400" dirty="0">
                <a:solidFill>
                  <a:srgbClr val="C00000"/>
                </a:solidFill>
                <a:ea typeface="宋体" panose="02010600030101010101" pitchFamily="2" charset="-122"/>
              </a:rPr>
              <a:t>		swap(a , b);</a:t>
            </a:r>
            <a:endParaRPr lang="en-US" altLang="zh-CN" sz="2400" dirty="0">
              <a:solidFill>
                <a:srgbClr val="C00000"/>
              </a:solidFill>
              <a:ea typeface="宋体" panose="02010600030101010101" pitchFamily="2" charset="-122"/>
            </a:endParaRPr>
          </a:p>
          <a:p>
            <a:r>
              <a:rPr lang="en-US" altLang="zh-CN" sz="2400" dirty="0">
                <a:solidFill>
                  <a:srgbClr val="C00000"/>
                </a:solidFill>
                <a:ea typeface="宋体" panose="02010600030101010101" pitchFamily="2" charset="-122"/>
              </a:rPr>
              <a:t>		</a:t>
            </a:r>
            <a:r>
              <a:rPr lang="en-US" altLang="zh-CN" sz="2400" dirty="0" err="1">
                <a:solidFill>
                  <a:srgbClr val="C00000"/>
                </a:solidFill>
                <a:ea typeface="宋体" panose="02010600030101010101" pitchFamily="2" charset="-122"/>
              </a:rPr>
              <a:t>System.out.println</a:t>
            </a:r>
            <a:r>
              <a:rPr lang="en-US" altLang="zh-CN" sz="2400" dirty="0">
                <a:solidFill>
                  <a:srgbClr val="C00000"/>
                </a:solidFill>
                <a:ea typeface="宋体" panose="02010600030101010101" pitchFamily="2" charset="-122"/>
              </a:rPr>
              <a:t>("</a:t>
            </a:r>
            <a:r>
              <a:rPr lang="zh-CN" altLang="en-US" sz="2400" dirty="0">
                <a:solidFill>
                  <a:srgbClr val="C00000"/>
                </a:solidFill>
                <a:ea typeface="宋体" panose="02010600030101010101" pitchFamily="2" charset="-122"/>
              </a:rPr>
              <a:t>交换结束后，变量</a:t>
            </a:r>
            <a:r>
              <a:rPr lang="en-US" altLang="zh-CN" sz="2400" dirty="0">
                <a:solidFill>
                  <a:srgbClr val="C00000"/>
                </a:solidFill>
                <a:ea typeface="宋体" panose="02010600030101010101" pitchFamily="2" charset="-122"/>
              </a:rPr>
              <a:t>a</a:t>
            </a:r>
            <a:r>
              <a:rPr lang="zh-CN" altLang="en-US" sz="2400" dirty="0">
                <a:solidFill>
                  <a:srgbClr val="C00000"/>
                </a:solidFill>
                <a:ea typeface="宋体" panose="02010600030101010101" pitchFamily="2" charset="-122"/>
              </a:rPr>
              <a:t>的值是</a:t>
            </a:r>
            <a:r>
              <a:rPr lang="en-US" altLang="zh-CN" sz="2400" dirty="0">
                <a:solidFill>
                  <a:srgbClr val="C00000"/>
                </a:solidFill>
                <a:ea typeface="宋体" panose="02010600030101010101" pitchFamily="2" charset="-122"/>
              </a:rPr>
              <a:t>" </a:t>
            </a:r>
            <a:endParaRPr lang="en-US" altLang="zh-CN" sz="2400" dirty="0">
              <a:solidFill>
                <a:srgbClr val="C00000"/>
              </a:solidFill>
              <a:ea typeface="宋体" panose="02010600030101010101" pitchFamily="2" charset="-122"/>
            </a:endParaRPr>
          </a:p>
          <a:p>
            <a:r>
              <a:rPr lang="en-US" altLang="zh-CN" sz="2400" dirty="0">
                <a:solidFill>
                  <a:srgbClr val="C00000"/>
                </a:solidFill>
                <a:ea typeface="宋体" panose="02010600030101010101" pitchFamily="2" charset="-122"/>
              </a:rPr>
              <a:t>			+ a + "</a:t>
            </a:r>
            <a:r>
              <a:rPr lang="zh-CN" altLang="en-US" sz="2400" dirty="0">
                <a:solidFill>
                  <a:srgbClr val="C00000"/>
                </a:solidFill>
                <a:ea typeface="宋体" panose="02010600030101010101" pitchFamily="2" charset="-122"/>
              </a:rPr>
              <a:t>；变量</a:t>
            </a:r>
            <a:r>
              <a:rPr lang="en-US" altLang="zh-CN" sz="2400" dirty="0">
                <a:solidFill>
                  <a:srgbClr val="C00000"/>
                </a:solidFill>
                <a:ea typeface="宋体" panose="02010600030101010101" pitchFamily="2" charset="-122"/>
              </a:rPr>
              <a:t>b</a:t>
            </a:r>
            <a:r>
              <a:rPr lang="zh-CN" altLang="en-US" sz="2400" dirty="0">
                <a:solidFill>
                  <a:srgbClr val="C00000"/>
                </a:solidFill>
                <a:ea typeface="宋体" panose="02010600030101010101" pitchFamily="2" charset="-122"/>
              </a:rPr>
              <a:t>的值是</a:t>
            </a:r>
            <a:r>
              <a:rPr lang="en-US" altLang="zh-CN" sz="2400" dirty="0">
                <a:solidFill>
                  <a:srgbClr val="C00000"/>
                </a:solidFill>
                <a:ea typeface="宋体" panose="02010600030101010101" pitchFamily="2" charset="-122"/>
              </a:rPr>
              <a:t>" + b);</a:t>
            </a:r>
            <a:endParaRPr lang="en-US" altLang="zh-CN" sz="2400" dirty="0">
              <a:solidFill>
                <a:srgbClr val="C00000"/>
              </a:solidFill>
              <a:ea typeface="宋体" panose="02010600030101010101" pitchFamily="2" charset="-122"/>
            </a:endParaRPr>
          </a:p>
          <a:p>
            <a:r>
              <a:rPr lang="en-US" altLang="zh-CN" sz="2400" dirty="0">
                <a:solidFill>
                  <a:srgbClr val="C00000"/>
                </a:solidFill>
                <a:ea typeface="宋体" panose="02010600030101010101" pitchFamily="2" charset="-122"/>
              </a:rPr>
              <a:t>}  }</a:t>
            </a:r>
            <a:endParaRPr lang="zh-CN" altLang="en-US" sz="2400" dirty="0">
              <a:solidFill>
                <a:srgbClr val="C00000"/>
              </a:solidFill>
              <a:ea typeface="宋体" panose="02010600030101010101" pitchFamily="2" charset="-122"/>
            </a:endParaRPr>
          </a:p>
        </p:txBody>
      </p:sp>
      <p:sp>
        <p:nvSpPr>
          <p:cNvPr id="5" name="矩形 4"/>
          <p:cNvSpPr/>
          <p:nvPr/>
        </p:nvSpPr>
        <p:spPr>
          <a:xfrm>
            <a:off x="5868144" y="2132856"/>
            <a:ext cx="3096344" cy="648072"/>
          </a:xfrm>
          <a:prstGeom prst="rect">
            <a:avLst/>
          </a:prstGeom>
          <a:solidFill>
            <a:schemeClr val="accent5">
              <a:lumMod val="40000"/>
              <a:lumOff val="60000"/>
            </a:schemeClr>
          </a:solid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solidFill>
                <a:ea typeface="宋体" panose="02010600030101010101" pitchFamily="2" charset="-122"/>
              </a:rPr>
              <a:t>请输出结果</a:t>
            </a:r>
            <a:endParaRPr lang="zh-CN" altLang="en-US" sz="3200" b="1" dirty="0">
              <a:solidFill>
                <a:schemeClr val="tx1"/>
              </a:solidFill>
              <a:ea typeface="宋体" panose="02010600030101010101" pitchFamily="2"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35896" y="692696"/>
            <a:ext cx="3672408" cy="646331"/>
          </a:xfrm>
          <a:prstGeom prst="rect">
            <a:avLst/>
          </a:prstGeom>
          <a:noFill/>
        </p:spPr>
        <p:txBody>
          <a:bodyPr wrap="square" rtlCol="0">
            <a:spAutoFit/>
          </a:bodyPr>
          <a:lstStyle/>
          <a:p>
            <a:r>
              <a:rPr lang="zh-CN" altLang="en-US" sz="3600" b="1" dirty="0">
                <a:ea typeface="宋体" panose="02010600030101010101" pitchFamily="2" charset="-122"/>
                <a:cs typeface="Times New Roman" panose="02020603050405020304" pitchFamily="18" charset="0"/>
              </a:rPr>
              <a:t>方法的参数传递</a:t>
            </a:r>
            <a:endParaRPr lang="zh-CN" altLang="en-US" sz="3600" dirty="0">
              <a:ea typeface="宋体" panose="02010600030101010101" pitchFamily="2" charset="-122"/>
            </a:endParaRPr>
          </a:p>
        </p:txBody>
      </p:sp>
      <p:sp>
        <p:nvSpPr>
          <p:cNvPr id="2" name="TextBox 1"/>
          <p:cNvSpPr txBox="1"/>
          <p:nvPr/>
        </p:nvSpPr>
        <p:spPr>
          <a:xfrm>
            <a:off x="251520" y="1000221"/>
            <a:ext cx="8712968" cy="5909310"/>
          </a:xfrm>
          <a:prstGeom prst="rect">
            <a:avLst/>
          </a:prstGeom>
          <a:noFill/>
        </p:spPr>
        <p:txBody>
          <a:bodyPr wrap="square" rtlCol="0">
            <a:spAutoFit/>
          </a:bodyPr>
          <a:lstStyle/>
          <a:p>
            <a:r>
              <a:rPr lang="en-US" altLang="zh-CN" b="1" dirty="0">
                <a:solidFill>
                  <a:srgbClr val="C00000"/>
                </a:solidFill>
                <a:ea typeface="宋体" panose="02010600030101010101" pitchFamily="2" charset="-122"/>
              </a:rPr>
              <a:t>class </a:t>
            </a:r>
            <a:r>
              <a:rPr lang="en-US" altLang="zh-CN" b="1" dirty="0" err="1">
                <a:solidFill>
                  <a:srgbClr val="C00000"/>
                </a:solidFill>
                <a:ea typeface="宋体" panose="02010600030101010101" pitchFamily="2" charset="-122"/>
              </a:rPr>
              <a:t>DataSwap</a:t>
            </a:r>
            <a:r>
              <a:rPr lang="en-US" altLang="zh-CN" b="1" dirty="0">
                <a:solidFill>
                  <a:srgbClr val="C00000"/>
                </a:solidFill>
                <a:ea typeface="宋体" panose="02010600030101010101" pitchFamily="2" charset="-122"/>
              </a:rPr>
              <a:t>{</a:t>
            </a:r>
            <a:endParaRPr lang="en-US" altLang="zh-CN" b="1" dirty="0">
              <a:solidFill>
                <a:srgbClr val="C00000"/>
              </a:solidFill>
              <a:ea typeface="宋体" panose="02010600030101010101" pitchFamily="2" charset="-122"/>
            </a:endParaRPr>
          </a:p>
          <a:p>
            <a:r>
              <a:rPr lang="en-US" altLang="zh-CN" b="1" dirty="0">
                <a:solidFill>
                  <a:srgbClr val="C00000"/>
                </a:solidFill>
                <a:ea typeface="宋体" panose="02010600030101010101" pitchFamily="2" charset="-122"/>
              </a:rPr>
              <a:t>	public </a:t>
            </a:r>
            <a:r>
              <a:rPr lang="en-US" altLang="zh-CN" b="1" dirty="0" err="1">
                <a:solidFill>
                  <a:srgbClr val="C00000"/>
                </a:solidFill>
                <a:ea typeface="宋体" panose="02010600030101010101" pitchFamily="2" charset="-122"/>
              </a:rPr>
              <a:t>int</a:t>
            </a:r>
            <a:r>
              <a:rPr lang="en-US" altLang="zh-CN" b="1" dirty="0">
                <a:solidFill>
                  <a:srgbClr val="C00000"/>
                </a:solidFill>
                <a:ea typeface="宋体" panose="02010600030101010101" pitchFamily="2" charset="-122"/>
              </a:rPr>
              <a:t> a;</a:t>
            </a:r>
            <a:endParaRPr lang="en-US" altLang="zh-CN" b="1" dirty="0">
              <a:solidFill>
                <a:srgbClr val="C00000"/>
              </a:solidFill>
              <a:ea typeface="宋体" panose="02010600030101010101" pitchFamily="2" charset="-122"/>
            </a:endParaRPr>
          </a:p>
          <a:p>
            <a:r>
              <a:rPr lang="en-US" altLang="zh-CN" b="1" dirty="0">
                <a:solidFill>
                  <a:srgbClr val="C00000"/>
                </a:solidFill>
                <a:ea typeface="宋体" panose="02010600030101010101" pitchFamily="2" charset="-122"/>
              </a:rPr>
              <a:t>	public </a:t>
            </a:r>
            <a:r>
              <a:rPr lang="en-US" altLang="zh-CN" b="1" dirty="0" err="1">
                <a:solidFill>
                  <a:srgbClr val="C00000"/>
                </a:solidFill>
                <a:ea typeface="宋体" panose="02010600030101010101" pitchFamily="2" charset="-122"/>
              </a:rPr>
              <a:t>int</a:t>
            </a:r>
            <a:r>
              <a:rPr lang="en-US" altLang="zh-CN" b="1" dirty="0">
                <a:solidFill>
                  <a:srgbClr val="C00000"/>
                </a:solidFill>
                <a:ea typeface="宋体" panose="02010600030101010101" pitchFamily="2" charset="-122"/>
              </a:rPr>
              <a:t> </a:t>
            </a:r>
            <a:r>
              <a:rPr lang="en-US" altLang="zh-CN" dirty="0">
                <a:solidFill>
                  <a:srgbClr val="C00000"/>
                </a:solidFill>
                <a:ea typeface="宋体" panose="02010600030101010101" pitchFamily="2" charset="-122"/>
              </a:rPr>
              <a:t>b</a:t>
            </a:r>
            <a:r>
              <a:rPr lang="en-US" altLang="zh-CN" b="1" dirty="0">
                <a:solidFill>
                  <a:srgbClr val="C00000"/>
                </a:solidFill>
                <a:ea typeface="宋体" panose="02010600030101010101" pitchFamily="2" charset="-122"/>
              </a:rPr>
              <a:t>;</a:t>
            </a:r>
            <a:endParaRPr lang="en-US" altLang="zh-CN" b="1" dirty="0">
              <a:solidFill>
                <a:srgbClr val="C00000"/>
              </a:solidFill>
              <a:ea typeface="宋体" panose="02010600030101010101" pitchFamily="2" charset="-122"/>
            </a:endParaRPr>
          </a:p>
          <a:p>
            <a:r>
              <a:rPr lang="en-US" altLang="zh-CN" b="1" dirty="0">
                <a:solidFill>
                  <a:srgbClr val="C00000"/>
                </a:solidFill>
                <a:ea typeface="宋体" panose="02010600030101010101" pitchFamily="2" charset="-122"/>
              </a:rPr>
              <a:t>}</a:t>
            </a:r>
            <a:endParaRPr lang="en-US" altLang="zh-CN" b="1" dirty="0">
              <a:solidFill>
                <a:srgbClr val="C00000"/>
              </a:solidFill>
              <a:ea typeface="宋体" panose="02010600030101010101" pitchFamily="2" charset="-122"/>
            </a:endParaRPr>
          </a:p>
          <a:p>
            <a:r>
              <a:rPr lang="en-US" altLang="zh-CN" b="1" dirty="0">
                <a:solidFill>
                  <a:srgbClr val="C00000"/>
                </a:solidFill>
                <a:ea typeface="宋体" panose="02010600030101010101" pitchFamily="2" charset="-122"/>
              </a:rPr>
              <a:t>public class TestTransfer1 {</a:t>
            </a:r>
            <a:endParaRPr lang="en-US" altLang="zh-CN" b="1" dirty="0">
              <a:solidFill>
                <a:srgbClr val="C00000"/>
              </a:solidFill>
              <a:ea typeface="宋体" panose="02010600030101010101" pitchFamily="2" charset="-122"/>
            </a:endParaRPr>
          </a:p>
          <a:p>
            <a:r>
              <a:rPr lang="en-US" altLang="zh-CN" b="1" dirty="0">
                <a:solidFill>
                  <a:srgbClr val="C00000"/>
                </a:solidFill>
                <a:ea typeface="宋体" panose="02010600030101010101" pitchFamily="2" charset="-122"/>
              </a:rPr>
              <a:t>	public static void swap(</a:t>
            </a:r>
            <a:r>
              <a:rPr lang="en-US" altLang="zh-CN" b="1" dirty="0" err="1">
                <a:solidFill>
                  <a:srgbClr val="C00000"/>
                </a:solidFill>
                <a:ea typeface="宋体" panose="02010600030101010101" pitchFamily="2" charset="-122"/>
              </a:rPr>
              <a:t>DataSwap</a:t>
            </a:r>
            <a:r>
              <a:rPr lang="en-US" altLang="zh-CN" b="1" dirty="0">
                <a:solidFill>
                  <a:srgbClr val="C00000"/>
                </a:solidFill>
                <a:ea typeface="宋体" panose="02010600030101010101" pitchFamily="2" charset="-122"/>
              </a:rPr>
              <a:t> ds){</a:t>
            </a:r>
            <a:endParaRPr lang="en-US" altLang="zh-CN" b="1" dirty="0">
              <a:solidFill>
                <a:srgbClr val="C00000"/>
              </a:solidFill>
              <a:ea typeface="宋体" panose="02010600030101010101" pitchFamily="2" charset="-122"/>
            </a:endParaRPr>
          </a:p>
          <a:p>
            <a:r>
              <a:rPr lang="zh-CN" altLang="en-US" b="1" dirty="0">
                <a:solidFill>
                  <a:srgbClr val="C00000"/>
                </a:solidFill>
                <a:ea typeface="宋体" panose="02010600030101010101" pitchFamily="2" charset="-122"/>
              </a:rPr>
              <a:t>		</a:t>
            </a:r>
            <a:r>
              <a:rPr lang="en-US" altLang="zh-CN" b="1" dirty="0" err="1">
                <a:solidFill>
                  <a:srgbClr val="C00000"/>
                </a:solidFill>
                <a:ea typeface="宋体" panose="02010600030101010101" pitchFamily="2" charset="-122"/>
              </a:rPr>
              <a:t>int</a:t>
            </a:r>
            <a:r>
              <a:rPr lang="en-US" altLang="zh-CN" b="1" dirty="0">
                <a:solidFill>
                  <a:srgbClr val="C00000"/>
                </a:solidFill>
                <a:ea typeface="宋体" panose="02010600030101010101" pitchFamily="2" charset="-122"/>
              </a:rPr>
              <a:t> temp = </a:t>
            </a:r>
            <a:r>
              <a:rPr lang="en-US" altLang="zh-CN" b="1" dirty="0" err="1">
                <a:solidFill>
                  <a:srgbClr val="C00000"/>
                </a:solidFill>
                <a:ea typeface="宋体" panose="02010600030101010101" pitchFamily="2" charset="-122"/>
              </a:rPr>
              <a:t>ds.a</a:t>
            </a:r>
            <a:r>
              <a:rPr lang="en-US" altLang="zh-CN" b="1" dirty="0">
                <a:solidFill>
                  <a:srgbClr val="C00000"/>
                </a:solidFill>
                <a:ea typeface="宋体" panose="02010600030101010101" pitchFamily="2" charset="-122"/>
              </a:rPr>
              <a:t>;</a:t>
            </a:r>
            <a:endParaRPr lang="en-US" altLang="zh-CN" b="1" dirty="0">
              <a:solidFill>
                <a:srgbClr val="C00000"/>
              </a:solidFill>
              <a:ea typeface="宋体" panose="02010600030101010101" pitchFamily="2" charset="-122"/>
            </a:endParaRPr>
          </a:p>
          <a:p>
            <a:r>
              <a:rPr lang="en-US" altLang="zh-CN" b="1" dirty="0">
                <a:solidFill>
                  <a:srgbClr val="C00000"/>
                </a:solidFill>
                <a:ea typeface="宋体" panose="02010600030101010101" pitchFamily="2" charset="-122"/>
              </a:rPr>
              <a:t>		</a:t>
            </a:r>
            <a:r>
              <a:rPr lang="en-US" altLang="zh-CN" b="1" dirty="0" err="1">
                <a:solidFill>
                  <a:srgbClr val="C00000"/>
                </a:solidFill>
                <a:ea typeface="宋体" panose="02010600030101010101" pitchFamily="2" charset="-122"/>
              </a:rPr>
              <a:t>ds.a</a:t>
            </a:r>
            <a:r>
              <a:rPr lang="en-US" altLang="zh-CN" b="1" dirty="0">
                <a:solidFill>
                  <a:srgbClr val="C00000"/>
                </a:solidFill>
                <a:ea typeface="宋体" panose="02010600030101010101" pitchFamily="2" charset="-122"/>
              </a:rPr>
              <a:t> = </a:t>
            </a:r>
            <a:r>
              <a:rPr lang="en-US" altLang="zh-CN" b="1" dirty="0" err="1">
                <a:solidFill>
                  <a:srgbClr val="C00000"/>
                </a:solidFill>
                <a:ea typeface="宋体" panose="02010600030101010101" pitchFamily="2" charset="-122"/>
              </a:rPr>
              <a:t>ds.b</a:t>
            </a:r>
            <a:r>
              <a:rPr lang="en-US" altLang="zh-CN" b="1" dirty="0">
                <a:solidFill>
                  <a:srgbClr val="C00000"/>
                </a:solidFill>
                <a:ea typeface="宋体" panose="02010600030101010101" pitchFamily="2" charset="-122"/>
              </a:rPr>
              <a:t>;</a:t>
            </a:r>
            <a:endParaRPr lang="en-US" altLang="zh-CN" b="1" dirty="0">
              <a:solidFill>
                <a:srgbClr val="C00000"/>
              </a:solidFill>
              <a:ea typeface="宋体" panose="02010600030101010101" pitchFamily="2" charset="-122"/>
            </a:endParaRPr>
          </a:p>
          <a:p>
            <a:r>
              <a:rPr lang="en-US" altLang="zh-CN" b="1" dirty="0">
                <a:solidFill>
                  <a:srgbClr val="C00000"/>
                </a:solidFill>
                <a:ea typeface="宋体" panose="02010600030101010101" pitchFamily="2" charset="-122"/>
              </a:rPr>
              <a:t>		</a:t>
            </a:r>
            <a:r>
              <a:rPr lang="en-US" altLang="zh-CN" b="1" dirty="0" err="1">
                <a:solidFill>
                  <a:srgbClr val="C00000"/>
                </a:solidFill>
                <a:ea typeface="宋体" panose="02010600030101010101" pitchFamily="2" charset="-122"/>
              </a:rPr>
              <a:t>ds.b</a:t>
            </a:r>
            <a:r>
              <a:rPr lang="en-US" altLang="zh-CN" b="1" dirty="0">
                <a:solidFill>
                  <a:srgbClr val="C00000"/>
                </a:solidFill>
                <a:ea typeface="宋体" panose="02010600030101010101" pitchFamily="2" charset="-122"/>
              </a:rPr>
              <a:t> = temp;</a:t>
            </a:r>
            <a:endParaRPr lang="en-US" altLang="zh-CN" b="1" dirty="0">
              <a:solidFill>
                <a:srgbClr val="C00000"/>
              </a:solidFill>
              <a:ea typeface="宋体" panose="02010600030101010101" pitchFamily="2" charset="-122"/>
            </a:endParaRPr>
          </a:p>
          <a:p>
            <a:r>
              <a:rPr lang="en-US" altLang="zh-CN" b="1" dirty="0">
                <a:solidFill>
                  <a:srgbClr val="C00000"/>
                </a:solidFill>
                <a:ea typeface="宋体" panose="02010600030101010101" pitchFamily="2" charset="-122"/>
              </a:rPr>
              <a:t>		</a:t>
            </a:r>
            <a:r>
              <a:rPr lang="en-US" altLang="zh-CN" b="1" dirty="0" err="1">
                <a:solidFill>
                  <a:srgbClr val="C00000"/>
                </a:solidFill>
                <a:ea typeface="宋体" panose="02010600030101010101" pitchFamily="2" charset="-122"/>
              </a:rPr>
              <a:t>System.out.println</a:t>
            </a:r>
            <a:r>
              <a:rPr lang="en-US" altLang="zh-CN" b="1" dirty="0">
                <a:solidFill>
                  <a:srgbClr val="C00000"/>
                </a:solidFill>
                <a:ea typeface="宋体" panose="02010600030101010101" pitchFamily="2" charset="-122"/>
              </a:rPr>
              <a:t>("swap</a:t>
            </a:r>
            <a:r>
              <a:rPr lang="zh-CN" altLang="en-US" b="1" dirty="0">
                <a:solidFill>
                  <a:srgbClr val="C00000"/>
                </a:solidFill>
                <a:ea typeface="宋体" panose="02010600030101010101" pitchFamily="2" charset="-122"/>
              </a:rPr>
              <a:t>方法里，</a:t>
            </a:r>
            <a:r>
              <a:rPr lang="en-US" altLang="zh-CN" b="1" dirty="0">
                <a:solidFill>
                  <a:srgbClr val="C00000"/>
                </a:solidFill>
                <a:ea typeface="宋体" panose="02010600030101010101" pitchFamily="2" charset="-122"/>
              </a:rPr>
              <a:t>a Field</a:t>
            </a:r>
            <a:r>
              <a:rPr lang="zh-CN" altLang="en-US" b="1" dirty="0">
                <a:solidFill>
                  <a:srgbClr val="C00000"/>
                </a:solidFill>
                <a:ea typeface="宋体" panose="02010600030101010101" pitchFamily="2" charset="-122"/>
              </a:rPr>
              <a:t>的值是</a:t>
            </a:r>
            <a:r>
              <a:rPr lang="en-US" altLang="zh-CN" b="1" dirty="0">
                <a:solidFill>
                  <a:srgbClr val="C00000"/>
                </a:solidFill>
                <a:ea typeface="宋体" panose="02010600030101010101" pitchFamily="2" charset="-122"/>
              </a:rPr>
              <a:t>"</a:t>
            </a:r>
            <a:endParaRPr lang="en-US" altLang="zh-CN" b="1" dirty="0">
              <a:solidFill>
                <a:srgbClr val="C00000"/>
              </a:solidFill>
              <a:ea typeface="宋体" panose="02010600030101010101" pitchFamily="2" charset="-122"/>
            </a:endParaRPr>
          </a:p>
          <a:p>
            <a:r>
              <a:rPr lang="en-US" altLang="zh-CN" b="1" dirty="0">
                <a:solidFill>
                  <a:srgbClr val="C00000"/>
                </a:solidFill>
                <a:ea typeface="宋体" panose="02010600030101010101" pitchFamily="2" charset="-122"/>
              </a:rPr>
              <a:t>			+ </a:t>
            </a:r>
            <a:r>
              <a:rPr lang="en-US" altLang="zh-CN" b="1" dirty="0" err="1">
                <a:solidFill>
                  <a:srgbClr val="C00000"/>
                </a:solidFill>
                <a:ea typeface="宋体" panose="02010600030101010101" pitchFamily="2" charset="-122"/>
              </a:rPr>
              <a:t>ds.a</a:t>
            </a:r>
            <a:r>
              <a:rPr lang="en-US" altLang="zh-CN" b="1" dirty="0">
                <a:solidFill>
                  <a:srgbClr val="C00000"/>
                </a:solidFill>
                <a:ea typeface="宋体" panose="02010600030101010101" pitchFamily="2" charset="-122"/>
              </a:rPr>
              <a:t> + "</a:t>
            </a:r>
            <a:r>
              <a:rPr lang="zh-CN" altLang="en-US" b="1" dirty="0">
                <a:solidFill>
                  <a:srgbClr val="C00000"/>
                </a:solidFill>
                <a:ea typeface="宋体" panose="02010600030101010101" pitchFamily="2" charset="-122"/>
              </a:rPr>
              <a:t>；</a:t>
            </a:r>
            <a:r>
              <a:rPr lang="en-US" altLang="zh-CN" b="1" dirty="0">
                <a:solidFill>
                  <a:srgbClr val="C00000"/>
                </a:solidFill>
                <a:ea typeface="宋体" panose="02010600030101010101" pitchFamily="2" charset="-122"/>
              </a:rPr>
              <a:t>b Field</a:t>
            </a:r>
            <a:r>
              <a:rPr lang="zh-CN" altLang="en-US" b="1" dirty="0">
                <a:solidFill>
                  <a:srgbClr val="C00000"/>
                </a:solidFill>
                <a:ea typeface="宋体" panose="02010600030101010101" pitchFamily="2" charset="-122"/>
              </a:rPr>
              <a:t>的值是</a:t>
            </a:r>
            <a:r>
              <a:rPr lang="en-US" altLang="zh-CN" b="1" dirty="0">
                <a:solidFill>
                  <a:srgbClr val="C00000"/>
                </a:solidFill>
                <a:ea typeface="宋体" panose="02010600030101010101" pitchFamily="2" charset="-122"/>
              </a:rPr>
              <a:t>" + </a:t>
            </a:r>
            <a:r>
              <a:rPr lang="en-US" altLang="zh-CN" b="1" dirty="0" err="1">
                <a:solidFill>
                  <a:srgbClr val="C00000"/>
                </a:solidFill>
                <a:ea typeface="宋体" panose="02010600030101010101" pitchFamily="2" charset="-122"/>
              </a:rPr>
              <a:t>ds.b</a:t>
            </a:r>
            <a:r>
              <a:rPr lang="en-US" altLang="zh-CN" b="1" dirty="0">
                <a:solidFill>
                  <a:srgbClr val="C00000"/>
                </a:solidFill>
                <a:ea typeface="宋体" panose="02010600030101010101" pitchFamily="2" charset="-122"/>
              </a:rPr>
              <a:t>);</a:t>
            </a:r>
            <a:endParaRPr lang="en-US" altLang="zh-CN" b="1" dirty="0">
              <a:solidFill>
                <a:srgbClr val="C00000"/>
              </a:solidFill>
              <a:ea typeface="宋体" panose="02010600030101010101" pitchFamily="2" charset="-122"/>
            </a:endParaRPr>
          </a:p>
          <a:p>
            <a:r>
              <a:rPr lang="en-US" altLang="zh-CN" b="1" dirty="0">
                <a:solidFill>
                  <a:srgbClr val="C00000"/>
                </a:solidFill>
                <a:ea typeface="宋体" panose="02010600030101010101" pitchFamily="2" charset="-122"/>
              </a:rPr>
              <a:t>	}</a:t>
            </a:r>
            <a:endParaRPr lang="en-US" altLang="zh-CN" b="1" dirty="0">
              <a:solidFill>
                <a:srgbClr val="C00000"/>
              </a:solidFill>
              <a:ea typeface="宋体" panose="02010600030101010101" pitchFamily="2" charset="-122"/>
            </a:endParaRPr>
          </a:p>
          <a:p>
            <a:r>
              <a:rPr lang="en-US" altLang="zh-CN" b="1" dirty="0">
                <a:solidFill>
                  <a:srgbClr val="C00000"/>
                </a:solidFill>
                <a:ea typeface="宋体" panose="02010600030101010101" pitchFamily="2" charset="-122"/>
              </a:rPr>
              <a:t>	public static void main(String[] </a:t>
            </a:r>
            <a:r>
              <a:rPr lang="en-US" altLang="zh-CN" b="1" dirty="0" err="1">
                <a:solidFill>
                  <a:srgbClr val="C00000"/>
                </a:solidFill>
                <a:ea typeface="宋体" panose="02010600030101010101" pitchFamily="2" charset="-122"/>
              </a:rPr>
              <a:t>args</a:t>
            </a:r>
            <a:r>
              <a:rPr lang="en-US" altLang="zh-CN" b="1" dirty="0">
                <a:solidFill>
                  <a:srgbClr val="C00000"/>
                </a:solidFill>
                <a:ea typeface="宋体" panose="02010600030101010101" pitchFamily="2" charset="-122"/>
              </a:rPr>
              <a:t>) {</a:t>
            </a:r>
            <a:endParaRPr lang="en-US" altLang="zh-CN" b="1" dirty="0">
              <a:solidFill>
                <a:srgbClr val="C00000"/>
              </a:solidFill>
              <a:ea typeface="宋体" panose="02010600030101010101" pitchFamily="2" charset="-122"/>
            </a:endParaRPr>
          </a:p>
          <a:p>
            <a:r>
              <a:rPr lang="en-US" altLang="zh-CN" b="1" dirty="0">
                <a:solidFill>
                  <a:srgbClr val="C00000"/>
                </a:solidFill>
                <a:ea typeface="宋体" panose="02010600030101010101" pitchFamily="2" charset="-122"/>
              </a:rPr>
              <a:t>		</a:t>
            </a:r>
            <a:r>
              <a:rPr lang="en-US" altLang="zh-CN" b="1" dirty="0" err="1">
                <a:solidFill>
                  <a:srgbClr val="C00000"/>
                </a:solidFill>
                <a:ea typeface="宋体" panose="02010600030101010101" pitchFamily="2" charset="-122"/>
              </a:rPr>
              <a:t>DataSwap</a:t>
            </a:r>
            <a:r>
              <a:rPr lang="en-US" altLang="zh-CN" b="1" dirty="0">
                <a:solidFill>
                  <a:srgbClr val="C00000"/>
                </a:solidFill>
                <a:ea typeface="宋体" panose="02010600030101010101" pitchFamily="2" charset="-122"/>
              </a:rPr>
              <a:t> ds = new </a:t>
            </a:r>
            <a:r>
              <a:rPr lang="en-US" altLang="zh-CN" b="1" dirty="0" err="1">
                <a:solidFill>
                  <a:srgbClr val="C00000"/>
                </a:solidFill>
                <a:ea typeface="宋体" panose="02010600030101010101" pitchFamily="2" charset="-122"/>
              </a:rPr>
              <a:t>DataSwap</a:t>
            </a:r>
            <a:r>
              <a:rPr lang="en-US" altLang="zh-CN" b="1" dirty="0">
                <a:solidFill>
                  <a:srgbClr val="C00000"/>
                </a:solidFill>
                <a:ea typeface="宋体" panose="02010600030101010101" pitchFamily="2" charset="-122"/>
              </a:rPr>
              <a:t>();</a:t>
            </a:r>
            <a:endParaRPr lang="en-US" altLang="zh-CN" b="1" dirty="0">
              <a:solidFill>
                <a:srgbClr val="C00000"/>
              </a:solidFill>
              <a:ea typeface="宋体" panose="02010600030101010101" pitchFamily="2" charset="-122"/>
            </a:endParaRPr>
          </a:p>
          <a:p>
            <a:r>
              <a:rPr lang="en-US" altLang="zh-CN" b="1" dirty="0">
                <a:solidFill>
                  <a:srgbClr val="C00000"/>
                </a:solidFill>
                <a:ea typeface="宋体" panose="02010600030101010101" pitchFamily="2" charset="-122"/>
              </a:rPr>
              <a:t>		</a:t>
            </a:r>
            <a:r>
              <a:rPr lang="en-US" altLang="zh-CN" b="1" dirty="0" err="1">
                <a:solidFill>
                  <a:srgbClr val="C00000"/>
                </a:solidFill>
                <a:ea typeface="宋体" panose="02010600030101010101" pitchFamily="2" charset="-122"/>
              </a:rPr>
              <a:t>ds.a</a:t>
            </a:r>
            <a:r>
              <a:rPr lang="en-US" altLang="zh-CN" b="1" dirty="0">
                <a:solidFill>
                  <a:srgbClr val="C00000"/>
                </a:solidFill>
                <a:ea typeface="宋体" panose="02010600030101010101" pitchFamily="2" charset="-122"/>
              </a:rPr>
              <a:t> = 5;</a:t>
            </a:r>
            <a:endParaRPr lang="en-US" altLang="zh-CN" b="1" dirty="0">
              <a:solidFill>
                <a:srgbClr val="C00000"/>
              </a:solidFill>
              <a:ea typeface="宋体" panose="02010600030101010101" pitchFamily="2" charset="-122"/>
            </a:endParaRPr>
          </a:p>
          <a:p>
            <a:r>
              <a:rPr lang="en-US" altLang="zh-CN" b="1" dirty="0">
                <a:solidFill>
                  <a:srgbClr val="C00000"/>
                </a:solidFill>
                <a:ea typeface="宋体" panose="02010600030101010101" pitchFamily="2" charset="-122"/>
              </a:rPr>
              <a:t>		</a:t>
            </a:r>
            <a:r>
              <a:rPr lang="en-US" altLang="zh-CN" b="1" dirty="0" err="1">
                <a:solidFill>
                  <a:srgbClr val="C00000"/>
                </a:solidFill>
                <a:ea typeface="宋体" panose="02010600030101010101" pitchFamily="2" charset="-122"/>
              </a:rPr>
              <a:t>ds.b</a:t>
            </a:r>
            <a:r>
              <a:rPr lang="en-US" altLang="zh-CN" b="1" dirty="0">
                <a:solidFill>
                  <a:srgbClr val="C00000"/>
                </a:solidFill>
                <a:ea typeface="宋体" panose="02010600030101010101" pitchFamily="2" charset="-122"/>
              </a:rPr>
              <a:t> = 10;</a:t>
            </a:r>
            <a:endParaRPr lang="en-US" altLang="zh-CN" b="1" dirty="0">
              <a:solidFill>
                <a:srgbClr val="C00000"/>
              </a:solidFill>
              <a:ea typeface="宋体" panose="02010600030101010101" pitchFamily="2" charset="-122"/>
            </a:endParaRPr>
          </a:p>
          <a:p>
            <a:r>
              <a:rPr lang="en-US" altLang="zh-CN" b="1" dirty="0">
                <a:solidFill>
                  <a:srgbClr val="C00000"/>
                </a:solidFill>
                <a:ea typeface="宋体" panose="02010600030101010101" pitchFamily="2" charset="-122"/>
              </a:rPr>
              <a:t>		swap(ds);</a:t>
            </a:r>
            <a:endParaRPr lang="en-US" altLang="zh-CN" b="1" dirty="0">
              <a:solidFill>
                <a:srgbClr val="C00000"/>
              </a:solidFill>
              <a:ea typeface="宋体" panose="02010600030101010101" pitchFamily="2" charset="-122"/>
            </a:endParaRPr>
          </a:p>
          <a:p>
            <a:r>
              <a:rPr lang="en-US" altLang="zh-CN" b="1" dirty="0">
                <a:solidFill>
                  <a:srgbClr val="C00000"/>
                </a:solidFill>
                <a:ea typeface="宋体" panose="02010600030101010101" pitchFamily="2" charset="-122"/>
              </a:rPr>
              <a:t>		</a:t>
            </a:r>
            <a:r>
              <a:rPr lang="en-US" altLang="zh-CN" b="1" dirty="0" err="1">
                <a:solidFill>
                  <a:srgbClr val="C00000"/>
                </a:solidFill>
                <a:ea typeface="宋体" panose="02010600030101010101" pitchFamily="2" charset="-122"/>
              </a:rPr>
              <a:t>System.out.println</a:t>
            </a:r>
            <a:r>
              <a:rPr lang="en-US" altLang="zh-CN" b="1" dirty="0">
                <a:solidFill>
                  <a:srgbClr val="C00000"/>
                </a:solidFill>
                <a:ea typeface="宋体" panose="02010600030101010101" pitchFamily="2" charset="-122"/>
              </a:rPr>
              <a:t>("</a:t>
            </a:r>
            <a:r>
              <a:rPr lang="zh-CN" altLang="en-US" b="1" dirty="0">
                <a:solidFill>
                  <a:srgbClr val="C00000"/>
                </a:solidFill>
                <a:ea typeface="宋体" panose="02010600030101010101" pitchFamily="2" charset="-122"/>
              </a:rPr>
              <a:t>交换结束后，</a:t>
            </a:r>
            <a:r>
              <a:rPr lang="en-US" altLang="zh-CN" b="1" dirty="0">
                <a:solidFill>
                  <a:srgbClr val="C00000"/>
                </a:solidFill>
                <a:ea typeface="宋体" panose="02010600030101010101" pitchFamily="2" charset="-122"/>
              </a:rPr>
              <a:t>a Field</a:t>
            </a:r>
            <a:r>
              <a:rPr lang="zh-CN" altLang="en-US" b="1" dirty="0">
                <a:solidFill>
                  <a:srgbClr val="C00000"/>
                </a:solidFill>
                <a:ea typeface="宋体" panose="02010600030101010101" pitchFamily="2" charset="-122"/>
              </a:rPr>
              <a:t>的值是</a:t>
            </a:r>
            <a:r>
              <a:rPr lang="en-US" altLang="zh-CN" b="1" dirty="0">
                <a:solidFill>
                  <a:srgbClr val="C00000"/>
                </a:solidFill>
                <a:ea typeface="宋体" panose="02010600030101010101" pitchFamily="2" charset="-122"/>
              </a:rPr>
              <a:t>" </a:t>
            </a:r>
            <a:endParaRPr lang="en-US" altLang="zh-CN" b="1" dirty="0">
              <a:solidFill>
                <a:srgbClr val="C00000"/>
              </a:solidFill>
              <a:ea typeface="宋体" panose="02010600030101010101" pitchFamily="2" charset="-122"/>
            </a:endParaRPr>
          </a:p>
          <a:p>
            <a:r>
              <a:rPr lang="en-US" altLang="zh-CN" b="1" dirty="0">
                <a:solidFill>
                  <a:srgbClr val="C00000"/>
                </a:solidFill>
                <a:ea typeface="宋体" panose="02010600030101010101" pitchFamily="2" charset="-122"/>
              </a:rPr>
              <a:t>			+ </a:t>
            </a:r>
            <a:r>
              <a:rPr lang="en-US" altLang="zh-CN" b="1" dirty="0" err="1">
                <a:solidFill>
                  <a:srgbClr val="C00000"/>
                </a:solidFill>
                <a:ea typeface="宋体" panose="02010600030101010101" pitchFamily="2" charset="-122"/>
              </a:rPr>
              <a:t>ds.a</a:t>
            </a:r>
            <a:r>
              <a:rPr lang="en-US" altLang="zh-CN" b="1" dirty="0">
                <a:solidFill>
                  <a:srgbClr val="C00000"/>
                </a:solidFill>
                <a:ea typeface="宋体" panose="02010600030101010101" pitchFamily="2" charset="-122"/>
              </a:rPr>
              <a:t> + "</a:t>
            </a:r>
            <a:r>
              <a:rPr lang="zh-CN" altLang="en-US" b="1" dirty="0">
                <a:solidFill>
                  <a:srgbClr val="C00000"/>
                </a:solidFill>
                <a:ea typeface="宋体" panose="02010600030101010101" pitchFamily="2" charset="-122"/>
              </a:rPr>
              <a:t>；</a:t>
            </a:r>
            <a:r>
              <a:rPr lang="en-US" altLang="zh-CN" b="1" dirty="0">
                <a:solidFill>
                  <a:srgbClr val="C00000"/>
                </a:solidFill>
                <a:ea typeface="宋体" panose="02010600030101010101" pitchFamily="2" charset="-122"/>
              </a:rPr>
              <a:t>b Field</a:t>
            </a:r>
            <a:r>
              <a:rPr lang="zh-CN" altLang="en-US" b="1" dirty="0">
                <a:solidFill>
                  <a:srgbClr val="C00000"/>
                </a:solidFill>
                <a:ea typeface="宋体" panose="02010600030101010101" pitchFamily="2" charset="-122"/>
              </a:rPr>
              <a:t>的值是</a:t>
            </a:r>
            <a:r>
              <a:rPr lang="en-US" altLang="zh-CN" b="1" dirty="0">
                <a:solidFill>
                  <a:srgbClr val="C00000"/>
                </a:solidFill>
                <a:ea typeface="宋体" panose="02010600030101010101" pitchFamily="2" charset="-122"/>
              </a:rPr>
              <a:t>" + </a:t>
            </a:r>
            <a:r>
              <a:rPr lang="en-US" altLang="zh-CN" b="1" dirty="0" err="1">
                <a:solidFill>
                  <a:srgbClr val="C00000"/>
                </a:solidFill>
                <a:ea typeface="宋体" panose="02010600030101010101" pitchFamily="2" charset="-122"/>
              </a:rPr>
              <a:t>ds.b</a:t>
            </a:r>
            <a:r>
              <a:rPr lang="en-US" altLang="zh-CN" b="1" dirty="0">
                <a:solidFill>
                  <a:srgbClr val="C00000"/>
                </a:solidFill>
                <a:ea typeface="宋体" panose="02010600030101010101" pitchFamily="2" charset="-122"/>
              </a:rPr>
              <a:t>);</a:t>
            </a:r>
            <a:endParaRPr lang="en-US" altLang="zh-CN" b="1" dirty="0">
              <a:solidFill>
                <a:srgbClr val="C00000"/>
              </a:solidFill>
              <a:ea typeface="宋体" panose="02010600030101010101" pitchFamily="2" charset="-122"/>
            </a:endParaRPr>
          </a:p>
          <a:p>
            <a:r>
              <a:rPr lang="en-US" altLang="zh-CN" b="1" dirty="0">
                <a:solidFill>
                  <a:srgbClr val="C00000"/>
                </a:solidFill>
                <a:ea typeface="宋体" panose="02010600030101010101" pitchFamily="2" charset="-122"/>
              </a:rPr>
              <a:t>	}</a:t>
            </a:r>
            <a:endParaRPr lang="en-US" altLang="zh-CN" b="1" dirty="0">
              <a:solidFill>
                <a:srgbClr val="C00000"/>
              </a:solidFill>
              <a:ea typeface="宋体" panose="02010600030101010101" pitchFamily="2" charset="-122"/>
            </a:endParaRPr>
          </a:p>
          <a:p>
            <a:r>
              <a:rPr lang="en-US" altLang="zh-CN" b="1" dirty="0">
                <a:solidFill>
                  <a:srgbClr val="C00000"/>
                </a:solidFill>
                <a:ea typeface="宋体" panose="02010600030101010101" pitchFamily="2" charset="-122"/>
              </a:rPr>
              <a:t>}</a:t>
            </a:r>
            <a:endParaRPr lang="zh-CN" altLang="en-US" b="1" dirty="0">
              <a:solidFill>
                <a:srgbClr val="C00000"/>
              </a:solidFill>
              <a:ea typeface="宋体" panose="02010600030101010101" pitchFamily="2" charset="-122"/>
            </a:endParaRPr>
          </a:p>
        </p:txBody>
      </p:sp>
      <p:sp>
        <p:nvSpPr>
          <p:cNvPr id="5" name="矩形 4"/>
          <p:cNvSpPr/>
          <p:nvPr/>
        </p:nvSpPr>
        <p:spPr>
          <a:xfrm>
            <a:off x="5868144" y="2132856"/>
            <a:ext cx="3096344" cy="648072"/>
          </a:xfrm>
          <a:prstGeom prst="rect">
            <a:avLst/>
          </a:prstGeom>
          <a:solidFill>
            <a:schemeClr val="accent5">
              <a:lumMod val="40000"/>
              <a:lumOff val="60000"/>
            </a:schemeClr>
          </a:solid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solidFill>
                <a:ea typeface="宋体" panose="02010600030101010101" pitchFamily="2" charset="-122"/>
              </a:rPr>
              <a:t>请输出结果</a:t>
            </a:r>
            <a:endParaRPr lang="zh-CN" altLang="en-US" sz="3200" b="1" dirty="0">
              <a:solidFill>
                <a:schemeClr val="tx1"/>
              </a:solidFill>
              <a:ea typeface="宋体" panose="02010600030101010101" pitchFamily="2"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339752" y="548680"/>
            <a:ext cx="5130634" cy="777219"/>
          </a:xfrm>
        </p:spPr>
        <p:txBody>
          <a:bodyPr>
            <a:normAutofit fontScale="90000"/>
          </a:bodyPr>
          <a:lstStyle/>
          <a:p>
            <a:pPr eaLnBrk="1" hangingPunct="1"/>
            <a:r>
              <a:rPr lang="en-US" altLang="zh-CN" b="1" dirty="0">
                <a:latin typeface="+mn-lt"/>
                <a:ea typeface="宋体" panose="02010600030101010101" pitchFamily="2" charset="-122"/>
                <a:cs typeface="Times New Roman" panose="02020603050405020304" pitchFamily="18" charset="0"/>
              </a:rPr>
              <a:t>4.5.4 </a:t>
            </a:r>
            <a:r>
              <a:rPr lang="zh-CN" altLang="en-US" b="1" dirty="0">
                <a:latin typeface="+mn-lt"/>
                <a:ea typeface="宋体" panose="02010600030101010101" pitchFamily="2" charset="-122"/>
                <a:cs typeface="Times New Roman" panose="02020603050405020304" pitchFamily="18" charset="0"/>
              </a:rPr>
              <a:t>方法</a:t>
            </a:r>
            <a:r>
              <a:rPr lang="zh-CN" altLang="en-US" sz="3600" b="1" dirty="0">
                <a:latin typeface="+mn-lt"/>
                <a:ea typeface="宋体" panose="02010600030101010101" pitchFamily="2" charset="-122"/>
                <a:cs typeface="Times New Roman" panose="02020603050405020304" pitchFamily="18" charset="0"/>
              </a:rPr>
              <a:t>的重载</a:t>
            </a:r>
            <a:r>
              <a:rPr lang="en-US" altLang="zh-CN" sz="3600" b="1" dirty="0">
                <a:latin typeface="+mn-lt"/>
                <a:ea typeface="宋体" panose="02010600030101010101" pitchFamily="2" charset="-122"/>
                <a:cs typeface="Times New Roman" panose="02020603050405020304" pitchFamily="18" charset="0"/>
              </a:rPr>
              <a:t>(overload</a:t>
            </a:r>
            <a:r>
              <a:rPr lang="en-US" altLang="zh-CN" b="1" dirty="0">
                <a:latin typeface="+mn-lt"/>
                <a:ea typeface="宋体" panose="02010600030101010101" pitchFamily="2" charset="-122"/>
                <a:cs typeface="Times New Roman" panose="02020603050405020304" pitchFamily="18" charset="0"/>
              </a:rPr>
              <a:t>)</a:t>
            </a:r>
            <a:endParaRPr lang="zh-CN" altLang="en-US" b="1" dirty="0">
              <a:latin typeface="+mn-lt"/>
              <a:ea typeface="宋体" panose="02010600030101010101" pitchFamily="2" charset="-122"/>
              <a:cs typeface="Times New Roman" panose="02020603050405020304" pitchFamily="18" charset="0"/>
            </a:endParaRPr>
          </a:p>
        </p:txBody>
      </p:sp>
      <p:graphicFrame>
        <p:nvGraphicFramePr>
          <p:cNvPr id="4" name="Group 5"/>
          <p:cNvGraphicFramePr>
            <a:graphicFrameLocks noGrp="1"/>
          </p:cNvGraphicFramePr>
          <p:nvPr/>
        </p:nvGraphicFramePr>
        <p:xfrm>
          <a:off x="323528" y="1413124"/>
          <a:ext cx="8568952" cy="4968204"/>
        </p:xfrm>
        <a:graphic>
          <a:graphicData uri="http://schemas.openxmlformats.org/drawingml/2006/table">
            <a:tbl>
              <a:tblPr>
                <a:tableStyleId>{35758FB7-9AC5-4552-8A53-C91805E547FA}</a:tableStyleId>
              </a:tblPr>
              <a:tblGrid>
                <a:gridCol w="8568952"/>
              </a:tblGrid>
              <a:tr h="386672">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400" b="1" u="none" strike="noStrike" cap="none" normalizeH="0" baseline="0" dirty="0">
                          <a:ln>
                            <a:noFill/>
                          </a:ln>
                          <a:effectLst/>
                          <a:latin typeface="+mn-lt"/>
                          <a:ea typeface="宋体" panose="02010600030101010101" pitchFamily="2" charset="-122"/>
                          <a:cs typeface="Times New Roman" panose="02020603050405020304" pitchFamily="18" charset="0"/>
                          <a:sym typeface="Calibri" panose="020F0502020204030204" pitchFamily="34" charset="0"/>
                        </a:rPr>
                        <a:t>重载的概念</a:t>
                      </a:r>
                      <a:endParaRPr kumimoji="0" lang="zh-CN" altLang="en-US" sz="3200" b="1" i="0" u="none" strike="noStrike" cap="none" normalizeH="0" baseline="0" dirty="0">
                        <a:ln>
                          <a:noFill/>
                        </a:ln>
                        <a:solidFill>
                          <a:srgbClr val="FFFFFF"/>
                        </a:solidFill>
                        <a:effectLst/>
                        <a:latin typeface="+mn-lt"/>
                        <a:ea typeface="宋体" panose="02010600030101010101" pitchFamily="2" charset="-122"/>
                        <a:cs typeface="Times New Roman" panose="02020603050405020304" pitchFamily="18" charset="0"/>
                        <a:sym typeface="Calibri" panose="020F0502020204030204" pitchFamily="34" charset="0"/>
                      </a:endParaRPr>
                    </a:p>
                  </a:txBody>
                  <a:tcPr marT="45717" marB="45717" horzOverflow="overflow"/>
                </a:tc>
              </a:tr>
              <a:tr h="674963">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200" u="none" strike="noStrike" cap="none" normalizeH="0" baseline="0" dirty="0">
                          <a:ln>
                            <a:noFill/>
                          </a:ln>
                          <a:effectLst/>
                          <a:latin typeface="+mn-lt"/>
                          <a:ea typeface="宋体" panose="02010600030101010101" pitchFamily="2" charset="-122"/>
                          <a:cs typeface="Times New Roman" panose="02020603050405020304" pitchFamily="18" charset="0"/>
                          <a:sym typeface="Calibri" panose="020F0502020204030204" pitchFamily="34" charset="0"/>
                        </a:rPr>
                        <a:t>在同一个类中，允许存在一个以上的同名方法，只要它们的参数个数或者参数类型不同即可。</a:t>
                      </a:r>
                      <a:endParaRPr kumimoji="0" lang="zh-CN" altLang="en-US" sz="22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pitchFamily="34" charset="0"/>
                      </a:endParaRPr>
                    </a:p>
                  </a:txBody>
                  <a:tcPr marT="45717" marB="45717" horzOverflow="overflow"/>
                </a:tc>
              </a:tr>
              <a:tr h="388346">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200" u="none" strike="noStrike" cap="none" normalizeH="0" baseline="0" dirty="0">
                          <a:ln>
                            <a:noFill/>
                          </a:ln>
                          <a:effectLst/>
                          <a:latin typeface="+mn-lt"/>
                          <a:ea typeface="宋体" panose="02010600030101010101" pitchFamily="2" charset="-122"/>
                          <a:cs typeface="Times New Roman" panose="02020603050405020304" pitchFamily="18" charset="0"/>
                          <a:sym typeface="Calibri" panose="020F0502020204030204" pitchFamily="34" charset="0"/>
                        </a:rPr>
                        <a:t>重载的特点：</a:t>
                      </a:r>
                      <a:endParaRPr kumimoji="0" lang="zh-CN" altLang="en-US" sz="2200" b="1"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pitchFamily="34" charset="0"/>
                      </a:endParaRPr>
                    </a:p>
                  </a:txBody>
                  <a:tcPr marT="45717" marB="45717" horzOverflow="overflow"/>
                </a:tc>
              </a:tr>
              <a:tr h="386672">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200" b="1" u="none" strike="noStrike" cap="none" normalizeH="0" baseline="0" dirty="0">
                          <a:ln>
                            <a:noFill/>
                          </a:ln>
                          <a:solidFill>
                            <a:srgbClr val="C00000"/>
                          </a:solidFill>
                          <a:effectLst/>
                          <a:latin typeface="+mn-lt"/>
                          <a:ea typeface="宋体" panose="02010600030101010101" pitchFamily="2" charset="-122"/>
                          <a:cs typeface="Times New Roman" panose="02020603050405020304" pitchFamily="18" charset="0"/>
                          <a:sym typeface="Calibri" panose="020F0502020204030204" pitchFamily="34" charset="0"/>
                        </a:rPr>
                        <a:t>与返回值类型无关，只看参数列表</a:t>
                      </a:r>
                      <a:r>
                        <a:rPr kumimoji="0" lang="zh-CN" altLang="en-US" sz="2200" b="1" u="none" strike="noStrike" cap="none" normalizeH="0" baseline="0" dirty="0">
                          <a:ln>
                            <a:noFill/>
                          </a:ln>
                          <a:effectLst/>
                          <a:latin typeface="+mn-lt"/>
                          <a:ea typeface="宋体" panose="02010600030101010101" pitchFamily="2" charset="-122"/>
                          <a:cs typeface="Times New Roman" panose="02020603050405020304" pitchFamily="18" charset="0"/>
                          <a:sym typeface="Calibri" panose="020F0502020204030204" pitchFamily="34" charset="0"/>
                        </a:rPr>
                        <a:t>，</a:t>
                      </a:r>
                      <a:r>
                        <a:rPr kumimoji="0" lang="zh-CN" altLang="en-US" sz="2200" u="none" strike="noStrike" cap="none" normalizeH="0" baseline="0" dirty="0">
                          <a:ln>
                            <a:noFill/>
                          </a:ln>
                          <a:effectLst/>
                          <a:latin typeface="+mn-lt"/>
                          <a:ea typeface="宋体" panose="02010600030101010101" pitchFamily="2" charset="-122"/>
                          <a:cs typeface="Times New Roman" panose="02020603050405020304" pitchFamily="18" charset="0"/>
                          <a:sym typeface="Calibri" panose="020F0502020204030204" pitchFamily="34" charset="0"/>
                        </a:rPr>
                        <a:t>且参数列表必须不同。</a:t>
                      </a:r>
                      <a:r>
                        <a:rPr kumimoji="0" lang="en-US" altLang="zh-CN" sz="2200" u="none" strike="noStrike" cap="none" normalizeH="0" baseline="0" dirty="0">
                          <a:ln>
                            <a:noFill/>
                          </a:ln>
                          <a:effectLst/>
                          <a:latin typeface="+mn-lt"/>
                          <a:ea typeface="宋体" panose="02010600030101010101" pitchFamily="2" charset="-122"/>
                          <a:cs typeface="Times New Roman" panose="02020603050405020304" pitchFamily="18" charset="0"/>
                          <a:sym typeface="Calibri" panose="020F0502020204030204" pitchFamily="34" charset="0"/>
                        </a:rPr>
                        <a:t>(</a:t>
                      </a:r>
                      <a:r>
                        <a:rPr kumimoji="0" lang="zh-CN" altLang="en-US" sz="2200" u="none" strike="noStrike" cap="none" normalizeH="0" baseline="0" dirty="0">
                          <a:ln>
                            <a:noFill/>
                          </a:ln>
                          <a:effectLst/>
                          <a:latin typeface="+mn-lt"/>
                          <a:ea typeface="宋体" panose="02010600030101010101" pitchFamily="2" charset="-122"/>
                          <a:cs typeface="Times New Roman" panose="02020603050405020304" pitchFamily="18" charset="0"/>
                          <a:sym typeface="Calibri" panose="020F0502020204030204" pitchFamily="34" charset="0"/>
                        </a:rPr>
                        <a:t>参数个数或参数类型</a:t>
                      </a:r>
                      <a:r>
                        <a:rPr kumimoji="0" lang="en-US" altLang="zh-CN" sz="2200" u="none" strike="noStrike" cap="none" normalizeH="0" baseline="0" dirty="0">
                          <a:ln>
                            <a:noFill/>
                          </a:ln>
                          <a:effectLst/>
                          <a:latin typeface="+mn-lt"/>
                          <a:ea typeface="宋体" panose="02010600030101010101" pitchFamily="2" charset="-122"/>
                          <a:cs typeface="Times New Roman" panose="02020603050405020304" pitchFamily="18" charset="0"/>
                          <a:sym typeface="Calibri" panose="020F0502020204030204" pitchFamily="34" charset="0"/>
                        </a:rPr>
                        <a:t>)</a:t>
                      </a:r>
                      <a:r>
                        <a:rPr kumimoji="0" lang="zh-CN" altLang="en-US" sz="2200" u="none" strike="noStrike" cap="none" normalizeH="0" baseline="0" dirty="0">
                          <a:ln>
                            <a:noFill/>
                          </a:ln>
                          <a:effectLst/>
                          <a:latin typeface="+mn-lt"/>
                          <a:ea typeface="宋体" panose="02010600030101010101" pitchFamily="2" charset="-122"/>
                          <a:cs typeface="Times New Roman" panose="02020603050405020304" pitchFamily="18" charset="0"/>
                          <a:sym typeface="Calibri" panose="020F0502020204030204" pitchFamily="34" charset="0"/>
                        </a:rPr>
                        <a:t>。调用时，</a:t>
                      </a:r>
                      <a:r>
                        <a:rPr lang="zh-CN" altLang="en-US" sz="2200" dirty="0">
                          <a:latin typeface="+mn-lt"/>
                          <a:ea typeface="宋体" panose="02010600030101010101" pitchFamily="2" charset="-122"/>
                          <a:cs typeface="Times New Roman" panose="02020603050405020304" pitchFamily="18" charset="0"/>
                        </a:rPr>
                        <a:t>根据方法参数列表的不同来区别。</a:t>
                      </a:r>
                      <a:endParaRPr lang="zh-CN" altLang="en-US" sz="2200" b="0" dirty="0">
                        <a:solidFill>
                          <a:schemeClr val="tx1"/>
                        </a:solidFill>
                        <a:latin typeface="+mn-lt"/>
                        <a:ea typeface="宋体" panose="02010600030101010101" pitchFamily="2" charset="-122"/>
                        <a:cs typeface="Times New Roman" panose="02020603050405020304" pitchFamily="18" charset="0"/>
                      </a:endParaRPr>
                    </a:p>
                  </a:txBody>
                  <a:tcPr marT="45717" marB="45717" horzOverflow="overflow"/>
                </a:tc>
              </a:tr>
              <a:tr h="386672">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400" u="none" strike="noStrike" cap="none" normalizeH="0" baseline="0" dirty="0">
                          <a:ln>
                            <a:noFill/>
                          </a:ln>
                          <a:effectLst/>
                          <a:latin typeface="+mn-lt"/>
                          <a:ea typeface="宋体" panose="02010600030101010101" pitchFamily="2" charset="-122"/>
                          <a:cs typeface="Times New Roman" panose="02020603050405020304" pitchFamily="18" charset="0"/>
                          <a:sym typeface="Calibri" panose="020F0502020204030204" pitchFamily="34" charset="0"/>
                        </a:rPr>
                        <a:t>重载示例：</a:t>
                      </a:r>
                      <a:endParaRPr kumimoji="0" lang="zh-CN" altLang="en-US" sz="3200" b="1"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pitchFamily="34" charset="0"/>
                      </a:endParaRPr>
                    </a:p>
                  </a:txBody>
                  <a:tcPr marT="45717" marB="45717" horzOverflow="overflow"/>
                </a:tc>
              </a:tr>
              <a:tr h="0">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u="none" strike="noStrike" cap="none" normalizeH="0" baseline="0" dirty="0">
                          <a:ln>
                            <a:noFill/>
                          </a:ln>
                          <a:effectLst/>
                          <a:latin typeface="+mn-lt"/>
                          <a:ea typeface="宋体" panose="02010600030101010101" pitchFamily="2" charset="-122"/>
                          <a:cs typeface="Times New Roman" panose="02020603050405020304" pitchFamily="18" charset="0"/>
                          <a:sym typeface="Calibri" panose="020F0502020204030204" pitchFamily="34" charset="0"/>
                        </a:rPr>
                        <a:t>//</a:t>
                      </a:r>
                      <a:r>
                        <a:rPr kumimoji="0" lang="zh-CN" altLang="en-US" sz="2200" u="none" strike="noStrike" cap="none" normalizeH="0" baseline="0" dirty="0">
                          <a:ln>
                            <a:noFill/>
                          </a:ln>
                          <a:effectLst/>
                          <a:latin typeface="+mn-lt"/>
                          <a:ea typeface="宋体" panose="02010600030101010101" pitchFamily="2" charset="-122"/>
                          <a:cs typeface="Times New Roman" panose="02020603050405020304" pitchFamily="18" charset="0"/>
                          <a:sym typeface="Calibri" panose="020F0502020204030204" pitchFamily="34" charset="0"/>
                        </a:rPr>
                        <a:t>返回两个整数的和</a:t>
                      </a:r>
                      <a:endParaRPr kumimoji="0" lang="zh-CN" altLang="en-US" sz="2200" u="none" strike="noStrike" cap="none" normalizeH="0" baseline="0" dirty="0">
                        <a:ln>
                          <a:noFill/>
                        </a:ln>
                        <a:effectLst/>
                        <a:latin typeface="+mn-lt"/>
                        <a:ea typeface="宋体" panose="02010600030101010101" pitchFamily="2" charset="-122"/>
                        <a:cs typeface="Times New Roman" panose="02020603050405020304" pitchFamily="18" charset="0"/>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200" u="none" strike="noStrike" cap="none" normalizeH="0" baseline="0" dirty="0">
                          <a:ln>
                            <a:noFill/>
                          </a:ln>
                          <a:effectLst/>
                          <a:latin typeface="+mn-lt"/>
                          <a:ea typeface="宋体" panose="02010600030101010101" pitchFamily="2" charset="-122"/>
                          <a:cs typeface="Times New Roman" panose="02020603050405020304" pitchFamily="18" charset="0"/>
                          <a:sym typeface="Calibri" panose="020F0502020204030204" pitchFamily="34" charset="0"/>
                        </a:rPr>
                        <a:t>  </a:t>
                      </a:r>
                      <a:r>
                        <a:rPr kumimoji="0" lang="en-US" sz="2200" u="none" strike="noStrike" cap="none" normalizeH="0" baseline="0" dirty="0" err="1">
                          <a:ln>
                            <a:noFill/>
                          </a:ln>
                          <a:effectLst/>
                          <a:latin typeface="+mn-lt"/>
                          <a:ea typeface="宋体" panose="02010600030101010101" pitchFamily="2" charset="-122"/>
                          <a:cs typeface="Times New Roman" panose="02020603050405020304" pitchFamily="18" charset="0"/>
                          <a:sym typeface="Calibri" panose="020F0502020204030204" pitchFamily="34" charset="0"/>
                        </a:rPr>
                        <a:t>int</a:t>
                      </a:r>
                      <a:r>
                        <a:rPr kumimoji="0" lang="en-US" sz="2200" u="none" strike="noStrike" cap="none" normalizeH="0" baseline="0" dirty="0">
                          <a:ln>
                            <a:noFill/>
                          </a:ln>
                          <a:effectLst/>
                          <a:latin typeface="+mn-lt"/>
                          <a:ea typeface="宋体" panose="02010600030101010101" pitchFamily="2" charset="-122"/>
                          <a:cs typeface="Times New Roman" panose="02020603050405020304" pitchFamily="18" charset="0"/>
                          <a:sym typeface="Calibri" panose="020F0502020204030204" pitchFamily="34" charset="0"/>
                        </a:rPr>
                        <a:t> add(</a:t>
                      </a:r>
                      <a:r>
                        <a:rPr kumimoji="0" lang="en-US" sz="2200" u="none" strike="noStrike" cap="none" normalizeH="0" baseline="0" dirty="0" err="1">
                          <a:ln>
                            <a:noFill/>
                          </a:ln>
                          <a:effectLst/>
                          <a:latin typeface="+mn-lt"/>
                          <a:ea typeface="宋体" panose="02010600030101010101" pitchFamily="2" charset="-122"/>
                          <a:cs typeface="Times New Roman" panose="02020603050405020304" pitchFamily="18" charset="0"/>
                          <a:sym typeface="Calibri" panose="020F0502020204030204" pitchFamily="34" charset="0"/>
                        </a:rPr>
                        <a:t>int</a:t>
                      </a:r>
                      <a:r>
                        <a:rPr kumimoji="0" lang="en-US" sz="2200" u="none" strike="noStrike" cap="none" normalizeH="0" baseline="0" dirty="0">
                          <a:ln>
                            <a:noFill/>
                          </a:ln>
                          <a:effectLst/>
                          <a:latin typeface="+mn-lt"/>
                          <a:ea typeface="宋体" panose="02010600030101010101" pitchFamily="2" charset="-122"/>
                          <a:cs typeface="Times New Roman" panose="02020603050405020304" pitchFamily="18" charset="0"/>
                          <a:sym typeface="Calibri" panose="020F0502020204030204" pitchFamily="34" charset="0"/>
                        </a:rPr>
                        <a:t> </a:t>
                      </a:r>
                      <a:r>
                        <a:rPr kumimoji="0" lang="en-US" sz="2200" u="none" strike="noStrike" cap="none" normalizeH="0" baseline="0" dirty="0" err="1">
                          <a:ln>
                            <a:noFill/>
                          </a:ln>
                          <a:effectLst/>
                          <a:latin typeface="+mn-lt"/>
                          <a:ea typeface="宋体" panose="02010600030101010101" pitchFamily="2" charset="-122"/>
                          <a:cs typeface="Times New Roman" panose="02020603050405020304" pitchFamily="18" charset="0"/>
                          <a:sym typeface="Calibri" panose="020F0502020204030204" pitchFamily="34" charset="0"/>
                        </a:rPr>
                        <a:t>x,int</a:t>
                      </a:r>
                      <a:r>
                        <a:rPr kumimoji="0" lang="en-US" sz="2200" u="none" strike="noStrike" cap="none" normalizeH="0" baseline="0" dirty="0">
                          <a:ln>
                            <a:noFill/>
                          </a:ln>
                          <a:effectLst/>
                          <a:latin typeface="+mn-lt"/>
                          <a:ea typeface="宋体" panose="02010600030101010101" pitchFamily="2" charset="-122"/>
                          <a:cs typeface="Times New Roman" panose="02020603050405020304" pitchFamily="18" charset="0"/>
                          <a:sym typeface="Calibri" panose="020F0502020204030204" pitchFamily="34" charset="0"/>
                        </a:rPr>
                        <a:t> y){return </a:t>
                      </a:r>
                      <a:r>
                        <a:rPr kumimoji="0" lang="en-US" sz="2200" u="none" strike="noStrike" cap="none" normalizeH="0" baseline="0" dirty="0" err="1">
                          <a:ln>
                            <a:noFill/>
                          </a:ln>
                          <a:effectLst/>
                          <a:latin typeface="+mn-lt"/>
                          <a:ea typeface="宋体" panose="02010600030101010101" pitchFamily="2" charset="-122"/>
                          <a:cs typeface="Times New Roman" panose="02020603050405020304" pitchFamily="18" charset="0"/>
                          <a:sym typeface="Calibri" panose="020F0502020204030204" pitchFamily="34" charset="0"/>
                        </a:rPr>
                        <a:t>x+y</a:t>
                      </a:r>
                      <a:r>
                        <a:rPr kumimoji="0" lang="en-US" sz="2200" u="none" strike="noStrike" cap="none" normalizeH="0" baseline="0" dirty="0">
                          <a:ln>
                            <a:noFill/>
                          </a:ln>
                          <a:effectLst/>
                          <a:latin typeface="+mn-lt"/>
                          <a:ea typeface="宋体" panose="02010600030101010101" pitchFamily="2" charset="-122"/>
                          <a:cs typeface="Times New Roman" panose="02020603050405020304" pitchFamily="18" charset="0"/>
                          <a:sym typeface="Calibri" panose="020F0502020204030204" pitchFamily="34" charset="0"/>
                        </a:rPr>
                        <a:t>;}</a:t>
                      </a:r>
                      <a:endParaRPr kumimoji="0" lang="en-US" sz="2200" u="none" strike="noStrike" cap="none" normalizeH="0" baseline="0" dirty="0">
                        <a:ln>
                          <a:noFill/>
                        </a:ln>
                        <a:effectLst/>
                        <a:latin typeface="+mn-lt"/>
                        <a:ea typeface="宋体" panose="02010600030101010101" pitchFamily="2" charset="-122"/>
                        <a:cs typeface="Times New Roman" panose="02020603050405020304" pitchFamily="18" charset="0"/>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u="none" strike="noStrike" cap="none" normalizeH="0" baseline="0" dirty="0">
                          <a:ln>
                            <a:noFill/>
                          </a:ln>
                          <a:effectLst/>
                          <a:latin typeface="+mn-lt"/>
                          <a:ea typeface="宋体" panose="02010600030101010101" pitchFamily="2" charset="-122"/>
                          <a:cs typeface="Times New Roman" panose="02020603050405020304" pitchFamily="18" charset="0"/>
                          <a:sym typeface="Calibri" panose="020F0502020204030204" pitchFamily="34" charset="0"/>
                        </a:rPr>
                        <a:t>//</a:t>
                      </a:r>
                      <a:r>
                        <a:rPr kumimoji="0" lang="zh-CN" altLang="en-US" sz="2200" u="none" strike="noStrike" cap="none" normalizeH="0" baseline="0" dirty="0">
                          <a:ln>
                            <a:noFill/>
                          </a:ln>
                          <a:effectLst/>
                          <a:latin typeface="+mn-lt"/>
                          <a:ea typeface="宋体" panose="02010600030101010101" pitchFamily="2" charset="-122"/>
                          <a:cs typeface="Times New Roman" panose="02020603050405020304" pitchFamily="18" charset="0"/>
                          <a:sym typeface="Calibri" panose="020F0502020204030204" pitchFamily="34" charset="0"/>
                        </a:rPr>
                        <a:t>返回三个整数的和</a:t>
                      </a:r>
                      <a:endParaRPr kumimoji="0" lang="zh-CN" altLang="en-US" sz="2200" u="none" strike="noStrike" cap="none" normalizeH="0" baseline="0" dirty="0">
                        <a:ln>
                          <a:noFill/>
                        </a:ln>
                        <a:effectLst/>
                        <a:latin typeface="+mn-lt"/>
                        <a:ea typeface="宋体" panose="02010600030101010101" pitchFamily="2" charset="-122"/>
                        <a:cs typeface="Times New Roman" panose="02020603050405020304" pitchFamily="18" charset="0"/>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200" u="none" strike="noStrike" cap="none" normalizeH="0" baseline="0" dirty="0">
                          <a:ln>
                            <a:noFill/>
                          </a:ln>
                          <a:effectLst/>
                          <a:latin typeface="+mn-lt"/>
                          <a:ea typeface="宋体" panose="02010600030101010101" pitchFamily="2" charset="-122"/>
                          <a:cs typeface="Times New Roman" panose="02020603050405020304" pitchFamily="18" charset="0"/>
                          <a:sym typeface="Calibri" panose="020F0502020204030204" pitchFamily="34" charset="0"/>
                        </a:rPr>
                        <a:t>  </a:t>
                      </a:r>
                      <a:r>
                        <a:rPr kumimoji="0" lang="en-US" sz="2200" u="none" strike="noStrike" cap="none" normalizeH="0" baseline="0" dirty="0" err="1">
                          <a:ln>
                            <a:noFill/>
                          </a:ln>
                          <a:effectLst/>
                          <a:latin typeface="+mn-lt"/>
                          <a:ea typeface="宋体" panose="02010600030101010101" pitchFamily="2" charset="-122"/>
                          <a:cs typeface="Times New Roman" panose="02020603050405020304" pitchFamily="18" charset="0"/>
                          <a:sym typeface="Calibri" panose="020F0502020204030204" pitchFamily="34" charset="0"/>
                        </a:rPr>
                        <a:t>int</a:t>
                      </a:r>
                      <a:r>
                        <a:rPr kumimoji="0" lang="en-US" sz="2200" u="none" strike="noStrike" cap="none" normalizeH="0" baseline="0" dirty="0">
                          <a:ln>
                            <a:noFill/>
                          </a:ln>
                          <a:effectLst/>
                          <a:latin typeface="+mn-lt"/>
                          <a:ea typeface="宋体" panose="02010600030101010101" pitchFamily="2" charset="-122"/>
                          <a:cs typeface="Times New Roman" panose="02020603050405020304" pitchFamily="18" charset="0"/>
                          <a:sym typeface="Calibri" panose="020F0502020204030204" pitchFamily="34" charset="0"/>
                        </a:rPr>
                        <a:t> add(</a:t>
                      </a:r>
                      <a:r>
                        <a:rPr kumimoji="0" lang="en-US" sz="2200" u="none" strike="noStrike" cap="none" normalizeH="0" baseline="0" dirty="0" err="1">
                          <a:ln>
                            <a:noFill/>
                          </a:ln>
                          <a:effectLst/>
                          <a:latin typeface="+mn-lt"/>
                          <a:ea typeface="宋体" panose="02010600030101010101" pitchFamily="2" charset="-122"/>
                          <a:cs typeface="Times New Roman" panose="02020603050405020304" pitchFamily="18" charset="0"/>
                          <a:sym typeface="Calibri" panose="020F0502020204030204" pitchFamily="34" charset="0"/>
                        </a:rPr>
                        <a:t>int</a:t>
                      </a:r>
                      <a:r>
                        <a:rPr kumimoji="0" lang="en-US" sz="2200" u="none" strike="noStrike" cap="none" normalizeH="0" baseline="0" dirty="0">
                          <a:ln>
                            <a:noFill/>
                          </a:ln>
                          <a:effectLst/>
                          <a:latin typeface="+mn-lt"/>
                          <a:ea typeface="宋体" panose="02010600030101010101" pitchFamily="2" charset="-122"/>
                          <a:cs typeface="Times New Roman" panose="02020603050405020304" pitchFamily="18" charset="0"/>
                          <a:sym typeface="Calibri" panose="020F0502020204030204" pitchFamily="34" charset="0"/>
                        </a:rPr>
                        <a:t> </a:t>
                      </a:r>
                      <a:r>
                        <a:rPr kumimoji="0" lang="en-US" sz="2200" u="none" strike="noStrike" cap="none" normalizeH="0" baseline="0" dirty="0" err="1">
                          <a:ln>
                            <a:noFill/>
                          </a:ln>
                          <a:effectLst/>
                          <a:latin typeface="+mn-lt"/>
                          <a:ea typeface="宋体" panose="02010600030101010101" pitchFamily="2" charset="-122"/>
                          <a:cs typeface="Times New Roman" panose="02020603050405020304" pitchFamily="18" charset="0"/>
                          <a:sym typeface="Calibri" panose="020F0502020204030204" pitchFamily="34" charset="0"/>
                        </a:rPr>
                        <a:t>x,int</a:t>
                      </a:r>
                      <a:r>
                        <a:rPr kumimoji="0" lang="en-US" sz="2200" u="none" strike="noStrike" cap="none" normalizeH="0" baseline="0" dirty="0">
                          <a:ln>
                            <a:noFill/>
                          </a:ln>
                          <a:effectLst/>
                          <a:latin typeface="+mn-lt"/>
                          <a:ea typeface="宋体" panose="02010600030101010101" pitchFamily="2" charset="-122"/>
                          <a:cs typeface="Times New Roman" panose="02020603050405020304" pitchFamily="18" charset="0"/>
                          <a:sym typeface="Calibri" panose="020F0502020204030204" pitchFamily="34" charset="0"/>
                        </a:rPr>
                        <a:t> </a:t>
                      </a:r>
                      <a:r>
                        <a:rPr kumimoji="0" lang="en-US" sz="2200" u="none" strike="noStrike" cap="none" normalizeH="0" baseline="0" dirty="0" err="1">
                          <a:ln>
                            <a:noFill/>
                          </a:ln>
                          <a:effectLst/>
                          <a:latin typeface="+mn-lt"/>
                          <a:ea typeface="宋体" panose="02010600030101010101" pitchFamily="2" charset="-122"/>
                          <a:cs typeface="Times New Roman" panose="02020603050405020304" pitchFamily="18" charset="0"/>
                          <a:sym typeface="Calibri" panose="020F0502020204030204" pitchFamily="34" charset="0"/>
                        </a:rPr>
                        <a:t>y,int</a:t>
                      </a:r>
                      <a:r>
                        <a:rPr kumimoji="0" lang="en-US" sz="2200" u="none" strike="noStrike" cap="none" normalizeH="0" baseline="0" dirty="0">
                          <a:ln>
                            <a:noFill/>
                          </a:ln>
                          <a:effectLst/>
                          <a:latin typeface="+mn-lt"/>
                          <a:ea typeface="宋体" panose="02010600030101010101" pitchFamily="2" charset="-122"/>
                          <a:cs typeface="Times New Roman" panose="02020603050405020304" pitchFamily="18" charset="0"/>
                          <a:sym typeface="Calibri" panose="020F0502020204030204" pitchFamily="34" charset="0"/>
                        </a:rPr>
                        <a:t> z){return </a:t>
                      </a:r>
                      <a:r>
                        <a:rPr kumimoji="0" lang="en-US" sz="2200" u="none" strike="noStrike" cap="none" normalizeH="0" baseline="0" dirty="0" err="1">
                          <a:ln>
                            <a:noFill/>
                          </a:ln>
                          <a:effectLst/>
                          <a:latin typeface="+mn-lt"/>
                          <a:ea typeface="宋体" panose="02010600030101010101" pitchFamily="2" charset="-122"/>
                          <a:cs typeface="Times New Roman" panose="02020603050405020304" pitchFamily="18" charset="0"/>
                          <a:sym typeface="Calibri" panose="020F0502020204030204" pitchFamily="34" charset="0"/>
                        </a:rPr>
                        <a:t>x+y+z</a:t>
                      </a:r>
                      <a:r>
                        <a:rPr kumimoji="0" lang="en-US" sz="2200" u="none" strike="noStrike" cap="none" normalizeH="0" baseline="0" dirty="0">
                          <a:ln>
                            <a:noFill/>
                          </a:ln>
                          <a:effectLst/>
                          <a:latin typeface="+mn-lt"/>
                          <a:ea typeface="宋体" panose="02010600030101010101" pitchFamily="2" charset="-122"/>
                          <a:cs typeface="Times New Roman" panose="02020603050405020304" pitchFamily="18" charset="0"/>
                          <a:sym typeface="Calibri" panose="020F0502020204030204" pitchFamily="34" charset="0"/>
                        </a:rPr>
                        <a:t>;}</a:t>
                      </a:r>
                      <a:endParaRPr kumimoji="0" lang="en-US" sz="2200" u="none" strike="noStrike" cap="none" normalizeH="0" baseline="0" dirty="0">
                        <a:ln>
                          <a:noFill/>
                        </a:ln>
                        <a:effectLst/>
                        <a:latin typeface="+mn-lt"/>
                        <a:ea typeface="宋体" panose="02010600030101010101" pitchFamily="2" charset="-122"/>
                        <a:cs typeface="Times New Roman" panose="02020603050405020304" pitchFamily="18" charset="0"/>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u="none" strike="noStrike" cap="none" normalizeH="0" baseline="0" dirty="0">
                          <a:ln>
                            <a:noFill/>
                          </a:ln>
                          <a:effectLst/>
                          <a:latin typeface="+mn-lt"/>
                          <a:ea typeface="宋体" panose="02010600030101010101" pitchFamily="2" charset="-122"/>
                          <a:cs typeface="Times New Roman" panose="02020603050405020304" pitchFamily="18" charset="0"/>
                          <a:sym typeface="Calibri" panose="020F0502020204030204" pitchFamily="34" charset="0"/>
                        </a:rPr>
                        <a:t>//</a:t>
                      </a:r>
                      <a:r>
                        <a:rPr kumimoji="0" lang="zh-CN" altLang="en-US" sz="2200" u="none" strike="noStrike" cap="none" normalizeH="0" baseline="0" dirty="0">
                          <a:ln>
                            <a:noFill/>
                          </a:ln>
                          <a:effectLst/>
                          <a:latin typeface="+mn-lt"/>
                          <a:ea typeface="宋体" panose="02010600030101010101" pitchFamily="2" charset="-122"/>
                          <a:cs typeface="Times New Roman" panose="02020603050405020304" pitchFamily="18" charset="0"/>
                          <a:sym typeface="Calibri" panose="020F0502020204030204" pitchFamily="34" charset="0"/>
                        </a:rPr>
                        <a:t>返回两个小数的和</a:t>
                      </a:r>
                      <a:endParaRPr kumimoji="0" lang="zh-CN" altLang="en-US" sz="2200" u="none" strike="noStrike" cap="none" normalizeH="0" baseline="0" dirty="0">
                        <a:ln>
                          <a:noFill/>
                        </a:ln>
                        <a:effectLst/>
                        <a:latin typeface="+mn-lt"/>
                        <a:ea typeface="宋体" panose="02010600030101010101" pitchFamily="2" charset="-122"/>
                        <a:cs typeface="Times New Roman" panose="02020603050405020304" pitchFamily="18" charset="0"/>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200" u="none" strike="noStrike" cap="none" normalizeH="0" baseline="0" dirty="0">
                          <a:ln>
                            <a:noFill/>
                          </a:ln>
                          <a:effectLst/>
                          <a:latin typeface="+mn-lt"/>
                          <a:ea typeface="宋体" panose="02010600030101010101" pitchFamily="2" charset="-122"/>
                          <a:cs typeface="Times New Roman" panose="02020603050405020304" pitchFamily="18" charset="0"/>
                          <a:sym typeface="Calibri" panose="020F0502020204030204" pitchFamily="34" charset="0"/>
                        </a:rPr>
                        <a:t>  </a:t>
                      </a:r>
                      <a:r>
                        <a:rPr kumimoji="0" lang="en-US" sz="2200" u="none" strike="noStrike" cap="none" normalizeH="0" baseline="0" dirty="0">
                          <a:ln>
                            <a:noFill/>
                          </a:ln>
                          <a:effectLst/>
                          <a:latin typeface="+mn-lt"/>
                          <a:ea typeface="宋体" panose="02010600030101010101" pitchFamily="2" charset="-122"/>
                          <a:cs typeface="Times New Roman" panose="02020603050405020304" pitchFamily="18" charset="0"/>
                          <a:sym typeface="Calibri" panose="020F0502020204030204" pitchFamily="34" charset="0"/>
                        </a:rPr>
                        <a:t>double add(double </a:t>
                      </a:r>
                      <a:r>
                        <a:rPr kumimoji="0" lang="en-US" sz="2200" u="none" strike="noStrike" cap="none" normalizeH="0" baseline="0" dirty="0" err="1">
                          <a:ln>
                            <a:noFill/>
                          </a:ln>
                          <a:effectLst/>
                          <a:latin typeface="+mn-lt"/>
                          <a:ea typeface="宋体" panose="02010600030101010101" pitchFamily="2" charset="-122"/>
                          <a:cs typeface="Times New Roman" panose="02020603050405020304" pitchFamily="18" charset="0"/>
                          <a:sym typeface="Calibri" panose="020F0502020204030204" pitchFamily="34" charset="0"/>
                        </a:rPr>
                        <a:t>x,double</a:t>
                      </a:r>
                      <a:r>
                        <a:rPr kumimoji="0" lang="en-US" sz="2200" u="none" strike="noStrike" cap="none" normalizeH="0" baseline="0" dirty="0">
                          <a:ln>
                            <a:noFill/>
                          </a:ln>
                          <a:effectLst/>
                          <a:latin typeface="+mn-lt"/>
                          <a:ea typeface="宋体" panose="02010600030101010101" pitchFamily="2" charset="-122"/>
                          <a:cs typeface="Times New Roman" panose="02020603050405020304" pitchFamily="18" charset="0"/>
                          <a:sym typeface="Calibri" panose="020F0502020204030204" pitchFamily="34" charset="0"/>
                        </a:rPr>
                        <a:t> y){return </a:t>
                      </a:r>
                      <a:r>
                        <a:rPr kumimoji="0" lang="en-US" sz="2200" u="none" strike="noStrike" cap="none" normalizeH="0" baseline="0" dirty="0" err="1">
                          <a:ln>
                            <a:noFill/>
                          </a:ln>
                          <a:effectLst/>
                          <a:latin typeface="+mn-lt"/>
                          <a:ea typeface="宋体" panose="02010600030101010101" pitchFamily="2" charset="-122"/>
                          <a:cs typeface="Times New Roman" panose="02020603050405020304" pitchFamily="18" charset="0"/>
                          <a:sym typeface="Calibri" panose="020F0502020204030204" pitchFamily="34" charset="0"/>
                        </a:rPr>
                        <a:t>x+y</a:t>
                      </a:r>
                      <a:r>
                        <a:rPr kumimoji="0" lang="en-US" sz="2200" u="none" strike="noStrike" cap="none" normalizeH="0" baseline="0" dirty="0">
                          <a:ln>
                            <a:noFill/>
                          </a:ln>
                          <a:effectLst/>
                          <a:latin typeface="+mn-lt"/>
                          <a:ea typeface="宋体" panose="02010600030101010101" pitchFamily="2" charset="-122"/>
                          <a:cs typeface="Times New Roman" panose="02020603050405020304" pitchFamily="18" charset="0"/>
                          <a:sym typeface="Calibri" panose="020F0502020204030204" pitchFamily="34" charset="0"/>
                        </a:rPr>
                        <a:t>;}</a:t>
                      </a:r>
                      <a:endParaRPr kumimoji="0" lang="en-US" sz="22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sym typeface="Calibri" panose="020F0502020204030204" pitchFamily="34" charset="0"/>
                      </a:endParaRPr>
                    </a:p>
                  </a:txBody>
                  <a:tcPr marT="45717" marB="45717" horzOverflow="overflow"/>
                </a:tc>
              </a:tr>
            </a:tbl>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142844" y="1545631"/>
            <a:ext cx="8821644" cy="4955203"/>
          </a:xfrm>
          <a:prstGeom prst="rect">
            <a:avLst/>
          </a:prstGeom>
          <a:noFill/>
          <a:ln w="9525">
            <a:noFill/>
            <a:miter lim="800000"/>
          </a:ln>
        </p:spPr>
        <p:txBody>
          <a:bodyPr wrap="square">
            <a:spAutoFit/>
          </a:bodyPr>
          <a:lstStyle/>
          <a:p>
            <a:pPr marL="361950" indent="-361950">
              <a:defRPr/>
            </a:pPr>
            <a:r>
              <a:rPr lang="zh-CN" altLang="en-US" sz="2400" dirty="0">
                <a:ea typeface="宋体" panose="02010600030101010101" pitchFamily="2" charset="-122"/>
              </a:rPr>
              <a:t>使用重载方法，可以为编程带来方便。</a:t>
            </a:r>
            <a:endParaRPr lang="en-US" altLang="zh-CN" sz="2400" dirty="0">
              <a:ea typeface="宋体" panose="02010600030101010101" pitchFamily="2" charset="-122"/>
            </a:endParaRPr>
          </a:p>
          <a:p>
            <a:pPr marL="361950" indent="-361950">
              <a:defRPr/>
            </a:pPr>
            <a:r>
              <a:rPr lang="zh-CN" altLang="en-US" sz="2400" dirty="0">
                <a:ea typeface="宋体" panose="02010600030101010101" pitchFamily="2" charset="-122"/>
              </a:rPr>
              <a:t>例如，</a:t>
            </a:r>
            <a:r>
              <a:rPr lang="en-US" altLang="zh-CN" sz="2400" dirty="0" err="1">
                <a:ea typeface="宋体" panose="02010600030101010101" pitchFamily="2" charset="-122"/>
                <a:cs typeface="Times New Roman" panose="02020603050405020304" pitchFamily="18" charset="0"/>
              </a:rPr>
              <a:t>System.out.println</a:t>
            </a:r>
            <a:r>
              <a:rPr lang="en-US" altLang="zh-CN" sz="2400" dirty="0">
                <a:ea typeface="宋体" panose="02010600030101010101" pitchFamily="2" charset="-122"/>
                <a:cs typeface="Times New Roman" panose="02020603050405020304" pitchFamily="18" charset="0"/>
              </a:rPr>
              <a:t>()</a:t>
            </a:r>
            <a:r>
              <a:rPr lang="zh-CN" altLang="en-US" sz="2400" dirty="0">
                <a:ea typeface="宋体" panose="02010600030101010101" pitchFamily="2" charset="-122"/>
              </a:rPr>
              <a:t>方法就是典型的重载方法，其内部的声明形式如下</a:t>
            </a:r>
            <a:r>
              <a:rPr lang="zh-CN" altLang="en-US" sz="2000" dirty="0">
                <a:ea typeface="宋体" panose="02010600030101010101" pitchFamily="2" charset="-122"/>
              </a:rPr>
              <a:t>：</a:t>
            </a:r>
            <a:endParaRPr lang="en-US" altLang="zh-CN" sz="2000" dirty="0">
              <a:ea typeface="宋体" panose="02010600030101010101" pitchFamily="2" charset="-122"/>
            </a:endParaRPr>
          </a:p>
          <a:p>
            <a:pPr marL="361950" indent="-361950">
              <a:defRPr/>
            </a:pPr>
            <a:r>
              <a:rPr lang="en-US" altLang="zh-CN" sz="2000" dirty="0">
                <a:ea typeface="宋体" panose="02010600030101010101" pitchFamily="2" charset="-122"/>
              </a:rPr>
              <a:t>	</a:t>
            </a:r>
            <a:r>
              <a:rPr lang="en-US" altLang="zh-CN" sz="2400" dirty="0">
                <a:ea typeface="宋体" panose="02010600030101010101" pitchFamily="2" charset="-122"/>
                <a:cs typeface="Times New Roman" panose="02020603050405020304" pitchFamily="18" charset="0"/>
              </a:rPr>
              <a:t> public void </a:t>
            </a:r>
            <a:r>
              <a:rPr lang="en-US" altLang="zh-CN" sz="2400" dirty="0" err="1">
                <a:ea typeface="宋体" panose="02010600030101010101" pitchFamily="2" charset="-122"/>
                <a:cs typeface="Times New Roman" panose="02020603050405020304" pitchFamily="18" charset="0"/>
              </a:rPr>
              <a:t>println</a:t>
            </a:r>
            <a:r>
              <a:rPr lang="en-US" altLang="zh-CN" sz="2400" dirty="0">
                <a:ea typeface="宋体" panose="02010600030101010101" pitchFamily="2" charset="-122"/>
                <a:cs typeface="Times New Roman" panose="02020603050405020304" pitchFamily="18" charset="0"/>
              </a:rPr>
              <a:t>(byte x)</a:t>
            </a:r>
            <a:endParaRPr lang="en-US" altLang="zh-CN" sz="2400" dirty="0">
              <a:ea typeface="宋体" panose="02010600030101010101" pitchFamily="2" charset="-122"/>
              <a:cs typeface="Times New Roman" panose="02020603050405020304" pitchFamily="18" charset="0"/>
            </a:endParaRPr>
          </a:p>
          <a:p>
            <a:pPr marL="361950" indent="84455">
              <a:defRPr/>
            </a:pPr>
            <a:r>
              <a:rPr lang="en-US" altLang="zh-CN" sz="2400" dirty="0">
                <a:ea typeface="宋体" panose="02010600030101010101" pitchFamily="2" charset="-122"/>
                <a:cs typeface="Times New Roman" panose="02020603050405020304" pitchFamily="18" charset="0"/>
              </a:rPr>
              <a:t>public void </a:t>
            </a:r>
            <a:r>
              <a:rPr lang="en-US" altLang="zh-CN" sz="2400" dirty="0" err="1">
                <a:ea typeface="宋体" panose="02010600030101010101" pitchFamily="2" charset="-122"/>
                <a:cs typeface="Times New Roman" panose="02020603050405020304" pitchFamily="18" charset="0"/>
              </a:rPr>
              <a:t>println</a:t>
            </a:r>
            <a:r>
              <a:rPr lang="en-US" altLang="zh-CN" sz="2400" dirty="0">
                <a:ea typeface="宋体" panose="02010600030101010101" pitchFamily="2" charset="-122"/>
                <a:cs typeface="Times New Roman" panose="02020603050405020304" pitchFamily="18" charset="0"/>
              </a:rPr>
              <a:t>(short x)</a:t>
            </a:r>
            <a:endParaRPr lang="en-US" altLang="zh-CN" sz="2400" dirty="0">
              <a:ea typeface="宋体" panose="02010600030101010101" pitchFamily="2" charset="-122"/>
              <a:cs typeface="Times New Roman" panose="02020603050405020304" pitchFamily="18" charset="0"/>
            </a:endParaRPr>
          </a:p>
          <a:p>
            <a:pPr marL="361950" indent="84455">
              <a:defRPr/>
            </a:pPr>
            <a:r>
              <a:rPr lang="en-US" altLang="zh-CN" sz="2400" dirty="0">
                <a:ea typeface="宋体" panose="02010600030101010101" pitchFamily="2" charset="-122"/>
                <a:cs typeface="Times New Roman" panose="02020603050405020304" pitchFamily="18" charset="0"/>
              </a:rPr>
              <a:t>public void </a:t>
            </a:r>
            <a:r>
              <a:rPr lang="en-US" altLang="zh-CN" sz="2400" dirty="0" err="1">
                <a:ea typeface="宋体" panose="02010600030101010101" pitchFamily="2" charset="-122"/>
                <a:cs typeface="Times New Roman" panose="02020603050405020304" pitchFamily="18" charset="0"/>
              </a:rPr>
              <a:t>println</a:t>
            </a:r>
            <a:r>
              <a:rPr lang="en-US" altLang="zh-CN" sz="2400" dirty="0">
                <a:ea typeface="宋体" panose="02010600030101010101" pitchFamily="2" charset="-122"/>
                <a:cs typeface="Times New Roman" panose="02020603050405020304" pitchFamily="18" charset="0"/>
              </a:rPr>
              <a:t>(</a:t>
            </a:r>
            <a:r>
              <a:rPr lang="en-US" altLang="zh-CN" sz="2400" dirty="0" err="1">
                <a:ea typeface="宋体" panose="02010600030101010101" pitchFamily="2" charset="-122"/>
                <a:cs typeface="Times New Roman" panose="02020603050405020304" pitchFamily="18" charset="0"/>
              </a:rPr>
              <a:t>int</a:t>
            </a:r>
            <a:r>
              <a:rPr lang="en-US" altLang="zh-CN" sz="2400" dirty="0">
                <a:ea typeface="宋体" panose="02010600030101010101" pitchFamily="2" charset="-122"/>
                <a:cs typeface="Times New Roman" panose="02020603050405020304" pitchFamily="18" charset="0"/>
              </a:rPr>
              <a:t> x)</a:t>
            </a:r>
            <a:endParaRPr lang="en-US" altLang="zh-CN" sz="2400" dirty="0">
              <a:ea typeface="宋体" panose="02010600030101010101" pitchFamily="2" charset="-122"/>
              <a:cs typeface="Times New Roman" panose="02020603050405020304" pitchFamily="18" charset="0"/>
            </a:endParaRPr>
          </a:p>
          <a:p>
            <a:pPr marL="361950" indent="84455">
              <a:defRPr/>
            </a:pPr>
            <a:r>
              <a:rPr lang="en-US" altLang="zh-CN" sz="2400" dirty="0">
                <a:ea typeface="宋体" panose="02010600030101010101" pitchFamily="2" charset="-122"/>
                <a:cs typeface="Times New Roman" panose="02020603050405020304" pitchFamily="18" charset="0"/>
              </a:rPr>
              <a:t>public void </a:t>
            </a:r>
            <a:r>
              <a:rPr lang="en-US" altLang="zh-CN" sz="2400" dirty="0" err="1">
                <a:ea typeface="宋体" panose="02010600030101010101" pitchFamily="2" charset="-122"/>
                <a:cs typeface="Times New Roman" panose="02020603050405020304" pitchFamily="18" charset="0"/>
              </a:rPr>
              <a:t>println</a:t>
            </a:r>
            <a:r>
              <a:rPr lang="en-US" altLang="zh-CN" sz="2400" dirty="0">
                <a:ea typeface="宋体" panose="02010600030101010101" pitchFamily="2" charset="-122"/>
                <a:cs typeface="Times New Roman" panose="02020603050405020304" pitchFamily="18" charset="0"/>
              </a:rPr>
              <a:t>(long x)</a:t>
            </a:r>
            <a:endParaRPr lang="en-US" altLang="zh-CN" sz="2400" dirty="0">
              <a:ea typeface="宋体" panose="02010600030101010101" pitchFamily="2" charset="-122"/>
              <a:cs typeface="Times New Roman" panose="02020603050405020304" pitchFamily="18" charset="0"/>
            </a:endParaRPr>
          </a:p>
          <a:p>
            <a:pPr marL="361950" indent="84455">
              <a:defRPr/>
            </a:pPr>
            <a:r>
              <a:rPr lang="en-US" altLang="zh-CN" sz="2400" dirty="0">
                <a:ea typeface="宋体" panose="02010600030101010101" pitchFamily="2" charset="-122"/>
                <a:cs typeface="Times New Roman" panose="02020603050405020304" pitchFamily="18" charset="0"/>
              </a:rPr>
              <a:t>public void </a:t>
            </a:r>
            <a:r>
              <a:rPr lang="en-US" altLang="zh-CN" sz="2400" dirty="0" err="1">
                <a:ea typeface="宋体" panose="02010600030101010101" pitchFamily="2" charset="-122"/>
                <a:cs typeface="Times New Roman" panose="02020603050405020304" pitchFamily="18" charset="0"/>
              </a:rPr>
              <a:t>println</a:t>
            </a:r>
            <a:r>
              <a:rPr lang="en-US" altLang="zh-CN" sz="2400" dirty="0">
                <a:ea typeface="宋体" panose="02010600030101010101" pitchFamily="2" charset="-122"/>
                <a:cs typeface="Times New Roman" panose="02020603050405020304" pitchFamily="18" charset="0"/>
              </a:rPr>
              <a:t>(float x)</a:t>
            </a:r>
            <a:endParaRPr lang="en-US" altLang="zh-CN" sz="2400" dirty="0">
              <a:ea typeface="宋体" panose="02010600030101010101" pitchFamily="2" charset="-122"/>
              <a:cs typeface="Times New Roman" panose="02020603050405020304" pitchFamily="18" charset="0"/>
            </a:endParaRPr>
          </a:p>
          <a:p>
            <a:pPr marL="361950" indent="84455">
              <a:defRPr/>
            </a:pPr>
            <a:r>
              <a:rPr lang="en-US" altLang="zh-CN" sz="2400" dirty="0">
                <a:ea typeface="宋体" panose="02010600030101010101" pitchFamily="2" charset="-122"/>
                <a:cs typeface="Times New Roman" panose="02020603050405020304" pitchFamily="18" charset="0"/>
              </a:rPr>
              <a:t>public void </a:t>
            </a:r>
            <a:r>
              <a:rPr lang="en-US" altLang="zh-CN" sz="2400" dirty="0" err="1">
                <a:ea typeface="宋体" panose="02010600030101010101" pitchFamily="2" charset="-122"/>
                <a:cs typeface="Times New Roman" panose="02020603050405020304" pitchFamily="18" charset="0"/>
              </a:rPr>
              <a:t>println</a:t>
            </a:r>
            <a:r>
              <a:rPr lang="en-US" altLang="zh-CN" sz="2400" dirty="0">
                <a:ea typeface="宋体" panose="02010600030101010101" pitchFamily="2" charset="-122"/>
                <a:cs typeface="Times New Roman" panose="02020603050405020304" pitchFamily="18" charset="0"/>
              </a:rPr>
              <a:t>(double x)</a:t>
            </a:r>
            <a:endParaRPr lang="en-US" altLang="zh-CN" sz="2400" dirty="0">
              <a:ea typeface="宋体" panose="02010600030101010101" pitchFamily="2" charset="-122"/>
              <a:cs typeface="Times New Roman" panose="02020603050405020304" pitchFamily="18" charset="0"/>
            </a:endParaRPr>
          </a:p>
          <a:p>
            <a:pPr marL="361950" indent="84455">
              <a:defRPr/>
            </a:pPr>
            <a:r>
              <a:rPr lang="en-US" altLang="zh-CN" sz="2400" dirty="0">
                <a:ea typeface="宋体" panose="02010600030101010101" pitchFamily="2" charset="-122"/>
                <a:cs typeface="Times New Roman" panose="02020603050405020304" pitchFamily="18" charset="0"/>
              </a:rPr>
              <a:t>public void </a:t>
            </a:r>
            <a:r>
              <a:rPr lang="en-US" altLang="zh-CN" sz="2400" dirty="0" err="1">
                <a:ea typeface="宋体" panose="02010600030101010101" pitchFamily="2" charset="-122"/>
                <a:cs typeface="Times New Roman" panose="02020603050405020304" pitchFamily="18" charset="0"/>
              </a:rPr>
              <a:t>println</a:t>
            </a:r>
            <a:r>
              <a:rPr lang="en-US" altLang="zh-CN" sz="2400" dirty="0">
                <a:ea typeface="宋体" panose="02010600030101010101" pitchFamily="2" charset="-122"/>
                <a:cs typeface="Times New Roman" panose="02020603050405020304" pitchFamily="18" charset="0"/>
              </a:rPr>
              <a:t>(char x)</a:t>
            </a:r>
            <a:endParaRPr lang="en-US" altLang="zh-CN" sz="2400" dirty="0">
              <a:ea typeface="宋体" panose="02010600030101010101" pitchFamily="2" charset="-122"/>
              <a:cs typeface="Times New Roman" panose="02020603050405020304" pitchFamily="18" charset="0"/>
            </a:endParaRPr>
          </a:p>
          <a:p>
            <a:pPr marL="361950" indent="84455">
              <a:defRPr/>
            </a:pPr>
            <a:r>
              <a:rPr lang="en-US" altLang="zh-CN" sz="2400" dirty="0">
                <a:ea typeface="宋体" panose="02010600030101010101" pitchFamily="2" charset="-122"/>
                <a:cs typeface="Times New Roman" panose="02020603050405020304" pitchFamily="18" charset="0"/>
              </a:rPr>
              <a:t>public void </a:t>
            </a:r>
            <a:r>
              <a:rPr lang="en-US" altLang="zh-CN" sz="2400" dirty="0" err="1">
                <a:ea typeface="宋体" panose="02010600030101010101" pitchFamily="2" charset="-122"/>
                <a:cs typeface="Times New Roman" panose="02020603050405020304" pitchFamily="18" charset="0"/>
              </a:rPr>
              <a:t>println</a:t>
            </a:r>
            <a:r>
              <a:rPr lang="en-US" altLang="zh-CN" sz="2400" dirty="0">
                <a:ea typeface="宋体" panose="02010600030101010101" pitchFamily="2" charset="-122"/>
                <a:cs typeface="Times New Roman" panose="02020603050405020304" pitchFamily="18" charset="0"/>
              </a:rPr>
              <a:t>(double x)</a:t>
            </a:r>
            <a:endParaRPr lang="en-US" altLang="zh-CN" sz="2400" dirty="0">
              <a:ea typeface="宋体" panose="02010600030101010101" pitchFamily="2" charset="-122"/>
              <a:cs typeface="Times New Roman" panose="02020603050405020304" pitchFamily="18" charset="0"/>
            </a:endParaRPr>
          </a:p>
          <a:p>
            <a:pPr marL="361950" indent="84455">
              <a:defRPr/>
            </a:pPr>
            <a:r>
              <a:rPr lang="en-US" altLang="zh-CN" sz="2400" dirty="0">
                <a:ea typeface="宋体" panose="02010600030101010101" pitchFamily="2" charset="-122"/>
                <a:cs typeface="Times New Roman" panose="02020603050405020304" pitchFamily="18" charset="0"/>
              </a:rPr>
              <a:t>public void </a:t>
            </a:r>
            <a:r>
              <a:rPr lang="en-US" altLang="zh-CN" sz="2400" dirty="0" err="1">
                <a:ea typeface="宋体" panose="02010600030101010101" pitchFamily="2" charset="-122"/>
                <a:cs typeface="Times New Roman" panose="02020603050405020304" pitchFamily="18" charset="0"/>
              </a:rPr>
              <a:t>println</a:t>
            </a:r>
            <a:r>
              <a:rPr lang="en-US" altLang="zh-CN" sz="2400" dirty="0">
                <a:ea typeface="宋体" panose="02010600030101010101" pitchFamily="2" charset="-122"/>
                <a:cs typeface="Times New Roman" panose="02020603050405020304" pitchFamily="18" charset="0"/>
              </a:rPr>
              <a:t>()</a:t>
            </a:r>
            <a:endParaRPr lang="en-US" altLang="zh-CN" sz="2400" dirty="0">
              <a:ea typeface="宋体" panose="02010600030101010101" pitchFamily="2" charset="-122"/>
              <a:cs typeface="Times New Roman" panose="02020603050405020304" pitchFamily="18" charset="0"/>
            </a:endParaRPr>
          </a:p>
          <a:p>
            <a:pPr marL="361950" indent="84455">
              <a:defRPr/>
            </a:pPr>
            <a:r>
              <a:rPr lang="en-US" altLang="zh-CN" sz="2800" dirty="0">
                <a:ea typeface="宋体" panose="02010600030101010101" pitchFamily="2" charset="-122"/>
              </a:rPr>
              <a:t>……</a:t>
            </a:r>
            <a:endParaRPr lang="en-US" altLang="zh-CN" sz="2000" dirty="0">
              <a:ea typeface="宋体" panose="02010600030101010101" pitchFamily="2" charset="-122"/>
            </a:endParaRPr>
          </a:p>
        </p:txBody>
      </p:sp>
      <p:sp>
        <p:nvSpPr>
          <p:cNvPr id="34819" name="Rectangle 3"/>
          <p:cNvSpPr>
            <a:spLocks noGrp="1" noChangeArrowheads="1"/>
          </p:cNvSpPr>
          <p:nvPr>
            <p:ph type="title"/>
          </p:nvPr>
        </p:nvSpPr>
        <p:spPr>
          <a:xfrm>
            <a:off x="2627784" y="626166"/>
            <a:ext cx="4139984" cy="849227"/>
          </a:xfrm>
          <a:noFill/>
        </p:spPr>
        <p:txBody>
          <a:bodyPr>
            <a:normAutofit/>
          </a:bodyPr>
          <a:lstStyle/>
          <a:p>
            <a:pPr eaLnBrk="1" hangingPunct="1"/>
            <a:r>
              <a:rPr lang="zh-CN" altLang="en-US" sz="3400" b="1" dirty="0">
                <a:latin typeface="+mn-lt"/>
                <a:ea typeface="宋体" panose="02010600030101010101" pitchFamily="2" charset="-122"/>
                <a:cs typeface="Arial Unicode MS" panose="020B0604020202020204" pitchFamily="34" charset="-122"/>
              </a:rPr>
              <a:t>方法的重载 </a:t>
            </a:r>
            <a:endParaRPr lang="zh-CN" altLang="en-US" sz="3400" b="1" dirty="0">
              <a:latin typeface="+mn-lt"/>
              <a:ea typeface="宋体" panose="02010600030101010101" pitchFamily="2" charset="-122"/>
              <a:cs typeface="Arial Unicode MS" panose="020B0604020202020204" pitchFamily="34"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5" name="Rectangle 3"/>
          <p:cNvSpPr>
            <a:spLocks noGrp="1" noChangeArrowheads="1"/>
          </p:cNvSpPr>
          <p:nvPr>
            <p:ph type="title"/>
          </p:nvPr>
        </p:nvSpPr>
        <p:spPr>
          <a:xfrm>
            <a:off x="3131840" y="764704"/>
            <a:ext cx="3168352" cy="648072"/>
          </a:xfrm>
        </p:spPr>
        <p:txBody>
          <a:bodyPr>
            <a:normAutofit/>
          </a:bodyPr>
          <a:lstStyle/>
          <a:p>
            <a:pPr eaLnBrk="1" hangingPunct="1">
              <a:defRPr/>
            </a:pPr>
            <a:r>
              <a:rPr lang="zh-CN" altLang="en-US" b="1" dirty="0">
                <a:latin typeface="+mn-lt"/>
                <a:ea typeface="宋体" panose="02010600030101010101" pitchFamily="2" charset="-122"/>
                <a:cs typeface="Arial Unicode MS" panose="020B0604020202020204" pitchFamily="34" charset="-122"/>
              </a:rPr>
              <a:t>练习</a:t>
            </a:r>
            <a:r>
              <a:rPr lang="en-US" altLang="zh-CN" b="1" dirty="0">
                <a:latin typeface="+mn-lt"/>
                <a:ea typeface="宋体" panose="02010600030101010101" pitchFamily="2" charset="-122"/>
                <a:cs typeface="Arial Unicode MS" panose="020B0604020202020204" pitchFamily="34" charset="-122"/>
              </a:rPr>
              <a:t>3</a:t>
            </a:r>
            <a:endParaRPr lang="en-US" altLang="zh-CN" b="1" dirty="0">
              <a:latin typeface="+mn-lt"/>
              <a:ea typeface="宋体" panose="02010600030101010101" pitchFamily="2" charset="-122"/>
              <a:cs typeface="Arial Unicode MS" panose="020B0604020202020204" pitchFamily="34" charset="-122"/>
            </a:endParaRPr>
          </a:p>
        </p:txBody>
      </p:sp>
      <p:sp>
        <p:nvSpPr>
          <p:cNvPr id="35842" name="Rectangle 2"/>
          <p:cNvSpPr>
            <a:spLocks noGrp="1" noChangeArrowheads="1"/>
          </p:cNvSpPr>
          <p:nvPr>
            <p:ph idx="1"/>
          </p:nvPr>
        </p:nvSpPr>
        <p:spPr>
          <a:xfrm>
            <a:off x="539552" y="1700808"/>
            <a:ext cx="8064896" cy="4608512"/>
          </a:xfrm>
          <a:noFill/>
        </p:spPr>
        <p:txBody>
          <a:bodyPr>
            <a:noAutofit/>
          </a:bodyPr>
          <a:lstStyle/>
          <a:p>
            <a:pPr marL="0" indent="0">
              <a:lnSpc>
                <a:spcPct val="110000"/>
              </a:lnSpc>
              <a:buNone/>
            </a:pPr>
            <a:r>
              <a:rPr lang="en-US" altLang="zh-CN" dirty="0">
                <a:ea typeface="宋体" panose="02010600030101010101" pitchFamily="2" charset="-122"/>
                <a:cs typeface="Times New Roman" panose="02020603050405020304" pitchFamily="18" charset="0"/>
              </a:rPr>
              <a:t>1.</a:t>
            </a:r>
            <a:r>
              <a:rPr lang="zh-CN" altLang="en-US" dirty="0">
                <a:ea typeface="宋体" panose="02010600030101010101" pitchFamily="2" charset="-122"/>
                <a:cs typeface="Times New Roman" panose="02020603050405020304" pitchFamily="18" charset="0"/>
              </a:rPr>
              <a:t>判 断：</a:t>
            </a:r>
            <a:endParaRPr lang="en-US" altLang="zh-CN" dirty="0">
              <a:ea typeface="宋体" panose="02010600030101010101" pitchFamily="2" charset="-122"/>
              <a:cs typeface="Times New Roman" panose="02020603050405020304" pitchFamily="18" charset="0"/>
            </a:endParaRPr>
          </a:p>
          <a:p>
            <a:pPr marL="0" indent="0">
              <a:lnSpc>
                <a:spcPct val="110000"/>
              </a:lnSpc>
              <a:buNone/>
            </a:pPr>
            <a:r>
              <a:rPr lang="zh-CN" altLang="en-US" dirty="0">
                <a:ea typeface="宋体" panose="02010600030101010101" pitchFamily="2" charset="-122"/>
                <a:cs typeface="Times New Roman" panose="02020603050405020304" pitchFamily="18" charset="0"/>
              </a:rPr>
              <a:t>与</a:t>
            </a:r>
            <a:r>
              <a:rPr lang="en-US" altLang="zh-CN" dirty="0">
                <a:ea typeface="宋体" panose="02010600030101010101" pitchFamily="2" charset="-122"/>
                <a:cs typeface="Times New Roman" panose="02020603050405020304" pitchFamily="18" charset="0"/>
              </a:rPr>
              <a:t>void show(</a:t>
            </a:r>
            <a:r>
              <a:rPr lang="en-US" altLang="zh-CN" dirty="0" err="1">
                <a:ea typeface="宋体" panose="02010600030101010101" pitchFamily="2" charset="-122"/>
                <a:cs typeface="Times New Roman" panose="02020603050405020304" pitchFamily="18" charset="0"/>
              </a:rPr>
              <a:t>int</a:t>
            </a:r>
            <a:r>
              <a:rPr lang="en-US" altLang="zh-CN" dirty="0">
                <a:ea typeface="宋体" panose="02010600030101010101" pitchFamily="2" charset="-122"/>
                <a:cs typeface="Times New Roman" panose="02020603050405020304" pitchFamily="18" charset="0"/>
              </a:rPr>
              <a:t> </a:t>
            </a:r>
            <a:r>
              <a:rPr lang="en-US" altLang="zh-CN" dirty="0" err="1">
                <a:ea typeface="宋体" panose="02010600030101010101" pitchFamily="2" charset="-122"/>
                <a:cs typeface="Times New Roman" panose="02020603050405020304" pitchFamily="18" charset="0"/>
              </a:rPr>
              <a:t>a,char</a:t>
            </a:r>
            <a:r>
              <a:rPr lang="en-US" altLang="zh-CN" dirty="0">
                <a:ea typeface="宋体" panose="02010600030101010101" pitchFamily="2" charset="-122"/>
                <a:cs typeface="Times New Roman" panose="02020603050405020304" pitchFamily="18" charset="0"/>
              </a:rPr>
              <a:t> </a:t>
            </a:r>
            <a:r>
              <a:rPr lang="en-US" altLang="zh-CN" dirty="0" err="1">
                <a:ea typeface="宋体" panose="02010600030101010101" pitchFamily="2" charset="-122"/>
                <a:cs typeface="Times New Roman" panose="02020603050405020304" pitchFamily="18" charset="0"/>
              </a:rPr>
              <a:t>b,double</a:t>
            </a:r>
            <a:r>
              <a:rPr lang="en-US" altLang="zh-CN" dirty="0">
                <a:ea typeface="宋体" panose="02010600030101010101" pitchFamily="2" charset="-122"/>
                <a:cs typeface="Times New Roman" panose="02020603050405020304" pitchFamily="18" charset="0"/>
              </a:rPr>
              <a:t> c){}</a:t>
            </a:r>
            <a:r>
              <a:rPr lang="zh-CN" altLang="en-US" dirty="0">
                <a:ea typeface="宋体" panose="02010600030101010101" pitchFamily="2" charset="-122"/>
                <a:cs typeface="Times New Roman" panose="02020603050405020304" pitchFamily="18" charset="0"/>
              </a:rPr>
              <a:t>构成重载的有：</a:t>
            </a:r>
            <a:endParaRPr lang="en-US" altLang="zh-CN" dirty="0">
              <a:ea typeface="宋体" panose="02010600030101010101" pitchFamily="2" charset="-122"/>
              <a:cs typeface="Times New Roman" panose="02020603050405020304" pitchFamily="18" charset="0"/>
            </a:endParaRPr>
          </a:p>
          <a:p>
            <a:pPr marL="457200" indent="-457200">
              <a:buAutoNum type="alphaLcParenR"/>
            </a:pPr>
            <a:r>
              <a:rPr lang="en-US" altLang="zh-CN" sz="2400" dirty="0">
                <a:ea typeface="宋体" panose="02010600030101010101" pitchFamily="2" charset="-122"/>
                <a:cs typeface="Times New Roman" panose="02020603050405020304" pitchFamily="18" charset="0"/>
              </a:rPr>
              <a:t>void show(</a:t>
            </a:r>
            <a:r>
              <a:rPr lang="en-US" altLang="zh-CN" sz="2400" dirty="0" err="1">
                <a:ea typeface="宋体" panose="02010600030101010101" pitchFamily="2" charset="-122"/>
                <a:cs typeface="Times New Roman" panose="02020603050405020304" pitchFamily="18" charset="0"/>
              </a:rPr>
              <a:t>int</a:t>
            </a:r>
            <a:r>
              <a:rPr lang="en-US" altLang="zh-CN" sz="2400" dirty="0">
                <a:ea typeface="宋体" panose="02010600030101010101" pitchFamily="2" charset="-122"/>
                <a:cs typeface="Times New Roman" panose="02020603050405020304" pitchFamily="18" charset="0"/>
              </a:rPr>
              <a:t> </a:t>
            </a:r>
            <a:r>
              <a:rPr lang="en-US" altLang="zh-CN" sz="2400" dirty="0" err="1">
                <a:ea typeface="宋体" panose="02010600030101010101" pitchFamily="2" charset="-122"/>
                <a:cs typeface="Times New Roman" panose="02020603050405020304" pitchFamily="18" charset="0"/>
              </a:rPr>
              <a:t>x,char</a:t>
            </a:r>
            <a:r>
              <a:rPr lang="en-US" altLang="zh-CN" sz="2400" dirty="0">
                <a:ea typeface="宋体" panose="02010600030101010101" pitchFamily="2" charset="-122"/>
                <a:cs typeface="Times New Roman" panose="02020603050405020304" pitchFamily="18" charset="0"/>
              </a:rPr>
              <a:t> </a:t>
            </a:r>
            <a:r>
              <a:rPr lang="en-US" altLang="zh-CN" sz="2400" dirty="0" err="1">
                <a:ea typeface="宋体" panose="02010600030101010101" pitchFamily="2" charset="-122"/>
                <a:cs typeface="Times New Roman" panose="02020603050405020304" pitchFamily="18" charset="0"/>
              </a:rPr>
              <a:t>y,double</a:t>
            </a:r>
            <a:r>
              <a:rPr lang="en-US" altLang="zh-CN" sz="2400" dirty="0">
                <a:ea typeface="宋体" panose="02010600030101010101" pitchFamily="2" charset="-122"/>
                <a:cs typeface="Times New Roman" panose="02020603050405020304" pitchFamily="18" charset="0"/>
              </a:rPr>
              <a:t> z){}   //  </a:t>
            </a:r>
            <a:endParaRPr lang="en-US" altLang="zh-CN" sz="2400" dirty="0">
              <a:ea typeface="宋体" panose="02010600030101010101" pitchFamily="2" charset="-122"/>
              <a:cs typeface="Times New Roman" panose="02020603050405020304" pitchFamily="18" charset="0"/>
            </a:endParaRPr>
          </a:p>
          <a:p>
            <a:pPr marL="457200" indent="-457200">
              <a:buAutoNum type="alphaLcParenR"/>
            </a:pPr>
            <a:r>
              <a:rPr lang="en-US" altLang="zh-CN" sz="2400" dirty="0" err="1">
                <a:ea typeface="宋体" panose="02010600030101010101" pitchFamily="2" charset="-122"/>
                <a:cs typeface="Times New Roman" panose="02020603050405020304" pitchFamily="18" charset="0"/>
              </a:rPr>
              <a:t>int</a:t>
            </a:r>
            <a:r>
              <a:rPr lang="en-US" altLang="zh-CN" sz="2400" dirty="0">
                <a:ea typeface="宋体" panose="02010600030101010101" pitchFamily="2" charset="-122"/>
                <a:cs typeface="Times New Roman" panose="02020603050405020304" pitchFamily="18" charset="0"/>
              </a:rPr>
              <a:t> show(</a:t>
            </a:r>
            <a:r>
              <a:rPr lang="en-US" altLang="zh-CN" sz="2400" dirty="0" err="1">
                <a:ea typeface="宋体" panose="02010600030101010101" pitchFamily="2" charset="-122"/>
                <a:cs typeface="Times New Roman" panose="02020603050405020304" pitchFamily="18" charset="0"/>
              </a:rPr>
              <a:t>int</a:t>
            </a:r>
            <a:r>
              <a:rPr lang="en-US" altLang="zh-CN" sz="2400" dirty="0">
                <a:ea typeface="宋体" panose="02010600030101010101" pitchFamily="2" charset="-122"/>
                <a:cs typeface="Times New Roman" panose="02020603050405020304" pitchFamily="18" charset="0"/>
              </a:rPr>
              <a:t> </a:t>
            </a:r>
            <a:r>
              <a:rPr lang="en-US" altLang="zh-CN" sz="2400" dirty="0" err="1">
                <a:ea typeface="宋体" panose="02010600030101010101" pitchFamily="2" charset="-122"/>
                <a:cs typeface="Times New Roman" panose="02020603050405020304" pitchFamily="18" charset="0"/>
              </a:rPr>
              <a:t>a,double</a:t>
            </a:r>
            <a:r>
              <a:rPr lang="en-US" altLang="zh-CN" sz="2400" dirty="0">
                <a:ea typeface="宋体" panose="02010600030101010101" pitchFamily="2" charset="-122"/>
                <a:cs typeface="Times New Roman" panose="02020603050405020304" pitchFamily="18" charset="0"/>
              </a:rPr>
              <a:t> </a:t>
            </a:r>
            <a:r>
              <a:rPr lang="en-US" altLang="zh-CN" sz="2400" dirty="0" err="1">
                <a:ea typeface="宋体" panose="02010600030101010101" pitchFamily="2" charset="-122"/>
                <a:cs typeface="Times New Roman" panose="02020603050405020304" pitchFamily="18" charset="0"/>
              </a:rPr>
              <a:t>c,char</a:t>
            </a:r>
            <a:r>
              <a:rPr lang="en-US" altLang="zh-CN" sz="2400" dirty="0">
                <a:ea typeface="宋体" panose="02010600030101010101" pitchFamily="2" charset="-122"/>
                <a:cs typeface="Times New Roman" panose="02020603050405020304" pitchFamily="18" charset="0"/>
              </a:rPr>
              <a:t> b){}   // </a:t>
            </a:r>
            <a:endParaRPr lang="zh-CN" altLang="en-US" sz="2400" dirty="0">
              <a:ea typeface="宋体" panose="02010600030101010101" pitchFamily="2" charset="-122"/>
              <a:cs typeface="Times New Roman" panose="02020603050405020304" pitchFamily="18" charset="0"/>
            </a:endParaRPr>
          </a:p>
          <a:p>
            <a:pPr marL="0" indent="0">
              <a:buNone/>
            </a:pPr>
            <a:r>
              <a:rPr lang="en-US" altLang="zh-CN" sz="2400" dirty="0">
                <a:ea typeface="宋体" panose="02010600030101010101" pitchFamily="2" charset="-122"/>
                <a:cs typeface="Times New Roman" panose="02020603050405020304" pitchFamily="18" charset="0"/>
              </a:rPr>
              <a:t>c)  void show(</a:t>
            </a:r>
            <a:r>
              <a:rPr lang="en-US" altLang="zh-CN" sz="2400" dirty="0" err="1">
                <a:ea typeface="宋体" panose="02010600030101010101" pitchFamily="2" charset="-122"/>
                <a:cs typeface="Times New Roman" panose="02020603050405020304" pitchFamily="18" charset="0"/>
              </a:rPr>
              <a:t>int</a:t>
            </a:r>
            <a:r>
              <a:rPr lang="en-US" altLang="zh-CN" sz="2400" dirty="0">
                <a:ea typeface="宋体" panose="02010600030101010101" pitchFamily="2" charset="-122"/>
                <a:cs typeface="Times New Roman" panose="02020603050405020304" pitchFamily="18" charset="0"/>
              </a:rPr>
              <a:t> </a:t>
            </a:r>
            <a:r>
              <a:rPr lang="en-US" altLang="zh-CN" sz="2400" dirty="0" err="1">
                <a:ea typeface="宋体" panose="02010600030101010101" pitchFamily="2" charset="-122"/>
                <a:cs typeface="Times New Roman" panose="02020603050405020304" pitchFamily="18" charset="0"/>
              </a:rPr>
              <a:t>a</a:t>
            </a:r>
            <a:r>
              <a:rPr lang="en-US" altLang="zh-CN" sz="2400" i="1" dirty="0" err="1">
                <a:ea typeface="宋体" panose="02010600030101010101" pitchFamily="2" charset="-122"/>
                <a:cs typeface="Times New Roman" panose="02020603050405020304" pitchFamily="18" charset="0"/>
              </a:rPr>
              <a:t>,</a:t>
            </a:r>
            <a:r>
              <a:rPr lang="en-US" altLang="zh-CN" sz="2400" dirty="0" err="1">
                <a:ea typeface="宋体" panose="02010600030101010101" pitchFamily="2" charset="-122"/>
                <a:cs typeface="Times New Roman" panose="02020603050405020304" pitchFamily="18" charset="0"/>
              </a:rPr>
              <a:t>double</a:t>
            </a:r>
            <a:r>
              <a:rPr lang="en-US" altLang="zh-CN" sz="2400" dirty="0">
                <a:ea typeface="宋体" panose="02010600030101010101" pitchFamily="2" charset="-122"/>
                <a:cs typeface="Times New Roman" panose="02020603050405020304" pitchFamily="18" charset="0"/>
              </a:rPr>
              <a:t> </a:t>
            </a:r>
            <a:r>
              <a:rPr lang="en-US" altLang="zh-CN" sz="2400" dirty="0" err="1">
                <a:ea typeface="宋体" panose="02010600030101010101" pitchFamily="2" charset="-122"/>
                <a:cs typeface="Times New Roman" panose="02020603050405020304" pitchFamily="18" charset="0"/>
              </a:rPr>
              <a:t>c,char</a:t>
            </a:r>
            <a:r>
              <a:rPr lang="en-US" altLang="zh-CN" sz="2400" dirty="0">
                <a:ea typeface="宋体" panose="02010600030101010101" pitchFamily="2" charset="-122"/>
                <a:cs typeface="Times New Roman" panose="02020603050405020304" pitchFamily="18" charset="0"/>
              </a:rPr>
              <a:t> b){}  // </a:t>
            </a:r>
            <a:endParaRPr lang="zh-CN" altLang="en-US" sz="2400" dirty="0">
              <a:ea typeface="宋体" panose="02010600030101010101" pitchFamily="2" charset="-122"/>
              <a:cs typeface="Times New Roman" panose="02020603050405020304" pitchFamily="18" charset="0"/>
            </a:endParaRPr>
          </a:p>
          <a:p>
            <a:pPr marL="0" indent="0">
              <a:buNone/>
            </a:pPr>
            <a:r>
              <a:rPr lang="en-US" altLang="zh-CN" sz="2400" dirty="0">
                <a:ea typeface="宋体" panose="02010600030101010101" pitchFamily="2" charset="-122"/>
                <a:cs typeface="Times New Roman" panose="02020603050405020304" pitchFamily="18" charset="0"/>
              </a:rPr>
              <a:t>d)  </a:t>
            </a:r>
            <a:r>
              <a:rPr lang="en-US" altLang="zh-CN" sz="2400" dirty="0" err="1">
                <a:ea typeface="宋体" panose="02010600030101010101" pitchFamily="2" charset="-122"/>
                <a:cs typeface="Times New Roman" panose="02020603050405020304" pitchFamily="18" charset="0"/>
              </a:rPr>
              <a:t>boolean</a:t>
            </a:r>
            <a:r>
              <a:rPr lang="en-US" altLang="zh-CN" sz="2400" dirty="0">
                <a:ea typeface="宋体" panose="02010600030101010101" pitchFamily="2" charset="-122"/>
                <a:cs typeface="Times New Roman" panose="02020603050405020304" pitchFamily="18" charset="0"/>
              </a:rPr>
              <a:t> show(</a:t>
            </a:r>
            <a:r>
              <a:rPr lang="en-US" altLang="zh-CN" sz="2400" dirty="0" err="1">
                <a:ea typeface="宋体" panose="02010600030101010101" pitchFamily="2" charset="-122"/>
                <a:cs typeface="Times New Roman" panose="02020603050405020304" pitchFamily="18" charset="0"/>
              </a:rPr>
              <a:t>int</a:t>
            </a:r>
            <a:r>
              <a:rPr lang="en-US" altLang="zh-CN" sz="2400" dirty="0">
                <a:ea typeface="宋体" panose="02010600030101010101" pitchFamily="2" charset="-122"/>
                <a:cs typeface="Times New Roman" panose="02020603050405020304" pitchFamily="18" charset="0"/>
              </a:rPr>
              <a:t> </a:t>
            </a:r>
            <a:r>
              <a:rPr lang="en-US" altLang="zh-CN" sz="2400" dirty="0" err="1">
                <a:ea typeface="宋体" panose="02010600030101010101" pitchFamily="2" charset="-122"/>
                <a:cs typeface="Times New Roman" panose="02020603050405020304" pitchFamily="18" charset="0"/>
              </a:rPr>
              <a:t>c,char</a:t>
            </a:r>
            <a:r>
              <a:rPr lang="en-US" altLang="zh-CN" sz="2400" dirty="0">
                <a:ea typeface="宋体" panose="02010600030101010101" pitchFamily="2" charset="-122"/>
                <a:cs typeface="Times New Roman" panose="02020603050405020304" pitchFamily="18" charset="0"/>
              </a:rPr>
              <a:t> b){}  // </a:t>
            </a:r>
            <a:endParaRPr lang="zh-CN" altLang="en-US" sz="2400" dirty="0">
              <a:ea typeface="宋体" panose="02010600030101010101" pitchFamily="2" charset="-122"/>
              <a:cs typeface="Times New Roman" panose="02020603050405020304" pitchFamily="18" charset="0"/>
            </a:endParaRPr>
          </a:p>
          <a:p>
            <a:pPr marL="0" indent="0">
              <a:buNone/>
            </a:pPr>
            <a:r>
              <a:rPr lang="en-US" altLang="zh-CN" sz="2400" dirty="0">
                <a:ea typeface="宋体" panose="02010600030101010101" pitchFamily="2" charset="-122"/>
                <a:cs typeface="Times New Roman" panose="02020603050405020304" pitchFamily="18" charset="0"/>
              </a:rPr>
              <a:t>e)  void show(double c){}  // </a:t>
            </a:r>
            <a:endParaRPr lang="zh-CN" altLang="en-US" sz="2400" dirty="0">
              <a:ea typeface="宋体" panose="02010600030101010101" pitchFamily="2" charset="-122"/>
              <a:cs typeface="Times New Roman" panose="02020603050405020304" pitchFamily="18" charset="0"/>
            </a:endParaRPr>
          </a:p>
          <a:p>
            <a:pPr marL="0" indent="0">
              <a:buNone/>
            </a:pPr>
            <a:r>
              <a:rPr lang="en-US" altLang="zh-CN" sz="2400" dirty="0">
                <a:ea typeface="宋体" panose="02010600030101010101" pitchFamily="2" charset="-122"/>
                <a:cs typeface="Times New Roman" panose="02020603050405020304" pitchFamily="18" charset="0"/>
              </a:rPr>
              <a:t>f)  double show(</a:t>
            </a:r>
            <a:r>
              <a:rPr lang="en-US" altLang="zh-CN" sz="2400" dirty="0" err="1">
                <a:ea typeface="宋体" panose="02010600030101010101" pitchFamily="2" charset="-122"/>
                <a:cs typeface="Times New Roman" panose="02020603050405020304" pitchFamily="18" charset="0"/>
              </a:rPr>
              <a:t>int</a:t>
            </a:r>
            <a:r>
              <a:rPr lang="en-US" altLang="zh-CN" sz="2400" dirty="0">
                <a:ea typeface="宋体" panose="02010600030101010101" pitchFamily="2" charset="-122"/>
                <a:cs typeface="Times New Roman" panose="02020603050405020304" pitchFamily="18" charset="0"/>
              </a:rPr>
              <a:t> </a:t>
            </a:r>
            <a:r>
              <a:rPr lang="en-US" altLang="zh-CN" sz="2400" dirty="0" err="1">
                <a:ea typeface="宋体" panose="02010600030101010101" pitchFamily="2" charset="-122"/>
                <a:cs typeface="Times New Roman" panose="02020603050405020304" pitchFamily="18" charset="0"/>
              </a:rPr>
              <a:t>x,char</a:t>
            </a:r>
            <a:r>
              <a:rPr lang="en-US" altLang="zh-CN" sz="2400" dirty="0">
                <a:ea typeface="宋体" panose="02010600030101010101" pitchFamily="2" charset="-122"/>
                <a:cs typeface="Times New Roman" panose="02020603050405020304" pitchFamily="18" charset="0"/>
              </a:rPr>
              <a:t> </a:t>
            </a:r>
            <a:r>
              <a:rPr lang="en-US" altLang="zh-CN" sz="2400" dirty="0" err="1">
                <a:ea typeface="宋体" panose="02010600030101010101" pitchFamily="2" charset="-122"/>
                <a:cs typeface="Times New Roman" panose="02020603050405020304" pitchFamily="18" charset="0"/>
              </a:rPr>
              <a:t>y,double</a:t>
            </a:r>
            <a:r>
              <a:rPr lang="en-US" altLang="zh-CN" sz="2400" dirty="0">
                <a:ea typeface="宋体" panose="02010600030101010101" pitchFamily="2" charset="-122"/>
                <a:cs typeface="Times New Roman" panose="02020603050405020304" pitchFamily="18" charset="0"/>
              </a:rPr>
              <a:t> z){}  // </a:t>
            </a:r>
            <a:endParaRPr lang="en-US" altLang="zh-CN" sz="2400" dirty="0">
              <a:ea typeface="宋体" panose="02010600030101010101" pitchFamily="2" charset="-122"/>
              <a:cs typeface="Times New Roman" panose="02020603050405020304" pitchFamily="18" charset="0"/>
            </a:endParaRPr>
          </a:p>
          <a:p>
            <a:pPr marL="0" indent="0">
              <a:buNone/>
            </a:pPr>
            <a:r>
              <a:rPr lang="en-US" altLang="zh-CN" sz="2400" dirty="0">
                <a:ea typeface="宋体" panose="02010600030101010101" pitchFamily="2" charset="-122"/>
                <a:cs typeface="Times New Roman" panose="02020603050405020304" pitchFamily="18" charset="0"/>
              </a:rPr>
              <a:t>g)  void shows(){double c}  // </a:t>
            </a:r>
            <a:endParaRPr lang="zh-CN" altLang="en-US" sz="2400" dirty="0">
              <a:ea typeface="宋体" panose="02010600030101010101" pitchFamily="2" charset="-122"/>
              <a:cs typeface="Times New Roman" panose="02020603050405020304" pitchFamily="18"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5" name="Rectangle 3"/>
          <p:cNvSpPr>
            <a:spLocks noGrp="1" noChangeArrowheads="1"/>
          </p:cNvSpPr>
          <p:nvPr>
            <p:ph type="title"/>
          </p:nvPr>
        </p:nvSpPr>
        <p:spPr>
          <a:xfrm>
            <a:off x="3131840" y="764704"/>
            <a:ext cx="3312368" cy="720080"/>
          </a:xfrm>
        </p:spPr>
        <p:txBody>
          <a:bodyPr>
            <a:normAutofit/>
          </a:bodyPr>
          <a:lstStyle/>
          <a:p>
            <a:pPr eaLnBrk="1" hangingPunct="1">
              <a:defRPr/>
            </a:pPr>
            <a:r>
              <a:rPr lang="zh-CN" altLang="en-US" b="1" dirty="0">
                <a:latin typeface="+mn-lt"/>
                <a:ea typeface="宋体" panose="02010600030101010101" pitchFamily="2" charset="-122"/>
                <a:cs typeface="Arial Unicode MS" panose="020B0604020202020204" pitchFamily="34" charset="-122"/>
              </a:rPr>
              <a:t>练习</a:t>
            </a:r>
            <a:r>
              <a:rPr lang="en-US" altLang="zh-CN" b="1" dirty="0">
                <a:latin typeface="+mn-lt"/>
                <a:ea typeface="宋体" panose="02010600030101010101" pitchFamily="2" charset="-122"/>
                <a:cs typeface="Arial Unicode MS" panose="020B0604020202020204" pitchFamily="34" charset="-122"/>
              </a:rPr>
              <a:t>3</a:t>
            </a:r>
            <a:endParaRPr lang="en-US" altLang="zh-CN" b="1" dirty="0">
              <a:latin typeface="+mn-lt"/>
              <a:ea typeface="宋体" panose="02010600030101010101" pitchFamily="2" charset="-122"/>
              <a:cs typeface="Arial Unicode MS" panose="020B0604020202020204" pitchFamily="34" charset="-122"/>
            </a:endParaRPr>
          </a:p>
        </p:txBody>
      </p:sp>
      <p:sp>
        <p:nvSpPr>
          <p:cNvPr id="35842" name="Rectangle 2"/>
          <p:cNvSpPr>
            <a:spLocks noGrp="1" noChangeArrowheads="1"/>
          </p:cNvSpPr>
          <p:nvPr>
            <p:ph idx="1"/>
          </p:nvPr>
        </p:nvSpPr>
        <p:spPr>
          <a:xfrm>
            <a:off x="327471" y="1719262"/>
            <a:ext cx="8709025" cy="4158009"/>
          </a:xfrm>
          <a:noFill/>
        </p:spPr>
        <p:txBody>
          <a:bodyPr>
            <a:normAutofit/>
          </a:bodyPr>
          <a:lstStyle/>
          <a:p>
            <a:pPr marL="0" indent="0" eaLnBrk="1" hangingPunct="1">
              <a:lnSpc>
                <a:spcPct val="110000"/>
              </a:lnSpc>
              <a:buNone/>
            </a:pPr>
            <a:r>
              <a:rPr lang="en-US" altLang="zh-CN" sz="2400" dirty="0">
                <a:ea typeface="宋体" panose="02010600030101010101" pitchFamily="2" charset="-122"/>
                <a:cs typeface="Times New Roman" panose="02020603050405020304" pitchFamily="18" charset="0"/>
              </a:rPr>
              <a:t>2.</a:t>
            </a:r>
            <a:r>
              <a:rPr lang="zh-CN" altLang="en-US" sz="2400" dirty="0">
                <a:ea typeface="宋体" panose="02010600030101010101" pitchFamily="2" charset="-122"/>
                <a:cs typeface="Times New Roman" panose="02020603050405020304" pitchFamily="18" charset="0"/>
              </a:rPr>
              <a:t>编写程序，定义三个重载方法并调用。方法名为</a:t>
            </a:r>
            <a:r>
              <a:rPr lang="en-US" altLang="zh-CN" sz="2400" dirty="0" err="1">
                <a:ea typeface="宋体" panose="02010600030101010101" pitchFamily="2" charset="-122"/>
                <a:cs typeface="Times New Roman" panose="02020603050405020304" pitchFamily="18" charset="0"/>
              </a:rPr>
              <a:t>mOL</a:t>
            </a:r>
            <a:r>
              <a:rPr lang="zh-CN" altLang="en-US" sz="2400" dirty="0">
                <a:ea typeface="宋体" panose="02010600030101010101" pitchFamily="2" charset="-122"/>
                <a:cs typeface="Times New Roman" panose="02020603050405020304" pitchFamily="18" charset="0"/>
              </a:rPr>
              <a:t>。</a:t>
            </a:r>
            <a:endParaRPr lang="zh-CN" altLang="en-US" sz="2400" dirty="0">
              <a:ea typeface="宋体" panose="02010600030101010101" pitchFamily="2" charset="-122"/>
              <a:cs typeface="Times New Roman" panose="02020603050405020304" pitchFamily="18" charset="0"/>
            </a:endParaRPr>
          </a:p>
          <a:p>
            <a:pPr lvl="1">
              <a:lnSpc>
                <a:spcPct val="110000"/>
              </a:lnSpc>
              <a:buFont typeface="Wingdings" panose="05000000000000000000" pitchFamily="2" charset="2"/>
              <a:buChar char="Ø"/>
            </a:pPr>
            <a:r>
              <a:rPr lang="zh-CN" altLang="en-US" sz="2400" dirty="0">
                <a:ea typeface="宋体" panose="02010600030101010101" pitchFamily="2" charset="-122"/>
                <a:cs typeface="Times New Roman" panose="02020603050405020304" pitchFamily="18" charset="0"/>
              </a:rPr>
              <a:t>三个方法分别接收一个</a:t>
            </a:r>
            <a:r>
              <a:rPr lang="en-US" altLang="zh-CN" sz="2400" dirty="0" err="1">
                <a:ea typeface="宋体" panose="02010600030101010101" pitchFamily="2" charset="-122"/>
                <a:cs typeface="Times New Roman" panose="02020603050405020304" pitchFamily="18" charset="0"/>
              </a:rPr>
              <a:t>int</a:t>
            </a:r>
            <a:r>
              <a:rPr lang="zh-CN" altLang="en-US" sz="2400" dirty="0">
                <a:ea typeface="宋体" panose="02010600030101010101" pitchFamily="2" charset="-122"/>
                <a:cs typeface="Times New Roman" panose="02020603050405020304" pitchFamily="18" charset="0"/>
              </a:rPr>
              <a:t>参数、两个</a:t>
            </a:r>
            <a:r>
              <a:rPr lang="en-US" altLang="zh-CN" sz="2400" dirty="0" err="1">
                <a:ea typeface="宋体" panose="02010600030101010101" pitchFamily="2" charset="-122"/>
                <a:cs typeface="Times New Roman" panose="02020603050405020304" pitchFamily="18" charset="0"/>
              </a:rPr>
              <a:t>int</a:t>
            </a:r>
            <a:r>
              <a:rPr lang="zh-CN" altLang="en-US" sz="2400" dirty="0">
                <a:ea typeface="宋体" panose="02010600030101010101" pitchFamily="2" charset="-122"/>
                <a:cs typeface="Times New Roman" panose="02020603050405020304" pitchFamily="18" charset="0"/>
              </a:rPr>
              <a:t>参数、一个字符串参数。分别执行平方运算并输出结果，相乘并输出结果，输出字符串信息。</a:t>
            </a:r>
            <a:endParaRPr lang="zh-CN" altLang="en-US" sz="2400" dirty="0">
              <a:ea typeface="宋体" panose="02010600030101010101" pitchFamily="2" charset="-122"/>
              <a:cs typeface="Times New Roman" panose="02020603050405020304" pitchFamily="18" charset="0"/>
            </a:endParaRPr>
          </a:p>
          <a:p>
            <a:pPr lvl="1">
              <a:lnSpc>
                <a:spcPct val="110000"/>
              </a:lnSpc>
              <a:buFont typeface="Wingdings" panose="05000000000000000000" pitchFamily="2" charset="2"/>
              <a:buChar char="Ø"/>
            </a:pPr>
            <a:r>
              <a:rPr lang="zh-CN" altLang="en-US" sz="2400" dirty="0">
                <a:ea typeface="宋体" panose="02010600030101010101" pitchFamily="2" charset="-122"/>
                <a:cs typeface="Times New Roman" panose="02020603050405020304" pitchFamily="18" charset="0"/>
              </a:rPr>
              <a:t>在主类的</a:t>
            </a:r>
            <a:r>
              <a:rPr lang="en-US" altLang="zh-CN" dirty="0">
                <a:ea typeface="宋体" panose="02010600030101010101" pitchFamily="2" charset="-122"/>
                <a:cs typeface="Times New Roman" panose="02020603050405020304" pitchFamily="18" charset="0"/>
              </a:rPr>
              <a:t>main ()</a:t>
            </a:r>
            <a:r>
              <a:rPr lang="zh-CN" altLang="en-US" sz="2400" dirty="0">
                <a:ea typeface="宋体" panose="02010600030101010101" pitchFamily="2" charset="-122"/>
                <a:cs typeface="Times New Roman" panose="02020603050405020304" pitchFamily="18" charset="0"/>
              </a:rPr>
              <a:t>方法中分别用参数区别调用三个方法。</a:t>
            </a:r>
            <a:endParaRPr lang="en-US" altLang="zh-CN" sz="2400" dirty="0">
              <a:ea typeface="宋体" panose="02010600030101010101" pitchFamily="2" charset="-122"/>
              <a:cs typeface="Times New Roman" panose="02020603050405020304" pitchFamily="18" charset="0"/>
            </a:endParaRPr>
          </a:p>
          <a:p>
            <a:pPr marL="457200" lvl="1" indent="0" eaLnBrk="1" hangingPunct="1">
              <a:buNone/>
            </a:pPr>
            <a:endParaRPr lang="zh-CN" altLang="en-US" sz="2400" dirty="0">
              <a:ea typeface="宋体" panose="02010600030101010101" pitchFamily="2" charset="-122"/>
              <a:cs typeface="Times New Roman" panose="02020603050405020304" pitchFamily="18" charset="0"/>
            </a:endParaRPr>
          </a:p>
          <a:p>
            <a:pPr marL="0" indent="0" eaLnBrk="1" hangingPunct="1">
              <a:lnSpc>
                <a:spcPct val="110000"/>
              </a:lnSpc>
              <a:spcBef>
                <a:spcPts val="0"/>
              </a:spcBef>
              <a:buNone/>
            </a:pPr>
            <a:r>
              <a:rPr lang="en-US" altLang="zh-CN" sz="2400" dirty="0">
                <a:ea typeface="宋体" panose="02010600030101010101" pitchFamily="2" charset="-122"/>
                <a:cs typeface="Times New Roman" panose="02020603050405020304" pitchFamily="18" charset="0"/>
              </a:rPr>
              <a:t>3.</a:t>
            </a:r>
            <a:r>
              <a:rPr lang="zh-CN" altLang="en-US" sz="2400" dirty="0">
                <a:ea typeface="宋体" panose="02010600030101010101" pitchFamily="2" charset="-122"/>
                <a:cs typeface="Times New Roman" panose="02020603050405020304" pitchFamily="18" charset="0"/>
              </a:rPr>
              <a:t>定义三个重载方法</a:t>
            </a:r>
            <a:r>
              <a:rPr lang="en-US" altLang="zh-CN" sz="2400" dirty="0">
                <a:ea typeface="宋体" panose="02010600030101010101" pitchFamily="2" charset="-122"/>
                <a:cs typeface="Times New Roman" panose="02020603050405020304" pitchFamily="18" charset="0"/>
              </a:rPr>
              <a:t>max()</a:t>
            </a:r>
            <a:r>
              <a:rPr lang="zh-CN" altLang="en-US" sz="2400" dirty="0">
                <a:ea typeface="宋体" panose="02010600030101010101" pitchFamily="2" charset="-122"/>
                <a:cs typeface="Times New Roman" panose="02020603050405020304" pitchFamily="18" charset="0"/>
              </a:rPr>
              <a:t>，第一个方法求两个</a:t>
            </a:r>
            <a:r>
              <a:rPr lang="en-US" altLang="zh-CN" sz="2400" dirty="0" err="1">
                <a:ea typeface="宋体" panose="02010600030101010101" pitchFamily="2" charset="-122"/>
                <a:cs typeface="Times New Roman" panose="02020603050405020304" pitchFamily="18" charset="0"/>
              </a:rPr>
              <a:t>int</a:t>
            </a:r>
            <a:r>
              <a:rPr lang="zh-CN" altLang="en-US" sz="2400" dirty="0">
                <a:ea typeface="宋体" panose="02010600030101010101" pitchFamily="2" charset="-122"/>
                <a:cs typeface="Times New Roman" panose="02020603050405020304" pitchFamily="18" charset="0"/>
              </a:rPr>
              <a:t>值中的最大值，第二个方法求两个</a:t>
            </a:r>
            <a:r>
              <a:rPr lang="en-US" altLang="zh-CN" sz="2400" dirty="0">
                <a:ea typeface="宋体" panose="02010600030101010101" pitchFamily="2" charset="-122"/>
                <a:cs typeface="Times New Roman" panose="02020603050405020304" pitchFamily="18" charset="0"/>
              </a:rPr>
              <a:t>double</a:t>
            </a:r>
            <a:r>
              <a:rPr lang="zh-CN" altLang="en-US" sz="2400" dirty="0">
                <a:ea typeface="宋体" panose="02010600030101010101" pitchFamily="2" charset="-122"/>
                <a:cs typeface="Times New Roman" panose="02020603050405020304" pitchFamily="18" charset="0"/>
              </a:rPr>
              <a:t>值中的最大值，第三个方法求三个</a:t>
            </a:r>
            <a:r>
              <a:rPr lang="en-US" altLang="zh-CN" sz="2400" dirty="0">
                <a:ea typeface="宋体" panose="02010600030101010101" pitchFamily="2" charset="-122"/>
                <a:cs typeface="Times New Roman" panose="02020603050405020304" pitchFamily="18" charset="0"/>
              </a:rPr>
              <a:t>double</a:t>
            </a:r>
            <a:r>
              <a:rPr lang="zh-CN" altLang="en-US" sz="2400" dirty="0">
                <a:ea typeface="宋体" panose="02010600030101010101" pitchFamily="2" charset="-122"/>
                <a:cs typeface="Times New Roman" panose="02020603050405020304" pitchFamily="18" charset="0"/>
              </a:rPr>
              <a:t>值中的最大值，并分别调用三个方法。</a:t>
            </a:r>
            <a:endParaRPr lang="zh-CN" altLang="en-US" sz="2400" dirty="0">
              <a:ea typeface="宋体" panose="02010600030101010101" pitchFamily="2" charset="-122"/>
              <a:cs typeface="Times New Roman" panose="02020603050405020304" pitchFamily="18"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r>
              <a:rPr lang="en-US" altLang="zh-CN" dirty="0"/>
              <a:t>3</a:t>
            </a:r>
            <a:endParaRPr lang="zh-CN" altLang="en-US" dirty="0"/>
          </a:p>
        </p:txBody>
      </p:sp>
      <p:sp>
        <p:nvSpPr>
          <p:cNvPr id="3" name="内容占位符 2"/>
          <p:cNvSpPr>
            <a:spLocks noGrp="1"/>
          </p:cNvSpPr>
          <p:nvPr>
            <p:ph idx="1"/>
          </p:nvPr>
        </p:nvSpPr>
        <p:spPr>
          <a:xfrm>
            <a:off x="683568" y="1682377"/>
            <a:ext cx="7886700" cy="4352099"/>
          </a:xfrm>
        </p:spPr>
        <p:txBody>
          <a:bodyPr/>
          <a:lstStyle/>
          <a:p>
            <a:r>
              <a:rPr lang="zh-CN" altLang="en-US" dirty="0"/>
              <a:t>在一个类中，分别定义方法实现求两个数的和、三个数的和、四个数的和</a:t>
            </a:r>
            <a:endParaRPr lang="en-US" altLang="zh-CN" dirty="0"/>
          </a:p>
          <a:p>
            <a:endParaRPr lang="en-US" altLang="zh-CN" dirty="0"/>
          </a:p>
          <a:p>
            <a:endParaRPr lang="en-US" altLang="zh-CN" dirty="0"/>
          </a:p>
          <a:p>
            <a:endParaRPr lang="en-US" altLang="zh-CN" dirty="0"/>
          </a:p>
          <a:p>
            <a:endParaRPr lang="en-US" altLang="zh-CN"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512849"/>
            <a:ext cx="7886700" cy="1325795"/>
          </a:xfrm>
        </p:spPr>
        <p:txBody>
          <a:bodyPr/>
          <a:lstStyle/>
          <a:p>
            <a:r>
              <a:rPr lang="zh-CN" altLang="en-US" dirty="0"/>
              <a:t>练习</a:t>
            </a:r>
            <a:r>
              <a:rPr lang="en-US" altLang="zh-CN" dirty="0"/>
              <a:t>3</a:t>
            </a:r>
            <a:br>
              <a:rPr lang="en-US" altLang="zh-CN" dirty="0"/>
            </a:br>
            <a:endParaRPr lang="zh-CN" altLang="en-US" dirty="0"/>
          </a:p>
        </p:txBody>
      </p:sp>
      <p:sp>
        <p:nvSpPr>
          <p:cNvPr id="3" name="内容占位符 2"/>
          <p:cNvSpPr>
            <a:spLocks noGrp="1"/>
          </p:cNvSpPr>
          <p:nvPr>
            <p:ph idx="1"/>
          </p:nvPr>
        </p:nvSpPr>
        <p:spPr/>
        <p:txBody>
          <a:bodyPr/>
          <a:lstStyle/>
          <a:p>
            <a:r>
              <a:rPr lang="zh-CN" altLang="en-US" dirty="0"/>
              <a:t>求两个</a:t>
            </a:r>
            <a:r>
              <a:rPr lang="en-US" altLang="zh-CN" dirty="0"/>
              <a:t>double</a:t>
            </a:r>
            <a:r>
              <a:rPr lang="zh-CN" altLang="en-US" dirty="0"/>
              <a:t>，三个</a:t>
            </a:r>
            <a:r>
              <a:rPr lang="en-US" altLang="zh-CN" dirty="0"/>
              <a:t>double</a:t>
            </a:r>
            <a:r>
              <a:rPr lang="zh-CN" altLang="en-US" dirty="0"/>
              <a:t>，四个</a:t>
            </a:r>
            <a:r>
              <a:rPr lang="en-US" altLang="zh-CN" dirty="0"/>
              <a:t>double</a:t>
            </a:r>
            <a:r>
              <a:rPr lang="zh-CN" altLang="en-US"/>
              <a:t>的</a:t>
            </a:r>
            <a:r>
              <a:rPr lang="zh-CN" altLang="en-US" smtClean="0"/>
              <a:t>最</a:t>
            </a:r>
            <a:r>
              <a:rPr lang="zh-CN" altLang="en-US"/>
              <a:t>大</a:t>
            </a:r>
            <a:r>
              <a:rPr lang="zh-CN" altLang="en-US" smtClean="0"/>
              <a:t>值</a:t>
            </a:r>
            <a:endParaRPr lang="zh-CN" alt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39752" y="762014"/>
            <a:ext cx="4896544" cy="584775"/>
          </a:xfrm>
          <a:prstGeom prst="rect">
            <a:avLst/>
          </a:prstGeom>
          <a:noFill/>
        </p:spPr>
        <p:txBody>
          <a:bodyPr wrap="square" rtlCol="0">
            <a:spAutoFit/>
          </a:bodyPr>
          <a:lstStyle/>
          <a:p>
            <a:r>
              <a:rPr lang="en-US" altLang="zh-CN" sz="3200" b="1" dirty="0">
                <a:ea typeface="宋体" panose="02010600030101010101" pitchFamily="2" charset="-122"/>
                <a:cs typeface="Times New Roman" panose="02020603050405020304" pitchFamily="18" charset="0"/>
              </a:rPr>
              <a:t>4.5.5 </a:t>
            </a:r>
            <a:r>
              <a:rPr lang="zh-CN" altLang="en-US" sz="3200" b="1" dirty="0">
                <a:ea typeface="宋体" panose="02010600030101010101" pitchFamily="2" charset="-122"/>
                <a:cs typeface="Times New Roman" panose="02020603050405020304" pitchFamily="18" charset="0"/>
              </a:rPr>
              <a:t>体会可变个数的形参</a:t>
            </a:r>
            <a:endParaRPr lang="zh-CN" altLang="en-US" sz="3200" b="1" dirty="0">
              <a:ea typeface="宋体" panose="02010600030101010101" pitchFamily="2" charset="-122"/>
              <a:cs typeface="Times New Roman" panose="02020603050405020304" pitchFamily="18" charset="0"/>
            </a:endParaRPr>
          </a:p>
        </p:txBody>
      </p:sp>
      <p:sp>
        <p:nvSpPr>
          <p:cNvPr id="5" name="TextBox 4"/>
          <p:cNvSpPr txBox="1"/>
          <p:nvPr/>
        </p:nvSpPr>
        <p:spPr>
          <a:xfrm>
            <a:off x="404086" y="1412776"/>
            <a:ext cx="8496944" cy="1978362"/>
          </a:xfrm>
          <a:prstGeom prst="rect">
            <a:avLst/>
          </a:prstGeom>
          <a:noFill/>
        </p:spPr>
        <p:txBody>
          <a:bodyPr wrap="square" rtlCol="0">
            <a:spAutoFit/>
          </a:bodyPr>
          <a:lstStyle/>
          <a:p>
            <a:pPr>
              <a:lnSpc>
                <a:spcPct val="120000"/>
              </a:lnSpc>
            </a:pPr>
            <a:r>
              <a:rPr lang="en-US" altLang="zh-CN" sz="2400" dirty="0">
                <a:ea typeface="宋体" panose="02010600030101010101" pitchFamily="2" charset="-122"/>
              </a:rPr>
              <a:t>//</a:t>
            </a:r>
            <a:r>
              <a:rPr lang="zh-CN" altLang="en-US" sz="2400" dirty="0">
                <a:latin typeface="宋体" panose="02010600030101010101" pitchFamily="2" charset="-122"/>
                <a:ea typeface="宋体" panose="02010600030101010101" pitchFamily="2" charset="-122"/>
              </a:rPr>
              <a:t>下面采用数组形参来定义方法</a:t>
            </a:r>
            <a:endParaRPr lang="en-US" altLang="zh-CN" sz="2400" dirty="0">
              <a:latin typeface="宋体" panose="02010600030101010101" pitchFamily="2" charset="-122"/>
              <a:ea typeface="宋体" panose="02010600030101010101" pitchFamily="2" charset="-122"/>
            </a:endParaRPr>
          </a:p>
          <a:p>
            <a:pPr>
              <a:lnSpc>
                <a:spcPct val="120000"/>
              </a:lnSpc>
            </a:pPr>
            <a:r>
              <a:rPr lang="en-US" altLang="zh-CN" sz="2800" b="1" dirty="0">
                <a:solidFill>
                  <a:srgbClr val="C00000"/>
                </a:solidFill>
              </a:rPr>
              <a:t>public static void test(</a:t>
            </a:r>
            <a:r>
              <a:rPr lang="en-US" altLang="zh-CN" sz="2800" b="1" dirty="0" err="1">
                <a:solidFill>
                  <a:srgbClr val="C00000"/>
                </a:solidFill>
              </a:rPr>
              <a:t>int</a:t>
            </a:r>
            <a:r>
              <a:rPr lang="en-US" altLang="zh-CN" sz="2800" b="1" dirty="0">
                <a:solidFill>
                  <a:srgbClr val="C00000"/>
                </a:solidFill>
              </a:rPr>
              <a:t> a ,String[] books);</a:t>
            </a:r>
            <a:endParaRPr lang="en-US" altLang="zh-CN" sz="2800" b="1" dirty="0">
              <a:solidFill>
                <a:srgbClr val="C00000"/>
              </a:solidFill>
            </a:endParaRPr>
          </a:p>
          <a:p>
            <a:pPr>
              <a:lnSpc>
                <a:spcPct val="120000"/>
              </a:lnSpc>
            </a:pPr>
            <a:r>
              <a:rPr lang="en-US" altLang="zh-CN" sz="2400" dirty="0">
                <a:ea typeface="宋体" panose="02010600030101010101" pitchFamily="2" charset="-122"/>
              </a:rPr>
              <a:t>//</a:t>
            </a:r>
            <a:r>
              <a:rPr lang="zh-CN" altLang="en-US" sz="2400" dirty="0">
                <a:latin typeface="宋体" panose="02010600030101010101" pitchFamily="2" charset="-122"/>
                <a:ea typeface="宋体" panose="02010600030101010101" pitchFamily="2" charset="-122"/>
              </a:rPr>
              <a:t>以可变个数形参来定义方法</a:t>
            </a:r>
            <a:endParaRPr lang="en-US" altLang="zh-CN" sz="2400" dirty="0">
              <a:latin typeface="宋体" panose="02010600030101010101" pitchFamily="2" charset="-122"/>
              <a:ea typeface="宋体" panose="02010600030101010101" pitchFamily="2" charset="-122"/>
            </a:endParaRPr>
          </a:p>
          <a:p>
            <a:pPr>
              <a:lnSpc>
                <a:spcPct val="120000"/>
              </a:lnSpc>
            </a:pPr>
            <a:r>
              <a:rPr lang="en-US" altLang="zh-CN" sz="2800" b="1" dirty="0">
                <a:solidFill>
                  <a:srgbClr val="C00000"/>
                </a:solidFill>
              </a:rPr>
              <a:t>public static void test(</a:t>
            </a:r>
            <a:r>
              <a:rPr lang="en-US" altLang="zh-CN" sz="2800" b="1" dirty="0" err="1">
                <a:solidFill>
                  <a:srgbClr val="C00000"/>
                </a:solidFill>
              </a:rPr>
              <a:t>int</a:t>
            </a:r>
            <a:r>
              <a:rPr lang="en-US" altLang="zh-CN" sz="2800" b="1" dirty="0">
                <a:solidFill>
                  <a:srgbClr val="C00000"/>
                </a:solidFill>
              </a:rPr>
              <a:t> a ,String…books);</a:t>
            </a:r>
            <a:endParaRPr lang="zh-CN" altLang="en-US" sz="2800" b="1" dirty="0">
              <a:solidFill>
                <a:srgbClr val="C00000"/>
              </a:solidFill>
            </a:endParaRPr>
          </a:p>
        </p:txBody>
      </p:sp>
      <p:sp>
        <p:nvSpPr>
          <p:cNvPr id="2" name="TextBox 1"/>
          <p:cNvSpPr txBox="1"/>
          <p:nvPr/>
        </p:nvSpPr>
        <p:spPr>
          <a:xfrm>
            <a:off x="451922" y="3717032"/>
            <a:ext cx="8401272" cy="2234458"/>
          </a:xfrm>
          <a:prstGeom prst="rect">
            <a:avLst/>
          </a:prstGeom>
          <a:noFill/>
        </p:spPr>
        <p:txBody>
          <a:bodyPr wrap="square" rtlCol="0">
            <a:spAutoFit/>
          </a:bodyPr>
          <a:lstStyle/>
          <a:p>
            <a:r>
              <a:rPr lang="zh-CN" altLang="en-US" sz="2400" b="1" dirty="0">
                <a:latin typeface="宋体" panose="02010600030101010101" pitchFamily="2" charset="-122"/>
                <a:ea typeface="宋体" panose="02010600030101010101" pitchFamily="2" charset="-122"/>
              </a:rPr>
              <a:t>说明：</a:t>
            </a:r>
            <a:endParaRPr lang="en-US" altLang="zh-CN" sz="2400" b="1" dirty="0">
              <a:latin typeface="宋体" panose="02010600030101010101" pitchFamily="2" charset="-122"/>
              <a:ea typeface="宋体" panose="02010600030101010101" pitchFamily="2" charset="-122"/>
            </a:endParaRPr>
          </a:p>
          <a:p>
            <a:pPr>
              <a:lnSpc>
                <a:spcPct val="120000"/>
              </a:lnSpc>
            </a:pP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可变参数：方法参数部分指定类型的参数个数是可变多个</a:t>
            </a:r>
            <a:endParaRPr lang="en-US" altLang="zh-CN" sz="2400" dirty="0">
              <a:latin typeface="宋体" panose="02010600030101010101" pitchFamily="2" charset="-122"/>
              <a:ea typeface="宋体" panose="02010600030101010101" pitchFamily="2" charset="-122"/>
            </a:endParaRPr>
          </a:p>
          <a:p>
            <a:pPr>
              <a:lnSpc>
                <a:spcPct val="120000"/>
              </a:lnSpc>
            </a:pPr>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声明方式：方法名（参数的类型名</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参数名）</a:t>
            </a:r>
            <a:endParaRPr lang="en-US" altLang="zh-CN" sz="2400" dirty="0">
              <a:latin typeface="宋体" panose="02010600030101010101" pitchFamily="2" charset="-122"/>
              <a:ea typeface="宋体" panose="02010600030101010101" pitchFamily="2" charset="-122"/>
            </a:endParaRPr>
          </a:p>
          <a:p>
            <a:pPr>
              <a:lnSpc>
                <a:spcPct val="120000"/>
              </a:lnSpc>
            </a:pPr>
            <a:r>
              <a:rPr lang="en-US" altLang="zh-CN"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可变参数方法的使用与方法参数部分使</a:t>
            </a:r>
            <a:r>
              <a:rPr lang="zh-CN" altLang="en-US" sz="2400">
                <a:latin typeface="宋体" panose="02010600030101010101" pitchFamily="2" charset="-122"/>
                <a:ea typeface="宋体" panose="02010600030101010101" pitchFamily="2" charset="-122"/>
              </a:rPr>
              <a:t>用</a:t>
            </a:r>
            <a:r>
              <a:rPr lang="zh-CN" altLang="en-US" sz="2400" smtClean="0">
                <a:latin typeface="宋体" panose="02010600030101010101" pitchFamily="2" charset="-122"/>
                <a:ea typeface="宋体" panose="02010600030101010101" pitchFamily="2" charset="-122"/>
              </a:rPr>
              <a:t>数组</a:t>
            </a:r>
            <a:r>
              <a:rPr lang="zh-CN" altLang="en-US" sz="2400" dirty="0">
                <a:latin typeface="宋体" panose="02010600030101010101" pitchFamily="2" charset="-122"/>
                <a:ea typeface="宋体" panose="02010600030101010101" pitchFamily="2" charset="-122"/>
              </a:rPr>
              <a:t>是一致的</a:t>
            </a:r>
            <a:endParaRPr lang="en-US" altLang="zh-CN" sz="2400" dirty="0">
              <a:latin typeface="宋体" panose="02010600030101010101" pitchFamily="2" charset="-122"/>
              <a:ea typeface="宋体" panose="02010600030101010101" pitchFamily="2" charset="-122"/>
            </a:endParaRPr>
          </a:p>
          <a:p>
            <a:pPr>
              <a:lnSpc>
                <a:spcPct val="120000"/>
              </a:lnSpc>
            </a:pPr>
            <a:r>
              <a:rPr lang="en-US" altLang="zh-CN" sz="2400">
                <a:latin typeface="宋体" panose="02010600030101010101" pitchFamily="2" charset="-122"/>
                <a:ea typeface="宋体" panose="02010600030101010101" pitchFamily="2" charset="-122"/>
              </a:rPr>
              <a:t>4</a:t>
            </a:r>
            <a:r>
              <a:rPr lang="en-US" altLang="zh-CN" sz="2400" smtClean="0">
                <a:latin typeface="宋体" panose="02010600030101010101" pitchFamily="2" charset="-122"/>
                <a:ea typeface="宋体" panose="02010600030101010101" pitchFamily="2" charset="-122"/>
              </a:rPr>
              <a:t>.</a:t>
            </a:r>
            <a:r>
              <a:rPr lang="zh-CN" altLang="en-US" sz="2400" smtClean="0">
                <a:latin typeface="宋体" panose="02010600030101010101" pitchFamily="2" charset="-122"/>
                <a:ea typeface="宋体" panose="02010600030101010101" pitchFamily="2" charset="-122"/>
              </a:rPr>
              <a:t>方法的参数部分有可变形参，需要放在形参声明的最</a:t>
            </a:r>
            <a:r>
              <a:rPr lang="zh-CN" altLang="en-US" sz="2400" dirty="0">
                <a:latin typeface="宋体" panose="02010600030101010101" pitchFamily="2" charset="-122"/>
                <a:ea typeface="宋体" panose="02010600030101010101" pitchFamily="2" charset="-122"/>
              </a:rPr>
              <a:t>后</a:t>
            </a:r>
            <a:endParaRPr lang="zh-CN" altLang="en-US" sz="2400" dirty="0">
              <a:latin typeface="宋体" panose="02010600030101010101" pitchFamily="2" charset="-122"/>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483768" y="620688"/>
            <a:ext cx="4680520" cy="792088"/>
          </a:xfrm>
        </p:spPr>
        <p:txBody>
          <a:bodyPr/>
          <a:lstStyle/>
          <a:p>
            <a:pPr eaLnBrk="1" hangingPunct="1"/>
            <a:r>
              <a:rPr lang="zh-CN" altLang="en-US" b="1" dirty="0">
                <a:solidFill>
                  <a:schemeClr val="tx1"/>
                </a:solidFill>
                <a:latin typeface="+mn-lt"/>
                <a:ea typeface="宋体" panose="02010600030101010101" pitchFamily="2" charset="-122"/>
                <a:cs typeface="Arial Unicode MS" panose="020B0604020202020204" pitchFamily="34" charset="-122"/>
              </a:rPr>
              <a:t>面向对象的思想概述</a:t>
            </a:r>
            <a:endParaRPr lang="zh-CN" altLang="en-US" b="1" dirty="0">
              <a:solidFill>
                <a:schemeClr val="tx1"/>
              </a:solidFill>
              <a:latin typeface="+mn-lt"/>
              <a:ea typeface="宋体" panose="02010600030101010101" pitchFamily="2" charset="-122"/>
              <a:cs typeface="Arial Unicode MS" panose="020B0604020202020204" pitchFamily="34" charset="-122"/>
            </a:endParaRPr>
          </a:p>
        </p:txBody>
      </p:sp>
      <p:sp>
        <p:nvSpPr>
          <p:cNvPr id="5123" name="Rectangle 3"/>
          <p:cNvSpPr>
            <a:spLocks noGrp="1" noChangeArrowheads="1"/>
          </p:cNvSpPr>
          <p:nvPr>
            <p:ph idx="1"/>
          </p:nvPr>
        </p:nvSpPr>
        <p:spPr>
          <a:xfrm>
            <a:off x="251520" y="1844824"/>
            <a:ext cx="8658236" cy="4608512"/>
          </a:xfrm>
        </p:spPr>
        <p:txBody>
          <a:bodyPr>
            <a:noAutofit/>
          </a:bodyPr>
          <a:lstStyle/>
          <a:p>
            <a:pPr eaLnBrk="1" hangingPunct="1">
              <a:lnSpc>
                <a:spcPct val="90000"/>
              </a:lnSpc>
              <a:buClr>
                <a:schemeClr val="tx1"/>
              </a:buClr>
              <a:buFont typeface="Wingdings" panose="05000000000000000000" pitchFamily="2" charset="2"/>
              <a:buChar char="l"/>
            </a:pPr>
            <a:r>
              <a:rPr lang="zh-CN" altLang="en-US" dirty="0">
                <a:ea typeface="宋体" panose="02010600030101010101" pitchFamily="2" charset="-122"/>
                <a:cs typeface="Times New Roman" panose="02020603050405020304" pitchFamily="18" charset="0"/>
              </a:rPr>
              <a:t>程序员从执行者转化成了指挥者</a:t>
            </a:r>
            <a:endParaRPr lang="en-US" altLang="zh-CN" dirty="0">
              <a:ea typeface="宋体" panose="02010600030101010101" pitchFamily="2" charset="-122"/>
              <a:cs typeface="Times New Roman" panose="02020603050405020304" pitchFamily="18" charset="0"/>
            </a:endParaRPr>
          </a:p>
          <a:p>
            <a:pPr marL="0" indent="0" eaLnBrk="1" hangingPunct="1">
              <a:lnSpc>
                <a:spcPct val="90000"/>
              </a:lnSpc>
              <a:buClr>
                <a:schemeClr val="tx1"/>
              </a:buClr>
              <a:buNone/>
            </a:pPr>
            <a:endParaRPr lang="en-US" altLang="zh-CN" sz="1100" dirty="0">
              <a:ea typeface="宋体" panose="02010600030101010101" pitchFamily="2" charset="-122"/>
              <a:cs typeface="Times New Roman" panose="02020603050405020304" pitchFamily="18" charset="0"/>
            </a:endParaRPr>
          </a:p>
          <a:p>
            <a:pPr eaLnBrk="1" hangingPunct="1">
              <a:lnSpc>
                <a:spcPct val="90000"/>
              </a:lnSpc>
              <a:buClr>
                <a:schemeClr val="tx1"/>
              </a:buClr>
              <a:buFont typeface="Wingdings" panose="05000000000000000000" pitchFamily="2" charset="2"/>
              <a:buChar char="l"/>
            </a:pPr>
            <a:r>
              <a:rPr lang="zh-CN" altLang="en-US" dirty="0">
                <a:ea typeface="宋体" panose="02010600030101010101" pitchFamily="2" charset="-122"/>
                <a:cs typeface="Times New Roman" panose="02020603050405020304" pitchFamily="18" charset="0"/>
              </a:rPr>
              <a:t>面向对象分析方法分析问题的思路和步骤</a:t>
            </a:r>
            <a:endParaRPr lang="en-US" altLang="zh-CN" dirty="0">
              <a:ea typeface="宋体" panose="02010600030101010101" pitchFamily="2" charset="-122"/>
              <a:cs typeface="Times New Roman" panose="02020603050405020304" pitchFamily="18" charset="0"/>
            </a:endParaRPr>
          </a:p>
          <a:p>
            <a:pPr lvl="1">
              <a:buClr>
                <a:schemeClr val="tx1"/>
              </a:buClr>
              <a:buFont typeface="Wingdings" panose="05000000000000000000" pitchFamily="2" charset="2"/>
              <a:buChar char="Ø"/>
            </a:pPr>
            <a:r>
              <a:rPr lang="zh-CN" altLang="en-US" dirty="0">
                <a:ea typeface="宋体" panose="02010600030101010101" pitchFamily="2" charset="-122"/>
                <a:cs typeface="Times New Roman" panose="02020603050405020304" pitchFamily="18" charset="0"/>
              </a:rPr>
              <a:t>根据问题需要，选择问题所针对的</a:t>
            </a:r>
            <a:r>
              <a:rPr lang="zh-CN" altLang="en-US" dirty="0">
                <a:solidFill>
                  <a:srgbClr val="FF0000"/>
                </a:solidFill>
                <a:ea typeface="宋体" panose="02010600030101010101" pitchFamily="2" charset="-122"/>
                <a:cs typeface="Times New Roman" panose="02020603050405020304" pitchFamily="18" charset="0"/>
              </a:rPr>
              <a:t>现实世界中的实体</a:t>
            </a:r>
            <a:r>
              <a:rPr lang="zh-CN" altLang="en-US" dirty="0">
                <a:ea typeface="宋体" panose="02010600030101010101" pitchFamily="2" charset="-122"/>
                <a:cs typeface="Times New Roman" panose="02020603050405020304" pitchFamily="18" charset="0"/>
              </a:rPr>
              <a:t>。</a:t>
            </a:r>
            <a:endParaRPr lang="en-US" altLang="zh-CN" dirty="0">
              <a:ea typeface="宋体" panose="02010600030101010101" pitchFamily="2" charset="-122"/>
              <a:cs typeface="Times New Roman" panose="02020603050405020304" pitchFamily="18" charset="0"/>
            </a:endParaRPr>
          </a:p>
          <a:p>
            <a:pPr lvl="1">
              <a:buClr>
                <a:schemeClr val="tx1"/>
              </a:buClr>
              <a:buFont typeface="Wingdings" panose="05000000000000000000" pitchFamily="2" charset="2"/>
              <a:buChar char="Ø"/>
            </a:pPr>
            <a:r>
              <a:rPr lang="zh-CN" altLang="en-US" dirty="0">
                <a:ea typeface="宋体" panose="02010600030101010101" pitchFamily="2" charset="-122"/>
                <a:cs typeface="Times New Roman" panose="02020603050405020304" pitchFamily="18" charset="0"/>
              </a:rPr>
              <a:t>从实体中寻找解决问题相关的属性和功能，这些属性和功能就形成了</a:t>
            </a:r>
            <a:r>
              <a:rPr lang="zh-CN" altLang="en-US" dirty="0">
                <a:solidFill>
                  <a:srgbClr val="FF0000"/>
                </a:solidFill>
                <a:ea typeface="宋体" panose="02010600030101010101" pitchFamily="2" charset="-122"/>
                <a:cs typeface="Times New Roman" panose="02020603050405020304" pitchFamily="18" charset="0"/>
              </a:rPr>
              <a:t>概念世界中的类</a:t>
            </a:r>
            <a:r>
              <a:rPr lang="zh-CN" altLang="en-US" dirty="0">
                <a:ea typeface="宋体" panose="02010600030101010101" pitchFamily="2" charset="-122"/>
                <a:cs typeface="Times New Roman" panose="02020603050405020304" pitchFamily="18" charset="0"/>
              </a:rPr>
              <a:t>。</a:t>
            </a:r>
            <a:endParaRPr lang="en-US" altLang="zh-CN" dirty="0">
              <a:ea typeface="宋体" panose="02010600030101010101" pitchFamily="2" charset="-122"/>
              <a:cs typeface="Times New Roman" panose="02020603050405020304" pitchFamily="18" charset="0"/>
            </a:endParaRPr>
          </a:p>
          <a:p>
            <a:pPr lvl="1">
              <a:buClr>
                <a:schemeClr val="tx1"/>
              </a:buClr>
              <a:buFont typeface="Wingdings" panose="05000000000000000000" pitchFamily="2" charset="2"/>
              <a:buChar char="Ø"/>
            </a:pPr>
            <a:r>
              <a:rPr lang="zh-CN" altLang="en-US" dirty="0">
                <a:ea typeface="宋体" panose="02010600030101010101" pitchFamily="2" charset="-122"/>
                <a:cs typeface="Times New Roman" panose="02020603050405020304" pitchFamily="18" charset="0"/>
              </a:rPr>
              <a:t>把抽象的实体用计算机语言进行描述，</a:t>
            </a:r>
            <a:r>
              <a:rPr lang="zh-CN" altLang="en-US" dirty="0">
                <a:solidFill>
                  <a:srgbClr val="FF0000"/>
                </a:solidFill>
                <a:ea typeface="宋体" panose="02010600030101010101" pitchFamily="2" charset="-122"/>
                <a:cs typeface="Times New Roman" panose="02020603050405020304" pitchFamily="18" charset="0"/>
              </a:rPr>
              <a:t>形成计算机世界中类的定义</a:t>
            </a:r>
            <a:r>
              <a:rPr lang="zh-CN" altLang="en-US" dirty="0">
                <a:ea typeface="宋体" panose="02010600030101010101" pitchFamily="2" charset="-122"/>
                <a:cs typeface="Times New Roman" panose="02020603050405020304" pitchFamily="18" charset="0"/>
              </a:rPr>
              <a:t>。即借助某种程序语言，把类构造成计算机能够识别和处理的数据结构。</a:t>
            </a:r>
            <a:endParaRPr lang="en-US" altLang="zh-CN" dirty="0">
              <a:ea typeface="宋体" panose="02010600030101010101" pitchFamily="2" charset="-122"/>
              <a:cs typeface="Times New Roman" panose="02020603050405020304" pitchFamily="18" charset="0"/>
            </a:endParaRPr>
          </a:p>
          <a:p>
            <a:pPr lvl="1">
              <a:buClr>
                <a:schemeClr val="tx1"/>
              </a:buClr>
              <a:buFont typeface="Wingdings" panose="05000000000000000000" pitchFamily="2" charset="2"/>
              <a:buChar char="Ø"/>
            </a:pPr>
            <a:r>
              <a:rPr lang="zh-CN" altLang="en-US" dirty="0">
                <a:ea typeface="宋体" panose="02010600030101010101" pitchFamily="2" charset="-122"/>
                <a:cs typeface="Times New Roman" panose="02020603050405020304" pitchFamily="18" charset="0"/>
              </a:rPr>
              <a:t>将</a:t>
            </a:r>
            <a:r>
              <a:rPr lang="zh-CN" altLang="en-US" dirty="0">
                <a:solidFill>
                  <a:srgbClr val="FF0000"/>
                </a:solidFill>
                <a:ea typeface="宋体" panose="02010600030101010101" pitchFamily="2" charset="-122"/>
                <a:cs typeface="Times New Roman" panose="02020603050405020304" pitchFamily="18" charset="0"/>
              </a:rPr>
              <a:t>类实例化成计算机世界中的对象</a:t>
            </a:r>
            <a:r>
              <a:rPr lang="zh-CN" altLang="en-US" dirty="0">
                <a:ea typeface="宋体" panose="02010600030101010101" pitchFamily="2" charset="-122"/>
                <a:cs typeface="Times New Roman" panose="02020603050405020304" pitchFamily="18" charset="0"/>
              </a:rPr>
              <a:t>。对象是计算机世界中解决问题的最终工具。</a:t>
            </a:r>
            <a:endParaRPr lang="en-US" altLang="zh-CN" dirty="0">
              <a:ea typeface="宋体" panose="02010600030101010101" pitchFamily="2" charset="-122"/>
              <a:cs typeface="Times New Roman" panose="02020603050405020304" pitchFamily="18"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91880" y="707556"/>
            <a:ext cx="4032448" cy="584775"/>
          </a:xfrm>
          <a:prstGeom prst="rect">
            <a:avLst/>
          </a:prstGeom>
          <a:noFill/>
        </p:spPr>
        <p:txBody>
          <a:bodyPr wrap="square" rtlCol="0">
            <a:spAutoFit/>
          </a:bodyPr>
          <a:lstStyle/>
          <a:p>
            <a:r>
              <a:rPr lang="zh-CN" altLang="en-US" sz="3200" b="1" dirty="0">
                <a:ea typeface="宋体" panose="02010600030101010101" pitchFamily="2" charset="-122"/>
                <a:cs typeface="Times New Roman" panose="02020603050405020304" pitchFamily="18" charset="0"/>
              </a:rPr>
              <a:t>体会可变个数的形参</a:t>
            </a:r>
            <a:endParaRPr lang="zh-CN" altLang="en-US" sz="3200" b="1" dirty="0">
              <a:ea typeface="宋体" panose="02010600030101010101" pitchFamily="2" charset="-122"/>
              <a:cs typeface="Times New Roman" panose="02020603050405020304" pitchFamily="18" charset="0"/>
            </a:endParaRPr>
          </a:p>
        </p:txBody>
      </p:sp>
      <p:sp>
        <p:nvSpPr>
          <p:cNvPr id="5" name="TextBox 4"/>
          <p:cNvSpPr txBox="1"/>
          <p:nvPr/>
        </p:nvSpPr>
        <p:spPr>
          <a:xfrm>
            <a:off x="395536" y="1225689"/>
            <a:ext cx="8496944" cy="5324535"/>
          </a:xfrm>
          <a:prstGeom prst="rect">
            <a:avLst/>
          </a:prstGeom>
          <a:noFill/>
        </p:spPr>
        <p:txBody>
          <a:bodyPr wrap="square" rtlCol="0">
            <a:spAutoFit/>
          </a:bodyPr>
          <a:lstStyle/>
          <a:p>
            <a:r>
              <a:rPr lang="en-US" altLang="zh-CN" sz="2000" dirty="0">
                <a:ea typeface="宋体" panose="02010600030101010101" pitchFamily="2" charset="-122"/>
              </a:rPr>
              <a:t>public void test(String[] </a:t>
            </a:r>
            <a:r>
              <a:rPr lang="en-US" altLang="zh-CN" sz="2000" dirty="0" err="1">
                <a:ea typeface="宋体" panose="02010600030101010101" pitchFamily="2" charset="-122"/>
              </a:rPr>
              <a:t>msg</a:t>
            </a:r>
            <a:r>
              <a:rPr lang="en-US" altLang="zh-CN" sz="2000" dirty="0">
                <a:ea typeface="宋体" panose="02010600030101010101" pitchFamily="2" charset="-122"/>
              </a:rPr>
              <a:t>){</a:t>
            </a:r>
            <a:endParaRPr lang="en-US" altLang="zh-CN" sz="2000" dirty="0">
              <a:ea typeface="宋体" panose="02010600030101010101" pitchFamily="2" charset="-122"/>
            </a:endParaRPr>
          </a:p>
          <a:p>
            <a:r>
              <a:rPr lang="en-US" altLang="zh-CN" sz="2000" dirty="0">
                <a:ea typeface="宋体" panose="02010600030101010101" pitchFamily="2" charset="-122"/>
              </a:rPr>
              <a:t>	</a:t>
            </a:r>
            <a:r>
              <a:rPr lang="en-US" altLang="zh-CN" sz="2000" dirty="0" err="1">
                <a:ea typeface="宋体" panose="02010600030101010101" pitchFamily="2" charset="-122"/>
              </a:rPr>
              <a:t>System.out.println</a:t>
            </a:r>
            <a:r>
              <a:rPr lang="en-US" altLang="zh-CN" sz="2000" dirty="0">
                <a:ea typeface="宋体" panose="02010600030101010101" pitchFamily="2" charset="-122"/>
              </a:rPr>
              <a:t>(“</a:t>
            </a:r>
            <a:r>
              <a:rPr lang="zh-CN" altLang="en-US" sz="2000" dirty="0">
                <a:ea typeface="宋体" panose="02010600030101010101" pitchFamily="2" charset="-122"/>
              </a:rPr>
              <a:t>含字符串数组参数的</a:t>
            </a:r>
            <a:r>
              <a:rPr lang="en-US" altLang="zh-CN" sz="2000" dirty="0">
                <a:ea typeface="宋体" panose="02010600030101010101" pitchFamily="2" charset="-122"/>
              </a:rPr>
              <a:t>test</a:t>
            </a:r>
            <a:r>
              <a:rPr lang="zh-CN" altLang="en-US" sz="2000" dirty="0">
                <a:ea typeface="宋体" panose="02010600030101010101" pitchFamily="2" charset="-122"/>
              </a:rPr>
              <a:t>方法 </a:t>
            </a:r>
            <a:r>
              <a:rPr lang="en-US" altLang="zh-CN" sz="2000" dirty="0">
                <a:ea typeface="宋体" panose="02010600030101010101" pitchFamily="2" charset="-122"/>
              </a:rPr>
              <a:t>");</a:t>
            </a:r>
            <a:endParaRPr lang="en-US" altLang="zh-CN" sz="2000" dirty="0">
              <a:ea typeface="宋体" panose="02010600030101010101" pitchFamily="2" charset="-122"/>
            </a:endParaRPr>
          </a:p>
          <a:p>
            <a:r>
              <a:rPr lang="en-US" altLang="zh-CN" sz="2000" dirty="0">
                <a:ea typeface="宋体" panose="02010600030101010101" pitchFamily="2" charset="-122"/>
              </a:rPr>
              <a:t>}</a:t>
            </a:r>
            <a:endParaRPr lang="en-US" altLang="zh-CN" sz="2000" dirty="0">
              <a:ea typeface="宋体" panose="02010600030101010101" pitchFamily="2" charset="-122"/>
            </a:endParaRPr>
          </a:p>
          <a:p>
            <a:r>
              <a:rPr lang="en-US" altLang="zh-CN" sz="2000" dirty="0">
                <a:ea typeface="宋体" panose="02010600030101010101" pitchFamily="2" charset="-122"/>
              </a:rPr>
              <a:t>public void test1(String book){</a:t>
            </a:r>
            <a:endParaRPr lang="en-US" altLang="zh-CN" sz="2000" dirty="0">
              <a:ea typeface="宋体" panose="02010600030101010101" pitchFamily="2" charset="-122"/>
            </a:endParaRPr>
          </a:p>
          <a:p>
            <a:r>
              <a:rPr lang="en-US" altLang="zh-CN" sz="2000" dirty="0">
                <a:ea typeface="宋体" panose="02010600030101010101" pitchFamily="2" charset="-122"/>
              </a:rPr>
              <a:t>	</a:t>
            </a:r>
            <a:r>
              <a:rPr lang="en-US" altLang="zh-CN" sz="2000" dirty="0" err="1">
                <a:ea typeface="宋体" panose="02010600030101010101" pitchFamily="2" charset="-122"/>
              </a:rPr>
              <a:t>System.out.println</a:t>
            </a:r>
            <a:r>
              <a:rPr lang="en-US" altLang="zh-CN" sz="2000" dirty="0">
                <a:ea typeface="宋体" panose="02010600030101010101" pitchFamily="2" charset="-122"/>
              </a:rPr>
              <a:t>(“</a:t>
            </a:r>
            <a:r>
              <a:rPr lang="zh-CN" altLang="en-US" sz="2000" dirty="0">
                <a:ea typeface="宋体" panose="02010600030101010101" pitchFamily="2" charset="-122"/>
              </a:rPr>
              <a:t>****</a:t>
            </a:r>
            <a:r>
              <a:rPr lang="zh-CN" altLang="en-US" sz="2000" b="1" dirty="0">
                <a:ea typeface="宋体" panose="02010600030101010101" pitchFamily="2" charset="-122"/>
              </a:rPr>
              <a:t>与可变形参方法构成重载的</a:t>
            </a:r>
            <a:r>
              <a:rPr lang="en-US" altLang="zh-CN" sz="2000" b="1" dirty="0">
                <a:ea typeface="宋体" panose="02010600030101010101" pitchFamily="2" charset="-122"/>
              </a:rPr>
              <a:t>test1</a:t>
            </a:r>
            <a:r>
              <a:rPr lang="zh-CN" altLang="en-US" sz="2000" b="1" dirty="0">
                <a:ea typeface="宋体" panose="02010600030101010101" pitchFamily="2" charset="-122"/>
              </a:rPr>
              <a:t>方法</a:t>
            </a:r>
            <a:r>
              <a:rPr lang="zh-CN" altLang="en-US" sz="2000" dirty="0">
                <a:ea typeface="宋体" panose="02010600030101010101" pitchFamily="2" charset="-122"/>
              </a:rPr>
              <a:t>****</a:t>
            </a:r>
            <a:r>
              <a:rPr lang="en-US" altLang="zh-CN" sz="2000" dirty="0">
                <a:ea typeface="宋体" panose="02010600030101010101" pitchFamily="2" charset="-122"/>
              </a:rPr>
              <a:t>");</a:t>
            </a:r>
            <a:endParaRPr lang="en-US" altLang="zh-CN" sz="2000" dirty="0">
              <a:ea typeface="宋体" panose="02010600030101010101" pitchFamily="2" charset="-122"/>
            </a:endParaRPr>
          </a:p>
          <a:p>
            <a:r>
              <a:rPr lang="en-US" altLang="zh-CN" sz="2000" dirty="0">
                <a:ea typeface="宋体" panose="02010600030101010101" pitchFamily="2" charset="-122"/>
              </a:rPr>
              <a:t>}	</a:t>
            </a:r>
            <a:endParaRPr lang="zh-CN" altLang="en-US" sz="2000" dirty="0">
              <a:ea typeface="宋体" panose="02010600030101010101" pitchFamily="2" charset="-122"/>
            </a:endParaRPr>
          </a:p>
          <a:p>
            <a:r>
              <a:rPr lang="en-US" altLang="zh-CN" sz="2000" dirty="0">
                <a:ea typeface="宋体" panose="02010600030101010101" pitchFamily="2" charset="-122"/>
              </a:rPr>
              <a:t>public void test1(String ... books){</a:t>
            </a:r>
            <a:endParaRPr lang="en-US" altLang="zh-CN" sz="2000" dirty="0">
              <a:ea typeface="宋体" panose="02010600030101010101" pitchFamily="2" charset="-122"/>
            </a:endParaRPr>
          </a:p>
          <a:p>
            <a:r>
              <a:rPr lang="en-US" altLang="zh-CN" sz="2000" dirty="0">
                <a:ea typeface="宋体" panose="02010600030101010101" pitchFamily="2" charset="-122"/>
              </a:rPr>
              <a:t>	</a:t>
            </a:r>
            <a:r>
              <a:rPr lang="en-US" altLang="zh-CN" sz="2000" dirty="0" err="1">
                <a:ea typeface="宋体" panose="02010600030101010101" pitchFamily="2" charset="-122"/>
              </a:rPr>
              <a:t>System.out.println</a:t>
            </a:r>
            <a:r>
              <a:rPr lang="en-US" altLang="zh-CN" sz="2000" dirty="0">
                <a:ea typeface="宋体" panose="02010600030101010101" pitchFamily="2" charset="-122"/>
              </a:rPr>
              <a:t>("****</a:t>
            </a:r>
            <a:r>
              <a:rPr lang="zh-CN" altLang="en-US" sz="2000" dirty="0">
                <a:ea typeface="宋体" panose="02010600030101010101" pitchFamily="2" charset="-122"/>
              </a:rPr>
              <a:t>形参长度可变的</a:t>
            </a:r>
            <a:r>
              <a:rPr lang="en-US" altLang="zh-CN" sz="2000" dirty="0">
                <a:ea typeface="宋体" panose="02010600030101010101" pitchFamily="2" charset="-122"/>
              </a:rPr>
              <a:t>test1</a:t>
            </a:r>
            <a:r>
              <a:rPr lang="zh-CN" altLang="en-US" sz="2000" dirty="0">
                <a:ea typeface="宋体" panose="02010600030101010101" pitchFamily="2" charset="-122"/>
              </a:rPr>
              <a:t>方法****</a:t>
            </a:r>
            <a:r>
              <a:rPr lang="en-US" altLang="zh-CN" sz="2000" dirty="0">
                <a:ea typeface="宋体" panose="02010600030101010101" pitchFamily="2" charset="-122"/>
              </a:rPr>
              <a:t>");</a:t>
            </a:r>
            <a:endParaRPr lang="en-US" altLang="zh-CN" sz="2000" dirty="0">
              <a:ea typeface="宋体" panose="02010600030101010101" pitchFamily="2" charset="-122"/>
            </a:endParaRPr>
          </a:p>
          <a:p>
            <a:r>
              <a:rPr lang="en-US" altLang="zh-CN" sz="2000" dirty="0">
                <a:ea typeface="宋体" panose="02010600030101010101" pitchFamily="2" charset="-122"/>
              </a:rPr>
              <a:t>}</a:t>
            </a:r>
            <a:endParaRPr lang="en-US" altLang="zh-CN" sz="2000" dirty="0">
              <a:ea typeface="宋体" panose="02010600030101010101" pitchFamily="2" charset="-122"/>
            </a:endParaRPr>
          </a:p>
          <a:p>
            <a:r>
              <a:rPr lang="en-US" altLang="zh-CN" sz="2000" dirty="0">
                <a:ea typeface="宋体" panose="02010600030101010101" pitchFamily="2" charset="-122"/>
              </a:rPr>
              <a:t>public static void main(String[] </a:t>
            </a:r>
            <a:r>
              <a:rPr lang="en-US" altLang="zh-CN" sz="2000" dirty="0" err="1">
                <a:ea typeface="宋体" panose="02010600030101010101" pitchFamily="2" charset="-122"/>
              </a:rPr>
              <a:t>args</a:t>
            </a:r>
            <a:r>
              <a:rPr lang="en-US" altLang="zh-CN" sz="2000" dirty="0">
                <a:ea typeface="宋体" panose="02010600030101010101" pitchFamily="2" charset="-122"/>
              </a:rPr>
              <a:t>){</a:t>
            </a:r>
            <a:endParaRPr lang="en-US" altLang="zh-CN" sz="2000" dirty="0">
              <a:ea typeface="宋体" panose="02010600030101010101" pitchFamily="2" charset="-122"/>
            </a:endParaRPr>
          </a:p>
          <a:p>
            <a:r>
              <a:rPr lang="en-US" altLang="zh-CN" sz="2000" dirty="0">
                <a:ea typeface="宋体" panose="02010600030101010101" pitchFamily="2" charset="-122"/>
              </a:rPr>
              <a:t>	</a:t>
            </a:r>
            <a:r>
              <a:rPr lang="en-US" altLang="zh-CN" sz="2000" dirty="0" err="1">
                <a:ea typeface="宋体" panose="02010600030101010101" pitchFamily="2" charset="-122"/>
              </a:rPr>
              <a:t>TestOverload</a:t>
            </a:r>
            <a:r>
              <a:rPr lang="en-US" altLang="zh-CN" sz="2000" dirty="0">
                <a:ea typeface="宋体" panose="02010600030101010101" pitchFamily="2" charset="-122"/>
              </a:rPr>
              <a:t> to = new </a:t>
            </a:r>
            <a:r>
              <a:rPr lang="en-US" altLang="zh-CN" sz="2000" dirty="0" err="1">
                <a:ea typeface="宋体" panose="02010600030101010101" pitchFamily="2" charset="-122"/>
              </a:rPr>
              <a:t>TestOverload</a:t>
            </a:r>
            <a:r>
              <a:rPr lang="en-US" altLang="zh-CN" sz="2000" dirty="0">
                <a:ea typeface="宋体" panose="02010600030101010101" pitchFamily="2" charset="-122"/>
              </a:rPr>
              <a:t>();</a:t>
            </a:r>
            <a:endParaRPr lang="en-US" altLang="zh-CN" sz="2000" dirty="0">
              <a:ea typeface="宋体" panose="02010600030101010101" pitchFamily="2" charset="-122"/>
            </a:endParaRPr>
          </a:p>
          <a:p>
            <a:r>
              <a:rPr lang="en-US" altLang="zh-CN" sz="2000" dirty="0">
                <a:ea typeface="宋体" panose="02010600030101010101" pitchFamily="2" charset="-122"/>
              </a:rPr>
              <a:t>	//</a:t>
            </a:r>
            <a:r>
              <a:rPr lang="zh-CN" altLang="en-US" sz="2000" dirty="0">
                <a:ea typeface="宋体" panose="02010600030101010101" pitchFamily="2" charset="-122"/>
              </a:rPr>
              <a:t>下面两次调用将执行第二个</a:t>
            </a:r>
            <a:r>
              <a:rPr lang="en-US" altLang="zh-CN" sz="2000" dirty="0">
                <a:ea typeface="宋体" panose="02010600030101010101" pitchFamily="2" charset="-122"/>
              </a:rPr>
              <a:t>test</a:t>
            </a:r>
            <a:r>
              <a:rPr lang="zh-CN" altLang="en-US" sz="2000" dirty="0">
                <a:ea typeface="宋体" panose="02010600030101010101" pitchFamily="2" charset="-122"/>
              </a:rPr>
              <a:t>方法</a:t>
            </a:r>
            <a:endParaRPr lang="zh-CN" altLang="en-US" sz="2000" dirty="0">
              <a:ea typeface="宋体" panose="02010600030101010101" pitchFamily="2" charset="-122"/>
            </a:endParaRPr>
          </a:p>
          <a:p>
            <a:r>
              <a:rPr lang="zh-CN" altLang="en-US" sz="2000" dirty="0">
                <a:ea typeface="宋体" panose="02010600030101010101" pitchFamily="2" charset="-122"/>
              </a:rPr>
              <a:t>	</a:t>
            </a:r>
            <a:r>
              <a:rPr lang="en-US" altLang="zh-CN" sz="2000" dirty="0">
                <a:ea typeface="宋体" panose="02010600030101010101" pitchFamily="2" charset="-122"/>
              </a:rPr>
              <a:t>to.test1();</a:t>
            </a:r>
            <a:endParaRPr lang="en-US" altLang="zh-CN" sz="2000" dirty="0">
              <a:ea typeface="宋体" panose="02010600030101010101" pitchFamily="2" charset="-122"/>
            </a:endParaRPr>
          </a:p>
          <a:p>
            <a:r>
              <a:rPr lang="en-US" altLang="zh-CN" sz="2000" dirty="0">
                <a:ea typeface="宋体" panose="02010600030101010101" pitchFamily="2" charset="-122"/>
              </a:rPr>
              <a:t>	to.test1("</a:t>
            </a:r>
            <a:r>
              <a:rPr lang="en-US" altLang="zh-CN" sz="2000" dirty="0" err="1">
                <a:ea typeface="宋体" panose="02010600030101010101" pitchFamily="2" charset="-122"/>
              </a:rPr>
              <a:t>aa</a:t>
            </a:r>
            <a:r>
              <a:rPr lang="en-US" altLang="zh-CN" sz="2000" dirty="0">
                <a:ea typeface="宋体" panose="02010600030101010101" pitchFamily="2" charset="-122"/>
              </a:rPr>
              <a:t>" , "bb");</a:t>
            </a:r>
            <a:endParaRPr lang="en-US" altLang="zh-CN" sz="2000" dirty="0">
              <a:ea typeface="宋体" panose="02010600030101010101" pitchFamily="2" charset="-122"/>
            </a:endParaRPr>
          </a:p>
          <a:p>
            <a:r>
              <a:rPr lang="en-US" altLang="zh-CN" sz="2000" dirty="0">
                <a:ea typeface="宋体" panose="02010600030101010101" pitchFamily="2" charset="-122"/>
              </a:rPr>
              <a:t>	//</a:t>
            </a:r>
            <a:r>
              <a:rPr lang="zh-CN" altLang="en-US" sz="2000" dirty="0">
                <a:ea typeface="宋体" panose="02010600030101010101" pitchFamily="2" charset="-122"/>
              </a:rPr>
              <a:t>下面将执行第一个</a:t>
            </a:r>
            <a:r>
              <a:rPr lang="en-US" altLang="zh-CN" sz="2000" dirty="0">
                <a:ea typeface="宋体" panose="02010600030101010101" pitchFamily="2" charset="-122"/>
              </a:rPr>
              <a:t>test</a:t>
            </a:r>
            <a:r>
              <a:rPr lang="zh-CN" altLang="en-US" sz="2000" dirty="0">
                <a:ea typeface="宋体" panose="02010600030101010101" pitchFamily="2" charset="-122"/>
              </a:rPr>
              <a:t>方法</a:t>
            </a:r>
            <a:endParaRPr lang="zh-CN" altLang="en-US" sz="2000" dirty="0">
              <a:ea typeface="宋体" panose="02010600030101010101" pitchFamily="2" charset="-122"/>
            </a:endParaRPr>
          </a:p>
          <a:p>
            <a:r>
              <a:rPr lang="zh-CN" altLang="en-US" sz="2000" dirty="0">
                <a:ea typeface="宋体" panose="02010600030101010101" pitchFamily="2" charset="-122"/>
              </a:rPr>
              <a:t>	</a:t>
            </a:r>
            <a:r>
              <a:rPr lang="en-US" altLang="zh-CN" sz="2000" dirty="0" err="1">
                <a:ea typeface="宋体" panose="02010600030101010101" pitchFamily="2" charset="-122"/>
              </a:rPr>
              <a:t>to.test</a:t>
            </a:r>
            <a:r>
              <a:rPr lang="en-US" altLang="zh-CN" sz="2000" dirty="0">
                <a:ea typeface="宋体" panose="02010600030101010101" pitchFamily="2" charset="-122"/>
              </a:rPr>
              <a:t>(new String[]{"</a:t>
            </a:r>
            <a:r>
              <a:rPr lang="en-US" altLang="zh-CN" sz="2000" dirty="0" err="1">
                <a:ea typeface="宋体" panose="02010600030101010101" pitchFamily="2" charset="-122"/>
              </a:rPr>
              <a:t>aa</a:t>
            </a:r>
            <a:r>
              <a:rPr lang="en-US" altLang="zh-CN" sz="2000" dirty="0">
                <a:ea typeface="宋体" panose="02010600030101010101" pitchFamily="2" charset="-122"/>
              </a:rPr>
              <a:t>"});</a:t>
            </a:r>
            <a:endParaRPr lang="en-US" altLang="zh-CN" sz="2000" dirty="0">
              <a:ea typeface="宋体" panose="02010600030101010101" pitchFamily="2" charset="-122"/>
            </a:endParaRPr>
          </a:p>
          <a:p>
            <a:r>
              <a:rPr lang="en-US" altLang="zh-CN" sz="2000" dirty="0">
                <a:ea typeface="宋体" panose="02010600030101010101" pitchFamily="2" charset="-122"/>
              </a:rPr>
              <a:t>}</a:t>
            </a:r>
            <a:endParaRPr lang="zh-CN" altLang="en-US" sz="2000" dirty="0">
              <a:ea typeface="宋体" panose="02010600030101010101" pitchFamily="2"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836712"/>
            <a:ext cx="8229600" cy="857256"/>
          </a:xfrm>
        </p:spPr>
        <p:txBody>
          <a:bodyPr/>
          <a:lstStyle/>
          <a:p>
            <a:r>
              <a:rPr lang="zh-CN" altLang="en-US" dirty="0"/>
              <a:t>练习</a:t>
            </a:r>
            <a:endParaRPr lang="zh-CN" altLang="en-US" dirty="0"/>
          </a:p>
        </p:txBody>
      </p:sp>
      <p:sp>
        <p:nvSpPr>
          <p:cNvPr id="3" name="内容占位符 2"/>
          <p:cNvSpPr>
            <a:spLocks noGrp="1"/>
          </p:cNvSpPr>
          <p:nvPr>
            <p:ph idx="1"/>
          </p:nvPr>
        </p:nvSpPr>
        <p:spPr/>
        <p:txBody>
          <a:bodyPr/>
          <a:lstStyle/>
          <a:p>
            <a:r>
              <a:rPr lang="en-US" altLang="zh-CN" dirty="0"/>
              <a:t>1.</a:t>
            </a:r>
            <a:r>
              <a:rPr lang="zh-CN" altLang="en-US" dirty="0"/>
              <a:t>有以下三个方法，分别实现返回姓名和两门课成绩，返回姓名和三门课成绩，返回姓名和五门课成绩。封装成一个可变参数的方法返回类型为</a:t>
            </a:r>
            <a:r>
              <a:rPr lang="en-US" altLang="zh-CN" dirty="0"/>
              <a:t>String</a:t>
            </a:r>
            <a:r>
              <a:rPr lang="zh-CN" altLang="en-US" dirty="0"/>
              <a:t>，并调用</a:t>
            </a:r>
            <a:endParaRPr lang="en-US" altLang="zh-CN" dirty="0"/>
          </a:p>
          <a:p>
            <a:endParaRPr lang="en-US" altLang="zh-CN" dirty="0"/>
          </a:p>
          <a:p>
            <a:endParaRPr lang="zh-CN" alt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15616" y="2060848"/>
            <a:ext cx="6984776" cy="830997"/>
          </a:xfrm>
          <a:prstGeom prst="rect">
            <a:avLst/>
          </a:prstGeom>
          <a:noFill/>
        </p:spPr>
        <p:txBody>
          <a:bodyPr wrap="square" rtlCol="0">
            <a:spAutoFit/>
          </a:bodyPr>
          <a:lstStyle/>
          <a:p>
            <a:pPr algn="ctr"/>
            <a:r>
              <a:rPr lang="zh-CN" altLang="en-US" sz="4800" dirty="0">
                <a:solidFill>
                  <a:schemeClr val="bg1"/>
                </a:solidFill>
                <a:ea typeface="隶书" panose="02010509060101010101" pitchFamily="49" charset="-122"/>
              </a:rPr>
              <a:t>对象数组和对象关联</a:t>
            </a:r>
            <a:endParaRPr lang="zh-CN" altLang="en-US" sz="4800" dirty="0">
              <a:solidFill>
                <a:schemeClr val="bg1"/>
              </a:solidFill>
              <a:ea typeface="隶书" panose="02010509060101010101" pitchFamily="49" charset="-122"/>
            </a:endParaRPr>
          </a:p>
        </p:txBody>
      </p:sp>
      <p:sp>
        <p:nvSpPr>
          <p:cNvPr id="4" name="TextBox 3"/>
          <p:cNvSpPr txBox="1"/>
          <p:nvPr/>
        </p:nvSpPr>
        <p:spPr>
          <a:xfrm>
            <a:off x="1115616" y="2348880"/>
            <a:ext cx="7416824" cy="830997"/>
          </a:xfrm>
          <a:prstGeom prst="rect">
            <a:avLst/>
          </a:prstGeom>
          <a:noFill/>
        </p:spPr>
        <p:txBody>
          <a:bodyPr wrap="square" rtlCol="0">
            <a:spAutoFit/>
          </a:bodyPr>
          <a:lstStyle/>
          <a:p>
            <a:pPr algn="ctr"/>
            <a:r>
              <a:rPr lang="zh-CN" altLang="en-US" sz="4800" dirty="0">
                <a:solidFill>
                  <a:schemeClr val="accent6">
                    <a:lumMod val="75000"/>
                  </a:schemeClr>
                </a:solidFill>
                <a:ea typeface="隶书" panose="02010509060101010101" pitchFamily="49" charset="-122"/>
              </a:rPr>
              <a:t>第六节</a:t>
            </a:r>
            <a:r>
              <a:rPr lang="en-US" altLang="zh-CN" sz="4800" dirty="0">
                <a:solidFill>
                  <a:schemeClr val="accent6">
                    <a:lumMod val="75000"/>
                  </a:schemeClr>
                </a:solidFill>
                <a:ea typeface="隶书" panose="02010509060101010101" pitchFamily="49" charset="-122"/>
              </a:rPr>
              <a:t> </a:t>
            </a:r>
            <a:r>
              <a:rPr lang="zh-CN" altLang="en-US" sz="4800" dirty="0">
                <a:solidFill>
                  <a:schemeClr val="accent6">
                    <a:lumMod val="75000"/>
                  </a:schemeClr>
                </a:solidFill>
                <a:ea typeface="隶书" panose="02010509060101010101" pitchFamily="49" charset="-122"/>
              </a:rPr>
              <a:t>对象数组</a:t>
            </a:r>
            <a:endParaRPr lang="zh-CN" altLang="en-US" sz="4800" dirty="0">
              <a:solidFill>
                <a:schemeClr val="accent6">
                  <a:lumMod val="75000"/>
                </a:schemeClr>
              </a:solidFill>
              <a:ea typeface="隶书" panose="02010509060101010101" pitchFamily="49"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对象数组</a:t>
            </a:r>
            <a:endParaRPr lang="zh-CN" altLang="en-US" dirty="0"/>
          </a:p>
        </p:txBody>
      </p:sp>
      <p:sp>
        <p:nvSpPr>
          <p:cNvPr id="3" name="内容占位符 2"/>
          <p:cNvSpPr>
            <a:spLocks noGrp="1"/>
          </p:cNvSpPr>
          <p:nvPr>
            <p:ph idx="1"/>
          </p:nvPr>
        </p:nvSpPr>
        <p:spPr/>
        <p:txBody>
          <a:bodyPr/>
          <a:lstStyle/>
          <a:p>
            <a:r>
              <a:rPr lang="zh-CN" altLang="en-US" dirty="0"/>
              <a:t>概念：数组的定义类型为对象类型（自定义的引用类型）</a:t>
            </a:r>
            <a:endParaRPr lang="zh-CN" alt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a:t>
            </a:r>
            <a:endParaRPr lang="zh-CN" altLang="en-US" dirty="0"/>
          </a:p>
        </p:txBody>
      </p:sp>
      <p:sp>
        <p:nvSpPr>
          <p:cNvPr id="3" name="内容占位符 2"/>
          <p:cNvSpPr>
            <a:spLocks noGrp="1"/>
          </p:cNvSpPr>
          <p:nvPr>
            <p:ph idx="1"/>
          </p:nvPr>
        </p:nvSpPr>
        <p:spPr/>
        <p:txBody>
          <a:bodyPr/>
          <a:lstStyle/>
          <a:p>
            <a:r>
              <a:rPr lang="zh-CN" altLang="en-US" dirty="0"/>
              <a:t>定义</a:t>
            </a:r>
            <a:r>
              <a:rPr lang="en-US" altLang="zh-CN" dirty="0"/>
              <a:t>Animal </a:t>
            </a:r>
            <a:r>
              <a:rPr lang="zh-CN" altLang="en-US" dirty="0"/>
              <a:t>数组，保存三个小动物，并调用小动物显示信息的方法</a:t>
            </a:r>
            <a:endParaRPr lang="en-US" altLang="zh-CN" dirty="0"/>
          </a:p>
          <a:p>
            <a:r>
              <a:rPr lang="en-US" altLang="zh-CN" dirty="0"/>
              <a:t>Animal</a:t>
            </a:r>
            <a:r>
              <a:rPr lang="zh-CN" altLang="en-US" dirty="0"/>
              <a:t>类的属性：名称、年龄、颜色</a:t>
            </a:r>
            <a:endParaRPr lang="zh-CN" alt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3002376" y="568648"/>
            <a:ext cx="4304644" cy="792088"/>
          </a:xfrm>
        </p:spPr>
        <p:txBody>
          <a:bodyPr/>
          <a:lstStyle/>
          <a:p>
            <a:pPr eaLnBrk="1" hangingPunct="1"/>
            <a:r>
              <a:rPr lang="zh-CN" altLang="en-US" b="1" dirty="0">
                <a:solidFill>
                  <a:schemeClr val="tx1"/>
                </a:solidFill>
                <a:latin typeface="+mn-lt"/>
                <a:ea typeface="宋体" panose="02010600030101010101" pitchFamily="2" charset="-122"/>
                <a:cs typeface="Times New Roman" panose="02020603050405020304" pitchFamily="18" charset="0"/>
              </a:rPr>
              <a:t>创建对象数组 </a:t>
            </a:r>
            <a:r>
              <a:rPr lang="en-US" altLang="zh-CN" b="1" dirty="0">
                <a:solidFill>
                  <a:schemeClr val="tx1"/>
                </a:solidFill>
                <a:latin typeface="+mn-lt"/>
                <a:ea typeface="宋体" panose="02010600030101010101" pitchFamily="2" charset="-122"/>
                <a:cs typeface="Times New Roman" panose="02020603050405020304" pitchFamily="18" charset="0"/>
              </a:rPr>
              <a:t>(1)</a:t>
            </a:r>
            <a:endParaRPr lang="en-US" altLang="zh-CN" sz="4000" b="1" dirty="0">
              <a:solidFill>
                <a:schemeClr val="tx1"/>
              </a:solidFill>
              <a:latin typeface="+mn-lt"/>
              <a:ea typeface="宋体" panose="02010600030101010101" pitchFamily="2" charset="-122"/>
              <a:cs typeface="Times New Roman" panose="02020603050405020304" pitchFamily="18" charset="0"/>
            </a:endParaRPr>
          </a:p>
        </p:txBody>
      </p:sp>
      <p:sp>
        <p:nvSpPr>
          <p:cNvPr id="67587" name="Rectangle 3"/>
          <p:cNvSpPr>
            <a:spLocks noChangeArrowheads="1"/>
          </p:cNvSpPr>
          <p:nvPr/>
        </p:nvSpPr>
        <p:spPr bwMode="auto">
          <a:xfrm>
            <a:off x="428594" y="1340768"/>
            <a:ext cx="7572429" cy="954107"/>
          </a:xfrm>
          <a:prstGeom prst="rect">
            <a:avLst/>
          </a:prstGeom>
          <a:noFill/>
          <a:ln w="9525">
            <a:noFill/>
            <a:miter lim="800000"/>
          </a:ln>
        </p:spPr>
        <p:txBody>
          <a:bodyPr wrap="square">
            <a:spAutoFit/>
          </a:bodyPr>
          <a:lstStyle/>
          <a:p>
            <a:pPr marL="342900" indent="-342900">
              <a:buFont typeface="Wingdings" panose="05000000000000000000" pitchFamily="2" charset="2"/>
              <a:buChar char="l"/>
            </a:pPr>
            <a:r>
              <a:rPr lang="zh-CN" altLang="en-US" sz="2800" dirty="0">
                <a:ea typeface="宋体" panose="02010600030101010101" pitchFamily="2" charset="-122"/>
                <a:cs typeface="Arial Unicode MS" panose="020B0604020202020204" pitchFamily="34" charset="-122"/>
              </a:rPr>
              <a:t>创建元素为引用类型</a:t>
            </a:r>
            <a:r>
              <a:rPr lang="en-US" altLang="zh-CN" sz="2800" dirty="0">
                <a:ea typeface="宋体" panose="02010600030101010101" pitchFamily="2" charset="-122"/>
                <a:cs typeface="Arial Unicode MS" panose="020B0604020202020204" pitchFamily="34" charset="-122"/>
              </a:rPr>
              <a:t>(</a:t>
            </a:r>
            <a:r>
              <a:rPr lang="zh-CN" altLang="en-US" sz="2800" dirty="0">
                <a:ea typeface="宋体" panose="02010600030101010101" pitchFamily="2" charset="-122"/>
                <a:cs typeface="Arial Unicode MS" panose="020B0604020202020204" pitchFamily="34" charset="-122"/>
              </a:rPr>
              <a:t>对象</a:t>
            </a:r>
            <a:r>
              <a:rPr lang="en-US" altLang="zh-CN" sz="2800" dirty="0">
                <a:ea typeface="宋体" panose="02010600030101010101" pitchFamily="2" charset="-122"/>
                <a:cs typeface="Arial Unicode MS" panose="020B0604020202020204" pitchFamily="34" charset="-122"/>
              </a:rPr>
              <a:t>)</a:t>
            </a:r>
            <a:r>
              <a:rPr lang="zh-CN" altLang="en-US" sz="2800" dirty="0">
                <a:ea typeface="宋体" panose="02010600030101010101" pitchFamily="2" charset="-122"/>
                <a:cs typeface="Arial Unicode MS" panose="020B0604020202020204" pitchFamily="34" charset="-122"/>
              </a:rPr>
              <a:t>的数组</a:t>
            </a:r>
            <a:endParaRPr lang="en-US" altLang="zh-CN" sz="2800" dirty="0">
              <a:ea typeface="宋体" panose="02010600030101010101" pitchFamily="2" charset="-122"/>
              <a:cs typeface="Arial Unicode MS" panose="020B0604020202020204" pitchFamily="34" charset="-122"/>
            </a:endParaRPr>
          </a:p>
          <a:p>
            <a:pPr marL="342900" indent="-342900">
              <a:buFont typeface="Wingdings" panose="05000000000000000000" pitchFamily="2" charset="2"/>
              <a:buChar char="l"/>
            </a:pPr>
            <a:r>
              <a:rPr lang="zh-CN" altLang="en-US" sz="2800" dirty="0">
                <a:ea typeface="宋体" panose="02010600030101010101" pitchFamily="2" charset="-122"/>
                <a:cs typeface="Arial Unicode MS" panose="020B0604020202020204" pitchFamily="34" charset="-122"/>
              </a:rPr>
              <a:t>案例：创建日期类数组，并打印年月日</a:t>
            </a:r>
            <a:endParaRPr lang="zh-CN" altLang="en-US" sz="2800" dirty="0">
              <a:ea typeface="宋体" panose="02010600030101010101" pitchFamily="2" charset="-122"/>
              <a:cs typeface="Arial Unicode MS" panose="020B0604020202020204" pitchFamily="34" charset="-122"/>
            </a:endParaRPr>
          </a:p>
        </p:txBody>
      </p:sp>
      <p:sp>
        <p:nvSpPr>
          <p:cNvPr id="67588" name="Rectangle 4"/>
          <p:cNvSpPr>
            <a:spLocks noChangeArrowheads="1"/>
          </p:cNvSpPr>
          <p:nvPr/>
        </p:nvSpPr>
        <p:spPr bwMode="auto">
          <a:xfrm>
            <a:off x="542376" y="2571744"/>
            <a:ext cx="8601624" cy="3274743"/>
          </a:xfrm>
          <a:prstGeom prst="rect">
            <a:avLst/>
          </a:prstGeom>
          <a:noFill/>
          <a:ln w="9525">
            <a:noFill/>
            <a:miter lim="800000"/>
          </a:ln>
        </p:spPr>
        <p:txBody>
          <a:bodyPr wrap="square">
            <a:spAutoFit/>
          </a:bodyPr>
          <a:lstStyle/>
          <a:p>
            <a:pPr>
              <a:spcBef>
                <a:spcPct val="20000"/>
              </a:spcBef>
            </a:pPr>
            <a:r>
              <a:rPr lang="en-US" altLang="zh-CN" sz="2200" b="1" dirty="0">
                <a:solidFill>
                  <a:srgbClr val="C00000"/>
                </a:solidFill>
                <a:ea typeface="Arial Unicode MS" panose="020B0604020202020204" pitchFamily="34" charset="-122"/>
                <a:cs typeface="Arial Unicode MS" panose="020B0604020202020204" pitchFamily="34" charset="-122"/>
              </a:rPr>
              <a:t>class </a:t>
            </a:r>
            <a:r>
              <a:rPr lang="en-US" altLang="zh-CN" sz="2200" b="1" dirty="0" err="1">
                <a:solidFill>
                  <a:srgbClr val="C00000"/>
                </a:solidFill>
                <a:ea typeface="Arial Unicode MS" panose="020B0604020202020204" pitchFamily="34" charset="-122"/>
                <a:cs typeface="Arial Unicode MS" panose="020B0604020202020204" pitchFamily="34" charset="-122"/>
              </a:rPr>
              <a:t>MyDate</a:t>
            </a:r>
            <a:r>
              <a:rPr lang="en-US" altLang="zh-CN" sz="2200" b="1" dirty="0">
                <a:solidFill>
                  <a:srgbClr val="C00000"/>
                </a:solidFill>
                <a:ea typeface="Arial Unicode MS" panose="020B0604020202020204" pitchFamily="34" charset="-122"/>
                <a:cs typeface="Arial Unicode MS" panose="020B0604020202020204" pitchFamily="34" charset="-122"/>
              </a:rPr>
              <a:t>{</a:t>
            </a:r>
            <a:endParaRPr lang="en-US" altLang="zh-CN" sz="2200" b="1" dirty="0">
              <a:solidFill>
                <a:srgbClr val="C00000"/>
              </a:solidFill>
              <a:ea typeface="Arial Unicode MS" panose="020B0604020202020204" pitchFamily="34" charset="-122"/>
              <a:cs typeface="Arial Unicode MS" panose="020B0604020202020204" pitchFamily="34" charset="-122"/>
            </a:endParaRPr>
          </a:p>
          <a:p>
            <a:pPr>
              <a:spcBef>
                <a:spcPct val="20000"/>
              </a:spcBef>
            </a:pPr>
            <a:r>
              <a:rPr lang="en-US" altLang="zh-CN" sz="2200" b="1" dirty="0">
                <a:solidFill>
                  <a:srgbClr val="C00000"/>
                </a:solidFill>
                <a:ea typeface="Arial Unicode MS" panose="020B0604020202020204" pitchFamily="34" charset="-122"/>
                <a:cs typeface="Arial Unicode MS" panose="020B0604020202020204" pitchFamily="34" charset="-122"/>
              </a:rPr>
              <a:t>        private </a:t>
            </a:r>
            <a:r>
              <a:rPr lang="en-US" altLang="zh-CN" sz="2200" b="1" dirty="0" err="1">
                <a:solidFill>
                  <a:srgbClr val="C00000"/>
                </a:solidFill>
                <a:ea typeface="Arial Unicode MS" panose="020B0604020202020204" pitchFamily="34" charset="-122"/>
                <a:cs typeface="Arial Unicode MS" panose="020B0604020202020204" pitchFamily="34" charset="-122"/>
              </a:rPr>
              <a:t>int</a:t>
            </a:r>
            <a:r>
              <a:rPr lang="en-US" altLang="zh-CN" sz="2200" b="1" dirty="0">
                <a:solidFill>
                  <a:srgbClr val="C00000"/>
                </a:solidFill>
                <a:ea typeface="Arial Unicode MS" panose="020B0604020202020204" pitchFamily="34" charset="-122"/>
                <a:cs typeface="Arial Unicode MS" panose="020B0604020202020204" pitchFamily="34" charset="-122"/>
              </a:rPr>
              <a:t> day;</a:t>
            </a:r>
            <a:endParaRPr lang="en-US" altLang="zh-CN" sz="2200" b="1" dirty="0">
              <a:solidFill>
                <a:srgbClr val="C00000"/>
              </a:solidFill>
              <a:ea typeface="Arial Unicode MS" panose="020B0604020202020204" pitchFamily="34" charset="-122"/>
              <a:cs typeface="Arial Unicode MS" panose="020B0604020202020204" pitchFamily="34" charset="-122"/>
            </a:endParaRPr>
          </a:p>
          <a:p>
            <a:pPr>
              <a:spcBef>
                <a:spcPct val="20000"/>
              </a:spcBef>
            </a:pPr>
            <a:r>
              <a:rPr lang="en-US" altLang="zh-CN" sz="2200" b="1" dirty="0">
                <a:solidFill>
                  <a:srgbClr val="C00000"/>
                </a:solidFill>
                <a:ea typeface="Arial Unicode MS" panose="020B0604020202020204" pitchFamily="34" charset="-122"/>
                <a:cs typeface="Arial Unicode MS" panose="020B0604020202020204" pitchFamily="34" charset="-122"/>
              </a:rPr>
              <a:t>        private </a:t>
            </a:r>
            <a:r>
              <a:rPr lang="en-US" altLang="zh-CN" sz="2200" b="1" dirty="0" err="1">
                <a:solidFill>
                  <a:srgbClr val="C00000"/>
                </a:solidFill>
                <a:ea typeface="Arial Unicode MS" panose="020B0604020202020204" pitchFamily="34" charset="-122"/>
                <a:cs typeface="Arial Unicode MS" panose="020B0604020202020204" pitchFamily="34" charset="-122"/>
              </a:rPr>
              <a:t>int</a:t>
            </a:r>
            <a:r>
              <a:rPr lang="en-US" altLang="zh-CN" sz="2200" b="1" dirty="0">
                <a:solidFill>
                  <a:srgbClr val="C00000"/>
                </a:solidFill>
                <a:ea typeface="Arial Unicode MS" panose="020B0604020202020204" pitchFamily="34" charset="-122"/>
                <a:cs typeface="Arial Unicode MS" panose="020B0604020202020204" pitchFamily="34" charset="-122"/>
              </a:rPr>
              <a:t> month;</a:t>
            </a:r>
            <a:endParaRPr lang="en-US" altLang="zh-CN" sz="2200" b="1" dirty="0">
              <a:solidFill>
                <a:srgbClr val="C00000"/>
              </a:solidFill>
              <a:ea typeface="Arial Unicode MS" panose="020B0604020202020204" pitchFamily="34" charset="-122"/>
              <a:cs typeface="Arial Unicode MS" panose="020B0604020202020204" pitchFamily="34" charset="-122"/>
            </a:endParaRPr>
          </a:p>
          <a:p>
            <a:pPr>
              <a:spcBef>
                <a:spcPct val="20000"/>
              </a:spcBef>
            </a:pPr>
            <a:r>
              <a:rPr lang="en-US" altLang="zh-CN" sz="2200" b="1" dirty="0">
                <a:solidFill>
                  <a:srgbClr val="C00000"/>
                </a:solidFill>
                <a:ea typeface="Arial Unicode MS" panose="020B0604020202020204" pitchFamily="34" charset="-122"/>
                <a:cs typeface="Arial Unicode MS" panose="020B0604020202020204" pitchFamily="34" charset="-122"/>
              </a:rPr>
              <a:t>        private </a:t>
            </a:r>
            <a:r>
              <a:rPr lang="en-US" altLang="zh-CN" sz="2200" b="1" dirty="0" err="1">
                <a:solidFill>
                  <a:srgbClr val="C00000"/>
                </a:solidFill>
                <a:ea typeface="Arial Unicode MS" panose="020B0604020202020204" pitchFamily="34" charset="-122"/>
                <a:cs typeface="Arial Unicode MS" panose="020B0604020202020204" pitchFamily="34" charset="-122"/>
              </a:rPr>
              <a:t>int</a:t>
            </a:r>
            <a:r>
              <a:rPr lang="en-US" altLang="zh-CN" sz="2200" b="1" dirty="0">
                <a:solidFill>
                  <a:srgbClr val="C00000"/>
                </a:solidFill>
                <a:ea typeface="Arial Unicode MS" panose="020B0604020202020204" pitchFamily="34" charset="-122"/>
                <a:cs typeface="Arial Unicode MS" panose="020B0604020202020204" pitchFamily="34" charset="-122"/>
              </a:rPr>
              <a:t> year;</a:t>
            </a:r>
            <a:endParaRPr lang="en-US" altLang="zh-CN" sz="2200" b="1" dirty="0">
              <a:solidFill>
                <a:srgbClr val="C00000"/>
              </a:solidFill>
              <a:ea typeface="Arial Unicode MS" panose="020B0604020202020204" pitchFamily="34" charset="-122"/>
              <a:cs typeface="Arial Unicode MS" panose="020B0604020202020204" pitchFamily="34" charset="-122"/>
            </a:endParaRPr>
          </a:p>
          <a:p>
            <a:pPr>
              <a:spcBef>
                <a:spcPct val="20000"/>
              </a:spcBef>
            </a:pPr>
            <a:r>
              <a:rPr lang="en-US" altLang="zh-CN" sz="2200" b="1" dirty="0">
                <a:solidFill>
                  <a:srgbClr val="C00000"/>
                </a:solidFill>
                <a:ea typeface="Arial Unicode MS" panose="020B0604020202020204" pitchFamily="34" charset="-122"/>
                <a:cs typeface="Arial Unicode MS" panose="020B0604020202020204" pitchFamily="34" charset="-122"/>
              </a:rPr>
              <a:t>	public void display(){</a:t>
            </a:r>
            <a:endParaRPr lang="en-US" altLang="zh-CN" sz="2200" b="1" dirty="0">
              <a:solidFill>
                <a:srgbClr val="C00000"/>
              </a:solidFill>
              <a:ea typeface="Arial Unicode MS" panose="020B0604020202020204" pitchFamily="34" charset="-122"/>
              <a:cs typeface="Arial Unicode MS" panose="020B0604020202020204" pitchFamily="34" charset="-122"/>
            </a:endParaRPr>
          </a:p>
          <a:p>
            <a:pPr>
              <a:spcBef>
                <a:spcPct val="20000"/>
              </a:spcBef>
            </a:pPr>
            <a:r>
              <a:rPr lang="en-US" altLang="zh-CN" sz="2200" b="1" dirty="0">
                <a:solidFill>
                  <a:srgbClr val="C00000"/>
                </a:solidFill>
                <a:ea typeface="Arial Unicode MS" panose="020B0604020202020204" pitchFamily="34" charset="-122"/>
                <a:cs typeface="Arial Unicode MS" panose="020B0604020202020204" pitchFamily="34" charset="-122"/>
              </a:rPr>
              <a:t>		</a:t>
            </a:r>
            <a:r>
              <a:rPr lang="en-US" altLang="zh-CN" sz="2200" b="1" dirty="0" err="1">
                <a:solidFill>
                  <a:srgbClr val="C00000"/>
                </a:solidFill>
                <a:ea typeface="Arial Unicode MS" panose="020B0604020202020204" pitchFamily="34" charset="-122"/>
                <a:cs typeface="Arial Unicode MS" panose="020B0604020202020204" pitchFamily="34" charset="-122"/>
              </a:rPr>
              <a:t>System.out.println</a:t>
            </a:r>
            <a:r>
              <a:rPr lang="en-US" altLang="zh-CN" sz="2200" b="1" dirty="0">
                <a:solidFill>
                  <a:srgbClr val="C00000"/>
                </a:solidFill>
                <a:ea typeface="Arial Unicode MS" panose="020B0604020202020204" pitchFamily="34" charset="-122"/>
                <a:cs typeface="Arial Unicode MS" panose="020B0604020202020204" pitchFamily="34" charset="-122"/>
              </a:rPr>
              <a:t>(year + "-" + month + "-" + day);</a:t>
            </a:r>
            <a:endParaRPr lang="en-US" altLang="zh-CN" sz="2200" b="1" dirty="0">
              <a:solidFill>
                <a:srgbClr val="C00000"/>
              </a:solidFill>
              <a:ea typeface="Arial Unicode MS" panose="020B0604020202020204" pitchFamily="34" charset="-122"/>
              <a:cs typeface="Arial Unicode MS" panose="020B0604020202020204" pitchFamily="34" charset="-122"/>
            </a:endParaRPr>
          </a:p>
          <a:p>
            <a:pPr>
              <a:spcBef>
                <a:spcPct val="20000"/>
              </a:spcBef>
            </a:pPr>
            <a:r>
              <a:rPr lang="en-US" altLang="zh-CN" sz="2200" b="1" dirty="0">
                <a:solidFill>
                  <a:srgbClr val="C00000"/>
                </a:solidFill>
                <a:ea typeface="Arial Unicode MS" panose="020B0604020202020204" pitchFamily="34" charset="-122"/>
                <a:cs typeface="Arial Unicode MS" panose="020B0604020202020204" pitchFamily="34" charset="-122"/>
              </a:rPr>
              <a:t>        }</a:t>
            </a:r>
            <a:endParaRPr lang="en-US" altLang="zh-CN" sz="2200" b="1" dirty="0">
              <a:solidFill>
                <a:srgbClr val="C00000"/>
              </a:solidFill>
              <a:ea typeface="Arial Unicode MS" panose="020B0604020202020204" pitchFamily="34" charset="-122"/>
              <a:cs typeface="Arial Unicode MS" panose="020B0604020202020204" pitchFamily="34" charset="-122"/>
            </a:endParaRPr>
          </a:p>
          <a:p>
            <a:pPr>
              <a:spcBef>
                <a:spcPct val="20000"/>
              </a:spcBef>
            </a:pPr>
            <a:r>
              <a:rPr lang="en-US" altLang="zh-CN" sz="2200" b="1" dirty="0">
                <a:solidFill>
                  <a:srgbClr val="C00000"/>
                </a:solidFill>
                <a:ea typeface="Arial Unicode MS" panose="020B0604020202020204" pitchFamily="34" charset="-122"/>
                <a:cs typeface="Arial Unicode MS" panose="020B0604020202020204" pitchFamily="34" charset="-122"/>
              </a:rPr>
              <a:t> }</a:t>
            </a:r>
            <a:endParaRPr lang="en-US" altLang="zh-CN" sz="2200" b="1" dirty="0">
              <a:solidFill>
                <a:srgbClr val="C00000"/>
              </a:solidFill>
              <a:ea typeface="Arial Unicode MS" panose="020B0604020202020204" pitchFamily="34" charset="-122"/>
              <a:cs typeface="Arial Unicode MS" panose="020B0604020202020204" pitchFamily="34"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Line 2"/>
          <p:cNvSpPr>
            <a:spLocks noChangeShapeType="1"/>
          </p:cNvSpPr>
          <p:nvPr/>
        </p:nvSpPr>
        <p:spPr bwMode="auto">
          <a:xfrm>
            <a:off x="6439272" y="3054350"/>
            <a:ext cx="0" cy="2514600"/>
          </a:xfrm>
          <a:prstGeom prst="line">
            <a:avLst/>
          </a:prstGeom>
          <a:noFill/>
          <a:ln w="19050">
            <a:solidFill>
              <a:schemeClr val="tx1"/>
            </a:solidFill>
            <a:round/>
          </a:ln>
        </p:spPr>
        <p:txBody>
          <a:bodyPr/>
          <a:lstStyle/>
          <a:p>
            <a:endParaRPr lang="zh-CN" altLang="en-US">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69635" name="Line 3"/>
          <p:cNvSpPr>
            <a:spLocks noChangeShapeType="1"/>
          </p:cNvSpPr>
          <p:nvPr/>
        </p:nvSpPr>
        <p:spPr bwMode="auto">
          <a:xfrm>
            <a:off x="6972672" y="3054350"/>
            <a:ext cx="0" cy="2514600"/>
          </a:xfrm>
          <a:prstGeom prst="line">
            <a:avLst/>
          </a:prstGeom>
          <a:noFill/>
          <a:ln w="19050">
            <a:solidFill>
              <a:schemeClr val="tx1"/>
            </a:solidFill>
            <a:round/>
          </a:ln>
        </p:spPr>
        <p:txBody>
          <a:bodyPr/>
          <a:lstStyle/>
          <a:p>
            <a:endParaRPr lang="zh-CN" altLang="en-US">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69636" name="Line 4"/>
          <p:cNvSpPr>
            <a:spLocks noChangeShapeType="1"/>
          </p:cNvSpPr>
          <p:nvPr/>
        </p:nvSpPr>
        <p:spPr bwMode="auto">
          <a:xfrm>
            <a:off x="6439272" y="5568950"/>
            <a:ext cx="533400" cy="0"/>
          </a:xfrm>
          <a:prstGeom prst="line">
            <a:avLst/>
          </a:prstGeom>
          <a:noFill/>
          <a:ln w="19050">
            <a:solidFill>
              <a:schemeClr val="tx1"/>
            </a:solidFill>
            <a:round/>
          </a:ln>
        </p:spPr>
        <p:txBody>
          <a:bodyPr/>
          <a:lstStyle/>
          <a:p>
            <a:endParaRPr lang="zh-CN" altLang="en-US">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69637" name="AutoShape 5"/>
          <p:cNvSpPr/>
          <p:nvPr/>
        </p:nvSpPr>
        <p:spPr bwMode="auto">
          <a:xfrm>
            <a:off x="6058272" y="5264150"/>
            <a:ext cx="152400" cy="304800"/>
          </a:xfrm>
          <a:prstGeom prst="leftBrace">
            <a:avLst>
              <a:gd name="adj1" fmla="val 16667"/>
              <a:gd name="adj2" fmla="val 50000"/>
            </a:avLst>
          </a:prstGeom>
          <a:noFill/>
          <a:ln w="9525">
            <a:solidFill>
              <a:schemeClr val="tx1"/>
            </a:solidFill>
            <a:round/>
          </a:ln>
        </p:spPr>
        <p:txBody>
          <a:bodyPr wrap="none" anchor="ctr"/>
          <a:lstStyle/>
          <a:p>
            <a:endParaRPr lang="zh-CN" altLang="en-US">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69638" name="Text Box 6"/>
          <p:cNvSpPr txBox="1">
            <a:spLocks noChangeArrowheads="1"/>
          </p:cNvSpPr>
          <p:nvPr/>
        </p:nvSpPr>
        <p:spPr bwMode="auto">
          <a:xfrm>
            <a:off x="5220072" y="5187950"/>
            <a:ext cx="914400" cy="396875"/>
          </a:xfrm>
          <a:prstGeom prst="rect">
            <a:avLst/>
          </a:prstGeom>
          <a:noFill/>
          <a:ln w="9525">
            <a:noFill/>
            <a:miter lim="800000"/>
          </a:ln>
        </p:spPr>
        <p:txBody>
          <a:bodyPr>
            <a:spAutoFit/>
          </a:bodyPr>
          <a:lstStyle/>
          <a:p>
            <a:pPr algn="r"/>
            <a:r>
              <a:rPr lang="en-US" altLang="zh-CN" sz="2000">
                <a:latin typeface="Arial Unicode MS" panose="020B0604020202020204" pitchFamily="34" charset="-122"/>
                <a:ea typeface="Arial Unicode MS" panose="020B0604020202020204" pitchFamily="34" charset="-122"/>
                <a:cs typeface="Arial Unicode MS" panose="020B0604020202020204" pitchFamily="34" charset="-122"/>
              </a:rPr>
              <a:t>main</a:t>
            </a:r>
            <a:endParaRPr lang="en-US" altLang="zh-CN" sz="200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69639" name="Text Box 7"/>
          <p:cNvSpPr txBox="1">
            <a:spLocks noChangeArrowheads="1"/>
          </p:cNvSpPr>
          <p:nvPr/>
        </p:nvSpPr>
        <p:spPr bwMode="auto">
          <a:xfrm>
            <a:off x="5982072" y="2520950"/>
            <a:ext cx="1219200" cy="369332"/>
          </a:xfrm>
          <a:prstGeom prst="rect">
            <a:avLst/>
          </a:prstGeom>
          <a:noFill/>
          <a:ln w="9525">
            <a:noFill/>
            <a:miter lim="800000"/>
          </a:ln>
        </p:spPr>
        <p:txBody>
          <a:bodyPr>
            <a:spAutoFit/>
          </a:bodyPr>
          <a:lstStyle/>
          <a:p>
            <a:pPr algn="r"/>
            <a:r>
              <a:rPr lang="zh-CN" altLang="en-US">
                <a:latin typeface="Arial Unicode MS" panose="020B0604020202020204" pitchFamily="34" charset="-122"/>
                <a:ea typeface="Arial Unicode MS" panose="020B0604020202020204" pitchFamily="34" charset="-122"/>
                <a:cs typeface="Arial Unicode MS" panose="020B0604020202020204" pitchFamily="34" charset="-122"/>
              </a:rPr>
              <a:t>栈内存</a:t>
            </a:r>
            <a:endParaRPr lang="zh-CN" altLang="en-US">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69640" name="Text Box 8"/>
          <p:cNvSpPr txBox="1">
            <a:spLocks noChangeArrowheads="1"/>
          </p:cNvSpPr>
          <p:nvPr/>
        </p:nvSpPr>
        <p:spPr bwMode="auto">
          <a:xfrm>
            <a:off x="6439272" y="5264150"/>
            <a:ext cx="533400" cy="314325"/>
          </a:xfrm>
          <a:prstGeom prst="rect">
            <a:avLst/>
          </a:prstGeom>
          <a:solidFill>
            <a:schemeClr val="folHlink"/>
          </a:solidFill>
          <a:ln w="9525">
            <a:solidFill>
              <a:schemeClr val="accent2"/>
            </a:solidFill>
            <a:miter lim="800000"/>
          </a:ln>
        </p:spPr>
        <p:txBody>
          <a:bodyPr tIns="0" bIns="0">
            <a:spAutoFit/>
          </a:bodyPr>
          <a:lstStyle/>
          <a:p>
            <a:pPr algn="ctr"/>
            <a:endParaRPr lang="zh-CN" altLang="zh-CN" sz="200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69641" name="Text Box 9"/>
          <p:cNvSpPr txBox="1">
            <a:spLocks noChangeArrowheads="1"/>
          </p:cNvSpPr>
          <p:nvPr/>
        </p:nvSpPr>
        <p:spPr bwMode="auto">
          <a:xfrm>
            <a:off x="6059016" y="5264150"/>
            <a:ext cx="457200" cy="304800"/>
          </a:xfrm>
          <a:prstGeom prst="rect">
            <a:avLst/>
          </a:prstGeom>
          <a:noFill/>
          <a:ln w="9525">
            <a:noFill/>
            <a:miter lim="800000"/>
          </a:ln>
        </p:spPr>
        <p:txBody>
          <a:bodyPr tIns="0" bIns="0">
            <a:spAutoFit/>
          </a:bodyPr>
          <a:lstStyle/>
          <a:p>
            <a:pPr algn="r"/>
            <a:r>
              <a:rPr lang="en-US" altLang="zh-CN" sz="2000">
                <a:latin typeface="Arial Unicode MS" panose="020B0604020202020204" pitchFamily="34" charset="-122"/>
                <a:ea typeface="Arial Unicode MS" panose="020B0604020202020204" pitchFamily="34" charset="-122"/>
                <a:cs typeface="Arial Unicode MS" panose="020B0604020202020204" pitchFamily="34" charset="-122"/>
              </a:rPr>
              <a:t>m</a:t>
            </a:r>
            <a:endParaRPr lang="en-US" altLang="zh-CN" sz="200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69642" name="Oval 10"/>
          <p:cNvSpPr>
            <a:spLocks noChangeArrowheads="1"/>
          </p:cNvSpPr>
          <p:nvPr/>
        </p:nvSpPr>
        <p:spPr bwMode="auto">
          <a:xfrm>
            <a:off x="7164760" y="2749550"/>
            <a:ext cx="1809750" cy="3200400"/>
          </a:xfrm>
          <a:prstGeom prst="ellipse">
            <a:avLst/>
          </a:prstGeom>
          <a:solidFill>
            <a:schemeClr val="accent1">
              <a:lumMod val="40000"/>
              <a:lumOff val="60000"/>
            </a:schemeClr>
          </a:solidFill>
          <a:ln w="28575">
            <a:solidFill>
              <a:schemeClr val="tx1"/>
            </a:solidFill>
            <a:round/>
          </a:ln>
        </p:spPr>
        <p:txBody>
          <a:bodyPr wrap="none" anchor="ctr"/>
          <a:lstStyle/>
          <a:p>
            <a:endParaRPr lang="zh-CN" altLang="en-US">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69643" name="Text Box 11"/>
          <p:cNvSpPr txBox="1">
            <a:spLocks noChangeArrowheads="1"/>
          </p:cNvSpPr>
          <p:nvPr/>
        </p:nvSpPr>
        <p:spPr bwMode="auto">
          <a:xfrm>
            <a:off x="7814047" y="3648075"/>
            <a:ext cx="609600" cy="184666"/>
          </a:xfrm>
          <a:prstGeom prst="rect">
            <a:avLst/>
          </a:prstGeom>
          <a:solidFill>
            <a:srgbClr val="FF66CC"/>
          </a:solidFill>
          <a:ln w="9525">
            <a:solidFill>
              <a:schemeClr val="accent2"/>
            </a:solidFill>
            <a:miter lim="800000"/>
          </a:ln>
        </p:spPr>
        <p:txBody>
          <a:bodyPr tIns="0" bIns="0">
            <a:spAutoFit/>
          </a:bodyPr>
          <a:lstStyle/>
          <a:p>
            <a:pPr algn="ctr"/>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null</a:t>
            </a:r>
            <a:endPar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69644" name="Line 12"/>
          <p:cNvSpPr>
            <a:spLocks noChangeShapeType="1"/>
          </p:cNvSpPr>
          <p:nvPr/>
        </p:nvSpPr>
        <p:spPr bwMode="auto">
          <a:xfrm flipV="1">
            <a:off x="6972672" y="3716338"/>
            <a:ext cx="839788" cy="1776412"/>
          </a:xfrm>
          <a:prstGeom prst="line">
            <a:avLst/>
          </a:prstGeom>
          <a:noFill/>
          <a:ln w="9525">
            <a:solidFill>
              <a:schemeClr val="accent2"/>
            </a:solidFill>
            <a:round/>
            <a:tailEnd type="triangle" w="med" len="med"/>
          </a:ln>
        </p:spPr>
        <p:txBody>
          <a:bodyPr/>
          <a:lstStyle/>
          <a:p>
            <a:endParaRPr lang="zh-CN" altLang="en-US">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69645" name="Text Box 13"/>
          <p:cNvSpPr txBox="1">
            <a:spLocks noChangeArrowheads="1"/>
          </p:cNvSpPr>
          <p:nvPr/>
        </p:nvSpPr>
        <p:spPr bwMode="auto">
          <a:xfrm>
            <a:off x="7325097" y="3141663"/>
            <a:ext cx="1728788" cy="366712"/>
          </a:xfrm>
          <a:prstGeom prst="rect">
            <a:avLst/>
          </a:prstGeom>
          <a:noFill/>
          <a:ln w="9525">
            <a:noFill/>
            <a:miter lim="800000"/>
          </a:ln>
        </p:spPr>
        <p:txBody>
          <a:bodyPr>
            <a:spAutoFit/>
          </a:bodyPr>
          <a:lstStyle/>
          <a:p>
            <a:r>
              <a:rPr lang="en-US" altLang="zh-CN" sz="1800">
                <a:latin typeface="Arial Unicode MS" panose="020B0604020202020204" pitchFamily="34" charset="-122"/>
                <a:ea typeface="Arial Unicode MS" panose="020B0604020202020204" pitchFamily="34" charset="-122"/>
                <a:cs typeface="Arial Unicode MS" panose="020B0604020202020204" pitchFamily="34" charset="-122"/>
              </a:rPr>
              <a:t>MyDate[]</a:t>
            </a:r>
            <a:r>
              <a:rPr lang="zh-CN" altLang="en-US" sz="1800">
                <a:latin typeface="Arial Unicode MS" panose="020B0604020202020204" pitchFamily="34" charset="-122"/>
                <a:ea typeface="Arial Unicode MS" panose="020B0604020202020204" pitchFamily="34" charset="-122"/>
                <a:cs typeface="Arial Unicode MS" panose="020B0604020202020204" pitchFamily="34" charset="-122"/>
              </a:rPr>
              <a:t>对象</a:t>
            </a:r>
            <a:endParaRPr lang="zh-CN" altLang="en-US" sz="180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69646" name="Text Box 14"/>
          <p:cNvSpPr txBox="1">
            <a:spLocks noChangeArrowheads="1"/>
          </p:cNvSpPr>
          <p:nvPr/>
        </p:nvSpPr>
        <p:spPr bwMode="auto">
          <a:xfrm>
            <a:off x="7814047" y="3836988"/>
            <a:ext cx="609600" cy="184666"/>
          </a:xfrm>
          <a:prstGeom prst="rect">
            <a:avLst/>
          </a:prstGeom>
          <a:solidFill>
            <a:srgbClr val="FF66CC"/>
          </a:solidFill>
          <a:ln w="9525">
            <a:solidFill>
              <a:schemeClr val="accent2"/>
            </a:solidFill>
            <a:miter lim="800000"/>
          </a:ln>
        </p:spPr>
        <p:txBody>
          <a:bodyPr tIns="0" bIns="0">
            <a:spAutoFit/>
          </a:bodyPr>
          <a:lstStyle/>
          <a:p>
            <a:pPr algn="ctr"/>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null</a:t>
            </a:r>
            <a:endPar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69647" name="Text Box 15"/>
          <p:cNvSpPr txBox="1">
            <a:spLocks noChangeArrowheads="1"/>
          </p:cNvSpPr>
          <p:nvPr/>
        </p:nvSpPr>
        <p:spPr bwMode="auto">
          <a:xfrm>
            <a:off x="7814047" y="4029075"/>
            <a:ext cx="609600" cy="184666"/>
          </a:xfrm>
          <a:prstGeom prst="rect">
            <a:avLst/>
          </a:prstGeom>
          <a:solidFill>
            <a:srgbClr val="FF66CC"/>
          </a:solidFill>
          <a:ln w="9525">
            <a:solidFill>
              <a:schemeClr val="accent2"/>
            </a:solidFill>
            <a:miter lim="800000"/>
          </a:ln>
        </p:spPr>
        <p:txBody>
          <a:bodyPr tIns="0" bIns="0">
            <a:spAutoFit/>
          </a:bodyPr>
          <a:lstStyle/>
          <a:p>
            <a:pPr algn="ctr"/>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null</a:t>
            </a:r>
            <a:endPar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69648" name="Text Box 16"/>
          <p:cNvSpPr txBox="1">
            <a:spLocks noChangeArrowheads="1"/>
          </p:cNvSpPr>
          <p:nvPr/>
        </p:nvSpPr>
        <p:spPr bwMode="auto">
          <a:xfrm>
            <a:off x="7814047" y="4217988"/>
            <a:ext cx="609600" cy="184666"/>
          </a:xfrm>
          <a:prstGeom prst="rect">
            <a:avLst/>
          </a:prstGeom>
          <a:solidFill>
            <a:srgbClr val="FF66CC"/>
          </a:solidFill>
          <a:ln w="9525">
            <a:solidFill>
              <a:schemeClr val="accent2"/>
            </a:solidFill>
            <a:miter lim="800000"/>
          </a:ln>
        </p:spPr>
        <p:txBody>
          <a:bodyPr tIns="0" bIns="0">
            <a:spAutoFit/>
          </a:bodyPr>
          <a:lstStyle/>
          <a:p>
            <a:pPr algn="ctr"/>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null</a:t>
            </a:r>
            <a:endPar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69649" name="Text Box 17"/>
          <p:cNvSpPr txBox="1">
            <a:spLocks noChangeArrowheads="1"/>
          </p:cNvSpPr>
          <p:nvPr/>
        </p:nvSpPr>
        <p:spPr bwMode="auto">
          <a:xfrm>
            <a:off x="7814047" y="4410075"/>
            <a:ext cx="609600" cy="184666"/>
          </a:xfrm>
          <a:prstGeom prst="rect">
            <a:avLst/>
          </a:prstGeom>
          <a:solidFill>
            <a:srgbClr val="FF66CC"/>
          </a:solidFill>
          <a:ln w="9525">
            <a:solidFill>
              <a:schemeClr val="accent2"/>
            </a:solidFill>
            <a:miter lim="800000"/>
          </a:ln>
        </p:spPr>
        <p:txBody>
          <a:bodyPr tIns="0" bIns="0">
            <a:spAutoFit/>
          </a:bodyPr>
          <a:lstStyle/>
          <a:p>
            <a:pPr algn="ctr"/>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null</a:t>
            </a:r>
            <a:endPar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69650" name="Text Box 18"/>
          <p:cNvSpPr txBox="1">
            <a:spLocks noChangeArrowheads="1"/>
          </p:cNvSpPr>
          <p:nvPr/>
        </p:nvSpPr>
        <p:spPr bwMode="auto">
          <a:xfrm>
            <a:off x="7814047" y="4598988"/>
            <a:ext cx="609600" cy="184666"/>
          </a:xfrm>
          <a:prstGeom prst="rect">
            <a:avLst/>
          </a:prstGeom>
          <a:solidFill>
            <a:srgbClr val="FF66CC"/>
          </a:solidFill>
          <a:ln w="9525">
            <a:solidFill>
              <a:schemeClr val="accent2"/>
            </a:solidFill>
            <a:miter lim="800000"/>
          </a:ln>
        </p:spPr>
        <p:txBody>
          <a:bodyPr tIns="0" bIns="0">
            <a:spAutoFit/>
          </a:bodyPr>
          <a:lstStyle/>
          <a:p>
            <a:pPr algn="ctr"/>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null</a:t>
            </a:r>
            <a:endPar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69651" name="Text Box 19"/>
          <p:cNvSpPr txBox="1">
            <a:spLocks noChangeArrowheads="1"/>
          </p:cNvSpPr>
          <p:nvPr/>
        </p:nvSpPr>
        <p:spPr bwMode="auto">
          <a:xfrm>
            <a:off x="7814047" y="4791075"/>
            <a:ext cx="609600" cy="184666"/>
          </a:xfrm>
          <a:prstGeom prst="rect">
            <a:avLst/>
          </a:prstGeom>
          <a:solidFill>
            <a:srgbClr val="FF66CC"/>
          </a:solidFill>
          <a:ln w="9525">
            <a:solidFill>
              <a:schemeClr val="accent2"/>
            </a:solidFill>
            <a:miter lim="800000"/>
          </a:ln>
        </p:spPr>
        <p:txBody>
          <a:bodyPr tIns="0" bIns="0">
            <a:spAutoFit/>
          </a:bodyPr>
          <a:lstStyle/>
          <a:p>
            <a:pPr algn="ctr"/>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null</a:t>
            </a:r>
            <a:endPar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69652" name="Text Box 20"/>
          <p:cNvSpPr txBox="1">
            <a:spLocks noChangeArrowheads="1"/>
          </p:cNvSpPr>
          <p:nvPr/>
        </p:nvSpPr>
        <p:spPr bwMode="auto">
          <a:xfrm>
            <a:off x="7814047" y="4979988"/>
            <a:ext cx="609600" cy="184666"/>
          </a:xfrm>
          <a:prstGeom prst="rect">
            <a:avLst/>
          </a:prstGeom>
          <a:solidFill>
            <a:srgbClr val="FF66CC"/>
          </a:solidFill>
          <a:ln w="9525">
            <a:solidFill>
              <a:schemeClr val="accent2"/>
            </a:solidFill>
            <a:miter lim="800000"/>
          </a:ln>
        </p:spPr>
        <p:txBody>
          <a:bodyPr tIns="0" bIns="0">
            <a:spAutoFit/>
          </a:bodyPr>
          <a:lstStyle/>
          <a:p>
            <a:pPr algn="ctr"/>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null</a:t>
            </a:r>
            <a:endPar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69653" name="Text Box 21"/>
          <p:cNvSpPr txBox="1">
            <a:spLocks noChangeArrowheads="1"/>
          </p:cNvSpPr>
          <p:nvPr/>
        </p:nvSpPr>
        <p:spPr bwMode="auto">
          <a:xfrm>
            <a:off x="7814047" y="5172075"/>
            <a:ext cx="609600" cy="184666"/>
          </a:xfrm>
          <a:prstGeom prst="rect">
            <a:avLst/>
          </a:prstGeom>
          <a:solidFill>
            <a:srgbClr val="FF66CC"/>
          </a:solidFill>
          <a:ln w="9525">
            <a:solidFill>
              <a:schemeClr val="accent2"/>
            </a:solidFill>
            <a:miter lim="800000"/>
          </a:ln>
        </p:spPr>
        <p:txBody>
          <a:bodyPr tIns="0" bIns="0">
            <a:spAutoFit/>
          </a:bodyPr>
          <a:lstStyle/>
          <a:p>
            <a:pPr algn="ctr"/>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null</a:t>
            </a:r>
            <a:endPar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69654" name="Text Box 22"/>
          <p:cNvSpPr txBox="1">
            <a:spLocks noChangeArrowheads="1"/>
          </p:cNvSpPr>
          <p:nvPr/>
        </p:nvSpPr>
        <p:spPr bwMode="auto">
          <a:xfrm>
            <a:off x="7814047" y="5324475"/>
            <a:ext cx="609600" cy="184666"/>
          </a:xfrm>
          <a:prstGeom prst="rect">
            <a:avLst/>
          </a:prstGeom>
          <a:solidFill>
            <a:srgbClr val="FF66CC"/>
          </a:solidFill>
          <a:ln w="9525">
            <a:solidFill>
              <a:schemeClr val="accent2"/>
            </a:solidFill>
            <a:miter lim="800000"/>
          </a:ln>
        </p:spPr>
        <p:txBody>
          <a:bodyPr tIns="0" bIns="0">
            <a:spAutoFit/>
          </a:bodyPr>
          <a:lstStyle/>
          <a:p>
            <a:pPr algn="ctr"/>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null</a:t>
            </a:r>
            <a:endPar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69655" name="Text Box 23"/>
          <p:cNvSpPr txBox="1">
            <a:spLocks noChangeArrowheads="1"/>
          </p:cNvSpPr>
          <p:nvPr/>
        </p:nvSpPr>
        <p:spPr bwMode="auto">
          <a:xfrm>
            <a:off x="6852022" y="5480050"/>
            <a:ext cx="1752600" cy="396875"/>
          </a:xfrm>
          <a:prstGeom prst="rect">
            <a:avLst/>
          </a:prstGeom>
          <a:noFill/>
          <a:ln w="9525">
            <a:noFill/>
            <a:miter lim="800000"/>
          </a:ln>
        </p:spPr>
        <p:txBody>
          <a:bodyPr>
            <a:spAutoFit/>
          </a:bodyPr>
          <a:lstStyle/>
          <a:p>
            <a:pPr algn="r"/>
            <a:r>
              <a:rPr lang="zh-CN" altLang="en-US" sz="2000">
                <a:latin typeface="Arial Unicode MS" panose="020B0604020202020204" pitchFamily="34" charset="-122"/>
                <a:ea typeface="Arial Unicode MS" panose="020B0604020202020204" pitchFamily="34" charset="-122"/>
                <a:cs typeface="Arial Unicode MS" panose="020B0604020202020204" pitchFamily="34" charset="-122"/>
              </a:rPr>
              <a:t>堆内存</a:t>
            </a:r>
            <a:endParaRPr lang="zh-CN" altLang="en-US" sz="200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69656" name="Text Box 24"/>
          <p:cNvSpPr txBox="1">
            <a:spLocks noChangeArrowheads="1"/>
          </p:cNvSpPr>
          <p:nvPr/>
        </p:nvSpPr>
        <p:spPr bwMode="auto">
          <a:xfrm>
            <a:off x="896877" y="6080720"/>
            <a:ext cx="1981200" cy="276999"/>
          </a:xfrm>
          <a:prstGeom prst="rect">
            <a:avLst/>
          </a:prstGeom>
          <a:noFill/>
          <a:ln w="9525">
            <a:noFill/>
            <a:miter lim="800000"/>
          </a:ln>
        </p:spPr>
        <p:txBody>
          <a:bodyPr tIns="0" bIns="0">
            <a:spAutoFit/>
          </a:bodyPr>
          <a:lstStyle/>
          <a:p>
            <a:pPr algn="r"/>
            <a:r>
              <a:rPr lang="zh-CN" altLang="en-US" dirty="0">
                <a:latin typeface="宋体" panose="02010600030101010101" pitchFamily="2" charset="-122"/>
                <a:ea typeface="宋体" panose="02010600030101010101" pitchFamily="2" charset="-122"/>
                <a:cs typeface="Arial Unicode MS" panose="020B0604020202020204" pitchFamily="34" charset="-122"/>
              </a:rPr>
              <a:t>处内存状态</a:t>
            </a:r>
            <a:endParaRPr lang="zh-CN" altLang="en-US" dirty="0">
              <a:latin typeface="宋体" panose="02010600030101010101" pitchFamily="2" charset="-122"/>
              <a:ea typeface="宋体" panose="02010600030101010101" pitchFamily="2" charset="-122"/>
              <a:cs typeface="Arial Unicode MS" panose="020B0604020202020204" pitchFamily="34" charset="-122"/>
            </a:endParaRPr>
          </a:p>
        </p:txBody>
      </p:sp>
      <p:sp>
        <p:nvSpPr>
          <p:cNvPr id="69657" name="AutoShape 25"/>
          <p:cNvSpPr>
            <a:spLocks noChangeArrowheads="1"/>
          </p:cNvSpPr>
          <p:nvPr/>
        </p:nvSpPr>
        <p:spPr bwMode="auto">
          <a:xfrm>
            <a:off x="1341095" y="6128158"/>
            <a:ext cx="228600" cy="228600"/>
          </a:xfrm>
          <a:prstGeom prst="star4">
            <a:avLst>
              <a:gd name="adj" fmla="val 12500"/>
            </a:avLst>
          </a:prstGeom>
          <a:solidFill>
            <a:srgbClr val="FFFF00"/>
          </a:solidFill>
          <a:ln w="9525">
            <a:solidFill>
              <a:srgbClr val="FF3300"/>
            </a:solidFill>
            <a:miter lim="800000"/>
          </a:ln>
        </p:spPr>
        <p:txBody>
          <a:bodyPr wrap="none" anchor="ctr"/>
          <a:lstStyle/>
          <a:p>
            <a:endParaRPr lang="zh-CN" altLang="en-US">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69658" name="Rectangle 26"/>
          <p:cNvSpPr>
            <a:spLocks noChangeArrowheads="1"/>
          </p:cNvSpPr>
          <p:nvPr/>
        </p:nvSpPr>
        <p:spPr bwMode="auto">
          <a:xfrm>
            <a:off x="250825" y="1461531"/>
            <a:ext cx="6635150" cy="523220"/>
          </a:xfrm>
          <a:prstGeom prst="rect">
            <a:avLst/>
          </a:prstGeom>
          <a:noFill/>
          <a:ln w="9525">
            <a:noFill/>
            <a:miter lim="800000"/>
          </a:ln>
        </p:spPr>
        <p:txBody>
          <a:bodyPr wrap="none">
            <a:spAutoFit/>
          </a:bodyPr>
          <a:lstStyle/>
          <a:p>
            <a:pPr marL="342900" indent="-342900">
              <a:buFont typeface="Wingdings" panose="05000000000000000000" pitchFamily="2" charset="2"/>
              <a:buChar char="l"/>
            </a:pPr>
            <a:r>
              <a:rPr lang="zh-CN" altLang="en-US" sz="2800" dirty="0">
                <a:latin typeface="宋体" panose="02010600030101010101" pitchFamily="2" charset="-122"/>
                <a:ea typeface="宋体" panose="02010600030101010101" pitchFamily="2" charset="-122"/>
                <a:cs typeface="Arial Unicode MS" panose="020B0604020202020204" pitchFamily="34" charset="-122"/>
              </a:rPr>
              <a:t>创建元素为引用类型</a:t>
            </a:r>
            <a:r>
              <a:rPr lang="en-US" altLang="zh-CN" sz="2800" dirty="0">
                <a:latin typeface="宋体" panose="02010600030101010101" pitchFamily="2" charset="-122"/>
                <a:ea typeface="宋体" panose="02010600030101010101" pitchFamily="2" charset="-122"/>
                <a:cs typeface="Arial Unicode MS" panose="020B0604020202020204" pitchFamily="34" charset="-122"/>
              </a:rPr>
              <a:t>(</a:t>
            </a:r>
            <a:r>
              <a:rPr lang="zh-CN" altLang="en-US" sz="2800" dirty="0">
                <a:latin typeface="宋体" panose="02010600030101010101" pitchFamily="2" charset="-122"/>
                <a:ea typeface="宋体" panose="02010600030101010101" pitchFamily="2" charset="-122"/>
                <a:cs typeface="Arial Unicode MS" panose="020B0604020202020204" pitchFamily="34" charset="-122"/>
              </a:rPr>
              <a:t>对象</a:t>
            </a:r>
            <a:r>
              <a:rPr lang="en-US" altLang="zh-CN" sz="2800" dirty="0">
                <a:latin typeface="宋体" panose="02010600030101010101" pitchFamily="2" charset="-122"/>
                <a:ea typeface="宋体" panose="02010600030101010101" pitchFamily="2" charset="-122"/>
                <a:cs typeface="Arial Unicode MS" panose="020B0604020202020204" pitchFamily="34" charset="-122"/>
              </a:rPr>
              <a:t>)</a:t>
            </a:r>
            <a:r>
              <a:rPr lang="zh-CN" altLang="en-US" sz="2800" dirty="0">
                <a:latin typeface="宋体" panose="02010600030101010101" pitchFamily="2" charset="-122"/>
                <a:ea typeface="宋体" panose="02010600030101010101" pitchFamily="2" charset="-122"/>
                <a:cs typeface="Arial Unicode MS" panose="020B0604020202020204" pitchFamily="34" charset="-122"/>
              </a:rPr>
              <a:t>的数组演示</a:t>
            </a:r>
            <a:endParaRPr lang="zh-CN" altLang="en-US" sz="2800" dirty="0">
              <a:latin typeface="宋体" panose="02010600030101010101" pitchFamily="2" charset="-122"/>
              <a:ea typeface="宋体" panose="02010600030101010101" pitchFamily="2" charset="-122"/>
              <a:cs typeface="Arial Unicode MS" panose="020B0604020202020204" pitchFamily="34" charset="-122"/>
            </a:endParaRPr>
          </a:p>
        </p:txBody>
      </p:sp>
      <p:sp>
        <p:nvSpPr>
          <p:cNvPr id="69659" name="Rectangle 27"/>
          <p:cNvSpPr>
            <a:spLocks noGrp="1" noChangeArrowheads="1"/>
          </p:cNvSpPr>
          <p:nvPr>
            <p:ph type="title"/>
          </p:nvPr>
        </p:nvSpPr>
        <p:spPr>
          <a:xfrm>
            <a:off x="2756757" y="692696"/>
            <a:ext cx="3898043" cy="792088"/>
          </a:xfrm>
          <a:noFill/>
        </p:spPr>
        <p:txBody>
          <a:bodyPr/>
          <a:lstStyle/>
          <a:p>
            <a:pPr eaLnBrk="1" hangingPunct="1"/>
            <a:r>
              <a:rPr lang="zh-CN" altLang="en-US" b="1" dirty="0">
                <a:solidFill>
                  <a:schemeClr val="tx1"/>
                </a:solidFill>
                <a:latin typeface="+mn-lt"/>
                <a:ea typeface="宋体" panose="02010600030101010101" pitchFamily="2" charset="-122"/>
                <a:cs typeface="Times New Roman" panose="02020603050405020304" pitchFamily="18" charset="0"/>
              </a:rPr>
              <a:t>创建对象数组 </a:t>
            </a:r>
            <a:r>
              <a:rPr lang="en-US" altLang="zh-CN" b="1" dirty="0">
                <a:solidFill>
                  <a:schemeClr val="tx1"/>
                </a:solidFill>
                <a:latin typeface="+mn-lt"/>
                <a:ea typeface="宋体" panose="02010600030101010101" pitchFamily="2" charset="-122"/>
                <a:cs typeface="Times New Roman" panose="02020603050405020304" pitchFamily="18" charset="0"/>
              </a:rPr>
              <a:t>(3)</a:t>
            </a:r>
            <a:endParaRPr lang="en-US" altLang="zh-CN" sz="4000" b="1" dirty="0">
              <a:solidFill>
                <a:schemeClr val="tx1"/>
              </a:solidFill>
              <a:latin typeface="+mn-lt"/>
              <a:ea typeface="宋体" panose="02010600030101010101" pitchFamily="2" charset="-122"/>
              <a:cs typeface="Times New Roman" panose="02020603050405020304" pitchFamily="18" charset="0"/>
            </a:endParaRPr>
          </a:p>
        </p:txBody>
      </p:sp>
      <p:sp>
        <p:nvSpPr>
          <p:cNvPr id="69660" name="Text Box 28"/>
          <p:cNvSpPr txBox="1">
            <a:spLocks noChangeArrowheads="1"/>
          </p:cNvSpPr>
          <p:nvPr/>
        </p:nvSpPr>
        <p:spPr bwMode="auto">
          <a:xfrm>
            <a:off x="39383" y="2152829"/>
            <a:ext cx="6846592" cy="3724096"/>
          </a:xfrm>
          <a:prstGeom prst="rect">
            <a:avLst/>
          </a:prstGeom>
          <a:noFill/>
          <a:ln w="9525">
            <a:noFill/>
            <a:miter lim="800000"/>
          </a:ln>
        </p:spPr>
        <p:txBody>
          <a:bodyPr wrap="square">
            <a:spAutoFit/>
          </a:bodyPr>
          <a:lstStyle/>
          <a:p>
            <a:pPr>
              <a:spcBef>
                <a:spcPct val="20000"/>
              </a:spcBef>
            </a:pPr>
            <a:r>
              <a:rPr lang="en-US" altLang="zh-CN" sz="2000" b="1" dirty="0">
                <a:solidFill>
                  <a:srgbClr val="C00000"/>
                </a:solidFill>
                <a:ea typeface="Arial Unicode MS" panose="020B0604020202020204" pitchFamily="34" charset="-122"/>
                <a:cs typeface="Arial Unicode MS" panose="020B0604020202020204" pitchFamily="34" charset="-122"/>
              </a:rPr>
              <a:t>    public class Test{</a:t>
            </a:r>
            <a:endParaRPr lang="en-US" altLang="zh-CN" sz="2000" b="1" dirty="0">
              <a:solidFill>
                <a:srgbClr val="C00000"/>
              </a:solidFill>
              <a:ea typeface="Arial Unicode MS" panose="020B0604020202020204" pitchFamily="34" charset="-122"/>
              <a:cs typeface="Arial Unicode MS" panose="020B0604020202020204" pitchFamily="34" charset="-122"/>
            </a:endParaRPr>
          </a:p>
          <a:p>
            <a:pPr>
              <a:spcBef>
                <a:spcPct val="20000"/>
              </a:spcBef>
            </a:pPr>
            <a:r>
              <a:rPr lang="en-US" altLang="zh-CN" sz="2000" b="1" dirty="0">
                <a:solidFill>
                  <a:srgbClr val="C00000"/>
                </a:solidFill>
                <a:ea typeface="Arial Unicode MS" panose="020B0604020202020204" pitchFamily="34" charset="-122"/>
                <a:cs typeface="Arial Unicode MS" panose="020B0604020202020204" pitchFamily="34" charset="-122"/>
              </a:rPr>
              <a:t>         public static void main(String </a:t>
            </a:r>
            <a:r>
              <a:rPr lang="en-US" altLang="zh-CN" sz="2000" b="1" dirty="0" err="1">
                <a:solidFill>
                  <a:srgbClr val="C00000"/>
                </a:solidFill>
                <a:ea typeface="Arial Unicode MS" panose="020B0604020202020204" pitchFamily="34" charset="-122"/>
                <a:cs typeface="Arial Unicode MS" panose="020B0604020202020204" pitchFamily="34" charset="-122"/>
              </a:rPr>
              <a:t>args</a:t>
            </a:r>
            <a:r>
              <a:rPr lang="en-US" altLang="zh-CN" sz="2000" b="1" dirty="0">
                <a:solidFill>
                  <a:srgbClr val="C00000"/>
                </a:solidFill>
                <a:ea typeface="Arial Unicode MS" panose="020B0604020202020204" pitchFamily="34" charset="-122"/>
                <a:cs typeface="Arial Unicode MS" panose="020B0604020202020204" pitchFamily="34" charset="-122"/>
              </a:rPr>
              <a:t>[]){</a:t>
            </a:r>
            <a:endParaRPr lang="en-US" altLang="zh-CN" sz="2000" b="1" dirty="0">
              <a:solidFill>
                <a:srgbClr val="C00000"/>
              </a:solidFill>
              <a:ea typeface="Arial Unicode MS" panose="020B0604020202020204" pitchFamily="34" charset="-122"/>
              <a:cs typeface="Arial Unicode MS" panose="020B0604020202020204" pitchFamily="34" charset="-122"/>
            </a:endParaRPr>
          </a:p>
          <a:p>
            <a:pPr>
              <a:spcBef>
                <a:spcPct val="20000"/>
              </a:spcBef>
            </a:pPr>
            <a:r>
              <a:rPr lang="en-US" altLang="zh-CN" sz="2000" b="1" dirty="0">
                <a:solidFill>
                  <a:srgbClr val="C00000"/>
                </a:solidFill>
                <a:ea typeface="Arial Unicode MS" panose="020B0604020202020204" pitchFamily="34" charset="-122"/>
                <a:cs typeface="Arial Unicode MS" panose="020B0604020202020204" pitchFamily="34" charset="-122"/>
              </a:rPr>
              <a:t>      		</a:t>
            </a:r>
            <a:r>
              <a:rPr lang="en-US" altLang="zh-CN" sz="2000" b="1" dirty="0" err="1">
                <a:solidFill>
                  <a:srgbClr val="C00000"/>
                </a:solidFill>
                <a:ea typeface="Arial Unicode MS" panose="020B0604020202020204" pitchFamily="34" charset="-122"/>
                <a:cs typeface="Arial Unicode MS" panose="020B0604020202020204" pitchFamily="34" charset="-122"/>
              </a:rPr>
              <a:t>MyDate</a:t>
            </a:r>
            <a:r>
              <a:rPr lang="en-US" altLang="zh-CN" sz="2000" b="1" dirty="0">
                <a:solidFill>
                  <a:srgbClr val="C00000"/>
                </a:solidFill>
                <a:ea typeface="Arial Unicode MS" panose="020B0604020202020204" pitchFamily="34" charset="-122"/>
                <a:cs typeface="Arial Unicode MS" panose="020B0604020202020204" pitchFamily="34" charset="-122"/>
              </a:rPr>
              <a:t>[] m;</a:t>
            </a:r>
            <a:endParaRPr lang="en-US" altLang="zh-CN" sz="2000" b="1" dirty="0">
              <a:solidFill>
                <a:srgbClr val="C00000"/>
              </a:solidFill>
              <a:ea typeface="Arial Unicode MS" panose="020B0604020202020204" pitchFamily="34" charset="-122"/>
              <a:cs typeface="Arial Unicode MS" panose="020B0604020202020204" pitchFamily="34" charset="-122"/>
            </a:endParaRPr>
          </a:p>
          <a:p>
            <a:pPr>
              <a:spcBef>
                <a:spcPct val="20000"/>
              </a:spcBef>
            </a:pPr>
            <a:r>
              <a:rPr lang="en-US" altLang="zh-CN" sz="2000" b="1" dirty="0">
                <a:solidFill>
                  <a:srgbClr val="C00000"/>
                </a:solidFill>
                <a:ea typeface="Arial Unicode MS" panose="020B0604020202020204" pitchFamily="34" charset="-122"/>
                <a:cs typeface="Arial Unicode MS" panose="020B0604020202020204" pitchFamily="34" charset="-122"/>
              </a:rPr>
              <a:t>      		m = new </a:t>
            </a:r>
            <a:r>
              <a:rPr lang="en-US" altLang="zh-CN" sz="2000" b="1" dirty="0" err="1">
                <a:solidFill>
                  <a:srgbClr val="C00000"/>
                </a:solidFill>
                <a:ea typeface="Arial Unicode MS" panose="020B0604020202020204" pitchFamily="34" charset="-122"/>
                <a:cs typeface="Arial Unicode MS" panose="020B0604020202020204" pitchFamily="34" charset="-122"/>
              </a:rPr>
              <a:t>MyDate</a:t>
            </a:r>
            <a:r>
              <a:rPr lang="en-US" altLang="zh-CN" sz="2000" b="1" dirty="0">
                <a:solidFill>
                  <a:srgbClr val="C00000"/>
                </a:solidFill>
                <a:ea typeface="Arial Unicode MS" panose="020B0604020202020204" pitchFamily="34" charset="-122"/>
                <a:cs typeface="Arial Unicode MS" panose="020B0604020202020204" pitchFamily="34" charset="-122"/>
              </a:rPr>
              <a:t>[10];</a:t>
            </a:r>
            <a:endParaRPr lang="en-US" altLang="zh-CN" sz="2000" b="1" dirty="0">
              <a:solidFill>
                <a:srgbClr val="C00000"/>
              </a:solidFill>
              <a:ea typeface="Arial Unicode MS" panose="020B0604020202020204" pitchFamily="34" charset="-122"/>
              <a:cs typeface="Arial Unicode MS" panose="020B0604020202020204" pitchFamily="34" charset="-122"/>
            </a:endParaRPr>
          </a:p>
          <a:p>
            <a:pPr>
              <a:spcBef>
                <a:spcPct val="20000"/>
              </a:spcBef>
            </a:pPr>
            <a:r>
              <a:rPr lang="en-US" altLang="zh-CN" sz="2000" b="1" dirty="0">
                <a:solidFill>
                  <a:srgbClr val="C00000"/>
                </a:solidFill>
                <a:ea typeface="Arial Unicode MS" panose="020B0604020202020204" pitchFamily="34" charset="-122"/>
                <a:cs typeface="Arial Unicode MS" panose="020B0604020202020204" pitchFamily="34" charset="-122"/>
              </a:rPr>
              <a:t>      		for ( </a:t>
            </a:r>
            <a:r>
              <a:rPr lang="en-US" altLang="zh-CN" sz="2000" b="1" dirty="0" err="1">
                <a:solidFill>
                  <a:srgbClr val="C00000"/>
                </a:solidFill>
                <a:ea typeface="Arial Unicode MS" panose="020B0604020202020204" pitchFamily="34" charset="-122"/>
                <a:cs typeface="Arial Unicode MS" panose="020B0604020202020204" pitchFamily="34" charset="-122"/>
              </a:rPr>
              <a:t>int</a:t>
            </a:r>
            <a:r>
              <a:rPr lang="en-US" altLang="zh-CN" sz="2000" b="1" dirty="0">
                <a:solidFill>
                  <a:srgbClr val="C00000"/>
                </a:solidFill>
                <a:ea typeface="Arial Unicode MS" panose="020B0604020202020204" pitchFamily="34" charset="-122"/>
                <a:cs typeface="Arial Unicode MS" panose="020B0604020202020204" pitchFamily="34" charset="-122"/>
              </a:rPr>
              <a:t> i=0; i&lt;10; i++ ) {</a:t>
            </a:r>
            <a:endParaRPr lang="en-US" altLang="zh-CN" sz="2000" b="1" dirty="0">
              <a:solidFill>
                <a:srgbClr val="C00000"/>
              </a:solidFill>
              <a:ea typeface="Arial Unicode MS" panose="020B0604020202020204" pitchFamily="34" charset="-122"/>
              <a:cs typeface="Arial Unicode MS" panose="020B0604020202020204" pitchFamily="34" charset="-122"/>
            </a:endParaRPr>
          </a:p>
          <a:p>
            <a:pPr>
              <a:spcBef>
                <a:spcPct val="20000"/>
              </a:spcBef>
            </a:pPr>
            <a:r>
              <a:rPr lang="en-US" altLang="zh-CN" sz="2000" b="1" dirty="0">
                <a:solidFill>
                  <a:srgbClr val="C00000"/>
                </a:solidFill>
                <a:ea typeface="Arial Unicode MS" panose="020B0604020202020204" pitchFamily="34" charset="-122"/>
                <a:cs typeface="Arial Unicode MS" panose="020B0604020202020204" pitchFamily="34" charset="-122"/>
              </a:rPr>
              <a:t>            	                   m[i] =new </a:t>
            </a:r>
            <a:r>
              <a:rPr lang="en-US" altLang="zh-CN" sz="2000" b="1" dirty="0" err="1">
                <a:solidFill>
                  <a:srgbClr val="C00000"/>
                </a:solidFill>
                <a:ea typeface="Arial Unicode MS" panose="020B0604020202020204" pitchFamily="34" charset="-122"/>
                <a:cs typeface="Arial Unicode MS" panose="020B0604020202020204" pitchFamily="34" charset="-122"/>
              </a:rPr>
              <a:t>MyDate</a:t>
            </a:r>
            <a:r>
              <a:rPr lang="en-US" altLang="zh-CN" sz="2000" b="1" dirty="0">
                <a:solidFill>
                  <a:srgbClr val="C00000"/>
                </a:solidFill>
                <a:ea typeface="Arial Unicode MS" panose="020B0604020202020204" pitchFamily="34" charset="-122"/>
                <a:cs typeface="Arial Unicode MS" panose="020B0604020202020204" pitchFamily="34" charset="-122"/>
              </a:rPr>
              <a:t>(i+1, i+1,1990+i);</a:t>
            </a:r>
            <a:endParaRPr lang="en-US" altLang="zh-CN" sz="2000" b="1" dirty="0">
              <a:solidFill>
                <a:srgbClr val="C00000"/>
              </a:solidFill>
              <a:ea typeface="Arial Unicode MS" panose="020B0604020202020204" pitchFamily="34" charset="-122"/>
              <a:cs typeface="Arial Unicode MS" panose="020B0604020202020204" pitchFamily="34" charset="-122"/>
            </a:endParaRPr>
          </a:p>
          <a:p>
            <a:pPr>
              <a:spcBef>
                <a:spcPct val="20000"/>
              </a:spcBef>
            </a:pPr>
            <a:r>
              <a:rPr lang="en-US" altLang="zh-CN" sz="2000" b="1" dirty="0">
                <a:solidFill>
                  <a:srgbClr val="C00000"/>
                </a:solidFill>
                <a:ea typeface="Arial Unicode MS" panose="020B0604020202020204" pitchFamily="34" charset="-122"/>
                <a:cs typeface="Arial Unicode MS" panose="020B0604020202020204" pitchFamily="34" charset="-122"/>
              </a:rPr>
              <a:t>	                   m[i].display();</a:t>
            </a:r>
            <a:endParaRPr lang="en-US" altLang="zh-CN" sz="2000" b="1" dirty="0">
              <a:solidFill>
                <a:srgbClr val="C00000"/>
              </a:solidFill>
              <a:ea typeface="Arial Unicode MS" panose="020B0604020202020204" pitchFamily="34" charset="-122"/>
              <a:cs typeface="Arial Unicode MS" panose="020B0604020202020204" pitchFamily="34" charset="-122"/>
            </a:endParaRPr>
          </a:p>
          <a:p>
            <a:pPr>
              <a:spcBef>
                <a:spcPct val="20000"/>
              </a:spcBef>
            </a:pPr>
            <a:r>
              <a:rPr lang="en-US" altLang="zh-CN" sz="2000" b="1" dirty="0">
                <a:solidFill>
                  <a:srgbClr val="C00000"/>
                </a:solidFill>
                <a:ea typeface="Arial Unicode MS" panose="020B0604020202020204" pitchFamily="34" charset="-122"/>
                <a:cs typeface="Arial Unicode MS" panose="020B0604020202020204" pitchFamily="34" charset="-122"/>
              </a:rPr>
              <a:t>      	      }</a:t>
            </a:r>
            <a:endParaRPr lang="en-US" altLang="zh-CN" sz="2000" b="1" dirty="0">
              <a:solidFill>
                <a:srgbClr val="C00000"/>
              </a:solidFill>
              <a:ea typeface="Arial Unicode MS" panose="020B0604020202020204" pitchFamily="34" charset="-122"/>
              <a:cs typeface="Arial Unicode MS" panose="020B0604020202020204" pitchFamily="34" charset="-122"/>
            </a:endParaRPr>
          </a:p>
          <a:p>
            <a:pPr>
              <a:spcBef>
                <a:spcPct val="20000"/>
              </a:spcBef>
            </a:pPr>
            <a:r>
              <a:rPr lang="en-US" altLang="zh-CN" sz="2000" b="1" dirty="0">
                <a:solidFill>
                  <a:srgbClr val="C00000"/>
                </a:solidFill>
                <a:ea typeface="Arial Unicode MS" panose="020B0604020202020204" pitchFamily="34" charset="-122"/>
                <a:cs typeface="Arial Unicode MS" panose="020B0604020202020204" pitchFamily="34" charset="-122"/>
              </a:rPr>
              <a:t>         }</a:t>
            </a:r>
            <a:endParaRPr lang="en-US" altLang="zh-CN" sz="2000" b="1" dirty="0">
              <a:solidFill>
                <a:srgbClr val="C00000"/>
              </a:solidFill>
              <a:ea typeface="Arial Unicode MS" panose="020B0604020202020204" pitchFamily="34" charset="-122"/>
              <a:cs typeface="Arial Unicode MS" panose="020B0604020202020204" pitchFamily="34" charset="-122"/>
            </a:endParaRPr>
          </a:p>
          <a:p>
            <a:pPr>
              <a:spcBef>
                <a:spcPct val="20000"/>
              </a:spcBef>
            </a:pPr>
            <a:r>
              <a:rPr lang="en-US" altLang="zh-CN" sz="2000" b="1" dirty="0">
                <a:solidFill>
                  <a:srgbClr val="C00000"/>
                </a:solidFill>
                <a:ea typeface="Arial Unicode MS" panose="020B0604020202020204" pitchFamily="34" charset="-122"/>
                <a:cs typeface="Arial Unicode MS" panose="020B0604020202020204" pitchFamily="34" charset="-122"/>
              </a:rPr>
              <a:t>    }</a:t>
            </a:r>
            <a:endParaRPr lang="en-US" altLang="zh-CN" sz="2000" b="1" dirty="0">
              <a:solidFill>
                <a:srgbClr val="C00000"/>
              </a:solidFill>
              <a:ea typeface="Arial Unicode MS" panose="020B0604020202020204" pitchFamily="34" charset="-122"/>
              <a:cs typeface="Arial Unicode MS" panose="020B0604020202020204" pitchFamily="34" charset="-122"/>
            </a:endParaRPr>
          </a:p>
        </p:txBody>
      </p:sp>
      <p:sp>
        <p:nvSpPr>
          <p:cNvPr id="69661" name="AutoShape 29"/>
          <p:cNvSpPr>
            <a:spLocks noChangeArrowheads="1"/>
          </p:cNvSpPr>
          <p:nvPr/>
        </p:nvSpPr>
        <p:spPr bwMode="auto">
          <a:xfrm>
            <a:off x="4494186" y="3337159"/>
            <a:ext cx="228600" cy="228600"/>
          </a:xfrm>
          <a:prstGeom prst="star4">
            <a:avLst>
              <a:gd name="adj" fmla="val 12500"/>
            </a:avLst>
          </a:prstGeom>
          <a:solidFill>
            <a:srgbClr val="FFFF00"/>
          </a:solidFill>
          <a:ln w="9525">
            <a:solidFill>
              <a:srgbClr val="FF3300"/>
            </a:solidFill>
            <a:miter lim="800000"/>
          </a:ln>
        </p:spPr>
        <p:txBody>
          <a:bodyPr wrap="none" anchor="ctr"/>
          <a:lstStyle/>
          <a:p>
            <a:endParaRPr lang="zh-CN" altLang="en-US">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124012" y="1446414"/>
            <a:ext cx="7169150" cy="519112"/>
          </a:xfrm>
          <a:prstGeom prst="rect">
            <a:avLst/>
          </a:prstGeom>
          <a:noFill/>
          <a:ln w="9525">
            <a:noFill/>
            <a:miter lim="800000"/>
          </a:ln>
        </p:spPr>
        <p:txBody>
          <a:bodyPr>
            <a:spAutoFit/>
          </a:bodyPr>
          <a:lstStyle/>
          <a:p>
            <a:pPr marL="457200" indent="-457200">
              <a:spcBef>
                <a:spcPct val="50000"/>
              </a:spcBef>
              <a:buFont typeface="Wingdings" panose="05000000000000000000" pitchFamily="2" charset="2"/>
              <a:buChar char="l"/>
            </a:pPr>
            <a:r>
              <a:rPr lang="en-US" altLang="zh-CN" sz="2800" dirty="0">
                <a:ea typeface="宋体" panose="02010600030101010101" pitchFamily="2" charset="-122"/>
                <a:cs typeface="Times New Roman" panose="02020603050405020304" pitchFamily="18" charset="0"/>
              </a:rPr>
              <a:t>Java</a:t>
            </a:r>
            <a:r>
              <a:rPr lang="zh-CN" altLang="en-US" sz="2800" dirty="0">
                <a:ea typeface="宋体" panose="02010600030101010101" pitchFamily="2" charset="-122"/>
                <a:cs typeface="Times New Roman" panose="02020603050405020304" pitchFamily="18" charset="0"/>
              </a:rPr>
              <a:t>中使用关键字</a:t>
            </a:r>
            <a:r>
              <a:rPr lang="en-US" altLang="zh-CN" sz="2800" dirty="0">
                <a:ea typeface="宋体" panose="02010600030101010101" pitchFamily="2" charset="-122"/>
                <a:cs typeface="Times New Roman" panose="02020603050405020304" pitchFamily="18" charset="0"/>
              </a:rPr>
              <a:t>new </a:t>
            </a:r>
            <a:r>
              <a:rPr lang="zh-CN" altLang="en-US" sz="2800" dirty="0">
                <a:ea typeface="宋体" panose="02010600030101010101" pitchFamily="2" charset="-122"/>
                <a:cs typeface="Times New Roman" panose="02020603050405020304" pitchFamily="18" charset="0"/>
              </a:rPr>
              <a:t>创建数组对象</a:t>
            </a:r>
            <a:endParaRPr lang="zh-CN" altLang="en-US" sz="2800" dirty="0">
              <a:ea typeface="宋体" panose="02010600030101010101" pitchFamily="2" charset="-122"/>
              <a:cs typeface="Times New Roman" panose="02020603050405020304" pitchFamily="18" charset="0"/>
            </a:endParaRPr>
          </a:p>
        </p:txBody>
      </p:sp>
      <p:sp>
        <p:nvSpPr>
          <p:cNvPr id="70659" name="Line 3"/>
          <p:cNvSpPr>
            <a:spLocks noChangeShapeType="1"/>
          </p:cNvSpPr>
          <p:nvPr/>
        </p:nvSpPr>
        <p:spPr bwMode="auto">
          <a:xfrm>
            <a:off x="5503863" y="3318076"/>
            <a:ext cx="0" cy="2514600"/>
          </a:xfrm>
          <a:prstGeom prst="line">
            <a:avLst/>
          </a:prstGeom>
          <a:noFill/>
          <a:ln w="19050">
            <a:solidFill>
              <a:schemeClr val="tx1"/>
            </a:solidFill>
            <a:round/>
          </a:ln>
        </p:spPr>
        <p:txBody>
          <a:bodyPr/>
          <a:lstStyle/>
          <a:p>
            <a:endParaRPr lang="zh-CN" altLang="en-US">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70660" name="Line 4"/>
          <p:cNvSpPr>
            <a:spLocks noChangeShapeType="1"/>
          </p:cNvSpPr>
          <p:nvPr/>
        </p:nvSpPr>
        <p:spPr bwMode="auto">
          <a:xfrm>
            <a:off x="6037263" y="3318076"/>
            <a:ext cx="0" cy="2514600"/>
          </a:xfrm>
          <a:prstGeom prst="line">
            <a:avLst/>
          </a:prstGeom>
          <a:noFill/>
          <a:ln w="19050">
            <a:solidFill>
              <a:schemeClr val="tx1"/>
            </a:solidFill>
            <a:round/>
          </a:ln>
        </p:spPr>
        <p:txBody>
          <a:bodyPr/>
          <a:lstStyle/>
          <a:p>
            <a:endParaRPr lang="zh-CN" altLang="en-US">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70661" name="Line 5"/>
          <p:cNvSpPr>
            <a:spLocks noChangeShapeType="1"/>
          </p:cNvSpPr>
          <p:nvPr/>
        </p:nvSpPr>
        <p:spPr bwMode="auto">
          <a:xfrm>
            <a:off x="5503863" y="5832676"/>
            <a:ext cx="533400" cy="0"/>
          </a:xfrm>
          <a:prstGeom prst="line">
            <a:avLst/>
          </a:prstGeom>
          <a:noFill/>
          <a:ln w="19050">
            <a:solidFill>
              <a:schemeClr val="tx1"/>
            </a:solidFill>
            <a:round/>
          </a:ln>
        </p:spPr>
        <p:txBody>
          <a:bodyPr/>
          <a:lstStyle/>
          <a:p>
            <a:endParaRPr lang="zh-CN" altLang="en-US">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70662" name="AutoShape 6"/>
          <p:cNvSpPr/>
          <p:nvPr/>
        </p:nvSpPr>
        <p:spPr bwMode="auto">
          <a:xfrm>
            <a:off x="5122863" y="5527876"/>
            <a:ext cx="152400" cy="304800"/>
          </a:xfrm>
          <a:prstGeom prst="leftBrace">
            <a:avLst>
              <a:gd name="adj1" fmla="val 16667"/>
              <a:gd name="adj2" fmla="val 50000"/>
            </a:avLst>
          </a:prstGeom>
          <a:noFill/>
          <a:ln w="9525">
            <a:solidFill>
              <a:schemeClr val="tx1"/>
            </a:solidFill>
            <a:round/>
          </a:ln>
        </p:spPr>
        <p:txBody>
          <a:bodyPr wrap="none" anchor="ctr"/>
          <a:lstStyle/>
          <a:p>
            <a:endParaRPr lang="zh-CN" altLang="en-US">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70663" name="Text Box 7"/>
          <p:cNvSpPr txBox="1">
            <a:spLocks noChangeArrowheads="1"/>
          </p:cNvSpPr>
          <p:nvPr/>
        </p:nvSpPr>
        <p:spPr bwMode="auto">
          <a:xfrm>
            <a:off x="4284663" y="5451676"/>
            <a:ext cx="914400" cy="396875"/>
          </a:xfrm>
          <a:prstGeom prst="rect">
            <a:avLst/>
          </a:prstGeom>
          <a:noFill/>
          <a:ln w="9525">
            <a:noFill/>
            <a:miter lim="800000"/>
          </a:ln>
        </p:spPr>
        <p:txBody>
          <a:bodyPr>
            <a:spAutoFit/>
          </a:bodyPr>
          <a:lstStyle/>
          <a:p>
            <a:pPr algn="r"/>
            <a:r>
              <a:rPr lang="en-US" altLang="zh-CN" sz="2000">
                <a:latin typeface="Arial Unicode MS" panose="020B0604020202020204" pitchFamily="34" charset="-122"/>
                <a:ea typeface="Arial Unicode MS" panose="020B0604020202020204" pitchFamily="34" charset="-122"/>
                <a:cs typeface="Arial Unicode MS" panose="020B0604020202020204" pitchFamily="34" charset="-122"/>
              </a:rPr>
              <a:t>main</a:t>
            </a:r>
            <a:endParaRPr lang="en-US" altLang="zh-CN" sz="200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70664" name="Text Box 8"/>
          <p:cNvSpPr txBox="1">
            <a:spLocks noChangeArrowheads="1"/>
          </p:cNvSpPr>
          <p:nvPr/>
        </p:nvSpPr>
        <p:spPr bwMode="auto">
          <a:xfrm>
            <a:off x="5046663" y="2784676"/>
            <a:ext cx="1219200" cy="369332"/>
          </a:xfrm>
          <a:prstGeom prst="rect">
            <a:avLst/>
          </a:prstGeom>
          <a:noFill/>
          <a:ln w="9525">
            <a:noFill/>
            <a:miter lim="800000"/>
          </a:ln>
        </p:spPr>
        <p:txBody>
          <a:bodyPr>
            <a:spAutoFit/>
          </a:bodyPr>
          <a:lstStyle/>
          <a:p>
            <a:pPr algn="r"/>
            <a:r>
              <a:rPr lang="zh-CN" altLang="en-US">
                <a:latin typeface="Arial Unicode MS" panose="020B0604020202020204" pitchFamily="34" charset="-122"/>
                <a:ea typeface="Arial Unicode MS" panose="020B0604020202020204" pitchFamily="34" charset="-122"/>
                <a:cs typeface="Arial Unicode MS" panose="020B0604020202020204" pitchFamily="34" charset="-122"/>
              </a:rPr>
              <a:t>栈内存</a:t>
            </a:r>
            <a:endParaRPr lang="zh-CN" altLang="en-US">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70665" name="Text Box 9"/>
          <p:cNvSpPr txBox="1">
            <a:spLocks noChangeArrowheads="1"/>
          </p:cNvSpPr>
          <p:nvPr/>
        </p:nvSpPr>
        <p:spPr bwMode="auto">
          <a:xfrm>
            <a:off x="5503863" y="5527876"/>
            <a:ext cx="533400" cy="314325"/>
          </a:xfrm>
          <a:prstGeom prst="rect">
            <a:avLst/>
          </a:prstGeom>
          <a:solidFill>
            <a:schemeClr val="folHlink"/>
          </a:solidFill>
          <a:ln w="9525">
            <a:solidFill>
              <a:schemeClr val="accent2"/>
            </a:solidFill>
            <a:miter lim="800000"/>
          </a:ln>
        </p:spPr>
        <p:txBody>
          <a:bodyPr tIns="0" bIns="0">
            <a:spAutoFit/>
          </a:bodyPr>
          <a:lstStyle/>
          <a:p>
            <a:pPr algn="ctr"/>
            <a:endParaRPr lang="zh-CN" altLang="zh-CN" sz="200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70666" name="Text Box 10"/>
          <p:cNvSpPr txBox="1">
            <a:spLocks noChangeArrowheads="1"/>
          </p:cNvSpPr>
          <p:nvPr/>
        </p:nvSpPr>
        <p:spPr bwMode="auto">
          <a:xfrm>
            <a:off x="5548643" y="5544009"/>
            <a:ext cx="457200" cy="304800"/>
          </a:xfrm>
          <a:prstGeom prst="rect">
            <a:avLst/>
          </a:prstGeom>
          <a:noFill/>
          <a:ln w="9525">
            <a:noFill/>
            <a:miter lim="800000"/>
          </a:ln>
        </p:spPr>
        <p:txBody>
          <a:bodyPr tIns="0" bIns="0">
            <a:spAutoFit/>
          </a:bodyPr>
          <a:lstStyle/>
          <a:p>
            <a:pPr algn="r"/>
            <a:r>
              <a:rPr lang="en-US" altLang="zh-CN" sz="2000"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m</a:t>
            </a:r>
            <a:endParaRPr lang="en-US" altLang="zh-CN" sz="2000"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70667" name="Oval 11"/>
          <p:cNvSpPr>
            <a:spLocks noChangeArrowheads="1"/>
          </p:cNvSpPr>
          <p:nvPr/>
        </p:nvSpPr>
        <p:spPr bwMode="auto">
          <a:xfrm>
            <a:off x="6265863" y="3013276"/>
            <a:ext cx="2819400" cy="3200400"/>
          </a:xfrm>
          <a:prstGeom prst="ellipse">
            <a:avLst/>
          </a:prstGeom>
          <a:solidFill>
            <a:schemeClr val="accent1">
              <a:lumMod val="40000"/>
              <a:lumOff val="60000"/>
            </a:schemeClr>
          </a:solidFill>
          <a:ln w="28575">
            <a:solidFill>
              <a:schemeClr val="tx1"/>
            </a:solidFill>
            <a:round/>
          </a:ln>
        </p:spPr>
        <p:txBody>
          <a:bodyPr wrap="none" anchor="ctr"/>
          <a:lstStyle/>
          <a:p>
            <a:endParaRPr lang="zh-CN" altLang="en-US">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70668" name="Text Box 12"/>
          <p:cNvSpPr txBox="1">
            <a:spLocks noChangeArrowheads="1"/>
          </p:cNvSpPr>
          <p:nvPr/>
        </p:nvSpPr>
        <p:spPr bwMode="auto">
          <a:xfrm>
            <a:off x="6951663" y="3775276"/>
            <a:ext cx="609600" cy="184666"/>
          </a:xfrm>
          <a:prstGeom prst="rect">
            <a:avLst/>
          </a:prstGeom>
          <a:solidFill>
            <a:srgbClr val="FF66CC"/>
          </a:solidFill>
          <a:ln w="9525">
            <a:solidFill>
              <a:schemeClr val="accent2"/>
            </a:solidFill>
            <a:miter lim="800000"/>
          </a:ln>
        </p:spPr>
        <p:txBody>
          <a:bodyPr tIns="0" bIns="0">
            <a:spAutoFit/>
          </a:bodyPr>
          <a:lstStyle/>
          <a:p>
            <a:pPr algn="ctr"/>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a:t>
            </a:r>
            <a:endPar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70669" name="Line 13"/>
          <p:cNvSpPr>
            <a:spLocks noChangeShapeType="1"/>
          </p:cNvSpPr>
          <p:nvPr/>
        </p:nvSpPr>
        <p:spPr bwMode="auto">
          <a:xfrm flipV="1">
            <a:off x="6037263" y="3775276"/>
            <a:ext cx="914400" cy="1981200"/>
          </a:xfrm>
          <a:prstGeom prst="line">
            <a:avLst/>
          </a:prstGeom>
          <a:noFill/>
          <a:ln w="9525">
            <a:solidFill>
              <a:schemeClr val="accent2"/>
            </a:solidFill>
            <a:round/>
            <a:tailEnd type="triangle" w="med" len="med"/>
          </a:ln>
        </p:spPr>
        <p:txBody>
          <a:bodyPr/>
          <a:lstStyle/>
          <a:p>
            <a:endParaRPr lang="zh-CN" altLang="en-US">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70670" name="Text Box 14"/>
          <p:cNvSpPr txBox="1">
            <a:spLocks noChangeArrowheads="1"/>
          </p:cNvSpPr>
          <p:nvPr/>
        </p:nvSpPr>
        <p:spPr bwMode="auto">
          <a:xfrm>
            <a:off x="6951663" y="3165676"/>
            <a:ext cx="1295400" cy="641350"/>
          </a:xfrm>
          <a:prstGeom prst="rect">
            <a:avLst/>
          </a:prstGeom>
          <a:noFill/>
          <a:ln w="9525">
            <a:noFill/>
            <a:miter lim="800000"/>
          </a:ln>
        </p:spPr>
        <p:txBody>
          <a:bodyPr>
            <a:spAutoFit/>
          </a:bodyPr>
          <a:lstStyle/>
          <a:p>
            <a:r>
              <a:rPr lang="en-US" altLang="zh-CN" sz="1800">
                <a:latin typeface="Arial Unicode MS" panose="020B0604020202020204" pitchFamily="34" charset="-122"/>
                <a:ea typeface="Arial Unicode MS" panose="020B0604020202020204" pitchFamily="34" charset="-122"/>
                <a:cs typeface="Arial Unicode MS" panose="020B0604020202020204" pitchFamily="34" charset="-122"/>
              </a:rPr>
              <a:t>MyDate[]</a:t>
            </a:r>
            <a:r>
              <a:rPr lang="zh-CN" altLang="en-US" sz="1800">
                <a:latin typeface="Arial Unicode MS" panose="020B0604020202020204" pitchFamily="34" charset="-122"/>
                <a:ea typeface="Arial Unicode MS" panose="020B0604020202020204" pitchFamily="34" charset="-122"/>
                <a:cs typeface="Arial Unicode MS" panose="020B0604020202020204" pitchFamily="34" charset="-122"/>
              </a:rPr>
              <a:t>对象</a:t>
            </a:r>
            <a:endParaRPr lang="zh-CN" altLang="en-US" sz="180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70671" name="Text Box 15"/>
          <p:cNvSpPr txBox="1">
            <a:spLocks noChangeArrowheads="1"/>
          </p:cNvSpPr>
          <p:nvPr/>
        </p:nvSpPr>
        <p:spPr bwMode="auto">
          <a:xfrm>
            <a:off x="6951663" y="3964189"/>
            <a:ext cx="609600" cy="184666"/>
          </a:xfrm>
          <a:prstGeom prst="rect">
            <a:avLst/>
          </a:prstGeom>
          <a:solidFill>
            <a:srgbClr val="FF66CC"/>
          </a:solidFill>
          <a:ln w="9525">
            <a:solidFill>
              <a:schemeClr val="accent2"/>
            </a:solidFill>
            <a:miter lim="800000"/>
          </a:ln>
        </p:spPr>
        <p:txBody>
          <a:bodyPr tIns="0" bIns="0">
            <a:spAutoFit/>
          </a:bodyPr>
          <a:lstStyle/>
          <a:p>
            <a:pPr algn="ctr"/>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a:t>
            </a:r>
            <a:endPar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70672" name="Text Box 16"/>
          <p:cNvSpPr txBox="1">
            <a:spLocks noChangeArrowheads="1"/>
          </p:cNvSpPr>
          <p:nvPr/>
        </p:nvSpPr>
        <p:spPr bwMode="auto">
          <a:xfrm>
            <a:off x="6951663" y="4156276"/>
            <a:ext cx="609600" cy="184666"/>
          </a:xfrm>
          <a:prstGeom prst="rect">
            <a:avLst/>
          </a:prstGeom>
          <a:solidFill>
            <a:srgbClr val="FF66CC"/>
          </a:solidFill>
          <a:ln w="9525">
            <a:solidFill>
              <a:schemeClr val="accent2"/>
            </a:solidFill>
            <a:miter lim="800000"/>
          </a:ln>
        </p:spPr>
        <p:txBody>
          <a:bodyPr tIns="0" bIns="0">
            <a:spAutoFit/>
          </a:bodyPr>
          <a:lstStyle/>
          <a:p>
            <a:pPr algn="ctr"/>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a:t>
            </a:r>
            <a:endPar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70673" name="Text Box 17"/>
          <p:cNvSpPr txBox="1">
            <a:spLocks noChangeArrowheads="1"/>
          </p:cNvSpPr>
          <p:nvPr/>
        </p:nvSpPr>
        <p:spPr bwMode="auto">
          <a:xfrm>
            <a:off x="6951663" y="4345189"/>
            <a:ext cx="609600" cy="184666"/>
          </a:xfrm>
          <a:prstGeom prst="rect">
            <a:avLst/>
          </a:prstGeom>
          <a:solidFill>
            <a:srgbClr val="FF66CC"/>
          </a:solidFill>
          <a:ln w="9525">
            <a:solidFill>
              <a:schemeClr val="accent2"/>
            </a:solidFill>
            <a:miter lim="800000"/>
          </a:ln>
        </p:spPr>
        <p:txBody>
          <a:bodyPr tIns="0" bIns="0">
            <a:spAutoFit/>
          </a:bodyPr>
          <a:lstStyle/>
          <a:p>
            <a:pPr algn="ctr"/>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null</a:t>
            </a:r>
            <a:endPar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70674" name="Text Box 18"/>
          <p:cNvSpPr txBox="1">
            <a:spLocks noChangeArrowheads="1"/>
          </p:cNvSpPr>
          <p:nvPr/>
        </p:nvSpPr>
        <p:spPr bwMode="auto">
          <a:xfrm>
            <a:off x="6951663" y="4537276"/>
            <a:ext cx="609600" cy="184666"/>
          </a:xfrm>
          <a:prstGeom prst="rect">
            <a:avLst/>
          </a:prstGeom>
          <a:solidFill>
            <a:srgbClr val="FF66CC"/>
          </a:solidFill>
          <a:ln w="9525">
            <a:solidFill>
              <a:schemeClr val="accent2"/>
            </a:solidFill>
            <a:miter lim="800000"/>
          </a:ln>
        </p:spPr>
        <p:txBody>
          <a:bodyPr tIns="0" bIns="0">
            <a:spAutoFit/>
          </a:bodyPr>
          <a:lstStyle/>
          <a:p>
            <a:pPr algn="ctr"/>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null</a:t>
            </a:r>
            <a:endPar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70675" name="Text Box 19"/>
          <p:cNvSpPr txBox="1">
            <a:spLocks noChangeArrowheads="1"/>
          </p:cNvSpPr>
          <p:nvPr/>
        </p:nvSpPr>
        <p:spPr bwMode="auto">
          <a:xfrm>
            <a:off x="6951663" y="4726189"/>
            <a:ext cx="609600" cy="184666"/>
          </a:xfrm>
          <a:prstGeom prst="rect">
            <a:avLst/>
          </a:prstGeom>
          <a:solidFill>
            <a:srgbClr val="FF66CC"/>
          </a:solidFill>
          <a:ln w="9525">
            <a:solidFill>
              <a:schemeClr val="accent2"/>
            </a:solidFill>
            <a:miter lim="800000"/>
          </a:ln>
        </p:spPr>
        <p:txBody>
          <a:bodyPr tIns="0" bIns="0">
            <a:spAutoFit/>
          </a:bodyPr>
          <a:lstStyle/>
          <a:p>
            <a:pPr algn="ctr"/>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null</a:t>
            </a:r>
            <a:endPar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70676" name="Text Box 20"/>
          <p:cNvSpPr txBox="1">
            <a:spLocks noChangeArrowheads="1"/>
          </p:cNvSpPr>
          <p:nvPr/>
        </p:nvSpPr>
        <p:spPr bwMode="auto">
          <a:xfrm>
            <a:off x="6951663" y="4918276"/>
            <a:ext cx="609600" cy="374650"/>
          </a:xfrm>
          <a:prstGeom prst="rect">
            <a:avLst/>
          </a:prstGeom>
          <a:solidFill>
            <a:srgbClr val="FF66CC"/>
          </a:solidFill>
          <a:ln w="9525">
            <a:solidFill>
              <a:schemeClr val="accent2"/>
            </a:solidFill>
            <a:miter lim="800000"/>
          </a:ln>
        </p:spPr>
        <p:txBody>
          <a:bodyPr tIns="0" bIns="0">
            <a:spAutoFit/>
          </a:bodyPr>
          <a:lstStyle/>
          <a:p>
            <a:pPr algn="ctr"/>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null</a:t>
            </a:r>
            <a:endPar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endParaRPr>
          </a:p>
          <a:p>
            <a:pPr algn="ctr"/>
            <a:endPar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70677" name="Text Box 21"/>
          <p:cNvSpPr txBox="1">
            <a:spLocks noChangeArrowheads="1"/>
          </p:cNvSpPr>
          <p:nvPr/>
        </p:nvSpPr>
        <p:spPr bwMode="auto">
          <a:xfrm>
            <a:off x="6951663" y="5107189"/>
            <a:ext cx="609600" cy="184666"/>
          </a:xfrm>
          <a:prstGeom prst="rect">
            <a:avLst/>
          </a:prstGeom>
          <a:solidFill>
            <a:srgbClr val="FF66CC"/>
          </a:solidFill>
          <a:ln w="9525">
            <a:solidFill>
              <a:schemeClr val="accent2"/>
            </a:solidFill>
            <a:miter lim="800000"/>
          </a:ln>
        </p:spPr>
        <p:txBody>
          <a:bodyPr tIns="0" bIns="0">
            <a:spAutoFit/>
          </a:bodyPr>
          <a:lstStyle/>
          <a:p>
            <a:pPr algn="ctr"/>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null</a:t>
            </a:r>
            <a:endPar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70678" name="Text Box 22"/>
          <p:cNvSpPr txBox="1">
            <a:spLocks noChangeArrowheads="1"/>
          </p:cNvSpPr>
          <p:nvPr/>
        </p:nvSpPr>
        <p:spPr bwMode="auto">
          <a:xfrm>
            <a:off x="6951663" y="5299276"/>
            <a:ext cx="609600" cy="184666"/>
          </a:xfrm>
          <a:prstGeom prst="rect">
            <a:avLst/>
          </a:prstGeom>
          <a:solidFill>
            <a:srgbClr val="FF66CC"/>
          </a:solidFill>
          <a:ln w="9525">
            <a:solidFill>
              <a:schemeClr val="accent2"/>
            </a:solidFill>
            <a:miter lim="800000"/>
          </a:ln>
        </p:spPr>
        <p:txBody>
          <a:bodyPr tIns="0" bIns="0">
            <a:spAutoFit/>
          </a:bodyPr>
          <a:lstStyle/>
          <a:p>
            <a:pPr algn="ctr"/>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null</a:t>
            </a:r>
            <a:endPar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70679" name="Text Box 23"/>
          <p:cNvSpPr txBox="1">
            <a:spLocks noChangeArrowheads="1"/>
          </p:cNvSpPr>
          <p:nvPr/>
        </p:nvSpPr>
        <p:spPr bwMode="auto">
          <a:xfrm>
            <a:off x="6951663" y="5451676"/>
            <a:ext cx="609600" cy="184666"/>
          </a:xfrm>
          <a:prstGeom prst="rect">
            <a:avLst/>
          </a:prstGeom>
          <a:solidFill>
            <a:srgbClr val="FF66CC"/>
          </a:solidFill>
          <a:ln w="9525">
            <a:solidFill>
              <a:schemeClr val="accent2"/>
            </a:solidFill>
            <a:miter lim="800000"/>
          </a:ln>
        </p:spPr>
        <p:txBody>
          <a:bodyPr tIns="0" bIns="0">
            <a:spAutoFit/>
          </a:bodyPr>
          <a:lstStyle/>
          <a:p>
            <a:pPr algn="ctr"/>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null</a:t>
            </a:r>
            <a:endPar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70680" name="Text Box 24"/>
          <p:cNvSpPr txBox="1">
            <a:spLocks noChangeArrowheads="1"/>
          </p:cNvSpPr>
          <p:nvPr/>
        </p:nvSpPr>
        <p:spPr bwMode="auto">
          <a:xfrm>
            <a:off x="6494463" y="5756476"/>
            <a:ext cx="1752600" cy="369332"/>
          </a:xfrm>
          <a:prstGeom prst="rect">
            <a:avLst/>
          </a:prstGeom>
          <a:noFill/>
          <a:ln w="9525">
            <a:noFill/>
            <a:miter lim="800000"/>
          </a:ln>
        </p:spPr>
        <p:txBody>
          <a:bodyPr>
            <a:spAutoFit/>
          </a:bodyPr>
          <a:lstStyle/>
          <a:p>
            <a:pPr algn="r"/>
            <a:r>
              <a:rPr lang="zh-CN" altLang="en-US">
                <a:latin typeface="Arial Unicode MS" panose="020B0604020202020204" pitchFamily="34" charset="-122"/>
                <a:ea typeface="Arial Unicode MS" panose="020B0604020202020204" pitchFamily="34" charset="-122"/>
                <a:cs typeface="Arial Unicode MS" panose="020B0604020202020204" pitchFamily="34" charset="-122"/>
              </a:rPr>
              <a:t>堆内存</a:t>
            </a:r>
            <a:endParaRPr lang="zh-CN" altLang="en-US">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70681" name="Text Box 25"/>
          <p:cNvSpPr txBox="1">
            <a:spLocks noChangeArrowheads="1"/>
          </p:cNvSpPr>
          <p:nvPr/>
        </p:nvSpPr>
        <p:spPr bwMode="auto">
          <a:xfrm>
            <a:off x="8018463" y="3506989"/>
            <a:ext cx="609600" cy="184666"/>
          </a:xfrm>
          <a:prstGeom prst="rect">
            <a:avLst/>
          </a:prstGeom>
          <a:solidFill>
            <a:schemeClr val="accent1"/>
          </a:solidFill>
          <a:ln w="9525">
            <a:solidFill>
              <a:srgbClr val="BD6FBF"/>
            </a:solidFill>
            <a:miter lim="800000"/>
          </a:ln>
        </p:spPr>
        <p:txBody>
          <a:bodyPr tIns="0" bIns="0">
            <a:spAutoFit/>
          </a:bodyPr>
          <a:lstStyle/>
          <a:p>
            <a:pPr algn="ctr"/>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1</a:t>
            </a:r>
            <a:endPar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70682" name="Text Box 26"/>
          <p:cNvSpPr txBox="1">
            <a:spLocks noChangeArrowheads="1"/>
          </p:cNvSpPr>
          <p:nvPr/>
        </p:nvSpPr>
        <p:spPr bwMode="auto">
          <a:xfrm>
            <a:off x="8018463" y="3699076"/>
            <a:ext cx="609600" cy="184666"/>
          </a:xfrm>
          <a:prstGeom prst="rect">
            <a:avLst/>
          </a:prstGeom>
          <a:solidFill>
            <a:schemeClr val="accent1"/>
          </a:solidFill>
          <a:ln w="9525">
            <a:solidFill>
              <a:srgbClr val="BD6FBF"/>
            </a:solidFill>
            <a:miter lim="800000"/>
          </a:ln>
        </p:spPr>
        <p:txBody>
          <a:bodyPr tIns="0" bIns="0">
            <a:spAutoFit/>
          </a:bodyPr>
          <a:lstStyle/>
          <a:p>
            <a:pPr algn="ctr"/>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1</a:t>
            </a:r>
            <a:endPar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70683" name="Text Box 27"/>
          <p:cNvSpPr txBox="1">
            <a:spLocks noChangeArrowheads="1"/>
          </p:cNvSpPr>
          <p:nvPr/>
        </p:nvSpPr>
        <p:spPr bwMode="auto">
          <a:xfrm>
            <a:off x="8018463" y="3887989"/>
            <a:ext cx="609600" cy="184666"/>
          </a:xfrm>
          <a:prstGeom prst="rect">
            <a:avLst/>
          </a:prstGeom>
          <a:solidFill>
            <a:schemeClr val="accent1"/>
          </a:solidFill>
          <a:ln w="9525">
            <a:solidFill>
              <a:srgbClr val="BD6FBF"/>
            </a:solidFill>
            <a:miter lim="800000"/>
          </a:ln>
        </p:spPr>
        <p:txBody>
          <a:bodyPr tIns="0" bIns="0">
            <a:spAutoFit/>
          </a:bodyPr>
          <a:lstStyle/>
          <a:p>
            <a:pPr algn="ctr"/>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1990</a:t>
            </a:r>
            <a:endPar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70684" name="Line 28"/>
          <p:cNvSpPr>
            <a:spLocks noChangeShapeType="1"/>
          </p:cNvSpPr>
          <p:nvPr/>
        </p:nvSpPr>
        <p:spPr bwMode="auto">
          <a:xfrm flipV="1">
            <a:off x="7561263" y="3546676"/>
            <a:ext cx="457200" cy="304800"/>
          </a:xfrm>
          <a:prstGeom prst="line">
            <a:avLst/>
          </a:prstGeom>
          <a:noFill/>
          <a:ln w="9525">
            <a:solidFill>
              <a:srgbClr val="79377B"/>
            </a:solidFill>
            <a:round/>
            <a:tailEnd type="triangle" w="med" len="med"/>
          </a:ln>
        </p:spPr>
        <p:txBody>
          <a:bodyPr/>
          <a:lstStyle/>
          <a:p>
            <a:endParaRPr lang="zh-CN" altLang="en-US">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70685" name="Text Box 29"/>
          <p:cNvSpPr txBox="1">
            <a:spLocks noChangeArrowheads="1"/>
          </p:cNvSpPr>
          <p:nvPr/>
        </p:nvSpPr>
        <p:spPr bwMode="auto">
          <a:xfrm>
            <a:off x="8018463" y="4232476"/>
            <a:ext cx="609600" cy="184666"/>
          </a:xfrm>
          <a:prstGeom prst="rect">
            <a:avLst/>
          </a:prstGeom>
          <a:solidFill>
            <a:schemeClr val="accent1"/>
          </a:solidFill>
          <a:ln w="9525">
            <a:solidFill>
              <a:srgbClr val="BD6FBF"/>
            </a:solidFill>
            <a:miter lim="800000"/>
          </a:ln>
        </p:spPr>
        <p:txBody>
          <a:bodyPr tIns="0" bIns="0">
            <a:spAutoFit/>
          </a:bodyPr>
          <a:lstStyle/>
          <a:p>
            <a:pPr algn="ctr"/>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2</a:t>
            </a:r>
            <a:endPar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70686" name="Text Box 30"/>
          <p:cNvSpPr txBox="1">
            <a:spLocks noChangeArrowheads="1"/>
          </p:cNvSpPr>
          <p:nvPr/>
        </p:nvSpPr>
        <p:spPr bwMode="auto">
          <a:xfrm>
            <a:off x="8018463" y="4421389"/>
            <a:ext cx="609600" cy="184666"/>
          </a:xfrm>
          <a:prstGeom prst="rect">
            <a:avLst/>
          </a:prstGeom>
          <a:solidFill>
            <a:schemeClr val="accent1"/>
          </a:solidFill>
          <a:ln w="9525">
            <a:solidFill>
              <a:srgbClr val="BD6FBF"/>
            </a:solidFill>
            <a:miter lim="800000"/>
          </a:ln>
        </p:spPr>
        <p:txBody>
          <a:bodyPr tIns="0" bIns="0">
            <a:spAutoFit/>
          </a:bodyPr>
          <a:lstStyle/>
          <a:p>
            <a:pPr algn="ctr"/>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2</a:t>
            </a:r>
            <a:endPar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70687" name="Text Box 31"/>
          <p:cNvSpPr txBox="1">
            <a:spLocks noChangeArrowheads="1"/>
          </p:cNvSpPr>
          <p:nvPr/>
        </p:nvSpPr>
        <p:spPr bwMode="auto">
          <a:xfrm>
            <a:off x="8018463" y="4613476"/>
            <a:ext cx="609600" cy="184666"/>
          </a:xfrm>
          <a:prstGeom prst="rect">
            <a:avLst/>
          </a:prstGeom>
          <a:solidFill>
            <a:schemeClr val="accent1"/>
          </a:solidFill>
          <a:ln w="9525">
            <a:solidFill>
              <a:srgbClr val="BD6FBF"/>
            </a:solidFill>
            <a:miter lim="800000"/>
          </a:ln>
        </p:spPr>
        <p:txBody>
          <a:bodyPr tIns="0" bIns="0">
            <a:spAutoFit/>
          </a:bodyPr>
          <a:lstStyle/>
          <a:p>
            <a:pPr algn="ctr"/>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1991</a:t>
            </a:r>
            <a:endPar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70688" name="Line 32"/>
          <p:cNvSpPr>
            <a:spLocks noChangeShapeType="1"/>
          </p:cNvSpPr>
          <p:nvPr/>
        </p:nvSpPr>
        <p:spPr bwMode="auto">
          <a:xfrm>
            <a:off x="7561263" y="4080076"/>
            <a:ext cx="457200" cy="152400"/>
          </a:xfrm>
          <a:prstGeom prst="line">
            <a:avLst/>
          </a:prstGeom>
          <a:noFill/>
          <a:ln w="9525">
            <a:solidFill>
              <a:srgbClr val="79377B"/>
            </a:solidFill>
            <a:round/>
            <a:tailEnd type="triangle" w="med" len="med"/>
          </a:ln>
        </p:spPr>
        <p:txBody>
          <a:bodyPr/>
          <a:lstStyle/>
          <a:p>
            <a:endParaRPr lang="zh-CN" altLang="en-US">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70689" name="Text Box 33"/>
          <p:cNvSpPr txBox="1">
            <a:spLocks noChangeArrowheads="1"/>
          </p:cNvSpPr>
          <p:nvPr/>
        </p:nvSpPr>
        <p:spPr bwMode="auto">
          <a:xfrm>
            <a:off x="8018463" y="4954789"/>
            <a:ext cx="609600" cy="184666"/>
          </a:xfrm>
          <a:prstGeom prst="rect">
            <a:avLst/>
          </a:prstGeom>
          <a:solidFill>
            <a:schemeClr val="accent1"/>
          </a:solidFill>
          <a:ln w="9525">
            <a:solidFill>
              <a:srgbClr val="BD6FBF"/>
            </a:solidFill>
            <a:miter lim="800000"/>
          </a:ln>
        </p:spPr>
        <p:txBody>
          <a:bodyPr tIns="0" bIns="0">
            <a:spAutoFit/>
          </a:bodyPr>
          <a:lstStyle/>
          <a:p>
            <a:pPr algn="ctr"/>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3</a:t>
            </a:r>
            <a:endPar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70690" name="Text Box 34"/>
          <p:cNvSpPr txBox="1">
            <a:spLocks noChangeArrowheads="1"/>
          </p:cNvSpPr>
          <p:nvPr/>
        </p:nvSpPr>
        <p:spPr bwMode="auto">
          <a:xfrm>
            <a:off x="8018463" y="5146876"/>
            <a:ext cx="609600" cy="184666"/>
          </a:xfrm>
          <a:prstGeom prst="rect">
            <a:avLst/>
          </a:prstGeom>
          <a:solidFill>
            <a:schemeClr val="accent1"/>
          </a:solidFill>
          <a:ln w="9525">
            <a:solidFill>
              <a:srgbClr val="BD6FBF"/>
            </a:solidFill>
            <a:miter lim="800000"/>
          </a:ln>
        </p:spPr>
        <p:txBody>
          <a:bodyPr tIns="0" bIns="0">
            <a:spAutoFit/>
          </a:bodyPr>
          <a:lstStyle/>
          <a:p>
            <a:pPr algn="ctr"/>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3</a:t>
            </a:r>
            <a:endPar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70691" name="Text Box 35"/>
          <p:cNvSpPr txBox="1">
            <a:spLocks noChangeArrowheads="1"/>
          </p:cNvSpPr>
          <p:nvPr/>
        </p:nvSpPr>
        <p:spPr bwMode="auto">
          <a:xfrm>
            <a:off x="8018463" y="5335789"/>
            <a:ext cx="609600" cy="184666"/>
          </a:xfrm>
          <a:prstGeom prst="rect">
            <a:avLst/>
          </a:prstGeom>
          <a:solidFill>
            <a:schemeClr val="accent1"/>
          </a:solidFill>
          <a:ln w="9525">
            <a:solidFill>
              <a:srgbClr val="BD6FBF"/>
            </a:solidFill>
            <a:miter lim="800000"/>
          </a:ln>
        </p:spPr>
        <p:txBody>
          <a:bodyPr tIns="0" bIns="0">
            <a:spAutoFit/>
          </a:bodyPr>
          <a:lstStyle/>
          <a:p>
            <a:pPr algn="ctr"/>
            <a:r>
              <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rPr>
              <a:t>1992</a:t>
            </a:r>
            <a:endParaRPr lang="en-US" altLang="zh-CN" sz="120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70692" name="Line 36"/>
          <p:cNvSpPr>
            <a:spLocks noChangeShapeType="1"/>
          </p:cNvSpPr>
          <p:nvPr/>
        </p:nvSpPr>
        <p:spPr bwMode="auto">
          <a:xfrm>
            <a:off x="7561263" y="4232476"/>
            <a:ext cx="457200" cy="685800"/>
          </a:xfrm>
          <a:prstGeom prst="line">
            <a:avLst/>
          </a:prstGeom>
          <a:noFill/>
          <a:ln w="9525">
            <a:solidFill>
              <a:srgbClr val="79377B"/>
            </a:solidFill>
            <a:round/>
            <a:tailEnd type="triangle" w="med" len="med"/>
          </a:ln>
        </p:spPr>
        <p:txBody>
          <a:bodyPr/>
          <a:lstStyle/>
          <a:p>
            <a:endParaRPr lang="zh-CN" altLang="en-US">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70693" name="Text Box 37"/>
          <p:cNvSpPr txBox="1">
            <a:spLocks noChangeArrowheads="1"/>
          </p:cNvSpPr>
          <p:nvPr/>
        </p:nvSpPr>
        <p:spPr bwMode="auto">
          <a:xfrm>
            <a:off x="1428728" y="5978743"/>
            <a:ext cx="3357586" cy="307777"/>
          </a:xfrm>
          <a:prstGeom prst="rect">
            <a:avLst/>
          </a:prstGeom>
          <a:noFill/>
          <a:ln w="9525">
            <a:noFill/>
            <a:miter lim="800000"/>
          </a:ln>
        </p:spPr>
        <p:txBody>
          <a:bodyPr wrap="square" tIns="0" bIns="0">
            <a:spAutoFit/>
          </a:bodyPr>
          <a:lstStyle/>
          <a:p>
            <a:pPr algn="r"/>
            <a:r>
              <a:rPr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for</a:t>
            </a:r>
            <a:r>
              <a:rPr lang="zh-CN" altLang="en-US"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循环执行三次后内存状态</a:t>
            </a:r>
            <a:endParaRPr lang="zh-CN" altLang="en-US"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0694" name="Rectangle 38"/>
          <p:cNvSpPr>
            <a:spLocks noGrp="1" noChangeArrowheads="1"/>
          </p:cNvSpPr>
          <p:nvPr>
            <p:ph type="title"/>
          </p:nvPr>
        </p:nvSpPr>
        <p:spPr>
          <a:xfrm>
            <a:off x="2547376" y="772526"/>
            <a:ext cx="4678582" cy="673888"/>
          </a:xfrm>
          <a:noFill/>
        </p:spPr>
        <p:txBody>
          <a:bodyPr/>
          <a:lstStyle/>
          <a:p>
            <a:pPr eaLnBrk="1" hangingPunct="1"/>
            <a:r>
              <a:rPr lang="zh-CN" altLang="en-US" b="1" dirty="0">
                <a:solidFill>
                  <a:schemeClr val="tx1"/>
                </a:solidFill>
                <a:latin typeface="+mn-lt"/>
                <a:ea typeface="宋体" panose="02010600030101010101" pitchFamily="2" charset="-122"/>
                <a:cs typeface="Times New Roman" panose="02020603050405020304" pitchFamily="18" charset="0"/>
              </a:rPr>
              <a:t>创建对象数组 </a:t>
            </a:r>
            <a:r>
              <a:rPr lang="en-US" altLang="zh-CN" b="1" dirty="0">
                <a:solidFill>
                  <a:schemeClr val="tx1"/>
                </a:solidFill>
                <a:latin typeface="+mn-lt"/>
                <a:ea typeface="宋体" panose="02010600030101010101" pitchFamily="2" charset="-122"/>
                <a:cs typeface="Times New Roman" panose="02020603050405020304" pitchFamily="18" charset="0"/>
              </a:rPr>
              <a:t>(4)</a:t>
            </a:r>
            <a:endParaRPr lang="en-US" altLang="zh-CN" sz="4000" b="1" dirty="0">
              <a:solidFill>
                <a:schemeClr val="tx1"/>
              </a:solidFill>
              <a:latin typeface="+mn-lt"/>
              <a:ea typeface="宋体" panose="02010600030101010101" pitchFamily="2" charset="-122"/>
              <a:cs typeface="Times New Roman" panose="02020603050405020304" pitchFamily="18" charset="0"/>
            </a:endParaRPr>
          </a:p>
        </p:txBody>
      </p:sp>
      <p:sp>
        <p:nvSpPr>
          <p:cNvPr id="70695" name="Text Box 39"/>
          <p:cNvSpPr txBox="1">
            <a:spLocks noChangeArrowheads="1"/>
          </p:cNvSpPr>
          <p:nvPr/>
        </p:nvSpPr>
        <p:spPr bwMode="auto">
          <a:xfrm>
            <a:off x="128287" y="2121442"/>
            <a:ext cx="6877017" cy="3820051"/>
          </a:xfrm>
          <a:prstGeom prst="rect">
            <a:avLst/>
          </a:prstGeom>
          <a:noFill/>
          <a:ln w="9525">
            <a:noFill/>
            <a:miter lim="800000"/>
          </a:ln>
        </p:spPr>
        <p:txBody>
          <a:bodyPr wrap="square">
            <a:spAutoFit/>
          </a:bodyPr>
          <a:lstStyle/>
          <a:p>
            <a:pPr>
              <a:spcBef>
                <a:spcPct val="20000"/>
              </a:spcBef>
            </a:pPr>
            <a:r>
              <a:rPr lang="en-US" altLang="zh-CN" sz="2000" dirty="0">
                <a:solidFill>
                  <a:srgbClr val="C00000"/>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2000" b="1" dirty="0">
                <a:solidFill>
                  <a:srgbClr val="C00000"/>
                </a:solidFill>
                <a:ea typeface="Arial Unicode MS" panose="020B0604020202020204" pitchFamily="34" charset="-122"/>
                <a:cs typeface="Arial Unicode MS" panose="020B0604020202020204" pitchFamily="34" charset="-122"/>
              </a:rPr>
              <a:t>public class Test{</a:t>
            </a:r>
            <a:endParaRPr lang="en-US" altLang="zh-CN" sz="2000" b="1" dirty="0">
              <a:solidFill>
                <a:srgbClr val="C00000"/>
              </a:solidFill>
              <a:ea typeface="Arial Unicode MS" panose="020B0604020202020204" pitchFamily="34" charset="-122"/>
              <a:cs typeface="Arial Unicode MS" panose="020B0604020202020204" pitchFamily="34" charset="-122"/>
            </a:endParaRPr>
          </a:p>
          <a:p>
            <a:pPr>
              <a:spcBef>
                <a:spcPct val="20000"/>
              </a:spcBef>
            </a:pPr>
            <a:r>
              <a:rPr lang="en-US" altLang="zh-CN" sz="2000" b="1" dirty="0">
                <a:solidFill>
                  <a:srgbClr val="C00000"/>
                </a:solidFill>
                <a:ea typeface="Arial Unicode MS" panose="020B0604020202020204" pitchFamily="34" charset="-122"/>
                <a:cs typeface="Arial Unicode MS" panose="020B0604020202020204" pitchFamily="34" charset="-122"/>
              </a:rPr>
              <a:t>         public static void main(String </a:t>
            </a:r>
            <a:r>
              <a:rPr lang="en-US" altLang="zh-CN" sz="2000" b="1" dirty="0" err="1">
                <a:solidFill>
                  <a:srgbClr val="C00000"/>
                </a:solidFill>
                <a:ea typeface="Arial Unicode MS" panose="020B0604020202020204" pitchFamily="34" charset="-122"/>
                <a:cs typeface="Arial Unicode MS" panose="020B0604020202020204" pitchFamily="34" charset="-122"/>
              </a:rPr>
              <a:t>args</a:t>
            </a:r>
            <a:r>
              <a:rPr lang="en-US" altLang="zh-CN" sz="2000" b="1" dirty="0">
                <a:solidFill>
                  <a:srgbClr val="C00000"/>
                </a:solidFill>
                <a:ea typeface="Arial Unicode MS" panose="020B0604020202020204" pitchFamily="34" charset="-122"/>
                <a:cs typeface="Arial Unicode MS" panose="020B0604020202020204" pitchFamily="34" charset="-122"/>
              </a:rPr>
              <a:t>[]){</a:t>
            </a:r>
            <a:endParaRPr lang="en-US" altLang="zh-CN" sz="2000" b="1" dirty="0">
              <a:solidFill>
                <a:srgbClr val="C00000"/>
              </a:solidFill>
              <a:ea typeface="Arial Unicode MS" panose="020B0604020202020204" pitchFamily="34" charset="-122"/>
              <a:cs typeface="Arial Unicode MS" panose="020B0604020202020204" pitchFamily="34" charset="-122"/>
            </a:endParaRPr>
          </a:p>
          <a:p>
            <a:pPr>
              <a:spcBef>
                <a:spcPct val="20000"/>
              </a:spcBef>
            </a:pPr>
            <a:r>
              <a:rPr lang="en-US" altLang="zh-CN" sz="2000" b="1" dirty="0">
                <a:solidFill>
                  <a:srgbClr val="C00000"/>
                </a:solidFill>
                <a:ea typeface="Arial Unicode MS" panose="020B0604020202020204" pitchFamily="34" charset="-122"/>
                <a:cs typeface="Arial Unicode MS" panose="020B0604020202020204" pitchFamily="34" charset="-122"/>
              </a:rPr>
              <a:t>      	</a:t>
            </a:r>
            <a:r>
              <a:rPr lang="en-US" altLang="zh-CN" sz="2000" b="1" dirty="0" err="1">
                <a:solidFill>
                  <a:srgbClr val="C00000"/>
                </a:solidFill>
                <a:ea typeface="Arial Unicode MS" panose="020B0604020202020204" pitchFamily="34" charset="-122"/>
                <a:cs typeface="Arial Unicode MS" panose="020B0604020202020204" pitchFamily="34" charset="-122"/>
              </a:rPr>
              <a:t>MyDate</a:t>
            </a:r>
            <a:r>
              <a:rPr lang="en-US" altLang="zh-CN" sz="2000" b="1" dirty="0">
                <a:solidFill>
                  <a:srgbClr val="C00000"/>
                </a:solidFill>
                <a:ea typeface="Arial Unicode MS" panose="020B0604020202020204" pitchFamily="34" charset="-122"/>
                <a:cs typeface="Arial Unicode MS" panose="020B0604020202020204" pitchFamily="34" charset="-122"/>
              </a:rPr>
              <a:t>[] m;</a:t>
            </a:r>
            <a:endParaRPr lang="en-US" altLang="zh-CN" sz="2000" b="1" dirty="0">
              <a:solidFill>
                <a:srgbClr val="C00000"/>
              </a:solidFill>
              <a:ea typeface="Arial Unicode MS" panose="020B0604020202020204" pitchFamily="34" charset="-122"/>
              <a:cs typeface="Arial Unicode MS" panose="020B0604020202020204" pitchFamily="34" charset="-122"/>
            </a:endParaRPr>
          </a:p>
          <a:p>
            <a:pPr>
              <a:spcBef>
                <a:spcPct val="20000"/>
              </a:spcBef>
            </a:pPr>
            <a:r>
              <a:rPr lang="en-US" altLang="zh-CN" sz="2000" b="1" dirty="0">
                <a:solidFill>
                  <a:srgbClr val="C00000"/>
                </a:solidFill>
                <a:ea typeface="Arial Unicode MS" panose="020B0604020202020204" pitchFamily="34" charset="-122"/>
                <a:cs typeface="Arial Unicode MS" panose="020B0604020202020204" pitchFamily="34" charset="-122"/>
              </a:rPr>
              <a:t>      	m = new </a:t>
            </a:r>
            <a:r>
              <a:rPr lang="en-US" altLang="zh-CN" sz="2000" b="1" dirty="0" err="1">
                <a:solidFill>
                  <a:srgbClr val="C00000"/>
                </a:solidFill>
                <a:ea typeface="Arial Unicode MS" panose="020B0604020202020204" pitchFamily="34" charset="-122"/>
                <a:cs typeface="Arial Unicode MS" panose="020B0604020202020204" pitchFamily="34" charset="-122"/>
              </a:rPr>
              <a:t>MyDate</a:t>
            </a:r>
            <a:r>
              <a:rPr lang="en-US" altLang="zh-CN" sz="2000" b="1" dirty="0">
                <a:solidFill>
                  <a:srgbClr val="C00000"/>
                </a:solidFill>
                <a:ea typeface="Arial Unicode MS" panose="020B0604020202020204" pitchFamily="34" charset="-122"/>
                <a:cs typeface="Arial Unicode MS" panose="020B0604020202020204" pitchFamily="34" charset="-122"/>
              </a:rPr>
              <a:t>[10];</a:t>
            </a:r>
            <a:endParaRPr lang="en-US" altLang="zh-CN" sz="2000" b="1" dirty="0">
              <a:solidFill>
                <a:srgbClr val="C00000"/>
              </a:solidFill>
              <a:ea typeface="Arial Unicode MS" panose="020B0604020202020204" pitchFamily="34" charset="-122"/>
              <a:cs typeface="Arial Unicode MS" panose="020B0604020202020204" pitchFamily="34" charset="-122"/>
            </a:endParaRPr>
          </a:p>
          <a:p>
            <a:pPr>
              <a:spcBef>
                <a:spcPct val="20000"/>
              </a:spcBef>
            </a:pPr>
            <a:r>
              <a:rPr lang="en-US" altLang="zh-CN" sz="2000" b="1" dirty="0">
                <a:solidFill>
                  <a:srgbClr val="C00000"/>
                </a:solidFill>
                <a:ea typeface="Arial Unicode MS" panose="020B0604020202020204" pitchFamily="34" charset="-122"/>
                <a:cs typeface="Arial Unicode MS" panose="020B0604020202020204" pitchFamily="34" charset="-122"/>
              </a:rPr>
              <a:t>      	for ( </a:t>
            </a:r>
            <a:r>
              <a:rPr lang="en-US" altLang="zh-CN" sz="2000" b="1" dirty="0" err="1">
                <a:solidFill>
                  <a:srgbClr val="C00000"/>
                </a:solidFill>
                <a:ea typeface="Arial Unicode MS" panose="020B0604020202020204" pitchFamily="34" charset="-122"/>
                <a:cs typeface="Arial Unicode MS" panose="020B0604020202020204" pitchFamily="34" charset="-122"/>
              </a:rPr>
              <a:t>int</a:t>
            </a:r>
            <a:r>
              <a:rPr lang="en-US" altLang="zh-CN" sz="2000" b="1" dirty="0">
                <a:solidFill>
                  <a:srgbClr val="C00000"/>
                </a:solidFill>
                <a:ea typeface="Arial Unicode MS" panose="020B0604020202020204" pitchFamily="34" charset="-122"/>
                <a:cs typeface="Arial Unicode MS" panose="020B0604020202020204" pitchFamily="34" charset="-122"/>
              </a:rPr>
              <a:t> i=0; i&lt;10; i++ ) {</a:t>
            </a:r>
            <a:endParaRPr lang="en-US" altLang="zh-CN" sz="2000" b="1" dirty="0">
              <a:solidFill>
                <a:srgbClr val="C00000"/>
              </a:solidFill>
              <a:ea typeface="Arial Unicode MS" panose="020B0604020202020204" pitchFamily="34" charset="-122"/>
              <a:cs typeface="Arial Unicode MS" panose="020B0604020202020204" pitchFamily="34" charset="-122"/>
            </a:endParaRPr>
          </a:p>
          <a:p>
            <a:pPr>
              <a:spcBef>
                <a:spcPct val="20000"/>
              </a:spcBef>
            </a:pPr>
            <a:r>
              <a:rPr lang="en-US" altLang="zh-CN" sz="2000" b="1" dirty="0">
                <a:solidFill>
                  <a:srgbClr val="C00000"/>
                </a:solidFill>
                <a:ea typeface="Arial Unicode MS" panose="020B0604020202020204" pitchFamily="34" charset="-122"/>
                <a:cs typeface="Arial Unicode MS" panose="020B0604020202020204" pitchFamily="34" charset="-122"/>
              </a:rPr>
              <a:t>            	    m[</a:t>
            </a:r>
            <a:r>
              <a:rPr lang="en-US" altLang="zh-CN" sz="2000" b="1" dirty="0" err="1">
                <a:solidFill>
                  <a:srgbClr val="C00000"/>
                </a:solidFill>
                <a:ea typeface="Arial Unicode MS" panose="020B0604020202020204" pitchFamily="34" charset="-122"/>
                <a:cs typeface="Arial Unicode MS" panose="020B0604020202020204" pitchFamily="34" charset="-122"/>
              </a:rPr>
              <a:t>i</a:t>
            </a:r>
            <a:r>
              <a:rPr lang="en-US" altLang="zh-CN" sz="2000" b="1" dirty="0">
                <a:solidFill>
                  <a:srgbClr val="C00000"/>
                </a:solidFill>
                <a:ea typeface="Arial Unicode MS" panose="020B0604020202020204" pitchFamily="34" charset="-122"/>
                <a:cs typeface="Arial Unicode MS" panose="020B0604020202020204" pitchFamily="34" charset="-122"/>
              </a:rPr>
              <a:t>] =new </a:t>
            </a:r>
            <a:r>
              <a:rPr lang="en-US" altLang="zh-CN" sz="2000" b="1" dirty="0" err="1">
                <a:solidFill>
                  <a:srgbClr val="C00000"/>
                </a:solidFill>
                <a:ea typeface="Arial Unicode MS" panose="020B0604020202020204" pitchFamily="34" charset="-122"/>
                <a:cs typeface="Arial Unicode MS" panose="020B0604020202020204" pitchFamily="34" charset="-122"/>
              </a:rPr>
              <a:t>MyDate</a:t>
            </a:r>
            <a:r>
              <a:rPr lang="en-US" altLang="zh-CN" sz="2000" b="1" dirty="0">
                <a:solidFill>
                  <a:srgbClr val="C00000"/>
                </a:solidFill>
                <a:ea typeface="Arial Unicode MS" panose="020B0604020202020204" pitchFamily="34" charset="-122"/>
                <a:cs typeface="Arial Unicode MS" panose="020B0604020202020204" pitchFamily="34" charset="-122"/>
              </a:rPr>
              <a:t>(i+1, i+1,1990+i);</a:t>
            </a:r>
            <a:endParaRPr lang="en-US" altLang="zh-CN" sz="2000" b="1" dirty="0">
              <a:solidFill>
                <a:srgbClr val="C00000"/>
              </a:solidFill>
              <a:ea typeface="Arial Unicode MS" panose="020B0604020202020204" pitchFamily="34" charset="-122"/>
              <a:cs typeface="Arial Unicode MS" panose="020B0604020202020204" pitchFamily="34" charset="-122"/>
            </a:endParaRPr>
          </a:p>
          <a:p>
            <a:pPr>
              <a:spcBef>
                <a:spcPct val="20000"/>
              </a:spcBef>
            </a:pPr>
            <a:r>
              <a:rPr lang="en-US" altLang="zh-CN" sz="2000" b="1" dirty="0">
                <a:solidFill>
                  <a:srgbClr val="C00000"/>
                </a:solidFill>
                <a:ea typeface="Arial Unicode MS" panose="020B0604020202020204" pitchFamily="34" charset="-122"/>
                <a:cs typeface="Arial Unicode MS" panose="020B0604020202020204" pitchFamily="34" charset="-122"/>
              </a:rPr>
              <a:t>	    m[i].display();</a:t>
            </a:r>
            <a:endParaRPr lang="en-US" altLang="zh-CN" sz="2000" b="1" dirty="0">
              <a:solidFill>
                <a:srgbClr val="C00000"/>
              </a:solidFill>
              <a:ea typeface="Arial Unicode MS" panose="020B0604020202020204" pitchFamily="34" charset="-122"/>
              <a:cs typeface="Arial Unicode MS" panose="020B0604020202020204" pitchFamily="34" charset="-122"/>
            </a:endParaRPr>
          </a:p>
          <a:p>
            <a:pPr>
              <a:spcBef>
                <a:spcPct val="20000"/>
              </a:spcBef>
            </a:pPr>
            <a:r>
              <a:rPr lang="en-US" altLang="zh-CN" sz="2000" b="1" dirty="0">
                <a:solidFill>
                  <a:srgbClr val="C00000"/>
                </a:solidFill>
                <a:ea typeface="Arial Unicode MS" panose="020B0604020202020204" pitchFamily="34" charset="-122"/>
                <a:cs typeface="Arial Unicode MS" panose="020B0604020202020204" pitchFamily="34" charset="-122"/>
              </a:rPr>
              <a:t>      	}</a:t>
            </a:r>
            <a:endParaRPr lang="en-US" altLang="zh-CN" sz="2000" b="1" dirty="0">
              <a:solidFill>
                <a:srgbClr val="C00000"/>
              </a:solidFill>
              <a:ea typeface="Arial Unicode MS" panose="020B0604020202020204" pitchFamily="34" charset="-122"/>
              <a:cs typeface="Arial Unicode MS" panose="020B0604020202020204" pitchFamily="34" charset="-122"/>
            </a:endParaRPr>
          </a:p>
          <a:p>
            <a:pPr>
              <a:spcBef>
                <a:spcPct val="20000"/>
              </a:spcBef>
            </a:pPr>
            <a:r>
              <a:rPr lang="en-US" altLang="zh-CN" sz="2000" b="1" dirty="0">
                <a:solidFill>
                  <a:srgbClr val="C00000"/>
                </a:solidFill>
                <a:ea typeface="Arial Unicode MS" panose="020B0604020202020204" pitchFamily="34" charset="-122"/>
                <a:cs typeface="Arial Unicode MS" panose="020B0604020202020204" pitchFamily="34" charset="-122"/>
              </a:rPr>
              <a:t>         }</a:t>
            </a:r>
            <a:endParaRPr lang="en-US" altLang="zh-CN" sz="2000" b="1" dirty="0">
              <a:solidFill>
                <a:srgbClr val="C00000"/>
              </a:solidFill>
              <a:ea typeface="Arial Unicode MS" panose="020B0604020202020204" pitchFamily="34" charset="-122"/>
              <a:cs typeface="Arial Unicode MS" panose="020B0604020202020204" pitchFamily="34" charset="-122"/>
            </a:endParaRPr>
          </a:p>
          <a:p>
            <a:pPr>
              <a:spcBef>
                <a:spcPct val="20000"/>
              </a:spcBef>
            </a:pPr>
            <a:r>
              <a:rPr lang="en-US" altLang="zh-CN" sz="2000" b="1" dirty="0">
                <a:solidFill>
                  <a:srgbClr val="C00000"/>
                </a:solidFill>
                <a:ea typeface="Arial Unicode MS" panose="020B0604020202020204" pitchFamily="34" charset="-122"/>
                <a:cs typeface="Arial Unicode MS" panose="020B0604020202020204" pitchFamily="34" charset="-122"/>
              </a:rPr>
              <a:t>    }</a:t>
            </a:r>
            <a:endParaRPr lang="en-US" altLang="zh-CN" sz="2000" b="1" dirty="0">
              <a:solidFill>
                <a:srgbClr val="C00000"/>
              </a:solidFill>
              <a:ea typeface="Arial Unicode MS" panose="020B0604020202020204" pitchFamily="34" charset="-122"/>
              <a:cs typeface="Arial Unicode MS" panose="020B0604020202020204" pitchFamily="34" charset="-122"/>
            </a:endParaRPr>
          </a:p>
        </p:txBody>
      </p:sp>
      <p:sp>
        <p:nvSpPr>
          <p:cNvPr id="41" name="AutoShape 29"/>
          <p:cNvSpPr>
            <a:spLocks noChangeArrowheads="1"/>
          </p:cNvSpPr>
          <p:nvPr/>
        </p:nvSpPr>
        <p:spPr bwMode="auto">
          <a:xfrm>
            <a:off x="1250682" y="6011508"/>
            <a:ext cx="228600" cy="228600"/>
          </a:xfrm>
          <a:prstGeom prst="star4">
            <a:avLst>
              <a:gd name="adj" fmla="val 12500"/>
            </a:avLst>
          </a:prstGeom>
          <a:solidFill>
            <a:srgbClr val="FFFF00"/>
          </a:solidFill>
          <a:ln w="9525">
            <a:solidFill>
              <a:srgbClr val="FF3300"/>
            </a:solidFill>
            <a:miter lim="800000"/>
          </a:ln>
        </p:spPr>
        <p:txBody>
          <a:bodyPr wrap="none" anchor="ctr"/>
          <a:lstStyle/>
          <a:p>
            <a:endParaRPr lang="zh-CN" altLang="en-US">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5778" name="Rectangle 2"/>
          <p:cNvSpPr>
            <a:spLocks noGrp="1" noChangeArrowheads="1"/>
          </p:cNvSpPr>
          <p:nvPr>
            <p:ph type="title"/>
          </p:nvPr>
        </p:nvSpPr>
        <p:spPr>
          <a:xfrm>
            <a:off x="3419872" y="692696"/>
            <a:ext cx="2545311" cy="583596"/>
          </a:xfrm>
        </p:spPr>
        <p:txBody>
          <a:bodyPr>
            <a:normAutofit fontScale="90000"/>
          </a:bodyPr>
          <a:lstStyle/>
          <a:p>
            <a:pPr eaLnBrk="1" hangingPunct="1"/>
            <a:r>
              <a:rPr lang="zh-CN" altLang="en-US" sz="4000" b="1" dirty="0">
                <a:solidFill>
                  <a:schemeClr val="tx1"/>
                </a:solidFill>
                <a:latin typeface="+mn-lt"/>
                <a:ea typeface="宋体" panose="02010600030101010101" pitchFamily="2" charset="-122"/>
                <a:cs typeface="Times New Roman" panose="02020603050405020304" pitchFamily="18" charset="0"/>
              </a:rPr>
              <a:t>案例</a:t>
            </a:r>
            <a:endParaRPr lang="en-US" altLang="zh-CN" sz="4000" b="1" dirty="0">
              <a:solidFill>
                <a:schemeClr val="tx1"/>
              </a:solidFill>
              <a:latin typeface="+mn-lt"/>
              <a:ea typeface="宋体" panose="02010600030101010101" pitchFamily="2" charset="-122"/>
              <a:cs typeface="Times New Roman" panose="02020603050405020304" pitchFamily="18" charset="0"/>
            </a:endParaRPr>
          </a:p>
        </p:txBody>
      </p:sp>
      <p:sp useBgFill="1">
        <p:nvSpPr>
          <p:cNvPr id="75779" name="Rectangle 3"/>
          <p:cNvSpPr>
            <a:spLocks noGrp="1" noChangeArrowheads="1"/>
          </p:cNvSpPr>
          <p:nvPr>
            <p:ph idx="1"/>
          </p:nvPr>
        </p:nvSpPr>
        <p:spPr>
          <a:xfrm>
            <a:off x="107826" y="1335288"/>
            <a:ext cx="8856662" cy="5165546"/>
          </a:xfrm>
        </p:spPr>
        <p:txBody>
          <a:bodyPr>
            <a:noAutofit/>
          </a:bodyPr>
          <a:lstStyle/>
          <a:p>
            <a:pPr marL="457200" indent="-457200">
              <a:lnSpc>
                <a:spcPct val="150000"/>
              </a:lnSpc>
              <a:buFont typeface="+mj-lt"/>
              <a:buAutoNum type="arabicPeriod"/>
              <a:defRPr/>
            </a:pPr>
            <a:r>
              <a:rPr lang="zh-CN" altLang="en-US" sz="2400" dirty="0">
                <a:ea typeface="宋体" panose="02010600030101010101" pitchFamily="2" charset="-122"/>
              </a:rPr>
              <a:t>定义类</a:t>
            </a:r>
            <a:r>
              <a:rPr lang="en-US" altLang="zh-CN" sz="2400" dirty="0">
                <a:ea typeface="宋体" panose="02010600030101010101" pitchFamily="2" charset="-122"/>
              </a:rPr>
              <a:t>Student</a:t>
            </a:r>
            <a:r>
              <a:rPr lang="zh-CN" altLang="en-US" sz="2400" dirty="0">
                <a:ea typeface="宋体" panose="02010600030101010101" pitchFamily="2" charset="-122"/>
              </a:rPr>
              <a:t>，包含三个属性：学号</a:t>
            </a:r>
            <a:r>
              <a:rPr lang="en-US" altLang="zh-CN" sz="2400" dirty="0">
                <a:ea typeface="宋体" panose="02010600030101010101" pitchFamily="2" charset="-122"/>
              </a:rPr>
              <a:t>number(</a:t>
            </a:r>
            <a:r>
              <a:rPr lang="en-US" altLang="zh-CN" sz="2400" dirty="0" err="1">
                <a:ea typeface="宋体" panose="02010600030101010101" pitchFamily="2" charset="-122"/>
              </a:rPr>
              <a:t>int</a:t>
            </a:r>
            <a:r>
              <a:rPr lang="en-US" altLang="zh-CN" sz="2400" dirty="0">
                <a:ea typeface="宋体" panose="02010600030101010101" pitchFamily="2" charset="-122"/>
              </a:rPr>
              <a:t>)</a:t>
            </a:r>
            <a:r>
              <a:rPr lang="zh-CN" altLang="en-US" sz="2400" dirty="0">
                <a:ea typeface="宋体" panose="02010600030101010101" pitchFamily="2" charset="-122"/>
              </a:rPr>
              <a:t>，年级</a:t>
            </a:r>
            <a:r>
              <a:rPr lang="en-US" altLang="zh-CN" sz="2400" dirty="0">
                <a:ea typeface="宋体" panose="02010600030101010101" pitchFamily="2" charset="-122"/>
              </a:rPr>
              <a:t>state(</a:t>
            </a:r>
            <a:r>
              <a:rPr lang="en-US" altLang="zh-CN" sz="2400" dirty="0" err="1">
                <a:ea typeface="宋体" panose="02010600030101010101" pitchFamily="2" charset="-122"/>
              </a:rPr>
              <a:t>int</a:t>
            </a:r>
            <a:r>
              <a:rPr lang="en-US" altLang="zh-CN" sz="2400" dirty="0">
                <a:ea typeface="宋体" panose="02010600030101010101" pitchFamily="2" charset="-122"/>
              </a:rPr>
              <a:t>)</a:t>
            </a:r>
            <a:r>
              <a:rPr lang="zh-CN" altLang="en-US" sz="2400" dirty="0">
                <a:ea typeface="宋体" panose="02010600030101010101" pitchFamily="2" charset="-122"/>
              </a:rPr>
              <a:t>，成绩</a:t>
            </a:r>
            <a:r>
              <a:rPr lang="en-US" altLang="zh-CN" sz="2400" dirty="0">
                <a:ea typeface="宋体" panose="02010600030101010101" pitchFamily="2" charset="-122"/>
              </a:rPr>
              <a:t>score(</a:t>
            </a:r>
            <a:r>
              <a:rPr lang="en-US" altLang="zh-CN" sz="2400" dirty="0" err="1">
                <a:ea typeface="宋体" panose="02010600030101010101" pitchFamily="2" charset="-122"/>
              </a:rPr>
              <a:t>int</a:t>
            </a:r>
            <a:r>
              <a:rPr lang="en-US" altLang="zh-CN" sz="2400" dirty="0">
                <a:ea typeface="宋体" panose="02010600030101010101" pitchFamily="2" charset="-122"/>
              </a:rPr>
              <a:t>)</a:t>
            </a:r>
            <a:r>
              <a:rPr lang="zh-CN" altLang="en-US" sz="2400" dirty="0">
                <a:ea typeface="宋体" panose="02010600030101010101" pitchFamily="2" charset="-122"/>
              </a:rPr>
              <a:t>。 创建</a:t>
            </a:r>
            <a:r>
              <a:rPr lang="en-US" altLang="zh-CN" sz="2400" dirty="0">
                <a:ea typeface="宋体" panose="02010600030101010101" pitchFamily="2" charset="-122"/>
              </a:rPr>
              <a:t>20</a:t>
            </a:r>
            <a:r>
              <a:rPr lang="zh-CN" altLang="en-US" sz="2400" dirty="0">
                <a:ea typeface="宋体" panose="02010600030101010101" pitchFamily="2" charset="-122"/>
              </a:rPr>
              <a:t>个学生对象，学号为</a:t>
            </a:r>
            <a:r>
              <a:rPr lang="en-US" altLang="zh-CN" sz="2400" dirty="0">
                <a:ea typeface="宋体" panose="02010600030101010101" pitchFamily="2" charset="-122"/>
              </a:rPr>
              <a:t>1</a:t>
            </a:r>
            <a:r>
              <a:rPr lang="zh-CN" altLang="en-US" sz="2400" dirty="0">
                <a:ea typeface="宋体" panose="02010600030101010101" pitchFamily="2" charset="-122"/>
              </a:rPr>
              <a:t>到</a:t>
            </a:r>
            <a:r>
              <a:rPr lang="en-US" altLang="zh-CN" sz="2400" dirty="0">
                <a:ea typeface="宋体" panose="02010600030101010101" pitchFamily="2" charset="-122"/>
              </a:rPr>
              <a:t>20</a:t>
            </a:r>
            <a:r>
              <a:rPr lang="zh-CN" altLang="en-US" sz="2400" dirty="0">
                <a:ea typeface="宋体" panose="02010600030101010101" pitchFamily="2" charset="-122"/>
              </a:rPr>
              <a:t>，年级和成绩都由随机数确定，打印出</a:t>
            </a:r>
            <a:r>
              <a:rPr lang="en-US" altLang="zh-CN" sz="2400" dirty="0">
                <a:ea typeface="宋体" panose="02010600030101010101" pitchFamily="2" charset="-122"/>
              </a:rPr>
              <a:t>3</a:t>
            </a:r>
            <a:r>
              <a:rPr lang="zh-CN" altLang="en-US" sz="2400" dirty="0">
                <a:ea typeface="宋体" panose="02010600030101010101" pitchFamily="2" charset="-122"/>
              </a:rPr>
              <a:t>年级</a:t>
            </a:r>
            <a:r>
              <a:rPr lang="en-US" altLang="zh-CN" sz="2400" dirty="0">
                <a:ea typeface="宋体" panose="02010600030101010101" pitchFamily="2" charset="-122"/>
              </a:rPr>
              <a:t>(state</a:t>
            </a:r>
            <a:r>
              <a:rPr lang="zh-CN" altLang="en-US" sz="2400" dirty="0">
                <a:ea typeface="宋体" panose="02010600030101010101" pitchFamily="2" charset="-122"/>
              </a:rPr>
              <a:t>值为</a:t>
            </a:r>
            <a:r>
              <a:rPr lang="en-US" altLang="zh-CN" sz="2400" dirty="0">
                <a:ea typeface="宋体" panose="02010600030101010101" pitchFamily="2" charset="-122"/>
              </a:rPr>
              <a:t>3</a:t>
            </a:r>
            <a:r>
              <a:rPr lang="zh-CN" altLang="en-US" sz="2400" dirty="0">
                <a:ea typeface="宋体" panose="02010600030101010101" pitchFamily="2" charset="-122"/>
              </a:rPr>
              <a:t>）的学生信息。</a:t>
            </a:r>
            <a:endParaRPr lang="en-US" altLang="zh-CN" sz="2400" dirty="0">
              <a:ea typeface="宋体" panose="02010600030101010101" pitchFamily="2" charset="-122"/>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472" y="714356"/>
            <a:ext cx="8229600" cy="857256"/>
          </a:xfrm>
        </p:spPr>
        <p:txBody>
          <a:bodyPr/>
          <a:lstStyle/>
          <a:p>
            <a:r>
              <a:rPr lang="zh-CN" altLang="en-US" b="1" dirty="0">
                <a:latin typeface="宋体" panose="02010600030101010101" pitchFamily="2" charset="-122"/>
                <a:ea typeface="宋体" panose="02010600030101010101" pitchFamily="2" charset="-122"/>
              </a:rPr>
              <a:t>对象的关联</a:t>
            </a:r>
            <a:endParaRPr lang="zh-CN" altLang="en-US" b="1"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zh-CN" altLang="en-US" dirty="0">
                <a:ea typeface="宋体" panose="02010600030101010101" pitchFamily="2" charset="-122"/>
                <a:cs typeface="Times New Roman" panose="02020603050405020304" pitchFamily="18" charset="0"/>
              </a:rPr>
              <a:t>对象的关联 </a:t>
            </a:r>
            <a:r>
              <a:rPr lang="en-US" altLang="zh-CN" dirty="0">
                <a:ea typeface="宋体" panose="02010600030101010101" pitchFamily="2" charset="-122"/>
                <a:cs typeface="Times New Roman" panose="02020603050405020304" pitchFamily="18" charset="0"/>
              </a:rPr>
              <a:t>— </a:t>
            </a:r>
            <a:r>
              <a:rPr lang="zh-CN" altLang="en-US" dirty="0">
                <a:ea typeface="宋体" panose="02010600030101010101" pitchFamily="2" charset="-122"/>
                <a:cs typeface="Times New Roman" panose="02020603050405020304" pitchFamily="18" charset="0"/>
              </a:rPr>
              <a:t>简单地说，是指一个对象中使用了另一个对象。</a:t>
            </a:r>
            <a:endParaRPr lang="zh-CN" altLang="en-US" dirty="0">
              <a:ea typeface="宋体" panose="02010600030101010101" pitchFamily="2" charset="-122"/>
              <a:cs typeface="Times New Roman" panose="02020603050405020304" pitchFamily="18" charset="0"/>
            </a:endParaRPr>
          </a:p>
          <a:p>
            <a:r>
              <a:rPr lang="zh-CN" altLang="en-US" dirty="0">
                <a:ea typeface="宋体" panose="02010600030101010101" pitchFamily="2" charset="-122"/>
                <a:cs typeface="Times New Roman" panose="02020603050405020304" pitchFamily="18" charset="0"/>
              </a:rPr>
              <a:t>例如，教师对象中使用了电脑对象。</a:t>
            </a:r>
            <a:endParaRPr lang="en-US" altLang="zh-CN" dirty="0">
              <a:ea typeface="宋体" panose="02010600030101010101" pitchFamily="2" charset="-122"/>
              <a:cs typeface="Times New Roman" panose="02020603050405020304" pitchFamily="18" charset="0"/>
            </a:endParaRPr>
          </a:p>
          <a:p>
            <a:endParaRPr lang="zh-CN" altLang="en-US" dirty="0">
              <a:ea typeface="宋体" panose="02010600030101010101" pitchFamily="2" charset="-122"/>
              <a:cs typeface="Times New Roman" panose="02020603050405020304" pitchFamily="18" charset="0"/>
            </a:endParaRPr>
          </a:p>
          <a:p>
            <a:endParaRPr lang="zh-CN" altLang="en-US" dirty="0"/>
          </a:p>
        </p:txBody>
      </p:sp>
      <p:sp>
        <p:nvSpPr>
          <p:cNvPr id="4" name="TextBox 6"/>
          <p:cNvSpPr txBox="1">
            <a:spLocks noChangeArrowheads="1"/>
          </p:cNvSpPr>
          <p:nvPr/>
        </p:nvSpPr>
        <p:spPr bwMode="auto">
          <a:xfrm>
            <a:off x="1831979" y="3857628"/>
            <a:ext cx="1511300" cy="935038"/>
          </a:xfrm>
          <a:prstGeom prst="rect">
            <a:avLst/>
          </a:prstGeom>
          <a:noFill/>
          <a:ln w="19050">
            <a:solidFill>
              <a:schemeClr val="tx1"/>
            </a:solidFill>
            <a:miter lim="800000"/>
          </a:ln>
        </p:spPr>
        <p:txBody>
          <a:bodyPr>
            <a:spAutoFit/>
          </a:bodyPr>
          <a:lstStyle/>
          <a:p>
            <a:pPr algn="ctr" latinLnBrk="1"/>
            <a:endParaRPr lang="en-US" altLang="zh-CN" b="1" dirty="0"/>
          </a:p>
          <a:p>
            <a:pPr algn="ctr" latinLnBrk="1"/>
            <a:r>
              <a:rPr lang="en-US" altLang="zh-CN" b="1" dirty="0"/>
              <a:t>Teacher</a:t>
            </a:r>
            <a:endParaRPr lang="en-US" altLang="zh-CN" b="1" dirty="0"/>
          </a:p>
          <a:p>
            <a:pPr algn="ctr" latinLnBrk="1"/>
            <a:endParaRPr lang="zh-CN" altLang="en-US" b="1" dirty="0"/>
          </a:p>
        </p:txBody>
      </p:sp>
      <p:sp>
        <p:nvSpPr>
          <p:cNvPr id="5" name="TextBox 7"/>
          <p:cNvSpPr txBox="1">
            <a:spLocks noChangeArrowheads="1"/>
          </p:cNvSpPr>
          <p:nvPr/>
        </p:nvSpPr>
        <p:spPr bwMode="auto">
          <a:xfrm>
            <a:off x="5143504" y="3857628"/>
            <a:ext cx="1512887" cy="935038"/>
          </a:xfrm>
          <a:prstGeom prst="rect">
            <a:avLst/>
          </a:prstGeom>
          <a:noFill/>
          <a:ln w="19050">
            <a:solidFill>
              <a:schemeClr val="tx1"/>
            </a:solidFill>
            <a:miter lim="800000"/>
          </a:ln>
        </p:spPr>
        <p:txBody>
          <a:bodyPr>
            <a:spAutoFit/>
          </a:bodyPr>
          <a:lstStyle/>
          <a:p>
            <a:pPr algn="ctr" latinLnBrk="1"/>
            <a:endParaRPr lang="en-US" altLang="zh-CN" b="1" dirty="0"/>
          </a:p>
          <a:p>
            <a:pPr algn="ctr" latinLnBrk="1"/>
            <a:r>
              <a:rPr lang="en-US" altLang="zh-CN" b="1" dirty="0"/>
              <a:t>Computer</a:t>
            </a:r>
            <a:endParaRPr lang="en-US" altLang="zh-CN" b="1" dirty="0"/>
          </a:p>
          <a:p>
            <a:pPr algn="ctr" latinLnBrk="1"/>
            <a:endParaRPr lang="zh-CN" altLang="en-US" b="1" dirty="0"/>
          </a:p>
        </p:txBody>
      </p:sp>
      <p:cxnSp>
        <p:nvCxnSpPr>
          <p:cNvPr id="6" name="直接连接符 5"/>
          <p:cNvCxnSpPr>
            <a:stCxn id="4" idx="3"/>
            <a:endCxn id="5" idx="1"/>
          </p:cNvCxnSpPr>
          <p:nvPr/>
        </p:nvCxnSpPr>
        <p:spPr bwMode="auto">
          <a:xfrm>
            <a:off x="3343279" y="4325941"/>
            <a:ext cx="1800225" cy="0"/>
          </a:xfrm>
          <a:prstGeom prst="line">
            <a:avLst/>
          </a:prstGeom>
          <a:ln w="19050">
            <a:headEnd type="none" w="med" len="med"/>
            <a:tailEnd type="none" w="med" len="med"/>
          </a:ln>
        </p:spPr>
        <p:style>
          <a:lnRef idx="1">
            <a:schemeClr val="accent4"/>
          </a:lnRef>
          <a:fillRef idx="0">
            <a:schemeClr val="accent4"/>
          </a:fillRef>
          <a:effectRef idx="0">
            <a:schemeClr val="accent4"/>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把大象放到冰箱？</a:t>
            </a:r>
            <a:endParaRPr lang="zh-CN" alt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a:t>
            </a:r>
            <a:endParaRPr lang="zh-CN" altLang="en-US" dirty="0"/>
          </a:p>
        </p:txBody>
      </p:sp>
      <p:sp>
        <p:nvSpPr>
          <p:cNvPr id="3" name="内容占位符 2"/>
          <p:cNvSpPr>
            <a:spLocks noGrp="1"/>
          </p:cNvSpPr>
          <p:nvPr>
            <p:ph idx="1"/>
          </p:nvPr>
        </p:nvSpPr>
        <p:spPr/>
        <p:txBody>
          <a:bodyPr/>
          <a:lstStyle/>
          <a:p>
            <a:pPr>
              <a:buNone/>
            </a:pPr>
            <a:r>
              <a:rPr lang="zh-CN" altLang="en-US" dirty="0"/>
              <a:t>定义</a:t>
            </a:r>
            <a:r>
              <a:rPr lang="en-US" altLang="zh-CN" dirty="0"/>
              <a:t>Teacher</a:t>
            </a:r>
            <a:r>
              <a:rPr lang="zh-CN" altLang="en-US" dirty="0"/>
              <a:t>类，里面包含计算机</a:t>
            </a:r>
            <a:r>
              <a:rPr lang="en-US" altLang="zh-CN" dirty="0"/>
              <a:t>Computer</a:t>
            </a:r>
            <a:r>
              <a:rPr lang="zh-CN" altLang="en-US" dirty="0"/>
              <a:t>、姓名属性</a:t>
            </a:r>
            <a:endParaRPr lang="en-US" altLang="zh-CN" dirty="0"/>
          </a:p>
          <a:p>
            <a:pPr>
              <a:buNone/>
            </a:pPr>
            <a:endParaRPr lang="en-US" altLang="zh-CN" dirty="0"/>
          </a:p>
          <a:p>
            <a:pPr>
              <a:buNone/>
            </a:pPr>
            <a:r>
              <a:rPr lang="zh-CN" altLang="en-US" dirty="0"/>
              <a:t>要求显示</a:t>
            </a:r>
            <a:r>
              <a:rPr lang="en-US" altLang="zh-CN" dirty="0"/>
              <a:t>Teacher</a:t>
            </a:r>
            <a:r>
              <a:rPr lang="zh-CN" altLang="en-US" dirty="0"/>
              <a:t>对象的信息</a:t>
            </a:r>
            <a:endParaRPr lang="zh-CN" alt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1" cstate="print"/>
          <a:stretch>
            <a:fillRect/>
          </a:stretch>
        </p:blipFill>
        <p:spPr>
          <a:xfrm>
            <a:off x="395536" y="1844824"/>
            <a:ext cx="8429684" cy="1928826"/>
          </a:xfrm>
        </p:spPr>
      </p:pic>
      <p:sp>
        <p:nvSpPr>
          <p:cNvPr id="5" name="TextBox 4"/>
          <p:cNvSpPr txBox="1"/>
          <p:nvPr/>
        </p:nvSpPr>
        <p:spPr>
          <a:xfrm>
            <a:off x="1115616" y="2060848"/>
            <a:ext cx="6984776" cy="1569660"/>
          </a:xfrm>
          <a:prstGeom prst="rect">
            <a:avLst/>
          </a:prstGeom>
          <a:noFill/>
        </p:spPr>
        <p:txBody>
          <a:bodyPr wrap="square" rtlCol="0">
            <a:spAutoFit/>
          </a:bodyPr>
          <a:lstStyle/>
          <a:p>
            <a:pPr algn="ctr"/>
            <a:r>
              <a:rPr lang="zh-CN" altLang="en-US" sz="4800" dirty="0">
                <a:solidFill>
                  <a:schemeClr val="accent6">
                    <a:lumMod val="75000"/>
                  </a:schemeClr>
                </a:solidFill>
                <a:ea typeface="隶书" panose="02010509060101010101" pitchFamily="49" charset="-122"/>
              </a:rPr>
              <a:t>第七节</a:t>
            </a:r>
            <a:r>
              <a:rPr lang="en-US" altLang="zh-CN" sz="4800" dirty="0">
                <a:solidFill>
                  <a:schemeClr val="accent6">
                    <a:lumMod val="75000"/>
                  </a:schemeClr>
                </a:solidFill>
                <a:ea typeface="隶书" panose="02010509060101010101" pitchFamily="49" charset="-122"/>
              </a:rPr>
              <a:t> </a:t>
            </a:r>
            <a:r>
              <a:rPr lang="zh-CN" altLang="en-US" sz="4800" dirty="0">
                <a:solidFill>
                  <a:schemeClr val="accent6">
                    <a:lumMod val="75000"/>
                  </a:schemeClr>
                </a:solidFill>
                <a:ea typeface="隶书" panose="02010509060101010101" pitchFamily="49" charset="-122"/>
              </a:rPr>
              <a:t>关键字：</a:t>
            </a:r>
            <a:r>
              <a:rPr lang="en-US" altLang="zh-CN" sz="4800" dirty="0">
                <a:solidFill>
                  <a:schemeClr val="accent6">
                    <a:lumMod val="75000"/>
                  </a:schemeClr>
                </a:solidFill>
                <a:ea typeface="隶书" panose="02010509060101010101" pitchFamily="49" charset="-122"/>
              </a:rPr>
              <a:t>package</a:t>
            </a:r>
            <a:r>
              <a:rPr lang="zh-CN" altLang="en-US" sz="4800" dirty="0">
                <a:solidFill>
                  <a:schemeClr val="accent6">
                    <a:lumMod val="75000"/>
                  </a:schemeClr>
                </a:solidFill>
                <a:ea typeface="隶书" panose="02010509060101010101" pitchFamily="49" charset="-122"/>
              </a:rPr>
              <a:t>、</a:t>
            </a:r>
            <a:r>
              <a:rPr lang="en-US" altLang="zh-CN" sz="4800" dirty="0">
                <a:solidFill>
                  <a:schemeClr val="accent6">
                    <a:lumMod val="75000"/>
                  </a:schemeClr>
                </a:solidFill>
                <a:ea typeface="隶书" panose="02010509060101010101" pitchFamily="49" charset="-122"/>
              </a:rPr>
              <a:t>import</a:t>
            </a:r>
            <a:r>
              <a:rPr lang="zh-CN" altLang="en-US" sz="4800" dirty="0">
                <a:solidFill>
                  <a:schemeClr val="accent6">
                    <a:lumMod val="75000"/>
                  </a:schemeClr>
                </a:solidFill>
                <a:ea typeface="隶书" panose="02010509060101010101" pitchFamily="49" charset="-122"/>
              </a:rPr>
              <a:t>的使用</a:t>
            </a:r>
            <a:endParaRPr lang="zh-CN" altLang="en-US" sz="4800" dirty="0">
              <a:solidFill>
                <a:schemeClr val="accent6">
                  <a:lumMod val="75000"/>
                </a:schemeClr>
              </a:solidFill>
              <a:ea typeface="隶书" panose="02010509060101010101" pitchFamily="49" charset="-122"/>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67544" y="764704"/>
            <a:ext cx="1985624" cy="720080"/>
          </a:xfrm>
        </p:spPr>
        <p:txBody>
          <a:bodyPr>
            <a:normAutofit/>
          </a:bodyPr>
          <a:lstStyle/>
          <a:p>
            <a:pPr eaLnBrk="1" hangingPunct="1"/>
            <a:r>
              <a:rPr lang="zh-CN" altLang="en-US" sz="2800" b="1" dirty="0">
                <a:latin typeface="宋体" panose="02010600030101010101" pitchFamily="2" charset="-122"/>
                <a:ea typeface="宋体" panose="02010600030101010101" pitchFamily="2" charset="-122"/>
                <a:cs typeface="Arial Unicode MS" panose="020B0604020202020204" pitchFamily="34" charset="-122"/>
              </a:rPr>
              <a:t>包的作用：</a:t>
            </a:r>
            <a:endParaRPr lang="zh-CN" altLang="en-US" sz="2800" b="1" dirty="0">
              <a:latin typeface="宋体" panose="02010600030101010101" pitchFamily="2" charset="-122"/>
              <a:ea typeface="宋体" panose="02010600030101010101" pitchFamily="2" charset="-122"/>
              <a:cs typeface="Arial Unicode MS" panose="020B0604020202020204" pitchFamily="34" charset="-122"/>
            </a:endParaRPr>
          </a:p>
        </p:txBody>
      </p:sp>
      <p:sp>
        <p:nvSpPr>
          <p:cNvPr id="46083" name="Text Box 3"/>
          <p:cNvSpPr txBox="1">
            <a:spLocks noChangeArrowheads="1"/>
          </p:cNvSpPr>
          <p:nvPr/>
        </p:nvSpPr>
        <p:spPr bwMode="auto">
          <a:xfrm>
            <a:off x="395536" y="1340768"/>
            <a:ext cx="8208962" cy="2554545"/>
          </a:xfrm>
          <a:prstGeom prst="rect">
            <a:avLst/>
          </a:prstGeom>
          <a:noFill/>
          <a:ln w="9525">
            <a:noFill/>
            <a:miter lim="800000"/>
          </a:ln>
        </p:spPr>
        <p:txBody>
          <a:bodyPr>
            <a:spAutoFit/>
          </a:bodyPr>
          <a:lstStyle/>
          <a:p>
            <a:pPr marL="342900" indent="-342900" algn="just">
              <a:spcBef>
                <a:spcPct val="50000"/>
              </a:spcBef>
              <a:buFont typeface="Wingdings" panose="05000000000000000000" pitchFamily="2" charset="2"/>
              <a:buChar char="l"/>
            </a:pPr>
            <a:r>
              <a:rPr lang="zh-CN" altLang="en-US" sz="2000" dirty="0">
                <a:ea typeface="宋体" panose="02010600030101010101" pitchFamily="2" charset="-122"/>
                <a:cs typeface="Arial Unicode MS" panose="020B0604020202020204" pitchFamily="34" charset="-122"/>
              </a:rPr>
              <a:t>包帮助管理大型软件系统：将语义近似的类组织到同一个包中。比如：</a:t>
            </a:r>
            <a:r>
              <a:rPr lang="en-US" altLang="zh-CN" sz="2000" dirty="0">
                <a:solidFill>
                  <a:srgbClr val="0000FF"/>
                </a:solidFill>
                <a:ea typeface="宋体" panose="02010600030101010101" pitchFamily="2" charset="-122"/>
                <a:cs typeface="Arial Unicode MS" panose="020B0604020202020204" pitchFamily="34" charset="-122"/>
              </a:rPr>
              <a:t>MVC</a:t>
            </a:r>
            <a:r>
              <a:rPr lang="zh-CN" altLang="en-US" sz="2000" dirty="0">
                <a:solidFill>
                  <a:srgbClr val="0000FF"/>
                </a:solidFill>
                <a:ea typeface="宋体" panose="02010600030101010101" pitchFamily="2" charset="-122"/>
                <a:cs typeface="Arial Unicode MS" panose="020B0604020202020204" pitchFamily="34" charset="-122"/>
              </a:rPr>
              <a:t>的设计模式</a:t>
            </a:r>
            <a:endParaRPr lang="zh-CN" altLang="en-US" sz="2000" dirty="0">
              <a:solidFill>
                <a:srgbClr val="0000FF"/>
              </a:solidFill>
              <a:ea typeface="宋体" panose="02010600030101010101" pitchFamily="2" charset="-122"/>
              <a:cs typeface="Arial Unicode MS" panose="020B0604020202020204" pitchFamily="34" charset="-122"/>
            </a:endParaRPr>
          </a:p>
          <a:p>
            <a:pPr marL="342900" indent="-342900" algn="just">
              <a:spcBef>
                <a:spcPct val="50000"/>
              </a:spcBef>
              <a:buFont typeface="Wingdings" panose="05000000000000000000" pitchFamily="2" charset="2"/>
              <a:buChar char="l"/>
            </a:pPr>
            <a:r>
              <a:rPr lang="zh-CN" altLang="en-US" sz="2000" dirty="0">
                <a:ea typeface="宋体" panose="02010600030101010101" pitchFamily="2" charset="-122"/>
                <a:cs typeface="Arial Unicode MS" panose="020B0604020202020204" pitchFamily="34" charset="-122"/>
              </a:rPr>
              <a:t>包可以包含类和子包，划分项目层次</a:t>
            </a:r>
            <a:endParaRPr lang="en-US" altLang="zh-CN" sz="2000" dirty="0">
              <a:ea typeface="宋体" panose="02010600030101010101" pitchFamily="2" charset="-122"/>
              <a:cs typeface="Arial Unicode MS" panose="020B0604020202020204" pitchFamily="34" charset="-122"/>
            </a:endParaRPr>
          </a:p>
          <a:p>
            <a:pPr marL="342900" indent="-342900" algn="just">
              <a:spcBef>
                <a:spcPct val="50000"/>
              </a:spcBef>
              <a:buFont typeface="Wingdings" panose="05000000000000000000" pitchFamily="2" charset="2"/>
              <a:buChar char="l"/>
            </a:pPr>
            <a:r>
              <a:rPr lang="zh-CN" altLang="en-US" sz="2000" dirty="0">
                <a:ea typeface="宋体" panose="02010600030101010101" pitchFamily="2" charset="-122"/>
                <a:cs typeface="Arial Unicode MS" panose="020B0604020202020204" pitchFamily="34" charset="-122"/>
              </a:rPr>
              <a:t>解决类命名冲突的问题</a:t>
            </a:r>
            <a:endParaRPr lang="en-US" altLang="zh-CN" sz="2000" dirty="0">
              <a:ea typeface="宋体" panose="02010600030101010101" pitchFamily="2" charset="-122"/>
              <a:cs typeface="Arial Unicode MS" panose="020B0604020202020204" pitchFamily="34" charset="-122"/>
            </a:endParaRPr>
          </a:p>
          <a:p>
            <a:pPr marL="342900" indent="-342900" algn="just">
              <a:spcBef>
                <a:spcPct val="50000"/>
              </a:spcBef>
              <a:buFont typeface="Wingdings" panose="05000000000000000000" pitchFamily="2" charset="2"/>
              <a:buChar char="l"/>
            </a:pPr>
            <a:r>
              <a:rPr lang="zh-CN" altLang="en-US" sz="2000" dirty="0">
                <a:ea typeface="宋体" panose="02010600030101010101" pitchFamily="2" charset="-122"/>
                <a:cs typeface="Arial Unicode MS" panose="020B0604020202020204" pitchFamily="34" charset="-122"/>
              </a:rPr>
              <a:t>控制访问权限</a:t>
            </a:r>
            <a:endParaRPr lang="zh-CN" altLang="en-US" sz="2000" dirty="0">
              <a:ea typeface="宋体" panose="02010600030101010101" pitchFamily="2" charset="-122"/>
              <a:cs typeface="Arial Unicode MS" panose="020B0604020202020204" pitchFamily="34" charset="-122"/>
            </a:endParaRPr>
          </a:p>
          <a:p>
            <a:pPr marL="342900" indent="-342900" algn="just">
              <a:spcBef>
                <a:spcPct val="50000"/>
              </a:spcBef>
              <a:buFont typeface="Wingdings" panose="05000000000000000000" pitchFamily="2" charset="2"/>
              <a:buChar char="l"/>
            </a:pPr>
            <a:r>
              <a:rPr lang="zh-CN" altLang="en-US" sz="2000" dirty="0">
                <a:ea typeface="宋体" panose="02010600030101010101" pitchFamily="2" charset="-122"/>
                <a:cs typeface="Arial Unicode MS" panose="020B0604020202020204" pitchFamily="34" charset="-122"/>
              </a:rPr>
              <a:t>例：某航运软件系统包括：一组域对象、</a:t>
            </a:r>
            <a:r>
              <a:rPr lang="en-US" altLang="zh-CN" sz="2000" dirty="0">
                <a:ea typeface="宋体" panose="02010600030101010101" pitchFamily="2" charset="-122"/>
                <a:cs typeface="Arial Unicode MS" panose="020B0604020202020204" pitchFamily="34" charset="-122"/>
              </a:rPr>
              <a:t>GUI</a:t>
            </a:r>
            <a:r>
              <a:rPr lang="zh-CN" altLang="en-US" sz="2000" dirty="0">
                <a:ea typeface="宋体" panose="02010600030101010101" pitchFamily="2" charset="-122"/>
                <a:cs typeface="Arial Unicode MS" panose="020B0604020202020204" pitchFamily="34" charset="-122"/>
              </a:rPr>
              <a:t>和</a:t>
            </a:r>
            <a:r>
              <a:rPr lang="en-US" altLang="zh-CN" sz="2000" dirty="0">
                <a:ea typeface="宋体" panose="02010600030101010101" pitchFamily="2" charset="-122"/>
                <a:cs typeface="Arial Unicode MS" panose="020B0604020202020204" pitchFamily="34" charset="-122"/>
              </a:rPr>
              <a:t>reports</a:t>
            </a:r>
            <a:r>
              <a:rPr lang="zh-CN" altLang="en-US" sz="2000" dirty="0">
                <a:ea typeface="宋体" panose="02010600030101010101" pitchFamily="2" charset="-122"/>
                <a:cs typeface="Arial Unicode MS" panose="020B0604020202020204" pitchFamily="34" charset="-122"/>
              </a:rPr>
              <a:t>子系统</a:t>
            </a:r>
            <a:endParaRPr lang="zh-CN" altLang="en-US" sz="2000" dirty="0">
              <a:ea typeface="宋体" panose="02010600030101010101" pitchFamily="2" charset="-122"/>
              <a:cs typeface="Arial Unicode MS" panose="020B0604020202020204" pitchFamily="34" charset="-122"/>
            </a:endParaRPr>
          </a:p>
        </p:txBody>
      </p:sp>
      <p:pic>
        <p:nvPicPr>
          <p:cNvPr id="46084" name="Picture 4"/>
          <p:cNvPicPr>
            <a:picLocks noChangeAspect="1" noChangeArrowheads="1"/>
          </p:cNvPicPr>
          <p:nvPr/>
        </p:nvPicPr>
        <p:blipFill rotWithShape="1">
          <a:blip r:embed="rId1" cstate="print"/>
          <a:srcRect b="8019"/>
          <a:stretch>
            <a:fillRect/>
          </a:stretch>
        </p:blipFill>
        <p:spPr bwMode="auto">
          <a:xfrm>
            <a:off x="827584" y="4049713"/>
            <a:ext cx="7162800" cy="2583099"/>
          </a:xfrm>
          <a:prstGeom prst="rect">
            <a:avLst/>
          </a:prstGeom>
          <a:noFill/>
          <a:ln w="9525">
            <a:noFill/>
            <a:miter lim="800000"/>
            <a:headEnd/>
            <a:tailEnd/>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47664" y="908720"/>
            <a:ext cx="6552728" cy="584775"/>
          </a:xfrm>
          <a:prstGeom prst="rect">
            <a:avLst/>
          </a:prstGeom>
          <a:noFill/>
        </p:spPr>
        <p:txBody>
          <a:bodyPr wrap="square" rtlCol="0">
            <a:spAutoFit/>
          </a:bodyPr>
          <a:lstStyle/>
          <a:p>
            <a:pPr algn="ctr"/>
            <a:r>
              <a:rPr lang="en-US" altLang="zh-CN" sz="3200" b="1">
                <a:ea typeface="宋体" panose="02010600030101010101" pitchFamily="2" charset="-122"/>
              </a:rPr>
              <a:t>MVC</a:t>
            </a:r>
            <a:r>
              <a:rPr lang="zh-CN" altLang="en-US" sz="3200" b="1">
                <a:ea typeface="宋体" panose="02010600030101010101" pitchFamily="2" charset="-122"/>
              </a:rPr>
              <a:t>设计模式</a:t>
            </a:r>
            <a:endParaRPr lang="zh-CN" altLang="en-US" sz="3200" b="1">
              <a:ea typeface="宋体" panose="02010600030101010101" pitchFamily="2" charset="-122"/>
            </a:endParaRPr>
          </a:p>
        </p:txBody>
      </p:sp>
      <p:sp>
        <p:nvSpPr>
          <p:cNvPr id="5" name="TextBox 4"/>
          <p:cNvSpPr txBox="1"/>
          <p:nvPr/>
        </p:nvSpPr>
        <p:spPr>
          <a:xfrm>
            <a:off x="539552" y="1493495"/>
            <a:ext cx="7992888" cy="1200329"/>
          </a:xfrm>
          <a:prstGeom prst="rect">
            <a:avLst/>
          </a:prstGeom>
          <a:noFill/>
        </p:spPr>
        <p:txBody>
          <a:bodyPr wrap="square" rtlCol="0">
            <a:spAutoFit/>
          </a:bodyPr>
          <a:lstStyle/>
          <a:p>
            <a:r>
              <a:rPr lang="en-US" altLang="zh-CN">
                <a:ea typeface="宋体" panose="02010600030101010101" pitchFamily="2" charset="-122"/>
              </a:rPr>
              <a:t>MVC</a:t>
            </a:r>
            <a:r>
              <a:rPr lang="zh-CN" altLang="en-US">
                <a:ea typeface="宋体" panose="02010600030101010101" pitchFamily="2" charset="-122"/>
              </a:rPr>
              <a:t>是常用的设计模式之一，将整个程序分为三个层次：</a:t>
            </a:r>
            <a:r>
              <a:rPr lang="zh-CN" altLang="en-US">
                <a:solidFill>
                  <a:srgbClr val="0000FF"/>
                </a:solidFill>
                <a:ea typeface="宋体" panose="02010600030101010101" pitchFamily="2" charset="-122"/>
              </a:rPr>
              <a:t>视图模型层，控制器层，与数据模型层。</a:t>
            </a:r>
            <a:r>
              <a:rPr lang="zh-CN" altLang="en-US">
                <a:ea typeface="宋体" panose="02010600030101010101" pitchFamily="2" charset="-122"/>
              </a:rPr>
              <a:t>这种将程序输入输出、数据处理，以及数据的展示分离开来的设计模式使程序结构变的灵活而且清晰，同时也描述了程序各个对象间的通信方式，降低了程序的耦合性。</a:t>
            </a:r>
            <a:endParaRPr lang="zh-CN" altLang="en-US">
              <a:ea typeface="宋体" panose="02010600030101010101" pitchFamily="2" charset="-122"/>
            </a:endParaRPr>
          </a:p>
        </p:txBody>
      </p:sp>
      <p:sp>
        <p:nvSpPr>
          <p:cNvPr id="6" name="矩形 5"/>
          <p:cNvSpPr/>
          <p:nvPr/>
        </p:nvSpPr>
        <p:spPr>
          <a:xfrm>
            <a:off x="539552" y="2996952"/>
            <a:ext cx="4572000" cy="3477875"/>
          </a:xfrm>
          <a:prstGeom prst="rect">
            <a:avLst/>
          </a:prstGeom>
        </p:spPr>
        <p:txBody>
          <a:bodyPr>
            <a:spAutoFit/>
          </a:bodyPr>
          <a:lstStyle/>
          <a:p>
            <a:r>
              <a:rPr lang="zh-CN" altLang="en-US" sz="2000" b="1" dirty="0">
                <a:solidFill>
                  <a:srgbClr val="0000FF"/>
                </a:solidFill>
                <a:ea typeface="宋体" panose="02010600030101010101" pitchFamily="2" charset="-122"/>
              </a:rPr>
              <a:t>模型层   </a:t>
            </a:r>
            <a:r>
              <a:rPr lang="en-US" altLang="zh-CN" sz="2000" b="1" dirty="0">
                <a:solidFill>
                  <a:srgbClr val="0000FF"/>
                </a:solidFill>
                <a:ea typeface="宋体" panose="02010600030101010101" pitchFamily="2" charset="-122"/>
              </a:rPr>
              <a:t>model </a:t>
            </a:r>
            <a:r>
              <a:rPr lang="zh-CN" altLang="en-US" sz="2000" b="1" dirty="0">
                <a:solidFill>
                  <a:srgbClr val="0000FF"/>
                </a:solidFill>
                <a:ea typeface="宋体" panose="02010600030101010101" pitchFamily="2" charset="-122"/>
              </a:rPr>
              <a:t>主要处理数据</a:t>
            </a:r>
            <a:endParaRPr lang="zh-CN" altLang="en-US" sz="2000" b="1" dirty="0">
              <a:solidFill>
                <a:srgbClr val="0000FF"/>
              </a:solidFill>
              <a:ea typeface="宋体" panose="02010600030101010101" pitchFamily="2" charset="-122"/>
            </a:endParaRPr>
          </a:p>
          <a:p>
            <a:r>
              <a:rPr lang="zh-CN" altLang="en-US" sz="2000" dirty="0">
                <a:ea typeface="宋体" panose="02010600030101010101" pitchFamily="2" charset="-122"/>
              </a:rPr>
              <a:t> </a:t>
            </a:r>
            <a:r>
              <a:rPr lang="en-US" altLang="zh-CN" sz="2000" dirty="0">
                <a:ea typeface="宋体" panose="02010600030101010101" pitchFamily="2" charset="-122"/>
              </a:rPr>
              <a:t>&gt;</a:t>
            </a:r>
            <a:r>
              <a:rPr lang="zh-CN" altLang="en-US" sz="2000" dirty="0">
                <a:ea typeface="宋体" panose="02010600030101010101" pitchFamily="2" charset="-122"/>
              </a:rPr>
              <a:t>数据对象封装 </a:t>
            </a:r>
            <a:r>
              <a:rPr lang="en-US" altLang="zh-CN" sz="2000" dirty="0" err="1">
                <a:ea typeface="宋体" panose="02010600030101010101" pitchFamily="2" charset="-122"/>
              </a:rPr>
              <a:t>model.bean</a:t>
            </a:r>
            <a:r>
              <a:rPr lang="en-US" altLang="zh-CN" sz="2000" dirty="0">
                <a:ea typeface="宋体" panose="02010600030101010101" pitchFamily="2" charset="-122"/>
              </a:rPr>
              <a:t>/domain</a:t>
            </a:r>
            <a:endParaRPr lang="zh-CN" altLang="en-US" sz="2000" dirty="0">
              <a:ea typeface="宋体" panose="02010600030101010101" pitchFamily="2" charset="-122"/>
            </a:endParaRPr>
          </a:p>
          <a:p>
            <a:r>
              <a:rPr lang="zh-CN" altLang="en-US" sz="2000" dirty="0">
                <a:ea typeface="宋体" panose="02010600030101010101" pitchFamily="2" charset="-122"/>
              </a:rPr>
              <a:t> </a:t>
            </a:r>
            <a:r>
              <a:rPr lang="en-US" altLang="zh-CN" sz="2000" dirty="0">
                <a:ea typeface="宋体" panose="02010600030101010101" pitchFamily="2" charset="-122"/>
              </a:rPr>
              <a:t>&gt;</a:t>
            </a:r>
            <a:r>
              <a:rPr lang="zh-CN" altLang="en-US" sz="2000" dirty="0">
                <a:ea typeface="宋体" panose="02010600030101010101" pitchFamily="2" charset="-122"/>
              </a:rPr>
              <a:t>数据库操作类 </a:t>
            </a:r>
            <a:r>
              <a:rPr lang="en-US" altLang="zh-CN" sz="2000" dirty="0">
                <a:ea typeface="宋体" panose="02010600030101010101" pitchFamily="2" charset="-122"/>
              </a:rPr>
              <a:t>model.dao</a:t>
            </a:r>
            <a:endParaRPr lang="zh-CN" altLang="en-US" sz="2000" dirty="0">
              <a:ea typeface="宋体" panose="02010600030101010101" pitchFamily="2" charset="-122"/>
            </a:endParaRPr>
          </a:p>
          <a:p>
            <a:r>
              <a:rPr lang="zh-CN" altLang="en-US" sz="2000" dirty="0">
                <a:ea typeface="宋体" panose="02010600030101010101" pitchFamily="2" charset="-122"/>
              </a:rPr>
              <a:t> </a:t>
            </a:r>
            <a:r>
              <a:rPr lang="en-US" altLang="zh-CN" sz="2000" dirty="0">
                <a:ea typeface="宋体" panose="02010600030101010101" pitchFamily="2" charset="-122"/>
              </a:rPr>
              <a:t>&gt;</a:t>
            </a:r>
            <a:r>
              <a:rPr lang="zh-CN" altLang="en-US" sz="2000" dirty="0">
                <a:ea typeface="宋体" panose="02010600030101010101" pitchFamily="2" charset="-122"/>
              </a:rPr>
              <a:t>数据库         </a:t>
            </a:r>
            <a:r>
              <a:rPr lang="en-US" altLang="zh-CN" sz="2000" dirty="0" err="1">
                <a:ea typeface="宋体" panose="02010600030101010101" pitchFamily="2" charset="-122"/>
              </a:rPr>
              <a:t>model.db</a:t>
            </a:r>
            <a:endParaRPr lang="zh-CN" altLang="en-US" sz="2000" dirty="0">
              <a:ea typeface="宋体" panose="02010600030101010101" pitchFamily="2" charset="-122"/>
            </a:endParaRPr>
          </a:p>
          <a:p>
            <a:endParaRPr lang="zh-CN" altLang="en-US" sz="2000" dirty="0">
              <a:ea typeface="宋体" panose="02010600030101010101" pitchFamily="2" charset="-122"/>
            </a:endParaRPr>
          </a:p>
          <a:p>
            <a:r>
              <a:rPr lang="zh-CN" altLang="en-US" sz="2000" b="1" dirty="0">
                <a:solidFill>
                  <a:srgbClr val="0000FF"/>
                </a:solidFill>
                <a:ea typeface="宋体" panose="02010600030101010101" pitchFamily="2" charset="-122"/>
              </a:rPr>
              <a:t>控制层  </a:t>
            </a:r>
            <a:r>
              <a:rPr lang="en-US" altLang="zh-CN" sz="2000" b="1" dirty="0">
                <a:solidFill>
                  <a:srgbClr val="0000FF"/>
                </a:solidFill>
                <a:ea typeface="宋体" panose="02010600030101010101" pitchFamily="2" charset="-122"/>
              </a:rPr>
              <a:t>controller </a:t>
            </a:r>
            <a:r>
              <a:rPr lang="zh-CN" altLang="en-US" sz="2000" b="1" dirty="0">
                <a:solidFill>
                  <a:srgbClr val="0000FF"/>
                </a:solidFill>
                <a:ea typeface="宋体" panose="02010600030101010101" pitchFamily="2" charset="-122"/>
              </a:rPr>
              <a:t>处理业务逻辑</a:t>
            </a:r>
            <a:endParaRPr lang="zh-CN" altLang="en-US" sz="2000" b="1" dirty="0">
              <a:solidFill>
                <a:srgbClr val="0000FF"/>
              </a:solidFill>
              <a:ea typeface="宋体" panose="02010600030101010101" pitchFamily="2" charset="-122"/>
            </a:endParaRPr>
          </a:p>
          <a:p>
            <a:r>
              <a:rPr lang="zh-CN" altLang="en-US" sz="2000" dirty="0">
                <a:ea typeface="宋体" panose="02010600030101010101" pitchFamily="2" charset="-122"/>
              </a:rPr>
              <a:t> </a:t>
            </a:r>
            <a:r>
              <a:rPr lang="en-US" altLang="zh-CN" sz="2000" dirty="0">
                <a:ea typeface="宋体" panose="02010600030101010101" pitchFamily="2" charset="-122"/>
              </a:rPr>
              <a:t>&gt;</a:t>
            </a:r>
            <a:r>
              <a:rPr lang="zh-CN" altLang="en-US" sz="2000" dirty="0">
                <a:ea typeface="宋体" panose="02010600030101010101" pitchFamily="2" charset="-122"/>
              </a:rPr>
              <a:t>应用界面相关    </a:t>
            </a:r>
            <a:r>
              <a:rPr lang="en-US" altLang="zh-CN" sz="2000" dirty="0" err="1">
                <a:ea typeface="宋体" panose="02010600030101010101" pitchFamily="2" charset="-122"/>
              </a:rPr>
              <a:t>controller.activity</a:t>
            </a:r>
            <a:endParaRPr lang="zh-CN" altLang="en-US" sz="2000" dirty="0">
              <a:ea typeface="宋体" panose="02010600030101010101" pitchFamily="2" charset="-122"/>
            </a:endParaRPr>
          </a:p>
          <a:p>
            <a:r>
              <a:rPr lang="zh-CN" altLang="en-US" sz="2000" dirty="0">
                <a:ea typeface="宋体" panose="02010600030101010101" pitchFamily="2" charset="-122"/>
              </a:rPr>
              <a:t> </a:t>
            </a:r>
            <a:r>
              <a:rPr lang="en-US" altLang="zh-CN" sz="2000" dirty="0">
                <a:ea typeface="宋体" panose="02010600030101010101" pitchFamily="2" charset="-122"/>
              </a:rPr>
              <a:t>&gt;</a:t>
            </a:r>
            <a:r>
              <a:rPr lang="zh-CN" altLang="en-US" sz="2000" dirty="0">
                <a:ea typeface="宋体" panose="02010600030101010101" pitchFamily="2" charset="-122"/>
              </a:rPr>
              <a:t>存放</a:t>
            </a:r>
            <a:r>
              <a:rPr lang="en-US" altLang="zh-CN" sz="2000" dirty="0">
                <a:ea typeface="宋体" panose="02010600030101010101" pitchFamily="2" charset="-122"/>
              </a:rPr>
              <a:t>fragment </a:t>
            </a:r>
            <a:r>
              <a:rPr lang="zh-CN" altLang="en-US" sz="2000" dirty="0">
                <a:ea typeface="宋体" panose="02010600030101010101" pitchFamily="2" charset="-122"/>
              </a:rPr>
              <a:t>  </a:t>
            </a:r>
            <a:r>
              <a:rPr lang="en-US" altLang="zh-CN" sz="2000" dirty="0" err="1">
                <a:ea typeface="宋体" panose="02010600030101010101" pitchFamily="2" charset="-122"/>
              </a:rPr>
              <a:t>controller.fragment</a:t>
            </a:r>
            <a:endParaRPr lang="zh-CN" altLang="en-US" sz="2000" dirty="0">
              <a:ea typeface="宋体" panose="02010600030101010101" pitchFamily="2" charset="-122"/>
            </a:endParaRPr>
          </a:p>
          <a:p>
            <a:r>
              <a:rPr lang="zh-CN" altLang="en-US" sz="2000" dirty="0">
                <a:ea typeface="宋体" panose="02010600030101010101" pitchFamily="2" charset="-122"/>
              </a:rPr>
              <a:t> </a:t>
            </a:r>
            <a:r>
              <a:rPr lang="en-US" altLang="zh-CN" sz="2000" dirty="0">
                <a:ea typeface="宋体" panose="02010600030101010101" pitchFamily="2" charset="-122"/>
              </a:rPr>
              <a:t>&gt;</a:t>
            </a:r>
            <a:r>
              <a:rPr lang="zh-CN" altLang="en-US" sz="2000" dirty="0">
                <a:ea typeface="宋体" panose="02010600030101010101" pitchFamily="2" charset="-122"/>
              </a:rPr>
              <a:t>显示列表的适配器 </a:t>
            </a:r>
            <a:r>
              <a:rPr lang="en-US" altLang="zh-CN" sz="2000" dirty="0" err="1">
                <a:ea typeface="宋体" panose="02010600030101010101" pitchFamily="2" charset="-122"/>
              </a:rPr>
              <a:t>controller.adapter</a:t>
            </a:r>
            <a:endParaRPr lang="zh-CN" altLang="en-US" sz="2000" dirty="0">
              <a:ea typeface="宋体" panose="02010600030101010101" pitchFamily="2" charset="-122"/>
            </a:endParaRPr>
          </a:p>
          <a:p>
            <a:r>
              <a:rPr lang="zh-CN" altLang="en-US" sz="2000" dirty="0">
                <a:ea typeface="宋体" panose="02010600030101010101" pitchFamily="2" charset="-122"/>
              </a:rPr>
              <a:t> </a:t>
            </a:r>
            <a:r>
              <a:rPr lang="en-US" altLang="zh-CN" sz="2000" dirty="0">
                <a:ea typeface="宋体" panose="02010600030101010101" pitchFamily="2" charset="-122"/>
              </a:rPr>
              <a:t>&gt;</a:t>
            </a:r>
            <a:r>
              <a:rPr lang="zh-CN" altLang="en-US" sz="2000" dirty="0">
                <a:ea typeface="宋体" panose="02010600030101010101" pitchFamily="2" charset="-122"/>
              </a:rPr>
              <a:t>服务相关的        </a:t>
            </a:r>
            <a:r>
              <a:rPr lang="en-US" altLang="zh-CN" sz="2000" dirty="0" err="1">
                <a:ea typeface="宋体" panose="02010600030101010101" pitchFamily="2" charset="-122"/>
              </a:rPr>
              <a:t>controller.service</a:t>
            </a:r>
            <a:endParaRPr lang="zh-CN" altLang="en-US" sz="2000" dirty="0">
              <a:ea typeface="宋体" panose="02010600030101010101" pitchFamily="2" charset="-122"/>
            </a:endParaRPr>
          </a:p>
          <a:p>
            <a:r>
              <a:rPr lang="zh-CN" altLang="en-US" sz="2000" dirty="0">
                <a:ea typeface="宋体" panose="02010600030101010101" pitchFamily="2" charset="-122"/>
              </a:rPr>
              <a:t> </a:t>
            </a:r>
            <a:r>
              <a:rPr lang="en-US" altLang="zh-CN" sz="2000" dirty="0">
                <a:ea typeface="宋体" panose="02010600030101010101" pitchFamily="2" charset="-122"/>
              </a:rPr>
              <a:t>&gt;</a:t>
            </a:r>
            <a:r>
              <a:rPr lang="zh-CN" altLang="en-US" sz="2000" dirty="0">
                <a:ea typeface="宋体" panose="02010600030101010101" pitchFamily="2" charset="-122"/>
              </a:rPr>
              <a:t>抽取的基类        </a:t>
            </a:r>
            <a:r>
              <a:rPr lang="en-US" altLang="zh-CN" sz="2000" dirty="0" err="1">
                <a:ea typeface="宋体" panose="02010600030101010101" pitchFamily="2" charset="-122"/>
              </a:rPr>
              <a:t>controller.base</a:t>
            </a:r>
            <a:endParaRPr lang="zh-CN" altLang="en-US" sz="2000" dirty="0">
              <a:ea typeface="宋体" panose="02010600030101010101" pitchFamily="2" charset="-122"/>
            </a:endParaRPr>
          </a:p>
        </p:txBody>
      </p:sp>
      <p:sp>
        <p:nvSpPr>
          <p:cNvPr id="7" name="矩形 6"/>
          <p:cNvSpPr/>
          <p:nvPr/>
        </p:nvSpPr>
        <p:spPr>
          <a:xfrm>
            <a:off x="5259034" y="3140968"/>
            <a:ext cx="3633445" cy="707886"/>
          </a:xfrm>
          <a:prstGeom prst="rect">
            <a:avLst/>
          </a:prstGeom>
        </p:spPr>
        <p:txBody>
          <a:bodyPr wrap="square">
            <a:spAutoFit/>
          </a:bodyPr>
          <a:lstStyle/>
          <a:p>
            <a:r>
              <a:rPr lang="zh-CN" altLang="en-US" sz="2000" b="1" dirty="0">
                <a:solidFill>
                  <a:srgbClr val="0000FF"/>
                </a:solidFill>
                <a:ea typeface="宋体" panose="02010600030101010101" pitchFamily="2" charset="-122"/>
              </a:rPr>
              <a:t>视图层             </a:t>
            </a:r>
            <a:r>
              <a:rPr lang="en-US" altLang="zh-CN" sz="2000" b="1" dirty="0">
                <a:solidFill>
                  <a:srgbClr val="0000FF"/>
                </a:solidFill>
                <a:ea typeface="宋体" panose="02010600030101010101" pitchFamily="2" charset="-122"/>
              </a:rPr>
              <a:t>view </a:t>
            </a:r>
            <a:r>
              <a:rPr lang="zh-CN" altLang="en-US" sz="2000" b="1" dirty="0">
                <a:solidFill>
                  <a:srgbClr val="0000FF"/>
                </a:solidFill>
                <a:ea typeface="宋体" panose="02010600030101010101" pitchFamily="2" charset="-122"/>
              </a:rPr>
              <a:t>显示数据</a:t>
            </a:r>
            <a:endParaRPr lang="zh-CN" altLang="en-US" sz="2000" b="1" dirty="0">
              <a:solidFill>
                <a:srgbClr val="0000FF"/>
              </a:solidFill>
              <a:ea typeface="宋体" panose="02010600030101010101" pitchFamily="2" charset="-122"/>
            </a:endParaRPr>
          </a:p>
          <a:p>
            <a:r>
              <a:rPr lang="en-US" altLang="zh-CN" sz="2000" dirty="0">
                <a:ea typeface="宋体" panose="02010600030101010101" pitchFamily="2" charset="-122"/>
              </a:rPr>
              <a:t>&gt;</a:t>
            </a:r>
            <a:r>
              <a:rPr lang="zh-CN" altLang="en-US" sz="2000" dirty="0">
                <a:ea typeface="宋体" panose="02010600030101010101" pitchFamily="2" charset="-122"/>
              </a:rPr>
              <a:t>自定义</a:t>
            </a:r>
            <a:r>
              <a:rPr lang="en-US" altLang="zh-CN" sz="2000" dirty="0">
                <a:ea typeface="宋体" panose="02010600030101010101" pitchFamily="2" charset="-122"/>
              </a:rPr>
              <a:t>view </a:t>
            </a:r>
            <a:r>
              <a:rPr lang="zh-CN" altLang="en-US" sz="2000" dirty="0">
                <a:ea typeface="宋体" panose="02010600030101010101" pitchFamily="2" charset="-122"/>
              </a:rPr>
              <a:t>  </a:t>
            </a:r>
            <a:r>
              <a:rPr lang="en-US" altLang="zh-CN" sz="2000" dirty="0" err="1">
                <a:ea typeface="宋体" panose="02010600030101010101" pitchFamily="2" charset="-122"/>
              </a:rPr>
              <a:t>view.ui</a:t>
            </a:r>
            <a:endParaRPr lang="zh-CN" altLang="en-US" sz="2000" dirty="0">
              <a:ea typeface="宋体" panose="02010600030101010101" pitchFamily="2" charset="-122"/>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dministrator\Desktop\MVC的结构图_副本.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71600" y="980728"/>
            <a:ext cx="7488832" cy="552285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2123728" y="620688"/>
            <a:ext cx="5252194" cy="762000"/>
          </a:xfrm>
        </p:spPr>
        <p:txBody>
          <a:bodyPr>
            <a:normAutofit/>
          </a:bodyPr>
          <a:lstStyle/>
          <a:p>
            <a:pPr eaLnBrk="1" hangingPunct="1"/>
            <a:r>
              <a:rPr lang="zh-CN" altLang="en-US" b="1" dirty="0">
                <a:latin typeface="+mn-lt"/>
                <a:ea typeface="宋体" panose="02010600030101010101" pitchFamily="2" charset="-122"/>
                <a:cs typeface="Times New Roman" panose="02020603050405020304" pitchFamily="18" charset="0"/>
              </a:rPr>
              <a:t>关键字</a:t>
            </a:r>
            <a:r>
              <a:rPr lang="en-US" altLang="zh-CN" b="1" dirty="0">
                <a:latin typeface="+mn-lt"/>
                <a:ea typeface="宋体" panose="02010600030101010101" pitchFamily="2" charset="-122"/>
                <a:cs typeface="Times New Roman" panose="02020603050405020304" pitchFamily="18" charset="0"/>
              </a:rPr>
              <a:t>—package</a:t>
            </a:r>
            <a:endParaRPr lang="zh-CN" altLang="en-US" b="1" dirty="0">
              <a:solidFill>
                <a:schemeClr val="tx1"/>
              </a:solidFill>
              <a:latin typeface="+mn-lt"/>
              <a:ea typeface="宋体" panose="02010600030101010101" pitchFamily="2" charset="-122"/>
              <a:cs typeface="Times New Roman" panose="02020603050405020304" pitchFamily="18" charset="0"/>
            </a:endParaRPr>
          </a:p>
        </p:txBody>
      </p:sp>
      <p:sp>
        <p:nvSpPr>
          <p:cNvPr id="47107" name="Rectangle 3"/>
          <p:cNvSpPr>
            <a:spLocks noGrp="1" noChangeArrowheads="1"/>
          </p:cNvSpPr>
          <p:nvPr>
            <p:ph idx="1"/>
          </p:nvPr>
        </p:nvSpPr>
        <p:spPr>
          <a:xfrm>
            <a:off x="251520" y="1340768"/>
            <a:ext cx="8640762" cy="5256584"/>
          </a:xfrm>
        </p:spPr>
        <p:txBody>
          <a:bodyPr>
            <a:normAutofit fontScale="85000" lnSpcReduction="10000"/>
          </a:bodyPr>
          <a:lstStyle/>
          <a:p>
            <a:pPr eaLnBrk="1" hangingPunct="1">
              <a:lnSpc>
                <a:spcPct val="120000"/>
              </a:lnSpc>
              <a:buClr>
                <a:schemeClr val="tx1"/>
              </a:buClr>
              <a:buFont typeface="Wingdings" panose="05000000000000000000" pitchFamily="2" charset="2"/>
              <a:buChar char="l"/>
            </a:pPr>
            <a:r>
              <a:rPr lang="en-US" altLang="zh-CN" sz="2600" dirty="0">
                <a:ea typeface="宋体" panose="02010600030101010101" pitchFamily="2" charset="-122"/>
                <a:cs typeface="Times New Roman" panose="02020603050405020304" pitchFamily="18" charset="0"/>
              </a:rPr>
              <a:t>package</a:t>
            </a:r>
            <a:r>
              <a:rPr lang="zh-CN" altLang="en-US" sz="2600" dirty="0">
                <a:ea typeface="宋体" panose="02010600030101010101" pitchFamily="2" charset="-122"/>
                <a:cs typeface="Times New Roman" panose="02020603050405020304" pitchFamily="18" charset="0"/>
              </a:rPr>
              <a:t>语句作为</a:t>
            </a:r>
            <a:r>
              <a:rPr lang="en-US" altLang="zh-CN" sz="2600" dirty="0">
                <a:ea typeface="宋体" panose="02010600030101010101" pitchFamily="2" charset="-122"/>
                <a:cs typeface="Times New Roman" panose="02020603050405020304" pitchFamily="18" charset="0"/>
              </a:rPr>
              <a:t>Java</a:t>
            </a:r>
            <a:r>
              <a:rPr lang="zh-CN" altLang="en-US" sz="2600" dirty="0">
                <a:ea typeface="宋体" panose="02010600030101010101" pitchFamily="2" charset="-122"/>
                <a:cs typeface="Times New Roman" panose="02020603050405020304" pitchFamily="18" charset="0"/>
              </a:rPr>
              <a:t>源文件的第一条语句，指明该文件中定义的类所在的包。</a:t>
            </a:r>
            <a:r>
              <a:rPr lang="en-US" altLang="zh-CN" sz="2600" dirty="0">
                <a:ea typeface="宋体" panose="02010600030101010101" pitchFamily="2" charset="-122"/>
                <a:cs typeface="Times New Roman" panose="02020603050405020304" pitchFamily="18" charset="0"/>
              </a:rPr>
              <a:t>(</a:t>
            </a:r>
            <a:r>
              <a:rPr lang="zh-CN" altLang="en-US" sz="2600" dirty="0">
                <a:ea typeface="宋体" panose="02010600030101010101" pitchFamily="2" charset="-122"/>
                <a:cs typeface="Times New Roman" panose="02020603050405020304" pitchFamily="18" charset="0"/>
              </a:rPr>
              <a:t>若缺省该语句，则指定为无名包</a:t>
            </a:r>
            <a:r>
              <a:rPr lang="en-US" altLang="zh-CN" sz="2600" dirty="0">
                <a:ea typeface="宋体" panose="02010600030101010101" pitchFamily="2" charset="-122"/>
                <a:cs typeface="Times New Roman" panose="02020603050405020304" pitchFamily="18" charset="0"/>
              </a:rPr>
              <a:t>)</a:t>
            </a:r>
            <a:r>
              <a:rPr lang="zh-CN" altLang="en-US" sz="2600" dirty="0">
                <a:ea typeface="宋体" panose="02010600030101010101" pitchFamily="2" charset="-122"/>
                <a:cs typeface="Times New Roman" panose="02020603050405020304" pitchFamily="18" charset="0"/>
              </a:rPr>
              <a:t>。它的格式为：</a:t>
            </a:r>
            <a:endParaRPr lang="zh-CN" altLang="en-US" sz="2600" dirty="0">
              <a:ea typeface="宋体" panose="02010600030101010101" pitchFamily="2" charset="-122"/>
              <a:cs typeface="Times New Roman" panose="02020603050405020304" pitchFamily="18" charset="0"/>
            </a:endParaRPr>
          </a:p>
          <a:p>
            <a:pPr eaLnBrk="1" hangingPunct="1">
              <a:lnSpc>
                <a:spcPct val="120000"/>
              </a:lnSpc>
              <a:buClr>
                <a:schemeClr val="tx1"/>
              </a:buClr>
              <a:buFontTx/>
              <a:buNone/>
            </a:pPr>
            <a:r>
              <a:rPr lang="zh-CN" altLang="en-US" sz="2600" b="1" dirty="0">
                <a:ea typeface="宋体" panose="02010600030101010101" pitchFamily="2" charset="-122"/>
                <a:cs typeface="Times New Roman" panose="02020603050405020304" pitchFamily="18" charset="0"/>
              </a:rPr>
              <a:t>	</a:t>
            </a:r>
            <a:r>
              <a:rPr lang="en-US" altLang="zh-CN" sz="2600" b="1" dirty="0">
                <a:solidFill>
                  <a:srgbClr val="0000FF"/>
                </a:solidFill>
                <a:ea typeface="宋体" panose="02010600030101010101" pitchFamily="2" charset="-122"/>
                <a:cs typeface="Times New Roman" panose="02020603050405020304" pitchFamily="18" charset="0"/>
              </a:rPr>
              <a:t>package </a:t>
            </a:r>
            <a:r>
              <a:rPr lang="zh-CN" altLang="en-US" sz="2600" b="1" dirty="0">
                <a:solidFill>
                  <a:srgbClr val="0000FF"/>
                </a:solidFill>
                <a:ea typeface="宋体" panose="02010600030101010101" pitchFamily="2" charset="-122"/>
                <a:cs typeface="Times New Roman" panose="02020603050405020304" pitchFamily="18" charset="0"/>
              </a:rPr>
              <a:t>顶层包名</a:t>
            </a:r>
            <a:r>
              <a:rPr lang="en-US" altLang="zh-CN" sz="2600" b="1" dirty="0">
                <a:solidFill>
                  <a:srgbClr val="0000FF"/>
                </a:solidFill>
                <a:ea typeface="宋体" panose="02010600030101010101" pitchFamily="2" charset="-122"/>
                <a:cs typeface="Times New Roman" panose="02020603050405020304" pitchFamily="18" charset="0"/>
              </a:rPr>
              <a:t>.</a:t>
            </a:r>
            <a:r>
              <a:rPr lang="zh-CN" altLang="en-US" sz="2600" b="1" dirty="0">
                <a:solidFill>
                  <a:srgbClr val="0000FF"/>
                </a:solidFill>
                <a:ea typeface="宋体" panose="02010600030101010101" pitchFamily="2" charset="-122"/>
                <a:cs typeface="Times New Roman" panose="02020603050405020304" pitchFamily="18" charset="0"/>
              </a:rPr>
              <a:t>子包名</a:t>
            </a:r>
            <a:r>
              <a:rPr lang="en-US" altLang="zh-CN" sz="2600" b="1" dirty="0">
                <a:solidFill>
                  <a:srgbClr val="0000FF"/>
                </a:solidFill>
                <a:ea typeface="宋体" panose="02010600030101010101" pitchFamily="2" charset="-122"/>
                <a:cs typeface="Times New Roman" panose="02020603050405020304" pitchFamily="18" charset="0"/>
              </a:rPr>
              <a:t> ;</a:t>
            </a:r>
            <a:endParaRPr lang="en-US" altLang="zh-CN" sz="2600" b="1" dirty="0">
              <a:solidFill>
                <a:srgbClr val="0000FF"/>
              </a:solidFill>
              <a:ea typeface="宋体" panose="02010600030101010101" pitchFamily="2" charset="-122"/>
              <a:cs typeface="Times New Roman" panose="02020603050405020304" pitchFamily="18" charset="0"/>
            </a:endParaRPr>
          </a:p>
          <a:p>
            <a:pPr eaLnBrk="1" hangingPunct="1">
              <a:lnSpc>
                <a:spcPct val="120000"/>
              </a:lnSpc>
              <a:spcBef>
                <a:spcPts val="0"/>
              </a:spcBef>
              <a:buClr>
                <a:schemeClr val="tx1"/>
              </a:buClr>
              <a:buFontTx/>
              <a:buNone/>
            </a:pPr>
            <a:r>
              <a:rPr lang="en-US" altLang="zh-CN" sz="2600" b="1" dirty="0">
                <a:ea typeface="宋体" panose="02010600030101010101" pitchFamily="2" charset="-122"/>
                <a:cs typeface="Times New Roman" panose="02020603050405020304" pitchFamily="18" charset="0"/>
              </a:rPr>
              <a:t>	</a:t>
            </a:r>
            <a:r>
              <a:rPr lang="zh-CN" altLang="en-US" sz="2600" b="1" dirty="0">
                <a:ea typeface="宋体" panose="02010600030101010101" pitchFamily="2" charset="-122"/>
                <a:cs typeface="Times New Roman" panose="02020603050405020304" pitchFamily="18" charset="0"/>
              </a:rPr>
              <a:t>举例：</a:t>
            </a:r>
            <a:r>
              <a:rPr lang="en-US" altLang="zh-CN" sz="2600" dirty="0">
                <a:ea typeface="宋体" panose="02010600030101010101" pitchFamily="2" charset="-122"/>
                <a:cs typeface="Times New Roman" panose="02020603050405020304" pitchFamily="18" charset="0"/>
              </a:rPr>
              <a:t>pack\Test.java</a:t>
            </a:r>
            <a:endParaRPr lang="en-US" altLang="zh-CN" sz="2600" dirty="0">
              <a:ea typeface="宋体" panose="02010600030101010101" pitchFamily="2" charset="-122"/>
              <a:cs typeface="Times New Roman" panose="02020603050405020304" pitchFamily="18" charset="0"/>
            </a:endParaRPr>
          </a:p>
          <a:p>
            <a:pPr eaLnBrk="1" hangingPunct="1">
              <a:lnSpc>
                <a:spcPct val="120000"/>
              </a:lnSpc>
              <a:spcBef>
                <a:spcPts val="0"/>
              </a:spcBef>
              <a:buClr>
                <a:schemeClr val="tx1"/>
              </a:buClr>
              <a:buFontTx/>
              <a:buNone/>
            </a:pPr>
            <a:r>
              <a:rPr lang="en-US" altLang="zh-CN" sz="2600" b="1" dirty="0">
                <a:solidFill>
                  <a:schemeClr val="accent2"/>
                </a:solidFill>
                <a:ea typeface="宋体" panose="02010600030101010101" pitchFamily="2" charset="-122"/>
                <a:cs typeface="Times New Roman" panose="02020603050405020304" pitchFamily="18" charset="0"/>
              </a:rPr>
              <a:t>	</a:t>
            </a:r>
            <a:r>
              <a:rPr lang="en-US" altLang="zh-CN" sz="2600" b="1" dirty="0">
                <a:solidFill>
                  <a:schemeClr val="hlink"/>
                </a:solidFill>
                <a:ea typeface="宋体" panose="02010600030101010101" pitchFamily="2" charset="-122"/>
                <a:cs typeface="Times New Roman" panose="02020603050405020304" pitchFamily="18" charset="0"/>
              </a:rPr>
              <a:t>	</a:t>
            </a:r>
            <a:r>
              <a:rPr lang="en-US" altLang="zh-CN" sz="2600" dirty="0">
                <a:solidFill>
                  <a:srgbClr val="C00000"/>
                </a:solidFill>
                <a:ea typeface="宋体" panose="02010600030101010101" pitchFamily="2" charset="-122"/>
                <a:cs typeface="Times New Roman" panose="02020603050405020304" pitchFamily="18" charset="0"/>
              </a:rPr>
              <a:t>package p1;    //</a:t>
            </a:r>
            <a:r>
              <a:rPr lang="zh-CN" altLang="en-US" sz="2600" dirty="0">
                <a:solidFill>
                  <a:srgbClr val="C00000"/>
                </a:solidFill>
                <a:ea typeface="宋体" panose="02010600030101010101" pitchFamily="2" charset="-122"/>
                <a:cs typeface="Times New Roman" panose="02020603050405020304" pitchFamily="18" charset="0"/>
              </a:rPr>
              <a:t>指定类</a:t>
            </a:r>
            <a:r>
              <a:rPr lang="en-US" altLang="zh-CN" sz="2600" dirty="0">
                <a:solidFill>
                  <a:srgbClr val="C00000"/>
                </a:solidFill>
                <a:ea typeface="宋体" panose="02010600030101010101" pitchFamily="2" charset="-122"/>
                <a:cs typeface="Times New Roman" panose="02020603050405020304" pitchFamily="18" charset="0"/>
              </a:rPr>
              <a:t>Test</a:t>
            </a:r>
            <a:r>
              <a:rPr lang="zh-CN" altLang="en-US" sz="2600" dirty="0">
                <a:solidFill>
                  <a:srgbClr val="C00000"/>
                </a:solidFill>
                <a:ea typeface="宋体" panose="02010600030101010101" pitchFamily="2" charset="-122"/>
                <a:cs typeface="Times New Roman" panose="02020603050405020304" pitchFamily="18" charset="0"/>
              </a:rPr>
              <a:t>属于包</a:t>
            </a:r>
            <a:r>
              <a:rPr lang="en-US" altLang="zh-CN" sz="2600" dirty="0">
                <a:solidFill>
                  <a:srgbClr val="C00000"/>
                </a:solidFill>
                <a:ea typeface="宋体" panose="02010600030101010101" pitchFamily="2" charset="-122"/>
                <a:cs typeface="Times New Roman" panose="02020603050405020304" pitchFamily="18" charset="0"/>
              </a:rPr>
              <a:t>p1</a:t>
            </a:r>
            <a:endParaRPr lang="en-US" altLang="zh-CN" sz="2600" dirty="0">
              <a:solidFill>
                <a:srgbClr val="C00000"/>
              </a:solidFill>
              <a:ea typeface="宋体" panose="02010600030101010101" pitchFamily="2" charset="-122"/>
              <a:cs typeface="Times New Roman" panose="02020603050405020304" pitchFamily="18" charset="0"/>
            </a:endParaRPr>
          </a:p>
          <a:p>
            <a:pPr eaLnBrk="1" hangingPunct="1">
              <a:lnSpc>
                <a:spcPct val="120000"/>
              </a:lnSpc>
              <a:spcBef>
                <a:spcPts val="0"/>
              </a:spcBef>
              <a:buClr>
                <a:schemeClr val="tx1"/>
              </a:buClr>
              <a:buFontTx/>
              <a:buNone/>
            </a:pPr>
            <a:r>
              <a:rPr lang="en-US" altLang="zh-CN" sz="2600" dirty="0">
                <a:solidFill>
                  <a:srgbClr val="C00000"/>
                </a:solidFill>
                <a:ea typeface="宋体" panose="02010600030101010101" pitchFamily="2" charset="-122"/>
                <a:cs typeface="Times New Roman" panose="02020603050405020304" pitchFamily="18" charset="0"/>
              </a:rPr>
              <a:t>		public class Test{</a:t>
            </a:r>
            <a:endParaRPr lang="en-US" altLang="zh-CN" sz="2600" dirty="0">
              <a:solidFill>
                <a:srgbClr val="C00000"/>
              </a:solidFill>
              <a:ea typeface="宋体" panose="02010600030101010101" pitchFamily="2" charset="-122"/>
              <a:cs typeface="Times New Roman" panose="02020603050405020304" pitchFamily="18" charset="0"/>
            </a:endParaRPr>
          </a:p>
          <a:p>
            <a:pPr eaLnBrk="1" hangingPunct="1">
              <a:lnSpc>
                <a:spcPct val="120000"/>
              </a:lnSpc>
              <a:spcBef>
                <a:spcPts val="0"/>
              </a:spcBef>
              <a:buClr>
                <a:schemeClr val="tx1"/>
              </a:buClr>
              <a:buFontTx/>
              <a:buNone/>
            </a:pPr>
            <a:r>
              <a:rPr lang="en-US" altLang="zh-CN" sz="2600" dirty="0">
                <a:solidFill>
                  <a:srgbClr val="C00000"/>
                </a:solidFill>
                <a:ea typeface="宋体" panose="02010600030101010101" pitchFamily="2" charset="-122"/>
                <a:cs typeface="Times New Roman" panose="02020603050405020304" pitchFamily="18" charset="0"/>
              </a:rPr>
              <a:t>		        public void display(){</a:t>
            </a:r>
            <a:endParaRPr lang="en-US" altLang="zh-CN" sz="2600" dirty="0">
              <a:solidFill>
                <a:srgbClr val="C00000"/>
              </a:solidFill>
              <a:ea typeface="宋体" panose="02010600030101010101" pitchFamily="2" charset="-122"/>
              <a:cs typeface="Times New Roman" panose="02020603050405020304" pitchFamily="18" charset="0"/>
            </a:endParaRPr>
          </a:p>
          <a:p>
            <a:pPr eaLnBrk="1" hangingPunct="1">
              <a:lnSpc>
                <a:spcPct val="120000"/>
              </a:lnSpc>
              <a:spcBef>
                <a:spcPts val="0"/>
              </a:spcBef>
              <a:buClr>
                <a:schemeClr val="tx1"/>
              </a:buClr>
              <a:buFontTx/>
              <a:buNone/>
            </a:pPr>
            <a:r>
              <a:rPr lang="en-US" altLang="zh-CN" sz="2600" dirty="0">
                <a:solidFill>
                  <a:srgbClr val="C00000"/>
                </a:solidFill>
                <a:ea typeface="宋体" panose="02010600030101010101" pitchFamily="2" charset="-122"/>
                <a:cs typeface="Times New Roman" panose="02020603050405020304" pitchFamily="18" charset="0"/>
              </a:rPr>
              <a:t>			</a:t>
            </a:r>
            <a:r>
              <a:rPr lang="en-US" altLang="zh-CN" sz="2600" dirty="0" err="1">
                <a:solidFill>
                  <a:srgbClr val="C00000"/>
                </a:solidFill>
                <a:ea typeface="宋体" panose="02010600030101010101" pitchFamily="2" charset="-122"/>
                <a:cs typeface="Times New Roman" panose="02020603050405020304" pitchFamily="18" charset="0"/>
              </a:rPr>
              <a:t>System.out.println</a:t>
            </a:r>
            <a:r>
              <a:rPr lang="en-US" altLang="zh-CN" sz="2600" dirty="0">
                <a:solidFill>
                  <a:srgbClr val="C00000"/>
                </a:solidFill>
                <a:ea typeface="宋体" panose="02010600030101010101" pitchFamily="2" charset="-122"/>
                <a:cs typeface="Times New Roman" panose="02020603050405020304" pitchFamily="18" charset="0"/>
              </a:rPr>
              <a:t>("in  method display()");</a:t>
            </a:r>
            <a:endParaRPr lang="en-US" altLang="zh-CN" sz="2600" dirty="0">
              <a:solidFill>
                <a:srgbClr val="C00000"/>
              </a:solidFill>
              <a:ea typeface="宋体" panose="02010600030101010101" pitchFamily="2" charset="-122"/>
              <a:cs typeface="Times New Roman" panose="02020603050405020304" pitchFamily="18" charset="0"/>
            </a:endParaRPr>
          </a:p>
          <a:p>
            <a:pPr eaLnBrk="1" hangingPunct="1">
              <a:lnSpc>
                <a:spcPct val="120000"/>
              </a:lnSpc>
              <a:spcBef>
                <a:spcPts val="0"/>
              </a:spcBef>
              <a:buClr>
                <a:schemeClr val="tx1"/>
              </a:buClr>
              <a:buFontTx/>
              <a:buNone/>
            </a:pPr>
            <a:r>
              <a:rPr lang="en-US" altLang="zh-CN" sz="2600" dirty="0">
                <a:solidFill>
                  <a:srgbClr val="C00000"/>
                </a:solidFill>
                <a:ea typeface="宋体" panose="02010600030101010101" pitchFamily="2" charset="-122"/>
                <a:cs typeface="Times New Roman" panose="02020603050405020304" pitchFamily="18" charset="0"/>
              </a:rPr>
              <a:t>		        }</a:t>
            </a:r>
            <a:endParaRPr lang="en-US" altLang="zh-CN" sz="2600" dirty="0">
              <a:solidFill>
                <a:srgbClr val="C00000"/>
              </a:solidFill>
              <a:ea typeface="宋体" panose="02010600030101010101" pitchFamily="2" charset="-122"/>
              <a:cs typeface="Times New Roman" panose="02020603050405020304" pitchFamily="18" charset="0"/>
            </a:endParaRPr>
          </a:p>
          <a:p>
            <a:pPr eaLnBrk="1" hangingPunct="1">
              <a:lnSpc>
                <a:spcPct val="120000"/>
              </a:lnSpc>
              <a:spcBef>
                <a:spcPts val="0"/>
              </a:spcBef>
              <a:buClr>
                <a:schemeClr val="tx1"/>
              </a:buClr>
              <a:buFontTx/>
              <a:buNone/>
            </a:pPr>
            <a:r>
              <a:rPr lang="en-US" altLang="zh-CN" sz="2600" dirty="0">
                <a:solidFill>
                  <a:srgbClr val="C00000"/>
                </a:solidFill>
                <a:ea typeface="宋体" panose="02010600030101010101" pitchFamily="2" charset="-122"/>
                <a:cs typeface="Times New Roman" panose="02020603050405020304" pitchFamily="18" charset="0"/>
              </a:rPr>
              <a:t>		}</a:t>
            </a:r>
            <a:endParaRPr lang="en-US" altLang="zh-CN" sz="2600" dirty="0">
              <a:solidFill>
                <a:srgbClr val="C00000"/>
              </a:solidFill>
              <a:ea typeface="宋体" panose="02010600030101010101" pitchFamily="2" charset="-122"/>
              <a:cs typeface="Times New Roman" panose="02020603050405020304" pitchFamily="18" charset="0"/>
            </a:endParaRPr>
          </a:p>
          <a:p>
            <a:pPr eaLnBrk="1" hangingPunct="1">
              <a:lnSpc>
                <a:spcPct val="110000"/>
              </a:lnSpc>
              <a:spcBef>
                <a:spcPct val="50000"/>
              </a:spcBef>
              <a:buClr>
                <a:schemeClr val="tx1"/>
              </a:buClr>
              <a:buFont typeface="Wingdings" panose="05000000000000000000" pitchFamily="2" charset="2"/>
              <a:buChar char="l"/>
            </a:pPr>
            <a:r>
              <a:rPr lang="zh-CN" altLang="en-US" sz="2400" b="1" dirty="0">
                <a:latin typeface="宋体" panose="02010600030101010101" pitchFamily="2" charset="-122"/>
                <a:ea typeface="宋体" panose="02010600030101010101" pitchFamily="2" charset="-122"/>
                <a:cs typeface="Times New Roman" panose="02020603050405020304" pitchFamily="18" charset="0"/>
              </a:rPr>
              <a:t>包对应于文件系统的目录，</a:t>
            </a:r>
            <a:r>
              <a:rPr lang="en-US" altLang="zh-CN" sz="2400" b="1" dirty="0">
                <a:ea typeface="宋体" panose="02010600030101010101" pitchFamily="2" charset="-122"/>
                <a:cs typeface="Times New Roman" panose="02020603050405020304" pitchFamily="18" charset="0"/>
              </a:rPr>
              <a:t>package</a:t>
            </a:r>
            <a:r>
              <a:rPr lang="zh-CN" altLang="en-US" sz="2400" b="1" dirty="0">
                <a:ea typeface="宋体" panose="02010600030101010101" pitchFamily="2" charset="-122"/>
                <a:cs typeface="Times New Roman" panose="02020603050405020304" pitchFamily="18" charset="0"/>
              </a:rPr>
              <a:t>语句中，用</a:t>
            </a:r>
            <a:r>
              <a:rPr lang="zh-CN" altLang="en-US" sz="2400" b="1" dirty="0">
                <a:solidFill>
                  <a:schemeClr val="tx2"/>
                </a:solidFill>
                <a:ea typeface="宋体" panose="02010600030101010101" pitchFamily="2" charset="-122"/>
                <a:cs typeface="Times New Roman" panose="02020603050405020304" pitchFamily="18" charset="0"/>
              </a:rPr>
              <a:t> “</a:t>
            </a:r>
            <a:r>
              <a:rPr lang="en-US" altLang="zh-CN" sz="2400" b="1" dirty="0">
                <a:solidFill>
                  <a:schemeClr val="tx2"/>
                </a:solidFill>
                <a:ea typeface="宋体" panose="02010600030101010101" pitchFamily="2" charset="-122"/>
                <a:cs typeface="Times New Roman" panose="02020603050405020304" pitchFamily="18" charset="0"/>
              </a:rPr>
              <a:t>.</a:t>
            </a:r>
            <a:r>
              <a:rPr lang="zh-CN" altLang="en-US" sz="2400" b="1" dirty="0">
                <a:ea typeface="宋体" panose="02010600030101010101" pitchFamily="2" charset="-122"/>
                <a:cs typeface="Times New Roman" panose="02020603050405020304" pitchFamily="18" charset="0"/>
              </a:rPr>
              <a:t>”</a:t>
            </a:r>
            <a:r>
              <a:rPr lang="en-US" altLang="zh-CN" sz="2400" b="1" dirty="0">
                <a:ea typeface="宋体" panose="02010600030101010101" pitchFamily="2" charset="-122"/>
                <a:cs typeface="Times New Roman" panose="02020603050405020304" pitchFamily="18" charset="0"/>
              </a:rPr>
              <a:t> </a:t>
            </a:r>
            <a:r>
              <a:rPr lang="zh-CN" altLang="en-US" sz="2400" b="1" dirty="0">
                <a:ea typeface="宋体" panose="02010600030101010101" pitchFamily="2" charset="-122"/>
                <a:cs typeface="Times New Roman" panose="02020603050405020304" pitchFamily="18" charset="0"/>
              </a:rPr>
              <a:t>来指明包</a:t>
            </a:r>
            <a:r>
              <a:rPr lang="en-US" altLang="zh-CN" sz="2400" b="1" dirty="0">
                <a:ea typeface="宋体" panose="02010600030101010101" pitchFamily="2" charset="-122"/>
                <a:cs typeface="Times New Roman" panose="02020603050405020304" pitchFamily="18" charset="0"/>
              </a:rPr>
              <a:t>(</a:t>
            </a:r>
            <a:r>
              <a:rPr lang="zh-CN" altLang="en-US" sz="2400" b="1" dirty="0">
                <a:ea typeface="宋体" panose="02010600030101010101" pitchFamily="2" charset="-122"/>
                <a:cs typeface="Times New Roman" panose="02020603050405020304" pitchFamily="18" charset="0"/>
              </a:rPr>
              <a:t>目录</a:t>
            </a:r>
            <a:r>
              <a:rPr lang="en-US" altLang="zh-CN" sz="2400" b="1" dirty="0">
                <a:ea typeface="宋体" panose="02010600030101010101" pitchFamily="2" charset="-122"/>
                <a:cs typeface="Times New Roman" panose="02020603050405020304" pitchFamily="18" charset="0"/>
              </a:rPr>
              <a:t>)</a:t>
            </a:r>
            <a:r>
              <a:rPr lang="zh-CN" altLang="en-US" sz="2400" b="1" dirty="0">
                <a:ea typeface="宋体" panose="02010600030101010101" pitchFamily="2" charset="-122"/>
                <a:cs typeface="Times New Roman" panose="02020603050405020304" pitchFamily="18" charset="0"/>
              </a:rPr>
              <a:t>的层次；</a:t>
            </a:r>
            <a:endParaRPr lang="zh-CN" altLang="en-US" sz="2400" b="1" dirty="0">
              <a:ea typeface="宋体" panose="02010600030101010101" pitchFamily="2" charset="-122"/>
              <a:cs typeface="Times New Roman" panose="02020603050405020304" pitchFamily="18" charset="0"/>
            </a:endParaRPr>
          </a:p>
          <a:p>
            <a:pPr eaLnBrk="1" hangingPunct="1">
              <a:lnSpc>
                <a:spcPct val="90000"/>
              </a:lnSpc>
              <a:spcBef>
                <a:spcPct val="50000"/>
              </a:spcBef>
              <a:buClr>
                <a:schemeClr val="tx1"/>
              </a:buClr>
              <a:buFont typeface="Wingdings" panose="05000000000000000000" pitchFamily="2" charset="2"/>
              <a:buChar char="l"/>
            </a:pPr>
            <a:r>
              <a:rPr lang="zh-CN" altLang="en-US" sz="2400" b="1" dirty="0">
                <a:ea typeface="宋体" panose="02010600030101010101" pitchFamily="2" charset="-122"/>
                <a:cs typeface="Times New Roman" panose="02020603050405020304" pitchFamily="18" charset="0"/>
              </a:rPr>
              <a:t>包通常用小写单词，类名首字母通常大写。</a:t>
            </a:r>
            <a:endParaRPr lang="zh-CN" altLang="en-US" sz="2400" b="1" dirty="0">
              <a:ea typeface="宋体" panose="02010600030101010101" pitchFamily="2" charset="-122"/>
              <a:cs typeface="Times New Roman" panose="02020603050405020304" pitchFamily="18"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957949" y="1556792"/>
            <a:ext cx="2736304" cy="648072"/>
          </a:xfrm>
        </p:spPr>
        <p:txBody>
          <a:bodyPr>
            <a:normAutofit/>
          </a:bodyPr>
          <a:lstStyle/>
          <a:p>
            <a:pPr eaLnBrk="1" hangingPunct="1"/>
            <a:r>
              <a:rPr lang="zh-CN" altLang="en-US" sz="2800" b="1" dirty="0">
                <a:latin typeface="+mn-lt"/>
                <a:ea typeface="宋体" panose="02010600030101010101" pitchFamily="2" charset="-122"/>
                <a:cs typeface="Times New Roman" panose="02020603050405020304" pitchFamily="18" charset="0"/>
              </a:rPr>
              <a:t>源文件布局：</a:t>
            </a:r>
            <a:endParaRPr lang="zh-CN" altLang="en-US" sz="2800" b="1" dirty="0">
              <a:latin typeface="+mn-lt"/>
              <a:ea typeface="宋体" panose="02010600030101010101" pitchFamily="2" charset="-122"/>
              <a:cs typeface="Times New Roman" panose="02020603050405020304" pitchFamily="18" charset="0"/>
            </a:endParaRPr>
          </a:p>
        </p:txBody>
      </p:sp>
      <p:pic>
        <p:nvPicPr>
          <p:cNvPr id="45059" name="Picture 3"/>
          <p:cNvPicPr>
            <a:picLocks noChangeAspect="1" noChangeArrowheads="1"/>
          </p:cNvPicPr>
          <p:nvPr/>
        </p:nvPicPr>
        <p:blipFill>
          <a:blip r:embed="rId1" cstate="print"/>
          <a:srcRect/>
          <a:stretch>
            <a:fillRect/>
          </a:stretch>
        </p:blipFill>
        <p:spPr bwMode="auto">
          <a:xfrm>
            <a:off x="971600" y="2132856"/>
            <a:ext cx="6192688" cy="4104456"/>
          </a:xfrm>
          <a:prstGeom prst="rect">
            <a:avLst/>
          </a:prstGeom>
          <a:noFill/>
          <a:ln w="9525">
            <a:noFill/>
            <a:miter lim="800000"/>
            <a:headEnd/>
            <a:tailEnd/>
          </a:ln>
        </p:spPr>
      </p:pic>
      <p:sp>
        <p:nvSpPr>
          <p:cNvPr id="4" name="Rectangle 2"/>
          <p:cNvSpPr txBox="1">
            <a:spLocks noChangeArrowheads="1"/>
          </p:cNvSpPr>
          <p:nvPr/>
        </p:nvSpPr>
        <p:spPr>
          <a:xfrm>
            <a:off x="2123728" y="620688"/>
            <a:ext cx="5252194"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zh-CN" altLang="en-US" b="1" dirty="0">
                <a:latin typeface="+mn-lt"/>
                <a:ea typeface="宋体" panose="02010600030101010101" pitchFamily="2" charset="-122"/>
                <a:cs typeface="Times New Roman" panose="02020603050405020304" pitchFamily="18" charset="0"/>
              </a:rPr>
              <a:t>关键字</a:t>
            </a:r>
            <a:r>
              <a:rPr lang="en-US" altLang="zh-CN" b="1" dirty="0">
                <a:latin typeface="+mn-lt"/>
                <a:ea typeface="宋体" panose="02010600030101010101" pitchFamily="2" charset="-122"/>
                <a:cs typeface="Times New Roman" panose="02020603050405020304" pitchFamily="18" charset="0"/>
              </a:rPr>
              <a:t>—package</a:t>
            </a:r>
            <a:endParaRPr lang="zh-CN" altLang="en-US" b="1" dirty="0">
              <a:latin typeface="+mn-lt"/>
              <a:ea typeface="宋体" panose="02010600030101010101" pitchFamily="2" charset="-122"/>
              <a:cs typeface="Times New Roman" panose="02020603050405020304" pitchFamily="18"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2051720" y="692696"/>
            <a:ext cx="5364120" cy="720080"/>
          </a:xfrm>
        </p:spPr>
        <p:txBody>
          <a:bodyPr>
            <a:normAutofit/>
          </a:bodyPr>
          <a:lstStyle/>
          <a:p>
            <a:pPr eaLnBrk="1" hangingPunct="1"/>
            <a:r>
              <a:rPr lang="zh-CN" altLang="en-US" b="1" dirty="0">
                <a:latin typeface="+mn-lt"/>
                <a:ea typeface="宋体" panose="02010600030101010101" pitchFamily="2" charset="-122"/>
                <a:cs typeface="Times New Roman" panose="02020603050405020304" pitchFamily="18" charset="0"/>
              </a:rPr>
              <a:t>关键字</a:t>
            </a:r>
            <a:r>
              <a:rPr lang="en-US" altLang="zh-CN" b="1" dirty="0">
                <a:latin typeface="+mn-lt"/>
                <a:ea typeface="宋体" panose="02010600030101010101" pitchFamily="2" charset="-122"/>
                <a:cs typeface="Times New Roman" panose="02020603050405020304" pitchFamily="18" charset="0"/>
              </a:rPr>
              <a:t>—import</a:t>
            </a:r>
            <a:endParaRPr lang="zh-CN" altLang="en-US" b="1" dirty="0">
              <a:latin typeface="+mn-lt"/>
              <a:ea typeface="宋体" panose="02010600030101010101" pitchFamily="2" charset="-122"/>
              <a:cs typeface="Times New Roman" panose="02020603050405020304" pitchFamily="18" charset="0"/>
            </a:endParaRPr>
          </a:p>
        </p:txBody>
      </p:sp>
      <p:sp>
        <p:nvSpPr>
          <p:cNvPr id="49155" name="Rectangle 3"/>
          <p:cNvSpPr>
            <a:spLocks noGrp="1" noChangeArrowheads="1"/>
          </p:cNvSpPr>
          <p:nvPr>
            <p:ph idx="1"/>
          </p:nvPr>
        </p:nvSpPr>
        <p:spPr>
          <a:xfrm>
            <a:off x="340404" y="1412776"/>
            <a:ext cx="8785671" cy="5229226"/>
          </a:xfrm>
        </p:spPr>
        <p:txBody>
          <a:bodyPr>
            <a:normAutofit fontScale="55000" lnSpcReduction="20000"/>
          </a:bodyPr>
          <a:lstStyle/>
          <a:p>
            <a:pPr>
              <a:lnSpc>
                <a:spcPct val="170000"/>
              </a:lnSpc>
              <a:buClr>
                <a:schemeClr val="tx1"/>
              </a:buClr>
              <a:buFont typeface="Wingdings" panose="05000000000000000000" pitchFamily="2" charset="2"/>
              <a:buChar char="l"/>
            </a:pPr>
            <a:r>
              <a:rPr lang="zh-CN" altLang="en-US" sz="3800" dirty="0">
                <a:ea typeface="宋体" panose="02010600030101010101" pitchFamily="2" charset="-122"/>
                <a:cs typeface="Times New Roman" panose="02020603050405020304" pitchFamily="18" charset="0"/>
              </a:rPr>
              <a:t>为使用定义在不同包中的</a:t>
            </a:r>
            <a:r>
              <a:rPr lang="en-US" altLang="zh-CN" sz="3800" dirty="0">
                <a:ea typeface="宋体" panose="02010600030101010101" pitchFamily="2" charset="-122"/>
                <a:cs typeface="Times New Roman" panose="02020603050405020304" pitchFamily="18" charset="0"/>
              </a:rPr>
              <a:t>Java</a:t>
            </a:r>
            <a:r>
              <a:rPr lang="zh-CN" altLang="en-US" sz="3800" dirty="0">
                <a:ea typeface="宋体" panose="02010600030101010101" pitchFamily="2" charset="-122"/>
                <a:cs typeface="Times New Roman" panose="02020603050405020304" pitchFamily="18" charset="0"/>
              </a:rPr>
              <a:t>类，需用</a:t>
            </a:r>
            <a:r>
              <a:rPr lang="en-US" altLang="zh-CN" sz="3800" dirty="0">
                <a:ea typeface="宋体" panose="02010600030101010101" pitchFamily="2" charset="-122"/>
                <a:cs typeface="Times New Roman" panose="02020603050405020304" pitchFamily="18" charset="0"/>
              </a:rPr>
              <a:t>import</a:t>
            </a:r>
            <a:r>
              <a:rPr lang="zh-CN" altLang="en-US" sz="3800" dirty="0">
                <a:ea typeface="宋体" panose="02010600030101010101" pitchFamily="2" charset="-122"/>
                <a:cs typeface="Times New Roman" panose="02020603050405020304" pitchFamily="18" charset="0"/>
              </a:rPr>
              <a:t>语句来引入</a:t>
            </a:r>
            <a:r>
              <a:rPr lang="zh-CN" altLang="en-US" sz="3800" dirty="0">
                <a:ea typeface="宋体" panose="02010600030101010101" pitchFamily="2" charset="-122"/>
              </a:rPr>
              <a:t>指定包层次下</a:t>
            </a:r>
            <a:r>
              <a:rPr lang="zh-CN" altLang="en-US" sz="3800" dirty="0">
                <a:ea typeface="宋体" panose="02010600030101010101" pitchFamily="2" charset="-122"/>
                <a:cs typeface="Times New Roman" panose="02020603050405020304" pitchFamily="18" charset="0"/>
              </a:rPr>
              <a:t>所需要的类</a:t>
            </a:r>
            <a:r>
              <a:rPr lang="zh-CN" altLang="en-US" sz="3800" dirty="0">
                <a:ea typeface="宋体" panose="02010600030101010101" pitchFamily="2" charset="-122"/>
              </a:rPr>
              <a:t>或全部类</a:t>
            </a:r>
            <a:r>
              <a:rPr lang="en-US" altLang="zh-CN" sz="3800" dirty="0">
                <a:ea typeface="宋体" panose="02010600030101010101" pitchFamily="2" charset="-122"/>
              </a:rPr>
              <a:t>(.*)</a:t>
            </a:r>
            <a:r>
              <a:rPr lang="zh-CN" altLang="en-US" sz="3800" dirty="0">
                <a:ea typeface="宋体" panose="02010600030101010101" pitchFamily="2" charset="-122"/>
              </a:rPr>
              <a:t>。</a:t>
            </a:r>
            <a:r>
              <a:rPr lang="en-US" altLang="zh-CN" sz="3800" dirty="0">
                <a:solidFill>
                  <a:srgbClr val="C00000"/>
                </a:solidFill>
                <a:ea typeface="宋体" panose="02010600030101010101" pitchFamily="2" charset="-122"/>
                <a:cs typeface="Times New Roman" panose="02020603050405020304" pitchFamily="18" charset="0"/>
              </a:rPr>
              <a:t>import</a:t>
            </a:r>
            <a:r>
              <a:rPr lang="zh-CN" altLang="en-US" sz="3800" dirty="0">
                <a:solidFill>
                  <a:srgbClr val="C00000"/>
                </a:solidFill>
                <a:ea typeface="宋体" panose="02010600030101010101" pitchFamily="2" charset="-122"/>
                <a:cs typeface="Times New Roman" panose="02020603050405020304" pitchFamily="18" charset="0"/>
              </a:rPr>
              <a:t>语句告诉编译器到哪里去寻找类。</a:t>
            </a:r>
            <a:endParaRPr lang="en-US" altLang="zh-CN" sz="3800" dirty="0">
              <a:solidFill>
                <a:srgbClr val="C00000"/>
              </a:solidFill>
              <a:ea typeface="宋体" panose="02010600030101010101" pitchFamily="2" charset="-122"/>
              <a:cs typeface="Times New Roman" panose="02020603050405020304" pitchFamily="18" charset="0"/>
            </a:endParaRPr>
          </a:p>
          <a:p>
            <a:pPr>
              <a:lnSpc>
                <a:spcPct val="170000"/>
              </a:lnSpc>
              <a:buClr>
                <a:schemeClr val="tx1"/>
              </a:buClr>
              <a:buFont typeface="Wingdings" panose="05000000000000000000" pitchFamily="2" charset="2"/>
              <a:buChar char="l"/>
            </a:pPr>
            <a:r>
              <a:rPr lang="zh-CN" altLang="en-US" sz="3600" b="1" dirty="0">
                <a:ea typeface="宋体" panose="02010600030101010101" pitchFamily="2" charset="-122"/>
                <a:cs typeface="Times New Roman" panose="02020603050405020304" pitchFamily="18" charset="0"/>
              </a:rPr>
              <a:t>语法格式：</a:t>
            </a:r>
            <a:endParaRPr lang="zh-CN" altLang="en-US" sz="3600" b="1" dirty="0">
              <a:ea typeface="宋体" panose="02010600030101010101" pitchFamily="2" charset="-122"/>
              <a:cs typeface="Times New Roman" panose="02020603050405020304" pitchFamily="18" charset="0"/>
            </a:endParaRPr>
          </a:p>
          <a:p>
            <a:pPr eaLnBrk="1" hangingPunct="1">
              <a:lnSpc>
                <a:spcPct val="90000"/>
              </a:lnSpc>
              <a:buClr>
                <a:schemeClr val="tx1"/>
              </a:buClr>
              <a:buFontTx/>
              <a:buNone/>
            </a:pPr>
            <a:r>
              <a:rPr lang="zh-CN" altLang="en-US" sz="3600" b="1" dirty="0">
                <a:ea typeface="宋体" panose="02010600030101010101" pitchFamily="2" charset="-122"/>
                <a:cs typeface="Times New Roman" panose="02020603050405020304" pitchFamily="18" charset="0"/>
              </a:rPr>
              <a:t>	</a:t>
            </a:r>
            <a:r>
              <a:rPr lang="en-US" altLang="zh-CN" sz="3800" b="1" dirty="0">
                <a:solidFill>
                  <a:schemeClr val="folHlink"/>
                </a:solidFill>
                <a:ea typeface="宋体" panose="02010600030101010101" pitchFamily="2" charset="-122"/>
                <a:cs typeface="Times New Roman" panose="02020603050405020304" pitchFamily="18" charset="0"/>
              </a:rPr>
              <a:t>import  </a:t>
            </a:r>
            <a:r>
              <a:rPr lang="zh-CN" altLang="en-US" sz="3800" b="1" dirty="0">
                <a:solidFill>
                  <a:schemeClr val="folHlink"/>
                </a:solidFill>
                <a:ea typeface="宋体" panose="02010600030101010101" pitchFamily="2" charset="-122"/>
                <a:cs typeface="Times New Roman" panose="02020603050405020304" pitchFamily="18" charset="0"/>
              </a:rPr>
              <a:t>包名</a:t>
            </a:r>
            <a:r>
              <a:rPr lang="en-US" altLang="zh-CN" sz="3800" b="1" dirty="0">
                <a:solidFill>
                  <a:schemeClr val="folHlink"/>
                </a:solidFill>
                <a:ea typeface="宋体" panose="02010600030101010101" pitchFamily="2" charset="-122"/>
                <a:cs typeface="Times New Roman" panose="02020603050405020304" pitchFamily="18" charset="0"/>
              </a:rPr>
              <a:t>[.</a:t>
            </a:r>
            <a:r>
              <a:rPr lang="zh-CN" altLang="en-US" sz="3800" b="1" dirty="0">
                <a:solidFill>
                  <a:schemeClr val="folHlink"/>
                </a:solidFill>
                <a:ea typeface="宋体" panose="02010600030101010101" pitchFamily="2" charset="-122"/>
                <a:cs typeface="Times New Roman" panose="02020603050405020304" pitchFamily="18" charset="0"/>
              </a:rPr>
              <a:t>子包名</a:t>
            </a:r>
            <a:r>
              <a:rPr lang="en-US" altLang="zh-CN" sz="3800" b="1" dirty="0">
                <a:solidFill>
                  <a:schemeClr val="folHlink"/>
                </a:solidFill>
                <a:ea typeface="宋体" panose="02010600030101010101" pitchFamily="2" charset="-122"/>
                <a:cs typeface="Times New Roman" panose="02020603050405020304" pitchFamily="18" charset="0"/>
              </a:rPr>
              <a:t>…]. &lt;</a:t>
            </a:r>
            <a:r>
              <a:rPr lang="zh-CN" altLang="en-US" sz="3800" b="1" dirty="0">
                <a:solidFill>
                  <a:schemeClr val="folHlink"/>
                </a:solidFill>
                <a:ea typeface="宋体" panose="02010600030101010101" pitchFamily="2" charset="-122"/>
                <a:cs typeface="Times New Roman" panose="02020603050405020304" pitchFamily="18" charset="0"/>
              </a:rPr>
              <a:t>类名 </a:t>
            </a:r>
            <a:r>
              <a:rPr lang="en-US" altLang="zh-CN" sz="3800" b="1" dirty="0">
                <a:solidFill>
                  <a:schemeClr val="folHlink"/>
                </a:solidFill>
                <a:ea typeface="宋体" panose="02010600030101010101" pitchFamily="2" charset="-122"/>
                <a:cs typeface="Times New Roman" panose="02020603050405020304" pitchFamily="18" charset="0"/>
              </a:rPr>
              <a:t>|*&gt;</a:t>
            </a:r>
            <a:endParaRPr lang="en-US" altLang="zh-CN" sz="3800" b="1" dirty="0">
              <a:solidFill>
                <a:schemeClr val="folHlink"/>
              </a:solidFill>
              <a:ea typeface="宋体" panose="02010600030101010101" pitchFamily="2" charset="-122"/>
              <a:cs typeface="Times New Roman" panose="02020603050405020304" pitchFamily="18" charset="0"/>
            </a:endParaRPr>
          </a:p>
          <a:p>
            <a:pPr eaLnBrk="1" hangingPunct="1">
              <a:lnSpc>
                <a:spcPct val="90000"/>
              </a:lnSpc>
              <a:spcBef>
                <a:spcPct val="50000"/>
              </a:spcBef>
              <a:buClr>
                <a:schemeClr val="tx1"/>
              </a:buClr>
              <a:buFont typeface="Wingdings" panose="05000000000000000000" pitchFamily="2" charset="2"/>
              <a:buChar char="l"/>
            </a:pPr>
            <a:r>
              <a:rPr lang="zh-CN" altLang="en-US" sz="3600" b="1" dirty="0">
                <a:ea typeface="宋体" panose="02010600030101010101" pitchFamily="2" charset="-122"/>
                <a:cs typeface="Times New Roman" panose="02020603050405020304" pitchFamily="18" charset="0"/>
              </a:rPr>
              <a:t>应用举例：</a:t>
            </a:r>
            <a:r>
              <a:rPr lang="zh-CN" altLang="en-US" sz="2600" b="1" dirty="0">
                <a:ea typeface="宋体" panose="02010600030101010101" pitchFamily="2" charset="-122"/>
                <a:cs typeface="Times New Roman" panose="02020603050405020304" pitchFamily="18" charset="0"/>
              </a:rPr>
              <a:t> </a:t>
            </a:r>
            <a:endParaRPr lang="zh-CN" altLang="en-US" sz="2600" b="1" dirty="0">
              <a:ea typeface="宋体" panose="02010600030101010101" pitchFamily="2" charset="-122"/>
              <a:cs typeface="Times New Roman" panose="02020603050405020304" pitchFamily="18" charset="0"/>
            </a:endParaRPr>
          </a:p>
          <a:p>
            <a:pPr eaLnBrk="1" hangingPunct="1">
              <a:lnSpc>
                <a:spcPct val="120000"/>
              </a:lnSpc>
              <a:spcBef>
                <a:spcPct val="40000"/>
              </a:spcBef>
              <a:buClr>
                <a:schemeClr val="tx1"/>
              </a:buClr>
              <a:buFontTx/>
              <a:buNone/>
            </a:pPr>
            <a:r>
              <a:rPr lang="zh-CN" altLang="en-US" sz="2900" b="1" dirty="0">
                <a:solidFill>
                  <a:srgbClr val="CCFF99"/>
                </a:solidFill>
                <a:ea typeface="宋体" panose="02010600030101010101" pitchFamily="2" charset="-122"/>
                <a:cs typeface="Times New Roman" panose="02020603050405020304" pitchFamily="18" charset="0"/>
              </a:rPr>
              <a:t>	</a:t>
            </a:r>
            <a:r>
              <a:rPr lang="en-US" altLang="zh-CN" sz="2900" b="1" dirty="0">
                <a:solidFill>
                  <a:srgbClr val="FF5050"/>
                </a:solidFill>
                <a:ea typeface="宋体" panose="02010600030101010101" pitchFamily="2" charset="-122"/>
                <a:cs typeface="Times New Roman" panose="02020603050405020304" pitchFamily="18" charset="0"/>
              </a:rPr>
              <a:t>import  p1.Test;   </a:t>
            </a:r>
            <a:r>
              <a:rPr lang="en-US" altLang="zh-CN" sz="3200" b="1" dirty="0">
                <a:solidFill>
                  <a:schemeClr val="folHlink"/>
                </a:solidFill>
                <a:ea typeface="宋体" panose="02010600030101010101" pitchFamily="2" charset="-122"/>
                <a:cs typeface="Times New Roman" panose="02020603050405020304" pitchFamily="18" charset="0"/>
              </a:rPr>
              <a:t>//import p1.*;</a:t>
            </a:r>
            <a:r>
              <a:rPr lang="zh-CN" altLang="en-US" sz="3200" b="1" dirty="0">
                <a:solidFill>
                  <a:schemeClr val="folHlink"/>
                </a:solidFill>
                <a:ea typeface="宋体" panose="02010600030101010101" pitchFamily="2" charset="-122"/>
                <a:cs typeface="Times New Roman" panose="02020603050405020304" pitchFamily="18" charset="0"/>
              </a:rPr>
              <a:t>表示引入</a:t>
            </a:r>
            <a:r>
              <a:rPr lang="en-US" altLang="zh-CN" sz="3200" b="1" dirty="0">
                <a:solidFill>
                  <a:schemeClr val="folHlink"/>
                </a:solidFill>
                <a:ea typeface="宋体" panose="02010600030101010101" pitchFamily="2" charset="-122"/>
                <a:cs typeface="Times New Roman" panose="02020603050405020304" pitchFamily="18" charset="0"/>
              </a:rPr>
              <a:t>p1</a:t>
            </a:r>
            <a:r>
              <a:rPr lang="zh-CN" altLang="en-US" sz="3200" b="1" dirty="0">
                <a:solidFill>
                  <a:schemeClr val="folHlink"/>
                </a:solidFill>
                <a:ea typeface="宋体" panose="02010600030101010101" pitchFamily="2" charset="-122"/>
                <a:cs typeface="Times New Roman" panose="02020603050405020304" pitchFamily="18" charset="0"/>
              </a:rPr>
              <a:t>包中的所有类</a:t>
            </a:r>
            <a:endParaRPr lang="zh-CN" altLang="en-US" sz="3200" b="1" dirty="0">
              <a:solidFill>
                <a:schemeClr val="folHlink"/>
              </a:solidFill>
              <a:ea typeface="宋体" panose="02010600030101010101" pitchFamily="2" charset="-122"/>
              <a:cs typeface="Times New Roman" panose="02020603050405020304" pitchFamily="18" charset="0"/>
            </a:endParaRPr>
          </a:p>
          <a:p>
            <a:pPr eaLnBrk="1" hangingPunct="1">
              <a:lnSpc>
                <a:spcPct val="120000"/>
              </a:lnSpc>
              <a:spcBef>
                <a:spcPct val="0"/>
              </a:spcBef>
              <a:buClr>
                <a:schemeClr val="tx1"/>
              </a:buClr>
              <a:buFontTx/>
              <a:buNone/>
            </a:pPr>
            <a:r>
              <a:rPr lang="zh-CN" altLang="en-US" sz="2900" b="1" dirty="0">
                <a:solidFill>
                  <a:srgbClr val="FF5050"/>
                </a:solidFill>
                <a:ea typeface="宋体" panose="02010600030101010101" pitchFamily="2" charset="-122"/>
                <a:cs typeface="Times New Roman" panose="02020603050405020304" pitchFamily="18" charset="0"/>
              </a:rPr>
              <a:t>	</a:t>
            </a:r>
            <a:r>
              <a:rPr lang="en-US" altLang="zh-CN" sz="2900" b="1" dirty="0">
                <a:solidFill>
                  <a:srgbClr val="FF5050"/>
                </a:solidFill>
                <a:ea typeface="宋体" panose="02010600030101010101" pitchFamily="2" charset="-122"/>
                <a:cs typeface="Times New Roman" panose="02020603050405020304" pitchFamily="18" charset="0"/>
              </a:rPr>
              <a:t>public class </a:t>
            </a:r>
            <a:r>
              <a:rPr lang="en-US" altLang="zh-CN" sz="2900" b="1" dirty="0" err="1">
                <a:solidFill>
                  <a:srgbClr val="FF5050"/>
                </a:solidFill>
                <a:ea typeface="宋体" panose="02010600030101010101" pitchFamily="2" charset="-122"/>
                <a:cs typeface="Times New Roman" panose="02020603050405020304" pitchFamily="18" charset="0"/>
              </a:rPr>
              <a:t>TestPackage</a:t>
            </a:r>
            <a:r>
              <a:rPr lang="en-US" altLang="zh-CN" sz="2900" b="1" dirty="0">
                <a:solidFill>
                  <a:srgbClr val="FF5050"/>
                </a:solidFill>
                <a:ea typeface="宋体" panose="02010600030101010101" pitchFamily="2" charset="-122"/>
                <a:cs typeface="Times New Roman" panose="02020603050405020304" pitchFamily="18" charset="0"/>
              </a:rPr>
              <a:t>{</a:t>
            </a:r>
            <a:endParaRPr lang="en-US" altLang="zh-CN" sz="2900" b="1" dirty="0">
              <a:solidFill>
                <a:srgbClr val="FF5050"/>
              </a:solidFill>
              <a:ea typeface="宋体" panose="02010600030101010101" pitchFamily="2" charset="-122"/>
              <a:cs typeface="Times New Roman" panose="02020603050405020304" pitchFamily="18" charset="0"/>
            </a:endParaRPr>
          </a:p>
          <a:p>
            <a:pPr eaLnBrk="1" hangingPunct="1">
              <a:lnSpc>
                <a:spcPct val="120000"/>
              </a:lnSpc>
              <a:spcBef>
                <a:spcPct val="0"/>
              </a:spcBef>
              <a:buClr>
                <a:schemeClr val="tx1"/>
              </a:buClr>
              <a:buFontTx/>
              <a:buNone/>
            </a:pPr>
            <a:r>
              <a:rPr lang="en-US" altLang="zh-CN" sz="2900" b="1" dirty="0">
                <a:solidFill>
                  <a:srgbClr val="FF5050"/>
                </a:solidFill>
                <a:ea typeface="宋体" panose="02010600030101010101" pitchFamily="2" charset="-122"/>
                <a:cs typeface="Times New Roman" panose="02020603050405020304" pitchFamily="18" charset="0"/>
              </a:rPr>
              <a:t>		public static void main(String </a:t>
            </a:r>
            <a:r>
              <a:rPr lang="en-US" altLang="zh-CN" sz="2900" b="1" dirty="0" err="1">
                <a:solidFill>
                  <a:srgbClr val="FF5050"/>
                </a:solidFill>
                <a:ea typeface="宋体" panose="02010600030101010101" pitchFamily="2" charset="-122"/>
                <a:cs typeface="Times New Roman" panose="02020603050405020304" pitchFamily="18" charset="0"/>
              </a:rPr>
              <a:t>args</a:t>
            </a:r>
            <a:r>
              <a:rPr lang="en-US" altLang="zh-CN" sz="2900" b="1" dirty="0">
                <a:solidFill>
                  <a:srgbClr val="FF5050"/>
                </a:solidFill>
                <a:ea typeface="宋体" panose="02010600030101010101" pitchFamily="2" charset="-122"/>
                <a:cs typeface="Times New Roman" panose="02020603050405020304" pitchFamily="18" charset="0"/>
              </a:rPr>
              <a:t>[]){</a:t>
            </a:r>
            <a:endParaRPr lang="en-US" altLang="zh-CN" sz="2900" b="1" dirty="0">
              <a:solidFill>
                <a:srgbClr val="FF5050"/>
              </a:solidFill>
              <a:ea typeface="宋体" panose="02010600030101010101" pitchFamily="2" charset="-122"/>
              <a:cs typeface="Times New Roman" panose="02020603050405020304" pitchFamily="18" charset="0"/>
            </a:endParaRPr>
          </a:p>
          <a:p>
            <a:pPr eaLnBrk="1" hangingPunct="1">
              <a:lnSpc>
                <a:spcPct val="120000"/>
              </a:lnSpc>
              <a:spcBef>
                <a:spcPct val="0"/>
              </a:spcBef>
              <a:buClr>
                <a:schemeClr val="tx1"/>
              </a:buClr>
              <a:buFontTx/>
              <a:buNone/>
            </a:pPr>
            <a:r>
              <a:rPr lang="en-US" altLang="zh-CN" sz="2900" b="1" dirty="0">
                <a:solidFill>
                  <a:srgbClr val="FF5050"/>
                </a:solidFill>
                <a:ea typeface="宋体" panose="02010600030101010101" pitchFamily="2" charset="-122"/>
                <a:cs typeface="Times New Roman" panose="02020603050405020304" pitchFamily="18" charset="0"/>
              </a:rPr>
              <a:t>		          Test t = new Test();          </a:t>
            </a:r>
            <a:r>
              <a:rPr lang="en-US" altLang="zh-CN" sz="3200" b="1" dirty="0">
                <a:solidFill>
                  <a:schemeClr val="folHlink"/>
                </a:solidFill>
                <a:ea typeface="宋体" panose="02010600030101010101" pitchFamily="2" charset="-122"/>
                <a:cs typeface="Times New Roman" panose="02020603050405020304" pitchFamily="18" charset="0"/>
              </a:rPr>
              <a:t>//Test</a:t>
            </a:r>
            <a:r>
              <a:rPr lang="zh-CN" altLang="en-US" sz="3200" b="1" dirty="0">
                <a:solidFill>
                  <a:schemeClr val="folHlink"/>
                </a:solidFill>
                <a:ea typeface="宋体" panose="02010600030101010101" pitchFamily="2" charset="-122"/>
                <a:cs typeface="Times New Roman" panose="02020603050405020304" pitchFamily="18" charset="0"/>
              </a:rPr>
              <a:t>类在</a:t>
            </a:r>
            <a:r>
              <a:rPr lang="en-US" altLang="zh-CN" sz="3200" b="1" dirty="0">
                <a:solidFill>
                  <a:schemeClr val="folHlink"/>
                </a:solidFill>
                <a:ea typeface="宋体" panose="02010600030101010101" pitchFamily="2" charset="-122"/>
                <a:cs typeface="Times New Roman" panose="02020603050405020304" pitchFamily="18" charset="0"/>
              </a:rPr>
              <a:t>p1</a:t>
            </a:r>
            <a:r>
              <a:rPr lang="zh-CN" altLang="en-US" sz="3200" b="1" dirty="0">
                <a:solidFill>
                  <a:schemeClr val="folHlink"/>
                </a:solidFill>
                <a:ea typeface="宋体" panose="02010600030101010101" pitchFamily="2" charset="-122"/>
                <a:cs typeface="Times New Roman" panose="02020603050405020304" pitchFamily="18" charset="0"/>
              </a:rPr>
              <a:t>包中定义</a:t>
            </a:r>
            <a:endParaRPr lang="zh-CN" altLang="en-US" sz="3200" b="1" dirty="0">
              <a:solidFill>
                <a:schemeClr val="folHlink"/>
              </a:solidFill>
              <a:ea typeface="宋体" panose="02010600030101010101" pitchFamily="2" charset="-122"/>
              <a:cs typeface="Times New Roman" panose="02020603050405020304" pitchFamily="18" charset="0"/>
            </a:endParaRPr>
          </a:p>
          <a:p>
            <a:pPr eaLnBrk="1" hangingPunct="1">
              <a:lnSpc>
                <a:spcPct val="120000"/>
              </a:lnSpc>
              <a:spcBef>
                <a:spcPct val="0"/>
              </a:spcBef>
              <a:buClr>
                <a:schemeClr val="tx1"/>
              </a:buClr>
              <a:buFontTx/>
              <a:buNone/>
            </a:pPr>
            <a:r>
              <a:rPr lang="zh-CN" altLang="en-US" sz="2900" b="1" dirty="0">
                <a:solidFill>
                  <a:srgbClr val="FF5050"/>
                </a:solidFill>
                <a:ea typeface="宋体" panose="02010600030101010101" pitchFamily="2" charset="-122"/>
                <a:cs typeface="Times New Roman" panose="02020603050405020304" pitchFamily="18" charset="0"/>
              </a:rPr>
              <a:t>		          </a:t>
            </a:r>
            <a:r>
              <a:rPr lang="en-US" altLang="zh-CN" sz="2900" b="1" dirty="0" err="1">
                <a:solidFill>
                  <a:srgbClr val="FF5050"/>
                </a:solidFill>
                <a:ea typeface="宋体" panose="02010600030101010101" pitchFamily="2" charset="-122"/>
                <a:cs typeface="Times New Roman" panose="02020603050405020304" pitchFamily="18" charset="0"/>
              </a:rPr>
              <a:t>t.display</a:t>
            </a:r>
            <a:r>
              <a:rPr lang="en-US" altLang="zh-CN" sz="2900" b="1" dirty="0">
                <a:solidFill>
                  <a:srgbClr val="FF5050"/>
                </a:solidFill>
                <a:ea typeface="宋体" panose="02010600030101010101" pitchFamily="2" charset="-122"/>
                <a:cs typeface="Times New Roman" panose="02020603050405020304" pitchFamily="18" charset="0"/>
              </a:rPr>
              <a:t>();</a:t>
            </a:r>
            <a:endParaRPr lang="en-US" altLang="zh-CN" sz="2900" b="1" dirty="0">
              <a:solidFill>
                <a:srgbClr val="FF5050"/>
              </a:solidFill>
              <a:ea typeface="宋体" panose="02010600030101010101" pitchFamily="2" charset="-122"/>
              <a:cs typeface="Times New Roman" panose="02020603050405020304" pitchFamily="18" charset="0"/>
            </a:endParaRPr>
          </a:p>
          <a:p>
            <a:pPr eaLnBrk="1" hangingPunct="1">
              <a:lnSpc>
                <a:spcPct val="120000"/>
              </a:lnSpc>
              <a:spcBef>
                <a:spcPct val="0"/>
              </a:spcBef>
              <a:buClr>
                <a:schemeClr val="tx1"/>
              </a:buClr>
              <a:buFontTx/>
              <a:buNone/>
            </a:pPr>
            <a:r>
              <a:rPr lang="en-US" altLang="zh-CN" sz="2900" b="1" dirty="0">
                <a:solidFill>
                  <a:srgbClr val="FF5050"/>
                </a:solidFill>
                <a:ea typeface="宋体" panose="02010600030101010101" pitchFamily="2" charset="-122"/>
                <a:cs typeface="Times New Roman" panose="02020603050405020304" pitchFamily="18" charset="0"/>
              </a:rPr>
              <a:t>		}</a:t>
            </a:r>
            <a:endParaRPr lang="en-US" altLang="zh-CN" sz="2900" b="1" dirty="0">
              <a:solidFill>
                <a:srgbClr val="FF5050"/>
              </a:solidFill>
              <a:ea typeface="宋体" panose="02010600030101010101" pitchFamily="2" charset="-122"/>
              <a:cs typeface="Times New Roman" panose="02020603050405020304" pitchFamily="18" charset="0"/>
            </a:endParaRPr>
          </a:p>
          <a:p>
            <a:pPr eaLnBrk="1" hangingPunct="1">
              <a:lnSpc>
                <a:spcPct val="120000"/>
              </a:lnSpc>
              <a:spcBef>
                <a:spcPct val="0"/>
              </a:spcBef>
              <a:buClr>
                <a:schemeClr val="tx1"/>
              </a:buClr>
              <a:buFontTx/>
              <a:buNone/>
            </a:pPr>
            <a:r>
              <a:rPr lang="en-US" altLang="zh-CN" sz="2900" b="1" dirty="0">
                <a:solidFill>
                  <a:srgbClr val="FF5050"/>
                </a:solidFill>
                <a:ea typeface="宋体" panose="02010600030101010101" pitchFamily="2" charset="-122"/>
                <a:cs typeface="Times New Roman" panose="02020603050405020304" pitchFamily="18" charset="0"/>
              </a:rPr>
              <a:t>      }</a:t>
            </a:r>
            <a:endParaRPr lang="en-US" altLang="zh-CN" sz="2900" b="1" dirty="0">
              <a:solidFill>
                <a:srgbClr val="FF5050"/>
              </a:solidFill>
              <a:ea typeface="宋体" panose="02010600030101010101" pitchFamily="2" charset="-122"/>
              <a:cs typeface="Times New Roman" panose="02020603050405020304" pitchFamily="18" charset="0"/>
            </a:endParaRPr>
          </a:p>
          <a:p>
            <a:pPr eaLnBrk="1" hangingPunct="1">
              <a:spcBef>
                <a:spcPct val="0"/>
              </a:spcBef>
              <a:buClr>
                <a:schemeClr val="tx1"/>
              </a:buClr>
              <a:buFont typeface="Wingdings" panose="05000000000000000000" pitchFamily="2" charset="2"/>
              <a:buChar char="Ø"/>
            </a:pPr>
            <a:endParaRPr lang="en-US" altLang="zh-CN" sz="2400" b="1" dirty="0">
              <a:ea typeface="宋体" panose="02010600030101010101" pitchFamily="2" charset="-122"/>
              <a:cs typeface="Times New Roman" panose="02020603050405020304" pitchFamily="18"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2771800" y="836712"/>
            <a:ext cx="4248472" cy="648072"/>
          </a:xfrm>
        </p:spPr>
        <p:txBody>
          <a:bodyPr/>
          <a:lstStyle/>
          <a:p>
            <a:pPr eaLnBrk="1" hangingPunct="1"/>
            <a:r>
              <a:rPr lang="en-US" altLang="zh-CN" b="1" dirty="0">
                <a:latin typeface="+mn-lt"/>
                <a:ea typeface="宋体" panose="02010600030101010101" pitchFamily="2" charset="-122"/>
                <a:cs typeface="Times New Roman" panose="02020603050405020304" pitchFamily="18" charset="0"/>
              </a:rPr>
              <a:t>import</a:t>
            </a:r>
            <a:r>
              <a:rPr lang="zh-CN" altLang="en-US" b="1" dirty="0">
                <a:latin typeface="+mn-lt"/>
                <a:ea typeface="宋体" panose="02010600030101010101" pitchFamily="2" charset="-122"/>
                <a:cs typeface="Times New Roman" panose="02020603050405020304" pitchFamily="18" charset="0"/>
              </a:rPr>
              <a:t>语句</a:t>
            </a:r>
            <a:endParaRPr lang="zh-CN" altLang="en-US" b="1" dirty="0">
              <a:latin typeface="+mn-lt"/>
              <a:ea typeface="宋体" panose="02010600030101010101" pitchFamily="2" charset="-122"/>
              <a:cs typeface="Times New Roman" panose="02020603050405020304" pitchFamily="18" charset="0"/>
            </a:endParaRPr>
          </a:p>
        </p:txBody>
      </p:sp>
      <p:sp>
        <p:nvSpPr>
          <p:cNvPr id="50179" name="Rectangle 3"/>
          <p:cNvSpPr>
            <a:spLocks noGrp="1" noChangeArrowheads="1"/>
          </p:cNvSpPr>
          <p:nvPr>
            <p:ph idx="1"/>
          </p:nvPr>
        </p:nvSpPr>
        <p:spPr>
          <a:xfrm>
            <a:off x="107504" y="1484784"/>
            <a:ext cx="9073008" cy="5040560"/>
          </a:xfrm>
        </p:spPr>
        <p:txBody>
          <a:bodyPr>
            <a:normAutofit fontScale="62500" lnSpcReduction="20000"/>
          </a:bodyPr>
          <a:lstStyle/>
          <a:p>
            <a:pPr>
              <a:spcBef>
                <a:spcPct val="0"/>
              </a:spcBef>
              <a:buClr>
                <a:schemeClr val="tx1"/>
              </a:buClr>
              <a:buFont typeface="Wingdings" panose="05000000000000000000" pitchFamily="2" charset="2"/>
              <a:buChar char="l"/>
            </a:pPr>
            <a:r>
              <a:rPr lang="zh-CN" altLang="en-US" sz="3800" b="1" dirty="0">
                <a:ea typeface="宋体" panose="02010600030101010101" pitchFamily="2" charset="-122"/>
                <a:cs typeface="Times New Roman" panose="02020603050405020304" pitchFamily="18" charset="0"/>
              </a:rPr>
              <a:t>注意：</a:t>
            </a:r>
            <a:endParaRPr lang="en-US" altLang="zh-CN" sz="3800" b="1" dirty="0">
              <a:ea typeface="宋体" panose="02010600030101010101" pitchFamily="2" charset="-122"/>
              <a:cs typeface="Times New Roman" panose="02020603050405020304" pitchFamily="18" charset="0"/>
            </a:endParaRPr>
          </a:p>
          <a:p>
            <a:pPr>
              <a:lnSpc>
                <a:spcPct val="120000"/>
              </a:lnSpc>
            </a:pPr>
            <a:r>
              <a:rPr lang="en-US" altLang="zh-CN" sz="3500" dirty="0">
                <a:ea typeface="宋体" panose="02010600030101010101" pitchFamily="2" charset="-122"/>
                <a:cs typeface="Times New Roman" panose="02020603050405020304" pitchFamily="18" charset="0"/>
              </a:rPr>
              <a:t>1.</a:t>
            </a:r>
            <a:r>
              <a:rPr lang="zh-CN" altLang="en-US" sz="3500" dirty="0">
                <a:ea typeface="宋体" panose="02010600030101010101" pitchFamily="2" charset="-122"/>
                <a:cs typeface="Times New Roman" panose="02020603050405020304" pitchFamily="18" charset="0"/>
              </a:rPr>
              <a:t>在源文件中使用</a:t>
            </a:r>
            <a:r>
              <a:rPr lang="en-US" altLang="zh-CN" sz="3500" dirty="0">
                <a:ea typeface="宋体" panose="02010600030101010101" pitchFamily="2" charset="-122"/>
                <a:cs typeface="Times New Roman" panose="02020603050405020304" pitchFamily="18" charset="0"/>
              </a:rPr>
              <a:t>import</a:t>
            </a:r>
            <a:r>
              <a:rPr lang="zh-CN" altLang="en-US" sz="3500" dirty="0">
                <a:ea typeface="宋体" panose="02010600030101010101" pitchFamily="2" charset="-122"/>
                <a:cs typeface="Times New Roman" panose="02020603050405020304" pitchFamily="18" charset="0"/>
              </a:rPr>
              <a:t>显式的导入指定包下的类或接口</a:t>
            </a:r>
            <a:endParaRPr lang="zh-CN" altLang="en-US" sz="3500" dirty="0">
              <a:ea typeface="宋体" panose="02010600030101010101" pitchFamily="2" charset="-122"/>
              <a:cs typeface="Times New Roman" panose="02020603050405020304" pitchFamily="18" charset="0"/>
            </a:endParaRPr>
          </a:p>
          <a:p>
            <a:pPr>
              <a:lnSpc>
                <a:spcPct val="120000"/>
              </a:lnSpc>
            </a:pPr>
            <a:r>
              <a:rPr lang="en-US" altLang="zh-CN" sz="3500" dirty="0">
                <a:ea typeface="宋体" panose="02010600030101010101" pitchFamily="2" charset="-122"/>
                <a:cs typeface="Times New Roman" panose="02020603050405020304" pitchFamily="18" charset="0"/>
              </a:rPr>
              <a:t>2.</a:t>
            </a:r>
            <a:r>
              <a:rPr lang="zh-CN" altLang="en-US" sz="3500" dirty="0">
                <a:ea typeface="宋体" panose="02010600030101010101" pitchFamily="2" charset="-122"/>
                <a:cs typeface="Times New Roman" panose="02020603050405020304" pitchFamily="18" charset="0"/>
              </a:rPr>
              <a:t>声明在包的声明和类的声明之间。</a:t>
            </a:r>
            <a:endParaRPr lang="zh-CN" altLang="en-US" sz="3500" dirty="0">
              <a:ea typeface="宋体" panose="02010600030101010101" pitchFamily="2" charset="-122"/>
              <a:cs typeface="Times New Roman" panose="02020603050405020304" pitchFamily="18" charset="0"/>
            </a:endParaRPr>
          </a:p>
          <a:p>
            <a:pPr>
              <a:lnSpc>
                <a:spcPct val="120000"/>
              </a:lnSpc>
            </a:pPr>
            <a:r>
              <a:rPr lang="en-US" altLang="zh-CN" sz="3500" dirty="0">
                <a:ea typeface="宋体" panose="02010600030101010101" pitchFamily="2" charset="-122"/>
                <a:cs typeface="Times New Roman" panose="02020603050405020304" pitchFamily="18" charset="0"/>
              </a:rPr>
              <a:t>3.</a:t>
            </a:r>
            <a:r>
              <a:rPr lang="zh-CN" altLang="en-US" sz="3500" dirty="0">
                <a:ea typeface="宋体" panose="02010600030101010101" pitchFamily="2" charset="-122"/>
                <a:cs typeface="Times New Roman" panose="02020603050405020304" pitchFamily="18" charset="0"/>
              </a:rPr>
              <a:t>如果需要导入多个类或接口，那么就并列显式多个</a:t>
            </a:r>
            <a:r>
              <a:rPr lang="en-US" altLang="zh-CN" sz="3500" dirty="0">
                <a:ea typeface="宋体" panose="02010600030101010101" pitchFamily="2" charset="-122"/>
                <a:cs typeface="Times New Roman" panose="02020603050405020304" pitchFamily="18" charset="0"/>
              </a:rPr>
              <a:t>import</a:t>
            </a:r>
            <a:r>
              <a:rPr lang="zh-CN" altLang="en-US" sz="3500" dirty="0">
                <a:ea typeface="宋体" panose="02010600030101010101" pitchFamily="2" charset="-122"/>
                <a:cs typeface="Times New Roman" panose="02020603050405020304" pitchFamily="18" charset="0"/>
              </a:rPr>
              <a:t>语句即可</a:t>
            </a:r>
            <a:endParaRPr lang="zh-CN" altLang="en-US" sz="3500" dirty="0">
              <a:ea typeface="宋体" panose="02010600030101010101" pitchFamily="2" charset="-122"/>
              <a:cs typeface="Times New Roman" panose="02020603050405020304" pitchFamily="18" charset="0"/>
            </a:endParaRPr>
          </a:p>
          <a:p>
            <a:pPr>
              <a:lnSpc>
                <a:spcPct val="120000"/>
              </a:lnSpc>
            </a:pPr>
            <a:r>
              <a:rPr lang="en-US" altLang="zh-CN" sz="3500" dirty="0">
                <a:ea typeface="宋体" panose="02010600030101010101" pitchFamily="2" charset="-122"/>
                <a:cs typeface="Times New Roman" panose="02020603050405020304" pitchFamily="18" charset="0"/>
              </a:rPr>
              <a:t>4.</a:t>
            </a:r>
            <a:r>
              <a:rPr lang="zh-CN" altLang="en-US" sz="3500" dirty="0">
                <a:ea typeface="宋体" panose="02010600030101010101" pitchFamily="2" charset="-122"/>
                <a:cs typeface="Times New Roman" panose="02020603050405020304" pitchFamily="18" charset="0"/>
              </a:rPr>
              <a:t>举例：可以使用</a:t>
            </a:r>
            <a:r>
              <a:rPr lang="en-US" altLang="zh-CN" sz="3500" dirty="0" err="1">
                <a:ea typeface="宋体" panose="02010600030101010101" pitchFamily="2" charset="-122"/>
                <a:cs typeface="Times New Roman" panose="02020603050405020304" pitchFamily="18" charset="0"/>
              </a:rPr>
              <a:t>java.util</a:t>
            </a:r>
            <a:r>
              <a:rPr lang="en-US" altLang="zh-CN" sz="3500" dirty="0">
                <a:ea typeface="宋体" panose="02010600030101010101" pitchFamily="2" charset="-122"/>
                <a:cs typeface="Times New Roman" panose="02020603050405020304" pitchFamily="18" charset="0"/>
              </a:rPr>
              <a:t>.*</a:t>
            </a:r>
            <a:r>
              <a:rPr lang="zh-CN" altLang="en-US" sz="3500" dirty="0">
                <a:ea typeface="宋体" panose="02010600030101010101" pitchFamily="2" charset="-122"/>
                <a:cs typeface="Times New Roman" panose="02020603050405020304" pitchFamily="18" charset="0"/>
              </a:rPr>
              <a:t>的方式，一次性导入</a:t>
            </a:r>
            <a:r>
              <a:rPr lang="en-US" altLang="zh-CN" sz="3500" dirty="0" err="1">
                <a:ea typeface="宋体" panose="02010600030101010101" pitchFamily="2" charset="-122"/>
                <a:cs typeface="Times New Roman" panose="02020603050405020304" pitchFamily="18" charset="0"/>
              </a:rPr>
              <a:t>util</a:t>
            </a:r>
            <a:r>
              <a:rPr lang="zh-CN" altLang="en-US" sz="3500" dirty="0">
                <a:ea typeface="宋体" panose="02010600030101010101" pitchFamily="2" charset="-122"/>
                <a:cs typeface="Times New Roman" panose="02020603050405020304" pitchFamily="18" charset="0"/>
              </a:rPr>
              <a:t>包下所有的类或接口。</a:t>
            </a:r>
            <a:endParaRPr lang="zh-CN" altLang="en-US" sz="3500" dirty="0">
              <a:ea typeface="宋体" panose="02010600030101010101" pitchFamily="2" charset="-122"/>
              <a:cs typeface="Times New Roman" panose="02020603050405020304" pitchFamily="18" charset="0"/>
            </a:endParaRPr>
          </a:p>
          <a:p>
            <a:pPr>
              <a:lnSpc>
                <a:spcPct val="120000"/>
              </a:lnSpc>
            </a:pPr>
            <a:r>
              <a:rPr lang="en-US" altLang="zh-CN" sz="3500" dirty="0">
                <a:ea typeface="宋体" panose="02010600030101010101" pitchFamily="2" charset="-122"/>
                <a:cs typeface="Times New Roman" panose="02020603050405020304" pitchFamily="18" charset="0"/>
              </a:rPr>
              <a:t>5.</a:t>
            </a:r>
            <a:r>
              <a:rPr lang="zh-CN" altLang="en-US" sz="3500" dirty="0">
                <a:ea typeface="宋体" panose="02010600030101010101" pitchFamily="2" charset="-122"/>
                <a:cs typeface="Times New Roman" panose="02020603050405020304" pitchFamily="18" charset="0"/>
              </a:rPr>
              <a:t>如果导入的类或接口是</a:t>
            </a:r>
            <a:r>
              <a:rPr lang="en-US" altLang="zh-CN" sz="3500" dirty="0" err="1">
                <a:ea typeface="宋体" panose="02010600030101010101" pitchFamily="2" charset="-122"/>
                <a:cs typeface="Times New Roman" panose="02020603050405020304" pitchFamily="18" charset="0"/>
              </a:rPr>
              <a:t>java.lang</a:t>
            </a:r>
            <a:r>
              <a:rPr lang="zh-CN" altLang="en-US" sz="3500" dirty="0">
                <a:ea typeface="宋体" panose="02010600030101010101" pitchFamily="2" charset="-122"/>
                <a:cs typeface="Times New Roman" panose="02020603050405020304" pitchFamily="18" charset="0"/>
              </a:rPr>
              <a:t>包下的，或者是当前包下的，则可以省略此</a:t>
            </a:r>
            <a:r>
              <a:rPr lang="en-US" altLang="zh-CN" sz="3500" dirty="0">
                <a:ea typeface="宋体" panose="02010600030101010101" pitchFamily="2" charset="-122"/>
                <a:cs typeface="Times New Roman" panose="02020603050405020304" pitchFamily="18" charset="0"/>
              </a:rPr>
              <a:t>import</a:t>
            </a:r>
            <a:r>
              <a:rPr lang="zh-CN" altLang="en-US" sz="3500" dirty="0">
                <a:ea typeface="宋体" panose="02010600030101010101" pitchFamily="2" charset="-122"/>
                <a:cs typeface="Times New Roman" panose="02020603050405020304" pitchFamily="18" charset="0"/>
              </a:rPr>
              <a:t>语句。</a:t>
            </a:r>
            <a:endParaRPr lang="zh-CN" altLang="en-US" sz="3500" dirty="0">
              <a:ea typeface="宋体" panose="02010600030101010101" pitchFamily="2" charset="-122"/>
              <a:cs typeface="Times New Roman" panose="02020603050405020304" pitchFamily="18" charset="0"/>
            </a:endParaRPr>
          </a:p>
          <a:p>
            <a:pPr>
              <a:lnSpc>
                <a:spcPct val="120000"/>
              </a:lnSpc>
            </a:pPr>
            <a:r>
              <a:rPr lang="en-US" altLang="zh-CN" sz="3500" dirty="0">
                <a:ea typeface="宋体" panose="02010600030101010101" pitchFamily="2" charset="-122"/>
                <a:cs typeface="Times New Roman" panose="02020603050405020304" pitchFamily="18" charset="0"/>
              </a:rPr>
              <a:t>6.</a:t>
            </a:r>
            <a:r>
              <a:rPr lang="zh-CN" altLang="en-US" sz="3500" dirty="0">
                <a:ea typeface="宋体" panose="02010600030101010101" pitchFamily="2" charset="-122"/>
                <a:cs typeface="Times New Roman" panose="02020603050405020304" pitchFamily="18" charset="0"/>
              </a:rPr>
              <a:t>如果在代码中使用不同包下的同名的类。那么就需要使用类的全类名的方式指明调用的是哪个类。</a:t>
            </a:r>
            <a:endParaRPr lang="zh-CN" altLang="en-US" sz="3500" dirty="0">
              <a:ea typeface="宋体" panose="02010600030101010101" pitchFamily="2" charset="-122"/>
              <a:cs typeface="Times New Roman" panose="02020603050405020304" pitchFamily="18" charset="0"/>
            </a:endParaRPr>
          </a:p>
          <a:p>
            <a:pPr>
              <a:lnSpc>
                <a:spcPct val="120000"/>
              </a:lnSpc>
            </a:pPr>
            <a:r>
              <a:rPr lang="en-US" altLang="zh-CN" sz="3500" dirty="0">
                <a:ea typeface="宋体" panose="02010600030101010101" pitchFamily="2" charset="-122"/>
                <a:cs typeface="Times New Roman" panose="02020603050405020304" pitchFamily="18" charset="0"/>
              </a:rPr>
              <a:t>7.import static</a:t>
            </a:r>
            <a:r>
              <a:rPr lang="zh-CN" altLang="en-US" sz="3500" dirty="0">
                <a:ea typeface="宋体" panose="02010600030101010101" pitchFamily="2" charset="-122"/>
                <a:cs typeface="Times New Roman" panose="02020603050405020304" pitchFamily="18" charset="0"/>
              </a:rPr>
              <a:t>组合的使用：调用指定类或接口下的静态的属性或方法</a:t>
            </a:r>
            <a:endParaRPr lang="zh-CN" altLang="en-US" sz="3500" dirty="0">
              <a:ea typeface="宋体" panose="02010600030101010101" pitchFamily="2" charset="-122"/>
              <a:cs typeface="Times New Roman" panose="02020603050405020304" pitchFamily="18" charset="0"/>
            </a:endParaRPr>
          </a:p>
          <a:p>
            <a:pPr>
              <a:lnSpc>
                <a:spcPct val="120000"/>
              </a:lnSpc>
            </a:pPr>
            <a:r>
              <a:rPr lang="en-US" altLang="zh-CN" sz="3500" dirty="0">
                <a:ea typeface="宋体" panose="02010600030101010101" pitchFamily="2" charset="-122"/>
                <a:cs typeface="Times New Roman" panose="02020603050405020304" pitchFamily="18" charset="0"/>
              </a:rPr>
              <a:t>8.</a:t>
            </a:r>
            <a:r>
              <a:rPr lang="zh-CN" altLang="en-US" sz="3500" dirty="0">
                <a:ea typeface="宋体" panose="02010600030101010101" pitchFamily="2" charset="-122"/>
                <a:cs typeface="Times New Roman" panose="02020603050405020304" pitchFamily="18" charset="0"/>
              </a:rPr>
              <a:t>如果已经导入</a:t>
            </a:r>
            <a:r>
              <a:rPr lang="en-US" altLang="zh-CN" sz="3500" dirty="0" err="1">
                <a:ea typeface="宋体" panose="02010600030101010101" pitchFamily="2" charset="-122"/>
                <a:cs typeface="Times New Roman" panose="02020603050405020304" pitchFamily="18" charset="0"/>
              </a:rPr>
              <a:t>java.a</a:t>
            </a:r>
            <a:r>
              <a:rPr lang="zh-CN" altLang="en-US" sz="3500" dirty="0">
                <a:ea typeface="宋体" panose="02010600030101010101" pitchFamily="2" charset="-122"/>
                <a:cs typeface="Times New Roman" panose="02020603050405020304" pitchFamily="18" charset="0"/>
              </a:rPr>
              <a:t>包下的类。那么如果需要使用</a:t>
            </a:r>
            <a:r>
              <a:rPr lang="en-US" altLang="zh-CN" sz="3500" dirty="0">
                <a:ea typeface="宋体" panose="02010600030101010101" pitchFamily="2" charset="-122"/>
                <a:cs typeface="Times New Roman" panose="02020603050405020304" pitchFamily="18" charset="0"/>
              </a:rPr>
              <a:t>a</a:t>
            </a:r>
            <a:r>
              <a:rPr lang="zh-CN" altLang="en-US" sz="3500" dirty="0">
                <a:ea typeface="宋体" panose="02010600030101010101" pitchFamily="2" charset="-122"/>
                <a:cs typeface="Times New Roman" panose="02020603050405020304" pitchFamily="18" charset="0"/>
              </a:rPr>
              <a:t>包的子包下的类的话，仍然需要导入。</a:t>
            </a:r>
            <a:endParaRPr lang="en-US" altLang="zh-CN" sz="3500" dirty="0">
              <a:ea typeface="宋体" panose="02010600030101010101" pitchFamily="2" charset="-122"/>
              <a:cs typeface="Times New Roman" panose="02020603050405020304" pitchFamily="18"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979712" y="692696"/>
            <a:ext cx="5472608" cy="792088"/>
          </a:xfrm>
        </p:spPr>
        <p:txBody>
          <a:bodyPr/>
          <a:lstStyle/>
          <a:p>
            <a:pPr eaLnBrk="1" hangingPunct="1"/>
            <a:r>
              <a:rPr lang="en-US" altLang="zh-CN" b="1" dirty="0">
                <a:latin typeface="+mn-lt"/>
                <a:ea typeface="宋体" panose="02010600030101010101" pitchFamily="2" charset="-122"/>
                <a:cs typeface="Times New Roman" panose="02020603050405020304" pitchFamily="18" charset="0"/>
              </a:rPr>
              <a:t>JDK</a:t>
            </a:r>
            <a:r>
              <a:rPr lang="zh-CN" altLang="en-US" b="1" dirty="0">
                <a:latin typeface="+mn-lt"/>
                <a:ea typeface="宋体" panose="02010600030101010101" pitchFamily="2" charset="-122"/>
                <a:cs typeface="Times New Roman" panose="02020603050405020304" pitchFamily="18" charset="0"/>
              </a:rPr>
              <a:t>中主要的包介绍</a:t>
            </a:r>
            <a:endParaRPr lang="zh-CN" altLang="en-US" b="1" dirty="0">
              <a:latin typeface="+mn-lt"/>
              <a:ea typeface="宋体" panose="02010600030101010101" pitchFamily="2" charset="-122"/>
              <a:cs typeface="Times New Roman" panose="02020603050405020304" pitchFamily="18" charset="0"/>
            </a:endParaRPr>
          </a:p>
        </p:txBody>
      </p:sp>
      <p:sp>
        <p:nvSpPr>
          <p:cNvPr id="51203" name="Text Box 3"/>
          <p:cNvSpPr txBox="1">
            <a:spLocks noChangeArrowheads="1"/>
          </p:cNvSpPr>
          <p:nvPr/>
        </p:nvSpPr>
        <p:spPr bwMode="auto">
          <a:xfrm>
            <a:off x="323851" y="1700808"/>
            <a:ext cx="8424614" cy="4462760"/>
          </a:xfrm>
          <a:prstGeom prst="rect">
            <a:avLst/>
          </a:prstGeom>
          <a:noFill/>
          <a:ln w="9525">
            <a:noFill/>
            <a:miter lim="800000"/>
          </a:ln>
        </p:spPr>
        <p:txBody>
          <a:bodyPr wrap="square">
            <a:spAutoFit/>
          </a:bodyPr>
          <a:lstStyle/>
          <a:p>
            <a:pPr algn="just">
              <a:spcBef>
                <a:spcPct val="20000"/>
              </a:spcBef>
            </a:pPr>
            <a:r>
              <a:rPr lang="en-US" altLang="zh-CN" sz="2000" b="1" dirty="0">
                <a:ea typeface="宋体" panose="02010600030101010101" pitchFamily="2" charset="-122"/>
                <a:cs typeface="Times New Roman" panose="02020603050405020304" pitchFamily="18" charset="0"/>
              </a:rPr>
              <a:t>1.    </a:t>
            </a:r>
            <a:r>
              <a:rPr lang="en-US" altLang="zh-CN" sz="2000" b="1" dirty="0">
                <a:solidFill>
                  <a:srgbClr val="0000FF"/>
                </a:solidFill>
                <a:ea typeface="宋体" panose="02010600030101010101" pitchFamily="2" charset="-122"/>
                <a:cs typeface="Times New Roman" panose="02020603050405020304" pitchFamily="18" charset="0"/>
              </a:rPr>
              <a:t>java.lang</a:t>
            </a:r>
            <a:r>
              <a:rPr lang="en-US" altLang="zh-CN" sz="2000" b="1" dirty="0">
                <a:ea typeface="宋体" panose="02010600030101010101" pitchFamily="2" charset="-122"/>
                <a:cs typeface="Times New Roman" panose="02020603050405020304" pitchFamily="18" charset="0"/>
              </a:rPr>
              <a:t>----</a:t>
            </a:r>
            <a:r>
              <a:rPr lang="zh-CN" altLang="en-US" sz="2000" dirty="0">
                <a:ea typeface="宋体" panose="02010600030101010101" pitchFamily="2" charset="-122"/>
                <a:cs typeface="Times New Roman" panose="02020603050405020304" pitchFamily="18" charset="0"/>
              </a:rPr>
              <a:t>包含一些</a:t>
            </a:r>
            <a:r>
              <a:rPr lang="en-US" altLang="zh-CN" sz="2000" dirty="0">
                <a:ea typeface="宋体" panose="02010600030101010101" pitchFamily="2" charset="-122"/>
                <a:cs typeface="Times New Roman" panose="02020603050405020304" pitchFamily="18" charset="0"/>
              </a:rPr>
              <a:t>Java</a:t>
            </a:r>
            <a:r>
              <a:rPr lang="zh-CN" altLang="en-US" sz="2000" dirty="0">
                <a:ea typeface="宋体" panose="02010600030101010101" pitchFamily="2" charset="-122"/>
                <a:cs typeface="Times New Roman" panose="02020603050405020304" pitchFamily="18" charset="0"/>
              </a:rPr>
              <a:t>语言的核心类，如</a:t>
            </a:r>
            <a:r>
              <a:rPr lang="en-US" altLang="zh-CN" sz="2000" dirty="0">
                <a:ea typeface="宋体" panose="02010600030101010101" pitchFamily="2" charset="-122"/>
                <a:cs typeface="Times New Roman" panose="02020603050405020304" pitchFamily="18" charset="0"/>
              </a:rPr>
              <a:t>String</a:t>
            </a:r>
            <a:r>
              <a:rPr lang="zh-CN" altLang="en-US" sz="2000" dirty="0">
                <a:ea typeface="宋体" panose="02010600030101010101" pitchFamily="2" charset="-122"/>
                <a:cs typeface="Times New Roman" panose="02020603050405020304" pitchFamily="18" charset="0"/>
              </a:rPr>
              <a:t>、</a:t>
            </a:r>
            <a:r>
              <a:rPr lang="en-US" altLang="zh-CN" sz="2000" dirty="0">
                <a:ea typeface="宋体" panose="02010600030101010101" pitchFamily="2" charset="-122"/>
                <a:cs typeface="Times New Roman" panose="02020603050405020304" pitchFamily="18" charset="0"/>
              </a:rPr>
              <a:t>Math</a:t>
            </a:r>
            <a:r>
              <a:rPr lang="zh-CN" altLang="en-US" sz="2000" dirty="0">
                <a:ea typeface="宋体" panose="02010600030101010101" pitchFamily="2" charset="-122"/>
                <a:cs typeface="Times New Roman" panose="02020603050405020304" pitchFamily="18" charset="0"/>
              </a:rPr>
              <a:t>、</a:t>
            </a:r>
            <a:r>
              <a:rPr lang="en-US" altLang="zh-CN" sz="2000" dirty="0">
                <a:ea typeface="宋体" panose="02010600030101010101" pitchFamily="2" charset="-122"/>
                <a:cs typeface="Times New Roman" panose="02020603050405020304" pitchFamily="18" charset="0"/>
              </a:rPr>
              <a:t>Integer</a:t>
            </a:r>
            <a:r>
              <a:rPr lang="zh-CN" altLang="en-US" sz="2000" dirty="0">
                <a:ea typeface="宋体" panose="02010600030101010101" pitchFamily="2" charset="-122"/>
                <a:cs typeface="Times New Roman" panose="02020603050405020304" pitchFamily="18" charset="0"/>
              </a:rPr>
              <a:t>、 </a:t>
            </a:r>
            <a:endParaRPr lang="en-US" altLang="zh-CN" sz="2000" dirty="0">
              <a:ea typeface="宋体" panose="02010600030101010101" pitchFamily="2" charset="-122"/>
              <a:cs typeface="Times New Roman" panose="02020603050405020304" pitchFamily="18" charset="0"/>
            </a:endParaRPr>
          </a:p>
          <a:p>
            <a:pPr algn="just">
              <a:spcBef>
                <a:spcPct val="20000"/>
              </a:spcBef>
            </a:pPr>
            <a:r>
              <a:rPr lang="en-US" altLang="zh-CN" sz="2000" dirty="0">
                <a:ea typeface="宋体" panose="02010600030101010101" pitchFamily="2" charset="-122"/>
                <a:cs typeface="Times New Roman" panose="02020603050405020304" pitchFamily="18" charset="0"/>
              </a:rPr>
              <a:t>                              System</a:t>
            </a:r>
            <a:r>
              <a:rPr lang="zh-CN" altLang="en-US" sz="2000" dirty="0">
                <a:ea typeface="宋体" panose="02010600030101010101" pitchFamily="2" charset="-122"/>
                <a:cs typeface="Times New Roman" panose="02020603050405020304" pitchFamily="18" charset="0"/>
              </a:rPr>
              <a:t>和</a:t>
            </a:r>
            <a:r>
              <a:rPr lang="en-US" altLang="zh-CN" sz="2000" dirty="0">
                <a:ea typeface="宋体" panose="02010600030101010101" pitchFamily="2" charset="-122"/>
                <a:cs typeface="Times New Roman" panose="02020603050405020304" pitchFamily="18" charset="0"/>
              </a:rPr>
              <a:t>Thread</a:t>
            </a:r>
            <a:r>
              <a:rPr lang="zh-CN" altLang="en-US" sz="2000" dirty="0">
                <a:ea typeface="宋体" panose="02010600030101010101" pitchFamily="2" charset="-122"/>
                <a:cs typeface="Times New Roman" panose="02020603050405020304" pitchFamily="18" charset="0"/>
              </a:rPr>
              <a:t>，提供常用功能。</a:t>
            </a:r>
            <a:endParaRPr lang="zh-CN" altLang="en-US" sz="2000" dirty="0">
              <a:ea typeface="宋体" panose="02010600030101010101" pitchFamily="2" charset="-122"/>
              <a:cs typeface="Times New Roman" panose="02020603050405020304" pitchFamily="18" charset="0"/>
            </a:endParaRPr>
          </a:p>
          <a:p>
            <a:pPr algn="just">
              <a:spcBef>
                <a:spcPct val="20000"/>
              </a:spcBef>
            </a:pPr>
            <a:r>
              <a:rPr lang="en-US" altLang="zh-CN" sz="2000" b="1" dirty="0">
                <a:ea typeface="宋体" panose="02010600030101010101" pitchFamily="2" charset="-122"/>
                <a:cs typeface="Times New Roman" panose="02020603050405020304" pitchFamily="18" charset="0"/>
              </a:rPr>
              <a:t>2.    </a:t>
            </a:r>
            <a:r>
              <a:rPr lang="en-US" altLang="zh-CN" sz="2000" b="1" dirty="0">
                <a:solidFill>
                  <a:srgbClr val="0000FF"/>
                </a:solidFill>
                <a:ea typeface="宋体" panose="02010600030101010101" pitchFamily="2" charset="-122"/>
                <a:cs typeface="Times New Roman" panose="02020603050405020304" pitchFamily="18" charset="0"/>
              </a:rPr>
              <a:t>java.net</a:t>
            </a:r>
            <a:r>
              <a:rPr lang="en-US" altLang="zh-CN" sz="2000" b="1" dirty="0">
                <a:ea typeface="宋体" panose="02010600030101010101" pitchFamily="2" charset="-122"/>
                <a:cs typeface="Times New Roman" panose="02020603050405020304" pitchFamily="18" charset="0"/>
              </a:rPr>
              <a:t>----</a:t>
            </a:r>
            <a:r>
              <a:rPr lang="zh-CN" altLang="en-US" sz="2000" dirty="0">
                <a:ea typeface="宋体" panose="02010600030101010101" pitchFamily="2" charset="-122"/>
                <a:cs typeface="Times New Roman" panose="02020603050405020304" pitchFamily="18" charset="0"/>
              </a:rPr>
              <a:t>包含执行与网络相关的操作的类和接口。</a:t>
            </a:r>
            <a:endParaRPr lang="zh-CN" altLang="en-US" sz="2000" dirty="0">
              <a:ea typeface="宋体" panose="02010600030101010101" pitchFamily="2" charset="-122"/>
              <a:cs typeface="Times New Roman" panose="02020603050405020304" pitchFamily="18" charset="0"/>
            </a:endParaRPr>
          </a:p>
          <a:p>
            <a:pPr algn="just">
              <a:spcBef>
                <a:spcPct val="20000"/>
              </a:spcBef>
            </a:pPr>
            <a:r>
              <a:rPr lang="en-US" altLang="zh-CN" sz="2000" b="1" dirty="0">
                <a:ea typeface="宋体" panose="02010600030101010101" pitchFamily="2" charset="-122"/>
                <a:cs typeface="Times New Roman" panose="02020603050405020304" pitchFamily="18" charset="0"/>
              </a:rPr>
              <a:t>3.    </a:t>
            </a:r>
            <a:r>
              <a:rPr lang="en-US" altLang="zh-CN" sz="2000" b="1" dirty="0">
                <a:solidFill>
                  <a:srgbClr val="0000FF"/>
                </a:solidFill>
                <a:ea typeface="宋体" panose="02010600030101010101" pitchFamily="2" charset="-122"/>
                <a:cs typeface="Times New Roman" panose="02020603050405020304" pitchFamily="18" charset="0"/>
              </a:rPr>
              <a:t>java.io </a:t>
            </a:r>
            <a:r>
              <a:rPr lang="en-US" altLang="zh-CN" sz="2000" b="1" dirty="0">
                <a:ea typeface="宋体" panose="02010600030101010101" pitchFamily="2" charset="-122"/>
                <a:cs typeface="Times New Roman" panose="02020603050405020304" pitchFamily="18" charset="0"/>
              </a:rPr>
              <a:t>  ----</a:t>
            </a:r>
            <a:r>
              <a:rPr lang="zh-CN" altLang="en-US" sz="2000" dirty="0">
                <a:ea typeface="宋体" panose="02010600030101010101" pitchFamily="2" charset="-122"/>
                <a:cs typeface="Times New Roman" panose="02020603050405020304" pitchFamily="18" charset="0"/>
              </a:rPr>
              <a:t>包含能提供多种输入</a:t>
            </a:r>
            <a:r>
              <a:rPr lang="en-US" altLang="zh-CN" sz="2000" dirty="0">
                <a:ea typeface="宋体" panose="02010600030101010101" pitchFamily="2" charset="-122"/>
                <a:cs typeface="Times New Roman" panose="02020603050405020304" pitchFamily="18" charset="0"/>
              </a:rPr>
              <a:t>/</a:t>
            </a:r>
            <a:r>
              <a:rPr lang="zh-CN" altLang="en-US" sz="2000" dirty="0">
                <a:ea typeface="宋体" panose="02010600030101010101" pitchFamily="2" charset="-122"/>
                <a:cs typeface="Times New Roman" panose="02020603050405020304" pitchFamily="18" charset="0"/>
              </a:rPr>
              <a:t>输出功能的类。</a:t>
            </a:r>
            <a:endParaRPr lang="zh-CN" altLang="en-US" sz="2000" dirty="0">
              <a:ea typeface="宋体" panose="02010600030101010101" pitchFamily="2" charset="-122"/>
              <a:cs typeface="Times New Roman" panose="02020603050405020304" pitchFamily="18" charset="0"/>
            </a:endParaRPr>
          </a:p>
          <a:p>
            <a:pPr algn="just">
              <a:spcBef>
                <a:spcPct val="50000"/>
              </a:spcBef>
            </a:pPr>
            <a:r>
              <a:rPr lang="en-US" altLang="zh-CN" sz="2000" b="1" dirty="0">
                <a:ea typeface="宋体" panose="02010600030101010101" pitchFamily="2" charset="-122"/>
                <a:cs typeface="Times New Roman" panose="02020603050405020304" pitchFamily="18" charset="0"/>
              </a:rPr>
              <a:t>4.  </a:t>
            </a:r>
            <a:r>
              <a:rPr lang="en-US" altLang="zh-CN" sz="2000" b="1" dirty="0" err="1">
                <a:solidFill>
                  <a:srgbClr val="0000FF"/>
                </a:solidFill>
                <a:ea typeface="宋体" panose="02010600030101010101" pitchFamily="2" charset="-122"/>
                <a:cs typeface="Times New Roman" panose="02020603050405020304" pitchFamily="18" charset="0"/>
              </a:rPr>
              <a:t>java.util</a:t>
            </a:r>
            <a:r>
              <a:rPr lang="en-US" altLang="zh-CN" sz="2000" b="1" dirty="0">
                <a:ea typeface="宋体" panose="02010600030101010101" pitchFamily="2" charset="-122"/>
                <a:cs typeface="Times New Roman" panose="02020603050405020304" pitchFamily="18" charset="0"/>
              </a:rPr>
              <a:t>----</a:t>
            </a:r>
            <a:r>
              <a:rPr lang="zh-CN" altLang="en-US" sz="2000" dirty="0">
                <a:ea typeface="宋体" panose="02010600030101010101" pitchFamily="2" charset="-122"/>
                <a:cs typeface="Times New Roman" panose="02020603050405020304" pitchFamily="18" charset="0"/>
              </a:rPr>
              <a:t>包含一些实用工具类，如定义系统特性、接口的集合框架类、</a:t>
            </a:r>
            <a:endParaRPr lang="en-US" altLang="zh-CN" sz="2000" dirty="0">
              <a:ea typeface="宋体" panose="02010600030101010101" pitchFamily="2" charset="-122"/>
              <a:cs typeface="Times New Roman" panose="02020603050405020304" pitchFamily="18" charset="0"/>
            </a:endParaRPr>
          </a:p>
          <a:p>
            <a:pPr algn="just">
              <a:spcBef>
                <a:spcPct val="50000"/>
              </a:spcBef>
            </a:pPr>
            <a:r>
              <a:rPr lang="en-US" altLang="zh-CN" sz="2000" dirty="0">
                <a:ea typeface="宋体" panose="02010600030101010101" pitchFamily="2" charset="-122"/>
                <a:cs typeface="Times New Roman" panose="02020603050405020304" pitchFamily="18" charset="0"/>
              </a:rPr>
              <a:t>                            </a:t>
            </a:r>
            <a:r>
              <a:rPr lang="zh-CN" altLang="en-US" sz="2000" dirty="0">
                <a:ea typeface="宋体" panose="02010600030101010101" pitchFamily="2" charset="-122"/>
                <a:cs typeface="Times New Roman" panose="02020603050405020304" pitchFamily="18" charset="0"/>
              </a:rPr>
              <a:t>使用与日期日历相关的函数。</a:t>
            </a:r>
            <a:endParaRPr lang="en-US" altLang="zh-CN" sz="2000" dirty="0">
              <a:ea typeface="宋体" panose="02010600030101010101" pitchFamily="2" charset="-122"/>
              <a:cs typeface="Times New Roman" panose="02020603050405020304" pitchFamily="18" charset="0"/>
            </a:endParaRPr>
          </a:p>
          <a:p>
            <a:pPr algn="just">
              <a:spcBef>
                <a:spcPct val="50000"/>
              </a:spcBef>
            </a:pPr>
            <a:r>
              <a:rPr lang="en-US" altLang="zh-CN" sz="2000" b="1" dirty="0">
                <a:ea typeface="宋体" panose="02010600030101010101" pitchFamily="2" charset="-122"/>
              </a:rPr>
              <a:t>5.     </a:t>
            </a:r>
            <a:r>
              <a:rPr lang="en-US" altLang="zh-CN" sz="2000" b="1" dirty="0" err="1">
                <a:solidFill>
                  <a:srgbClr val="0000FF"/>
                </a:solidFill>
                <a:ea typeface="宋体" panose="02010600030101010101" pitchFamily="2" charset="-122"/>
              </a:rPr>
              <a:t>java.text</a:t>
            </a:r>
            <a:r>
              <a:rPr lang="en-US" altLang="zh-CN" sz="2000" b="1" dirty="0">
                <a:ea typeface="宋体" panose="02010600030101010101" pitchFamily="2" charset="-122"/>
                <a:cs typeface="Times New Roman" panose="02020603050405020304" pitchFamily="18" charset="0"/>
              </a:rPr>
              <a:t>----</a:t>
            </a:r>
            <a:r>
              <a:rPr lang="zh-CN" altLang="en-US" sz="2000" dirty="0">
                <a:ea typeface="宋体" panose="02010600030101010101" pitchFamily="2" charset="-122"/>
              </a:rPr>
              <a:t>包含了一些</a:t>
            </a:r>
            <a:r>
              <a:rPr lang="en-US" altLang="zh-CN" sz="2000" dirty="0">
                <a:ea typeface="宋体" panose="02010600030101010101" pitchFamily="2" charset="-122"/>
              </a:rPr>
              <a:t>java</a:t>
            </a:r>
            <a:r>
              <a:rPr lang="zh-CN" altLang="en-US" sz="2000" dirty="0">
                <a:ea typeface="宋体" panose="02010600030101010101" pitchFamily="2" charset="-122"/>
              </a:rPr>
              <a:t>格式化相关的类</a:t>
            </a:r>
            <a:endParaRPr lang="en-US" altLang="zh-CN" sz="2000" dirty="0">
              <a:ea typeface="宋体" panose="02010600030101010101" pitchFamily="2" charset="-122"/>
            </a:endParaRPr>
          </a:p>
          <a:p>
            <a:pPr algn="just">
              <a:spcBef>
                <a:spcPct val="50000"/>
              </a:spcBef>
            </a:pPr>
            <a:r>
              <a:rPr lang="en-US" altLang="zh-CN" sz="2000" b="1" dirty="0">
                <a:ea typeface="宋体" panose="02010600030101010101" pitchFamily="2" charset="-122"/>
              </a:rPr>
              <a:t>6.    </a:t>
            </a:r>
            <a:r>
              <a:rPr lang="en-US" altLang="zh-CN" sz="2000" b="1" dirty="0">
                <a:solidFill>
                  <a:srgbClr val="0000FF"/>
                </a:solidFill>
                <a:ea typeface="宋体" panose="02010600030101010101" pitchFamily="2" charset="-122"/>
              </a:rPr>
              <a:t> </a:t>
            </a:r>
            <a:r>
              <a:rPr lang="en-US" altLang="zh-CN" sz="2000" b="1" dirty="0" err="1">
                <a:solidFill>
                  <a:srgbClr val="0000FF"/>
                </a:solidFill>
                <a:ea typeface="宋体" panose="02010600030101010101" pitchFamily="2" charset="-122"/>
              </a:rPr>
              <a:t>java.sql</a:t>
            </a:r>
            <a:r>
              <a:rPr lang="en-US" altLang="zh-CN" sz="2000" b="1" dirty="0">
                <a:ea typeface="宋体" panose="02010600030101010101" pitchFamily="2" charset="-122"/>
                <a:cs typeface="Times New Roman" panose="02020603050405020304" pitchFamily="18" charset="0"/>
              </a:rPr>
              <a:t>----</a:t>
            </a:r>
            <a:r>
              <a:rPr lang="zh-CN" altLang="en-US" sz="2000" dirty="0">
                <a:ea typeface="宋体" panose="02010600030101010101" pitchFamily="2" charset="-122"/>
              </a:rPr>
              <a:t>包含了</a:t>
            </a:r>
            <a:r>
              <a:rPr lang="en-US" altLang="zh-CN" sz="2000" dirty="0">
                <a:ea typeface="宋体" panose="02010600030101010101" pitchFamily="2" charset="-122"/>
              </a:rPr>
              <a:t>java</a:t>
            </a:r>
            <a:r>
              <a:rPr lang="zh-CN" altLang="en-US" sz="2000" dirty="0">
                <a:ea typeface="宋体" panose="02010600030101010101" pitchFamily="2" charset="-122"/>
              </a:rPr>
              <a:t>进行</a:t>
            </a:r>
            <a:r>
              <a:rPr lang="en-US" altLang="zh-CN" sz="2000" dirty="0">
                <a:ea typeface="宋体" panose="02010600030101010101" pitchFamily="2" charset="-122"/>
              </a:rPr>
              <a:t>JDBC</a:t>
            </a:r>
            <a:r>
              <a:rPr lang="zh-CN" altLang="en-US" sz="2000" dirty="0">
                <a:ea typeface="宋体" panose="02010600030101010101" pitchFamily="2" charset="-122"/>
              </a:rPr>
              <a:t>数据库编程的相关类</a:t>
            </a:r>
            <a:r>
              <a:rPr lang="en-US" altLang="zh-CN" sz="2000" dirty="0">
                <a:ea typeface="宋体" panose="02010600030101010101" pitchFamily="2" charset="-122"/>
              </a:rPr>
              <a:t>/</a:t>
            </a:r>
            <a:r>
              <a:rPr lang="zh-CN" altLang="en-US" sz="2000" dirty="0">
                <a:ea typeface="宋体" panose="02010600030101010101" pitchFamily="2" charset="-122"/>
              </a:rPr>
              <a:t>接口</a:t>
            </a:r>
            <a:endParaRPr lang="en-US" altLang="zh-CN" sz="2000" dirty="0">
              <a:ea typeface="宋体" panose="02010600030101010101" pitchFamily="2" charset="-122"/>
            </a:endParaRPr>
          </a:p>
          <a:p>
            <a:pPr algn="just">
              <a:spcBef>
                <a:spcPct val="20000"/>
              </a:spcBef>
            </a:pPr>
            <a:r>
              <a:rPr lang="en-US" altLang="zh-CN" sz="2000" b="1" dirty="0">
                <a:ea typeface="宋体" panose="02010600030101010101" pitchFamily="2" charset="-122"/>
                <a:cs typeface="Times New Roman" panose="02020603050405020304" pitchFamily="18" charset="0"/>
              </a:rPr>
              <a:t>7.     </a:t>
            </a:r>
            <a:r>
              <a:rPr lang="en-US" altLang="zh-CN" sz="2000" b="1" dirty="0" err="1">
                <a:solidFill>
                  <a:srgbClr val="0000FF"/>
                </a:solidFill>
                <a:ea typeface="宋体" panose="02010600030101010101" pitchFamily="2" charset="-122"/>
                <a:cs typeface="Times New Roman" panose="02020603050405020304" pitchFamily="18" charset="0"/>
              </a:rPr>
              <a:t>java.awt</a:t>
            </a:r>
            <a:r>
              <a:rPr lang="en-US" altLang="zh-CN" sz="2000" b="1" dirty="0">
                <a:ea typeface="宋体" panose="02010600030101010101" pitchFamily="2" charset="-122"/>
                <a:cs typeface="Times New Roman" panose="02020603050405020304" pitchFamily="18" charset="0"/>
              </a:rPr>
              <a:t>----</a:t>
            </a:r>
            <a:r>
              <a:rPr lang="zh-CN" altLang="en-US" sz="2000" dirty="0">
                <a:ea typeface="宋体" panose="02010600030101010101" pitchFamily="2" charset="-122"/>
                <a:cs typeface="Times New Roman" panose="02020603050405020304" pitchFamily="18" charset="0"/>
              </a:rPr>
              <a:t>包含了构成抽象窗口工具集（</a:t>
            </a:r>
            <a:r>
              <a:rPr lang="en-US" altLang="zh-CN" sz="2000" dirty="0">
                <a:ea typeface="宋体" panose="02010600030101010101" pitchFamily="2" charset="-122"/>
                <a:cs typeface="Times New Roman" panose="02020603050405020304" pitchFamily="18" charset="0"/>
              </a:rPr>
              <a:t>abstract window toolkits</a:t>
            </a:r>
            <a:r>
              <a:rPr lang="zh-CN" altLang="en-US" sz="2000" dirty="0">
                <a:ea typeface="宋体" panose="02010600030101010101" pitchFamily="2" charset="-122"/>
                <a:cs typeface="Times New Roman" panose="02020603050405020304" pitchFamily="18" charset="0"/>
              </a:rPr>
              <a:t>）的</a:t>
            </a:r>
            <a:endParaRPr lang="en-US" altLang="zh-CN" sz="2000" dirty="0">
              <a:ea typeface="宋体" panose="02010600030101010101" pitchFamily="2" charset="-122"/>
              <a:cs typeface="Times New Roman" panose="02020603050405020304" pitchFamily="18" charset="0"/>
            </a:endParaRPr>
          </a:p>
          <a:p>
            <a:pPr algn="just">
              <a:spcBef>
                <a:spcPct val="20000"/>
              </a:spcBef>
            </a:pPr>
            <a:r>
              <a:rPr lang="en-US" altLang="zh-CN" sz="2000" dirty="0">
                <a:ea typeface="宋体" panose="02010600030101010101" pitchFamily="2" charset="-122"/>
                <a:cs typeface="Times New Roman" panose="02020603050405020304" pitchFamily="18" charset="0"/>
              </a:rPr>
              <a:t>                             </a:t>
            </a:r>
            <a:r>
              <a:rPr lang="zh-CN" altLang="en-US" sz="2000" dirty="0">
                <a:ea typeface="宋体" panose="02010600030101010101" pitchFamily="2" charset="-122"/>
                <a:cs typeface="Times New Roman" panose="02020603050405020304" pitchFamily="18" charset="0"/>
              </a:rPr>
              <a:t>多个类，这些类被用来构建和管理应用程序的图形用户界</a:t>
            </a:r>
            <a:r>
              <a:rPr lang="en-US" altLang="zh-CN" sz="2000" dirty="0">
                <a:ea typeface="宋体" panose="02010600030101010101" pitchFamily="2" charset="-122"/>
                <a:cs typeface="Times New Roman" panose="02020603050405020304" pitchFamily="18" charset="0"/>
              </a:rPr>
              <a:t>  </a:t>
            </a:r>
            <a:endParaRPr lang="en-US" altLang="zh-CN" sz="2000" dirty="0">
              <a:ea typeface="宋体" panose="02010600030101010101" pitchFamily="2" charset="-122"/>
              <a:cs typeface="Times New Roman" panose="02020603050405020304" pitchFamily="18" charset="0"/>
            </a:endParaRPr>
          </a:p>
          <a:p>
            <a:pPr algn="just">
              <a:spcBef>
                <a:spcPct val="20000"/>
              </a:spcBef>
            </a:pPr>
            <a:r>
              <a:rPr lang="en-US" altLang="zh-CN" sz="2000" dirty="0">
                <a:ea typeface="宋体" panose="02010600030101010101" pitchFamily="2" charset="-122"/>
                <a:cs typeface="Times New Roman" panose="02020603050405020304" pitchFamily="18" charset="0"/>
              </a:rPr>
              <a:t>                             </a:t>
            </a:r>
            <a:r>
              <a:rPr lang="zh-CN" altLang="en-US" sz="2000" dirty="0">
                <a:ea typeface="宋体" panose="02010600030101010101" pitchFamily="2" charset="-122"/>
                <a:cs typeface="Times New Roman" panose="02020603050405020304" pitchFamily="18" charset="0"/>
              </a:rPr>
              <a:t>面</a:t>
            </a:r>
            <a:r>
              <a:rPr lang="en-US" altLang="zh-CN" sz="2000" dirty="0">
                <a:ea typeface="宋体" panose="02010600030101010101" pitchFamily="2" charset="-122"/>
                <a:cs typeface="Times New Roman" panose="02020603050405020304" pitchFamily="18" charset="0"/>
              </a:rPr>
              <a:t>(GUI)</a:t>
            </a:r>
            <a:r>
              <a:rPr lang="zh-CN" altLang="en-US" sz="2000" dirty="0">
                <a:ea typeface="宋体" panose="02010600030101010101" pitchFamily="2" charset="-122"/>
                <a:cs typeface="Times New Roman" panose="02020603050405020304" pitchFamily="18" charset="0"/>
              </a:rPr>
              <a:t>。  </a:t>
            </a:r>
            <a:r>
              <a:rPr lang="en-US" altLang="zh-CN" sz="2000" dirty="0">
                <a:solidFill>
                  <a:srgbClr val="0000FF"/>
                </a:solidFill>
                <a:ea typeface="宋体" panose="02010600030101010101" pitchFamily="2" charset="-122"/>
                <a:cs typeface="Times New Roman" panose="02020603050405020304" pitchFamily="18" charset="0"/>
              </a:rPr>
              <a:t>B/S        C/S     Client</a:t>
            </a:r>
            <a:endParaRPr lang="zh-CN" altLang="en-US" sz="2000" dirty="0">
              <a:solidFill>
                <a:srgbClr val="0000FF"/>
              </a:solidFill>
              <a:ea typeface="宋体" panose="02010600030101010101" pitchFamily="2" charset="-122"/>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88024" y="836712"/>
            <a:ext cx="3744416" cy="369332"/>
          </a:xfrm>
          <a:prstGeom prst="rect">
            <a:avLst/>
          </a:prstGeom>
          <a:noFill/>
        </p:spPr>
        <p:txBody>
          <a:bodyPr wrap="square" rtlCol="0">
            <a:spAutoFit/>
          </a:bodyPr>
          <a:lstStyle/>
          <a:p>
            <a:r>
              <a:rPr lang="zh-CN" altLang="en-US" dirty="0">
                <a:ea typeface="宋体" panose="02010600030101010101" pitchFamily="2" charset="-122"/>
              </a:rPr>
              <a:t>例子：人把大象装冰箱</a:t>
            </a:r>
            <a:endParaRPr lang="zh-CN" altLang="en-US" dirty="0">
              <a:ea typeface="宋体" panose="02010600030101010101" pitchFamily="2" charset="-122"/>
            </a:endParaRPr>
          </a:p>
        </p:txBody>
      </p:sp>
      <p:sp>
        <p:nvSpPr>
          <p:cNvPr id="5" name="矩形 4"/>
          <p:cNvSpPr/>
          <p:nvPr/>
        </p:nvSpPr>
        <p:spPr>
          <a:xfrm>
            <a:off x="467544" y="1206044"/>
            <a:ext cx="3096344" cy="5031268"/>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anose="02010600030101010101" pitchFamily="2" charset="-122"/>
            </a:endParaRPr>
          </a:p>
        </p:txBody>
      </p:sp>
      <p:sp>
        <p:nvSpPr>
          <p:cNvPr id="6" name="TextBox 5"/>
          <p:cNvSpPr txBox="1"/>
          <p:nvPr/>
        </p:nvSpPr>
        <p:spPr>
          <a:xfrm>
            <a:off x="611560" y="6237312"/>
            <a:ext cx="2952328" cy="369332"/>
          </a:xfrm>
          <a:prstGeom prst="rect">
            <a:avLst/>
          </a:prstGeom>
          <a:noFill/>
        </p:spPr>
        <p:txBody>
          <a:bodyPr wrap="square" rtlCol="0">
            <a:spAutoFit/>
          </a:bodyPr>
          <a:lstStyle/>
          <a:p>
            <a:r>
              <a:rPr lang="zh-CN" altLang="en-US" dirty="0">
                <a:ea typeface="宋体" panose="02010600030101010101" pitchFamily="2" charset="-122"/>
              </a:rPr>
              <a:t>面向过程</a:t>
            </a:r>
            <a:endParaRPr lang="zh-CN" altLang="en-US" dirty="0">
              <a:ea typeface="宋体" panose="02010600030101010101" pitchFamily="2" charset="-122"/>
            </a:endParaRPr>
          </a:p>
        </p:txBody>
      </p:sp>
      <p:sp>
        <p:nvSpPr>
          <p:cNvPr id="7" name="TextBox 6"/>
          <p:cNvSpPr txBox="1"/>
          <p:nvPr/>
        </p:nvSpPr>
        <p:spPr>
          <a:xfrm>
            <a:off x="755576" y="1628800"/>
            <a:ext cx="2160240" cy="369332"/>
          </a:xfrm>
          <a:prstGeom prst="rect">
            <a:avLst/>
          </a:prstGeom>
          <a:noFill/>
        </p:spPr>
        <p:txBody>
          <a:bodyPr wrap="square" rtlCol="0">
            <a:spAutoFit/>
          </a:bodyPr>
          <a:lstStyle/>
          <a:p>
            <a:r>
              <a:rPr lang="en-US" altLang="zh-CN" dirty="0">
                <a:ea typeface="宋体" panose="02010600030101010101" pitchFamily="2" charset="-122"/>
              </a:rPr>
              <a:t>1.</a:t>
            </a:r>
            <a:r>
              <a:rPr lang="zh-CN" altLang="en-US" dirty="0">
                <a:ea typeface="宋体" panose="02010600030101010101" pitchFamily="2" charset="-122"/>
              </a:rPr>
              <a:t>打开冰箱</a:t>
            </a:r>
            <a:endParaRPr lang="zh-CN" altLang="en-US" dirty="0">
              <a:ea typeface="宋体" panose="02010600030101010101" pitchFamily="2" charset="-122"/>
            </a:endParaRPr>
          </a:p>
        </p:txBody>
      </p:sp>
      <p:sp>
        <p:nvSpPr>
          <p:cNvPr id="8" name="TextBox 7"/>
          <p:cNvSpPr txBox="1"/>
          <p:nvPr/>
        </p:nvSpPr>
        <p:spPr>
          <a:xfrm>
            <a:off x="755576" y="2348880"/>
            <a:ext cx="2376264" cy="369332"/>
          </a:xfrm>
          <a:prstGeom prst="rect">
            <a:avLst/>
          </a:prstGeom>
          <a:noFill/>
        </p:spPr>
        <p:txBody>
          <a:bodyPr wrap="square" rtlCol="0">
            <a:spAutoFit/>
          </a:bodyPr>
          <a:lstStyle/>
          <a:p>
            <a:r>
              <a:rPr lang="en-US" altLang="zh-CN" dirty="0">
                <a:ea typeface="宋体" panose="02010600030101010101" pitchFamily="2" charset="-122"/>
              </a:rPr>
              <a:t>2.</a:t>
            </a:r>
            <a:r>
              <a:rPr lang="zh-CN" altLang="en-US" dirty="0">
                <a:ea typeface="宋体" panose="02010600030101010101" pitchFamily="2" charset="-122"/>
              </a:rPr>
              <a:t>把大象装进冰箱</a:t>
            </a:r>
            <a:endParaRPr lang="zh-CN" altLang="en-US" dirty="0">
              <a:ea typeface="宋体" panose="02010600030101010101" pitchFamily="2" charset="-122"/>
            </a:endParaRPr>
          </a:p>
        </p:txBody>
      </p:sp>
      <p:sp>
        <p:nvSpPr>
          <p:cNvPr id="9" name="TextBox 8"/>
          <p:cNvSpPr txBox="1"/>
          <p:nvPr/>
        </p:nvSpPr>
        <p:spPr>
          <a:xfrm>
            <a:off x="755576" y="3068960"/>
            <a:ext cx="2016224" cy="369332"/>
          </a:xfrm>
          <a:prstGeom prst="rect">
            <a:avLst/>
          </a:prstGeom>
          <a:noFill/>
        </p:spPr>
        <p:txBody>
          <a:bodyPr wrap="square" rtlCol="0">
            <a:spAutoFit/>
          </a:bodyPr>
          <a:lstStyle/>
          <a:p>
            <a:r>
              <a:rPr lang="en-US" altLang="zh-CN" dirty="0">
                <a:ea typeface="宋体" panose="02010600030101010101" pitchFamily="2" charset="-122"/>
              </a:rPr>
              <a:t>3.</a:t>
            </a:r>
            <a:r>
              <a:rPr lang="zh-CN" altLang="en-US" dirty="0">
                <a:ea typeface="宋体" panose="02010600030101010101" pitchFamily="2" charset="-122"/>
              </a:rPr>
              <a:t>把冰箱门关住</a:t>
            </a:r>
            <a:endParaRPr lang="zh-CN" altLang="en-US" dirty="0">
              <a:ea typeface="宋体" panose="02010600030101010101" pitchFamily="2" charset="-122"/>
            </a:endParaRPr>
          </a:p>
        </p:txBody>
      </p:sp>
      <p:cxnSp>
        <p:nvCxnSpPr>
          <p:cNvPr id="11" name="直接箭头连接符 10"/>
          <p:cNvCxnSpPr/>
          <p:nvPr/>
        </p:nvCxnSpPr>
        <p:spPr>
          <a:xfrm>
            <a:off x="3059832" y="1628800"/>
            <a:ext cx="0" cy="209287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4644008" y="1340768"/>
            <a:ext cx="4104456" cy="4896544"/>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anose="02010600030101010101" pitchFamily="2" charset="-122"/>
            </a:endParaRPr>
          </a:p>
        </p:txBody>
      </p:sp>
      <p:sp>
        <p:nvSpPr>
          <p:cNvPr id="14" name="TextBox 13"/>
          <p:cNvSpPr txBox="1"/>
          <p:nvPr/>
        </p:nvSpPr>
        <p:spPr>
          <a:xfrm>
            <a:off x="4762872" y="6237312"/>
            <a:ext cx="2808312" cy="369332"/>
          </a:xfrm>
          <a:prstGeom prst="rect">
            <a:avLst/>
          </a:prstGeom>
          <a:noFill/>
        </p:spPr>
        <p:txBody>
          <a:bodyPr wrap="square" rtlCol="0">
            <a:spAutoFit/>
          </a:bodyPr>
          <a:lstStyle/>
          <a:p>
            <a:r>
              <a:rPr lang="zh-CN" altLang="en-US" dirty="0">
                <a:ea typeface="宋体" panose="02010600030101010101" pitchFamily="2" charset="-122"/>
              </a:rPr>
              <a:t>面向对象</a:t>
            </a:r>
            <a:endParaRPr lang="zh-CN" altLang="en-US" dirty="0">
              <a:ea typeface="宋体" panose="02010600030101010101" pitchFamily="2" charset="-122"/>
            </a:endParaRPr>
          </a:p>
        </p:txBody>
      </p:sp>
      <p:sp>
        <p:nvSpPr>
          <p:cNvPr id="15" name="矩形 14"/>
          <p:cNvSpPr/>
          <p:nvPr/>
        </p:nvSpPr>
        <p:spPr>
          <a:xfrm>
            <a:off x="7668344" y="1425550"/>
            <a:ext cx="1080120" cy="1048762"/>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anose="02010600030101010101" pitchFamily="2" charset="-122"/>
            </a:endParaRPr>
          </a:p>
        </p:txBody>
      </p:sp>
      <p:sp>
        <p:nvSpPr>
          <p:cNvPr id="16" name="TextBox 15"/>
          <p:cNvSpPr txBox="1"/>
          <p:nvPr/>
        </p:nvSpPr>
        <p:spPr>
          <a:xfrm>
            <a:off x="7884368" y="1425550"/>
            <a:ext cx="864096" cy="923330"/>
          </a:xfrm>
          <a:prstGeom prst="rect">
            <a:avLst/>
          </a:prstGeom>
          <a:noFill/>
        </p:spPr>
        <p:txBody>
          <a:bodyPr wrap="square" rtlCol="0">
            <a:spAutoFit/>
          </a:bodyPr>
          <a:lstStyle/>
          <a:p>
            <a:r>
              <a:rPr lang="zh-CN" altLang="en-US" dirty="0">
                <a:ea typeface="宋体" panose="02010600030101010101" pitchFamily="2" charset="-122"/>
              </a:rPr>
              <a:t>人   </a:t>
            </a:r>
            <a:endParaRPr lang="en-US" altLang="zh-CN" dirty="0">
              <a:ea typeface="宋体" panose="02010600030101010101" pitchFamily="2" charset="-122"/>
            </a:endParaRPr>
          </a:p>
          <a:p>
            <a:r>
              <a:rPr lang="zh-CN" altLang="en-US" dirty="0">
                <a:ea typeface="宋体" panose="02010600030101010101" pitchFamily="2" charset="-122"/>
              </a:rPr>
              <a:t>冰箱</a:t>
            </a:r>
            <a:endParaRPr lang="en-US" altLang="zh-CN" dirty="0">
              <a:ea typeface="宋体" panose="02010600030101010101" pitchFamily="2" charset="-122"/>
            </a:endParaRPr>
          </a:p>
          <a:p>
            <a:r>
              <a:rPr lang="zh-CN" altLang="en-US" dirty="0">
                <a:ea typeface="宋体" panose="02010600030101010101" pitchFamily="2" charset="-122"/>
              </a:rPr>
              <a:t>大象</a:t>
            </a:r>
            <a:endParaRPr lang="zh-CN" altLang="en-US" dirty="0">
              <a:ea typeface="宋体" panose="02010600030101010101" pitchFamily="2" charset="-122"/>
            </a:endParaRPr>
          </a:p>
        </p:txBody>
      </p:sp>
      <p:sp>
        <p:nvSpPr>
          <p:cNvPr id="17" name="TextBox 16"/>
          <p:cNvSpPr txBox="1"/>
          <p:nvPr/>
        </p:nvSpPr>
        <p:spPr>
          <a:xfrm>
            <a:off x="4644008" y="1813466"/>
            <a:ext cx="3752637" cy="4247317"/>
          </a:xfrm>
          <a:prstGeom prst="rect">
            <a:avLst/>
          </a:prstGeom>
          <a:noFill/>
        </p:spPr>
        <p:txBody>
          <a:bodyPr wrap="square" rtlCol="0">
            <a:spAutoFit/>
          </a:bodyPr>
          <a:lstStyle/>
          <a:p>
            <a:r>
              <a:rPr lang="zh-CN" altLang="en-US" dirty="0">
                <a:ea typeface="宋体" panose="02010600030101010101" pitchFamily="2" charset="-122"/>
              </a:rPr>
              <a:t>人</a:t>
            </a:r>
            <a:r>
              <a:rPr lang="en-US" altLang="zh-CN" dirty="0">
                <a:ea typeface="宋体" panose="02010600030101010101" pitchFamily="2" charset="-122"/>
              </a:rPr>
              <a:t>{</a:t>
            </a:r>
            <a:endParaRPr lang="en-US" altLang="zh-CN" dirty="0">
              <a:ea typeface="宋体" panose="02010600030101010101" pitchFamily="2" charset="-122"/>
            </a:endParaRPr>
          </a:p>
          <a:p>
            <a:r>
              <a:rPr lang="en-US" altLang="zh-CN" dirty="0">
                <a:ea typeface="宋体" panose="02010600030101010101" pitchFamily="2" charset="-122"/>
              </a:rPr>
              <a:t>    </a:t>
            </a:r>
            <a:r>
              <a:rPr lang="zh-CN" altLang="en-US" dirty="0">
                <a:ea typeface="宋体" panose="02010600030101010101" pitchFamily="2" charset="-122"/>
              </a:rPr>
              <a:t>打开（冰箱）</a:t>
            </a:r>
            <a:r>
              <a:rPr lang="en-US" altLang="zh-CN" dirty="0">
                <a:ea typeface="宋体" panose="02010600030101010101" pitchFamily="2" charset="-122"/>
              </a:rPr>
              <a:t>{</a:t>
            </a:r>
            <a:endParaRPr lang="en-US" altLang="zh-CN" dirty="0">
              <a:ea typeface="宋体" panose="02010600030101010101" pitchFamily="2" charset="-122"/>
            </a:endParaRPr>
          </a:p>
          <a:p>
            <a:r>
              <a:rPr lang="en-US" altLang="zh-CN" dirty="0">
                <a:ea typeface="宋体" panose="02010600030101010101" pitchFamily="2" charset="-122"/>
              </a:rPr>
              <a:t>	</a:t>
            </a:r>
            <a:r>
              <a:rPr lang="zh-CN" altLang="en-US" dirty="0">
                <a:ea typeface="宋体" panose="02010600030101010101" pitchFamily="2" charset="-122"/>
              </a:rPr>
              <a:t>冰箱</a:t>
            </a:r>
            <a:r>
              <a:rPr lang="en-US" altLang="zh-CN" dirty="0">
                <a:ea typeface="宋体" panose="02010600030101010101" pitchFamily="2" charset="-122"/>
              </a:rPr>
              <a:t>.</a:t>
            </a:r>
            <a:r>
              <a:rPr lang="zh-CN" altLang="en-US" dirty="0">
                <a:ea typeface="宋体" panose="02010600030101010101" pitchFamily="2" charset="-122"/>
              </a:rPr>
              <a:t>开门</a:t>
            </a:r>
            <a:r>
              <a:rPr lang="en-US" altLang="zh-CN" dirty="0">
                <a:ea typeface="宋体" panose="02010600030101010101" pitchFamily="2" charset="-122"/>
              </a:rPr>
              <a:t>();	</a:t>
            </a:r>
            <a:endParaRPr lang="en-US" altLang="zh-CN" dirty="0">
              <a:ea typeface="宋体" panose="02010600030101010101" pitchFamily="2" charset="-122"/>
            </a:endParaRPr>
          </a:p>
          <a:p>
            <a:r>
              <a:rPr lang="en-US" altLang="zh-CN" dirty="0">
                <a:ea typeface="宋体" panose="02010600030101010101" pitchFamily="2" charset="-122"/>
              </a:rPr>
              <a:t>    }</a:t>
            </a:r>
            <a:endParaRPr lang="en-US" altLang="zh-CN" dirty="0">
              <a:ea typeface="宋体" panose="02010600030101010101" pitchFamily="2" charset="-122"/>
            </a:endParaRPr>
          </a:p>
          <a:p>
            <a:r>
              <a:rPr lang="en-US" altLang="zh-CN" dirty="0">
                <a:ea typeface="宋体" panose="02010600030101010101" pitchFamily="2" charset="-122"/>
              </a:rPr>
              <a:t>    </a:t>
            </a:r>
            <a:r>
              <a:rPr lang="zh-CN" altLang="en-US" dirty="0">
                <a:ea typeface="宋体" panose="02010600030101010101" pitchFamily="2" charset="-122"/>
              </a:rPr>
              <a:t>操作</a:t>
            </a:r>
            <a:r>
              <a:rPr lang="en-US" altLang="zh-CN" dirty="0">
                <a:ea typeface="宋体" panose="02010600030101010101" pitchFamily="2" charset="-122"/>
              </a:rPr>
              <a:t>(</a:t>
            </a:r>
            <a:r>
              <a:rPr lang="zh-CN" altLang="en-US" dirty="0">
                <a:ea typeface="宋体" panose="02010600030101010101" pitchFamily="2" charset="-122"/>
              </a:rPr>
              <a:t>大象</a:t>
            </a:r>
            <a:r>
              <a:rPr lang="en-US" altLang="zh-CN" dirty="0">
                <a:ea typeface="宋体" panose="02010600030101010101" pitchFamily="2" charset="-122"/>
              </a:rPr>
              <a:t>){</a:t>
            </a:r>
            <a:endParaRPr lang="en-US" altLang="zh-CN" dirty="0">
              <a:ea typeface="宋体" panose="02010600030101010101" pitchFamily="2" charset="-122"/>
            </a:endParaRPr>
          </a:p>
          <a:p>
            <a:r>
              <a:rPr lang="en-US" altLang="zh-CN" dirty="0">
                <a:ea typeface="宋体" panose="02010600030101010101" pitchFamily="2" charset="-122"/>
              </a:rPr>
              <a:t>             </a:t>
            </a:r>
            <a:r>
              <a:rPr lang="zh-CN" altLang="en-US" dirty="0">
                <a:ea typeface="宋体" panose="02010600030101010101" pitchFamily="2" charset="-122"/>
              </a:rPr>
              <a:t>大象</a:t>
            </a:r>
            <a:r>
              <a:rPr lang="en-US" altLang="zh-CN" dirty="0">
                <a:ea typeface="宋体" panose="02010600030101010101" pitchFamily="2" charset="-122"/>
              </a:rPr>
              <a:t>.</a:t>
            </a:r>
            <a:r>
              <a:rPr lang="zh-CN" altLang="en-US" dirty="0">
                <a:ea typeface="宋体" panose="02010600030101010101" pitchFamily="2" charset="-122"/>
              </a:rPr>
              <a:t>进入</a:t>
            </a:r>
            <a:r>
              <a:rPr lang="en-US" altLang="zh-CN" dirty="0">
                <a:ea typeface="宋体" panose="02010600030101010101" pitchFamily="2" charset="-122"/>
              </a:rPr>
              <a:t>();</a:t>
            </a:r>
            <a:endParaRPr lang="en-US" altLang="zh-CN" dirty="0">
              <a:ea typeface="宋体" panose="02010600030101010101" pitchFamily="2" charset="-122"/>
            </a:endParaRPr>
          </a:p>
          <a:p>
            <a:r>
              <a:rPr lang="en-US" altLang="zh-CN" dirty="0">
                <a:ea typeface="宋体" panose="02010600030101010101" pitchFamily="2" charset="-122"/>
              </a:rPr>
              <a:t>    }</a:t>
            </a:r>
            <a:endParaRPr lang="en-US" altLang="zh-CN" dirty="0">
              <a:ea typeface="宋体" panose="02010600030101010101" pitchFamily="2" charset="-122"/>
            </a:endParaRPr>
          </a:p>
          <a:p>
            <a:r>
              <a:rPr lang="en-US" altLang="zh-CN" dirty="0">
                <a:ea typeface="宋体" panose="02010600030101010101" pitchFamily="2" charset="-122"/>
              </a:rPr>
              <a:t>    </a:t>
            </a:r>
            <a:r>
              <a:rPr lang="zh-CN" altLang="en-US" dirty="0">
                <a:ea typeface="宋体" panose="02010600030101010101" pitchFamily="2" charset="-122"/>
              </a:rPr>
              <a:t>关闭</a:t>
            </a:r>
            <a:r>
              <a:rPr lang="en-US" altLang="zh-CN" dirty="0">
                <a:ea typeface="宋体" panose="02010600030101010101" pitchFamily="2" charset="-122"/>
              </a:rPr>
              <a:t>(</a:t>
            </a:r>
            <a:r>
              <a:rPr lang="zh-CN" altLang="en-US" dirty="0">
                <a:ea typeface="宋体" panose="02010600030101010101" pitchFamily="2" charset="-122"/>
              </a:rPr>
              <a:t>冰箱</a:t>
            </a:r>
            <a:r>
              <a:rPr lang="en-US" altLang="zh-CN" dirty="0">
                <a:ea typeface="宋体" panose="02010600030101010101" pitchFamily="2" charset="-122"/>
              </a:rPr>
              <a:t>){   </a:t>
            </a:r>
            <a:endParaRPr lang="en-US" altLang="zh-CN" dirty="0">
              <a:ea typeface="宋体" panose="02010600030101010101" pitchFamily="2" charset="-122"/>
            </a:endParaRPr>
          </a:p>
          <a:p>
            <a:r>
              <a:rPr lang="en-US" altLang="zh-CN" dirty="0">
                <a:ea typeface="宋体" panose="02010600030101010101" pitchFamily="2" charset="-122"/>
              </a:rPr>
              <a:t>          </a:t>
            </a:r>
            <a:r>
              <a:rPr lang="zh-CN" altLang="en-US" dirty="0">
                <a:ea typeface="宋体" panose="02010600030101010101" pitchFamily="2" charset="-122"/>
              </a:rPr>
              <a:t>冰箱</a:t>
            </a:r>
            <a:r>
              <a:rPr lang="en-US" altLang="zh-CN" dirty="0">
                <a:ea typeface="宋体" panose="02010600030101010101" pitchFamily="2" charset="-122"/>
              </a:rPr>
              <a:t>.</a:t>
            </a:r>
            <a:r>
              <a:rPr lang="zh-CN" altLang="en-US" dirty="0">
                <a:ea typeface="宋体" panose="02010600030101010101" pitchFamily="2" charset="-122"/>
              </a:rPr>
              <a:t>关门</a:t>
            </a:r>
            <a:r>
              <a:rPr lang="en-US" altLang="zh-CN" dirty="0">
                <a:ea typeface="宋体" panose="02010600030101010101" pitchFamily="2" charset="-122"/>
              </a:rPr>
              <a:t>();     </a:t>
            </a:r>
            <a:endParaRPr lang="en-US" altLang="zh-CN" dirty="0">
              <a:ea typeface="宋体" panose="02010600030101010101" pitchFamily="2" charset="-122"/>
            </a:endParaRPr>
          </a:p>
          <a:p>
            <a:r>
              <a:rPr lang="en-US" altLang="zh-CN" dirty="0">
                <a:ea typeface="宋体" panose="02010600030101010101" pitchFamily="2" charset="-122"/>
              </a:rPr>
              <a:t>}</a:t>
            </a:r>
            <a:endParaRPr lang="en-US" altLang="zh-CN" dirty="0">
              <a:ea typeface="宋体" panose="02010600030101010101" pitchFamily="2" charset="-122"/>
            </a:endParaRPr>
          </a:p>
          <a:p>
            <a:r>
              <a:rPr lang="en-US" altLang="zh-CN" dirty="0">
                <a:ea typeface="宋体" panose="02010600030101010101" pitchFamily="2" charset="-122"/>
              </a:rPr>
              <a:t>}</a:t>
            </a:r>
            <a:endParaRPr lang="en-US" altLang="zh-CN" dirty="0">
              <a:ea typeface="宋体" panose="02010600030101010101" pitchFamily="2" charset="-122"/>
            </a:endParaRPr>
          </a:p>
          <a:p>
            <a:endParaRPr lang="en-US" altLang="zh-CN" dirty="0">
              <a:ea typeface="宋体" panose="02010600030101010101" pitchFamily="2" charset="-122"/>
            </a:endParaRPr>
          </a:p>
          <a:p>
            <a:r>
              <a:rPr lang="zh-CN" altLang="en-US" dirty="0">
                <a:ea typeface="宋体" panose="02010600030101010101" pitchFamily="2" charset="-122"/>
              </a:rPr>
              <a:t>冰箱</a:t>
            </a:r>
            <a:r>
              <a:rPr lang="en-US" altLang="zh-CN" dirty="0">
                <a:ea typeface="宋体" panose="02010600030101010101" pitchFamily="2" charset="-122"/>
              </a:rPr>
              <a:t>{</a:t>
            </a:r>
            <a:endParaRPr lang="en-US" altLang="zh-CN" dirty="0">
              <a:ea typeface="宋体" panose="02010600030101010101" pitchFamily="2" charset="-122"/>
            </a:endParaRPr>
          </a:p>
          <a:p>
            <a:r>
              <a:rPr lang="en-US" altLang="zh-CN" dirty="0">
                <a:ea typeface="宋体" panose="02010600030101010101" pitchFamily="2" charset="-122"/>
              </a:rPr>
              <a:t>     </a:t>
            </a:r>
            <a:r>
              <a:rPr lang="zh-CN" altLang="en-US" dirty="0">
                <a:ea typeface="宋体" panose="02010600030101010101" pitchFamily="2" charset="-122"/>
              </a:rPr>
              <a:t>开门</a:t>
            </a:r>
            <a:r>
              <a:rPr lang="en-US" altLang="zh-CN" dirty="0">
                <a:ea typeface="宋体" panose="02010600030101010101" pitchFamily="2" charset="-122"/>
              </a:rPr>
              <a:t>(){}  </a:t>
            </a:r>
            <a:r>
              <a:rPr lang="zh-CN" altLang="en-US" dirty="0">
                <a:ea typeface="宋体" panose="02010600030101010101" pitchFamily="2" charset="-122"/>
              </a:rPr>
              <a:t>关门</a:t>
            </a:r>
            <a:r>
              <a:rPr lang="en-US" altLang="zh-CN" dirty="0">
                <a:ea typeface="宋体" panose="02010600030101010101" pitchFamily="2" charset="-122"/>
              </a:rPr>
              <a:t>(){}</a:t>
            </a:r>
            <a:endParaRPr lang="en-US" altLang="zh-CN" dirty="0">
              <a:ea typeface="宋体" panose="02010600030101010101" pitchFamily="2" charset="-122"/>
            </a:endParaRPr>
          </a:p>
          <a:p>
            <a:r>
              <a:rPr lang="en-US" altLang="zh-CN" dirty="0">
                <a:ea typeface="宋体" panose="02010600030101010101" pitchFamily="2" charset="-122"/>
              </a:rPr>
              <a:t>}</a:t>
            </a:r>
            <a:endParaRPr lang="zh-CN" altLang="en-US" dirty="0">
              <a:ea typeface="宋体" panose="02010600030101010101" pitchFamily="2" charset="-122"/>
            </a:endParaRPr>
          </a:p>
        </p:txBody>
      </p:sp>
      <p:sp>
        <p:nvSpPr>
          <p:cNvPr id="18" name="TextBox 17"/>
          <p:cNvSpPr txBox="1"/>
          <p:nvPr/>
        </p:nvSpPr>
        <p:spPr>
          <a:xfrm>
            <a:off x="7092280" y="4839543"/>
            <a:ext cx="2051720" cy="923330"/>
          </a:xfrm>
          <a:prstGeom prst="rect">
            <a:avLst/>
          </a:prstGeom>
          <a:noFill/>
        </p:spPr>
        <p:txBody>
          <a:bodyPr wrap="square" rtlCol="0">
            <a:spAutoFit/>
          </a:bodyPr>
          <a:lstStyle/>
          <a:p>
            <a:r>
              <a:rPr lang="zh-CN" altLang="en-US" dirty="0">
                <a:ea typeface="宋体" panose="02010600030101010101" pitchFamily="2" charset="-122"/>
              </a:rPr>
              <a:t>大象</a:t>
            </a:r>
            <a:r>
              <a:rPr lang="en-US" altLang="zh-CN" dirty="0">
                <a:ea typeface="宋体" panose="02010600030101010101" pitchFamily="2" charset="-122"/>
              </a:rPr>
              <a:t>{</a:t>
            </a:r>
            <a:endParaRPr lang="en-US" altLang="zh-CN" dirty="0">
              <a:ea typeface="宋体" panose="02010600030101010101" pitchFamily="2" charset="-122"/>
            </a:endParaRPr>
          </a:p>
          <a:p>
            <a:r>
              <a:rPr lang="en-US" altLang="zh-CN" dirty="0">
                <a:ea typeface="宋体" panose="02010600030101010101" pitchFamily="2" charset="-122"/>
              </a:rPr>
              <a:t>     </a:t>
            </a:r>
            <a:r>
              <a:rPr lang="zh-CN" altLang="en-US" dirty="0">
                <a:ea typeface="宋体" panose="02010600030101010101" pitchFamily="2" charset="-122"/>
              </a:rPr>
              <a:t>进入</a:t>
            </a:r>
            <a:r>
              <a:rPr lang="en-US" altLang="zh-CN" dirty="0">
                <a:ea typeface="宋体" panose="02010600030101010101" pitchFamily="2" charset="-122"/>
              </a:rPr>
              <a:t>(){  }</a:t>
            </a:r>
            <a:endParaRPr lang="en-US" altLang="zh-CN" dirty="0">
              <a:ea typeface="宋体" panose="02010600030101010101" pitchFamily="2" charset="-122"/>
            </a:endParaRPr>
          </a:p>
          <a:p>
            <a:r>
              <a:rPr lang="en-US" altLang="zh-CN" dirty="0">
                <a:ea typeface="宋体" panose="02010600030101010101" pitchFamily="2" charset="-122"/>
              </a:rPr>
              <a:t>}</a:t>
            </a:r>
            <a:endParaRPr lang="zh-CN" altLang="en-US" dirty="0">
              <a:ea typeface="宋体" panose="02010600030101010101" pitchFamily="2" charset="-122"/>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圆角矩形 9"/>
          <p:cNvSpPr>
            <a:spLocks noChangeArrowheads="1"/>
          </p:cNvSpPr>
          <p:nvPr/>
        </p:nvSpPr>
        <p:spPr bwMode="auto">
          <a:xfrm>
            <a:off x="682625" y="5013325"/>
            <a:ext cx="8139113" cy="1296988"/>
          </a:xfrm>
          <a:prstGeom prst="roundRect">
            <a:avLst>
              <a:gd name="adj" fmla="val 16667"/>
            </a:avLst>
          </a:prstGeom>
          <a:solidFill>
            <a:srgbClr val="B9CDE5"/>
          </a:solidFill>
          <a:ln w="25400">
            <a:solidFill>
              <a:srgbClr val="385D8A"/>
            </a:solidFill>
            <a:round/>
          </a:ln>
        </p:spPr>
        <p:txBody>
          <a:bodyPr anchor="ctr"/>
          <a:lstStyle/>
          <a:p>
            <a:pPr algn="ctr"/>
            <a:endParaRPr lang="zh-CN" altLang="en-US" sz="2400">
              <a:solidFill>
                <a:srgbClr val="FFFFFF"/>
              </a:solidFill>
              <a:latin typeface="Calibri" panose="020F0502020204030204" pitchFamily="34" charset="0"/>
              <a:ea typeface="Arial Unicode MS" panose="020B0604020202020204" pitchFamily="34" charset="-122"/>
            </a:endParaRPr>
          </a:p>
        </p:txBody>
      </p:sp>
      <p:sp>
        <p:nvSpPr>
          <p:cNvPr id="16387" name="圆角矩形 8"/>
          <p:cNvSpPr>
            <a:spLocks noChangeArrowheads="1"/>
          </p:cNvSpPr>
          <p:nvPr/>
        </p:nvSpPr>
        <p:spPr bwMode="auto">
          <a:xfrm>
            <a:off x="609600" y="1484784"/>
            <a:ext cx="8067675" cy="792163"/>
          </a:xfrm>
          <a:prstGeom prst="roundRect">
            <a:avLst>
              <a:gd name="adj" fmla="val 16667"/>
            </a:avLst>
          </a:prstGeom>
          <a:solidFill>
            <a:srgbClr val="B9CDE5"/>
          </a:solidFill>
          <a:ln w="25400">
            <a:solidFill>
              <a:srgbClr val="385D8A"/>
            </a:solidFill>
            <a:round/>
          </a:ln>
        </p:spPr>
        <p:txBody>
          <a:bodyPr anchor="ctr"/>
          <a:lstStyle/>
          <a:p>
            <a:r>
              <a:rPr lang="en-US" altLang="zh-CN" sz="2400" dirty="0">
                <a:ea typeface="宋体" panose="02010600030101010101" pitchFamily="2" charset="-122"/>
                <a:cs typeface="Times New Roman" panose="02020603050405020304" pitchFamily="18" charset="0"/>
              </a:rPr>
              <a:t>Java</a:t>
            </a:r>
            <a:r>
              <a:rPr lang="zh-CN" altLang="en-US" sz="2400" dirty="0">
                <a:ea typeface="宋体" panose="02010600030101010101" pitchFamily="2" charset="-122"/>
                <a:cs typeface="Times New Roman" panose="02020603050405020304" pitchFamily="18" charset="0"/>
              </a:rPr>
              <a:t>权限修饰符</a:t>
            </a:r>
            <a:r>
              <a:rPr lang="en-US" altLang="zh-CN" sz="2400" dirty="0">
                <a:ea typeface="宋体" panose="02010600030101010101" pitchFamily="2" charset="-122"/>
                <a:cs typeface="Times New Roman" panose="02020603050405020304" pitchFamily="18" charset="0"/>
              </a:rPr>
              <a:t>public</a:t>
            </a:r>
            <a:r>
              <a:rPr lang="zh-CN" altLang="en-US" sz="2400" dirty="0">
                <a:ea typeface="宋体" panose="02010600030101010101" pitchFamily="2" charset="-122"/>
                <a:cs typeface="Times New Roman" panose="02020603050405020304" pitchFamily="18" charset="0"/>
              </a:rPr>
              <a:t>、</a:t>
            </a:r>
            <a:r>
              <a:rPr lang="en-US" altLang="zh-CN" sz="2400" dirty="0">
                <a:ea typeface="宋体" panose="02010600030101010101" pitchFamily="2" charset="-122"/>
                <a:cs typeface="Times New Roman" panose="02020603050405020304" pitchFamily="18" charset="0"/>
              </a:rPr>
              <a:t>protected</a:t>
            </a:r>
            <a:r>
              <a:rPr lang="zh-CN" altLang="en-US" sz="2400" dirty="0">
                <a:ea typeface="宋体" panose="02010600030101010101" pitchFamily="2" charset="-122"/>
                <a:cs typeface="Times New Roman" panose="02020603050405020304" pitchFamily="18" charset="0"/>
              </a:rPr>
              <a:t>、</a:t>
            </a:r>
            <a:r>
              <a:rPr lang="en-US" altLang="zh-CN" sz="2400" dirty="0">
                <a:ea typeface="宋体" panose="02010600030101010101" pitchFamily="2" charset="-122"/>
                <a:cs typeface="Times New Roman" panose="02020603050405020304" pitchFamily="18" charset="0"/>
              </a:rPr>
              <a:t>private</a:t>
            </a:r>
            <a:r>
              <a:rPr lang="zh-CN" altLang="en-US" sz="2400" dirty="0">
                <a:ea typeface="宋体" panose="02010600030101010101" pitchFamily="2" charset="-122"/>
                <a:cs typeface="Times New Roman" panose="02020603050405020304" pitchFamily="18" charset="0"/>
              </a:rPr>
              <a:t>置于</a:t>
            </a:r>
            <a:r>
              <a:rPr lang="zh-CN" altLang="en-US" sz="2400" b="1" dirty="0">
                <a:solidFill>
                  <a:srgbClr val="C00000"/>
                </a:solidFill>
                <a:ea typeface="宋体" panose="02010600030101010101" pitchFamily="2" charset="-122"/>
                <a:cs typeface="Times New Roman" panose="02020603050405020304" pitchFamily="18" charset="0"/>
              </a:rPr>
              <a:t>类的成员</a:t>
            </a:r>
            <a:r>
              <a:rPr lang="zh-CN" altLang="en-US" sz="2400" dirty="0">
                <a:ea typeface="宋体" panose="02010600030101010101" pitchFamily="2" charset="-122"/>
                <a:cs typeface="Times New Roman" panose="02020603050405020304" pitchFamily="18" charset="0"/>
              </a:rPr>
              <a:t>定义前，用来限定对象对该类成员的访问权限。</a:t>
            </a:r>
            <a:endParaRPr lang="zh-CN" altLang="en-US" sz="2400" dirty="0">
              <a:ea typeface="宋体" panose="02010600030101010101" pitchFamily="2" charset="-122"/>
              <a:cs typeface="Times New Roman" panose="02020603050405020304" pitchFamily="18" charset="0"/>
            </a:endParaRPr>
          </a:p>
        </p:txBody>
      </p:sp>
      <p:sp>
        <p:nvSpPr>
          <p:cNvPr id="16389" name="TextBox 4"/>
          <p:cNvSpPr txBox="1">
            <a:spLocks noChangeArrowheads="1"/>
          </p:cNvSpPr>
          <p:nvPr/>
        </p:nvSpPr>
        <p:spPr bwMode="auto">
          <a:xfrm>
            <a:off x="2771800" y="767040"/>
            <a:ext cx="453650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t>四种访问权限修饰符</a:t>
            </a:r>
            <a:endParaRPr lang="zh-CN" altLang="en-US" sz="3600" b="1" dirty="0"/>
          </a:p>
        </p:txBody>
      </p:sp>
      <p:sp>
        <p:nvSpPr>
          <p:cNvPr id="16429" name="TextBox 7"/>
          <p:cNvSpPr txBox="1">
            <a:spLocks noChangeArrowheads="1"/>
          </p:cNvSpPr>
          <p:nvPr/>
        </p:nvSpPr>
        <p:spPr bwMode="auto">
          <a:xfrm>
            <a:off x="682625" y="5086350"/>
            <a:ext cx="81391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t>对于</a:t>
            </a:r>
            <a:r>
              <a:rPr lang="en-US" altLang="zh-CN" sz="2400" dirty="0"/>
              <a:t>class</a:t>
            </a:r>
            <a:r>
              <a:rPr lang="zh-CN" altLang="en-US" sz="2400" dirty="0"/>
              <a:t>的权限修饰只可以用</a:t>
            </a:r>
            <a:r>
              <a:rPr lang="en-US" altLang="zh-CN" sz="2400" dirty="0"/>
              <a:t>public</a:t>
            </a:r>
            <a:r>
              <a:rPr lang="zh-CN" altLang="en-US" sz="2400" dirty="0"/>
              <a:t>和</a:t>
            </a:r>
            <a:r>
              <a:rPr lang="en-US" altLang="zh-CN" sz="2400" dirty="0"/>
              <a:t>default(</a:t>
            </a:r>
            <a:r>
              <a:rPr lang="zh-CN" altLang="en-US" sz="2400" dirty="0"/>
              <a:t>缺省</a:t>
            </a:r>
            <a:r>
              <a:rPr lang="en-US" altLang="zh-CN" sz="2400" dirty="0"/>
              <a:t>)</a:t>
            </a:r>
            <a:r>
              <a:rPr lang="zh-CN" altLang="en-US" sz="2400" dirty="0"/>
              <a:t>。</a:t>
            </a:r>
            <a:endParaRPr lang="en-US" sz="2400" dirty="0"/>
          </a:p>
          <a:p>
            <a:pPr marL="342900" indent="-342900" eaLnBrk="1" hangingPunct="1">
              <a:buFont typeface="Wingdings" panose="05000000000000000000" pitchFamily="2" charset="2"/>
              <a:buChar char="Ø"/>
            </a:pPr>
            <a:r>
              <a:rPr lang="en-US" altLang="zh-CN" sz="2100" dirty="0"/>
              <a:t>public</a:t>
            </a:r>
            <a:r>
              <a:rPr lang="zh-CN" altLang="en-US" sz="2100" dirty="0"/>
              <a:t>类可以在任意地方被访问。</a:t>
            </a:r>
            <a:endParaRPr lang="en-US" sz="2100" dirty="0"/>
          </a:p>
          <a:p>
            <a:pPr marL="342900" indent="-342900" eaLnBrk="1" hangingPunct="1">
              <a:buFont typeface="Wingdings" panose="05000000000000000000" pitchFamily="2" charset="2"/>
              <a:buChar char="Ø"/>
            </a:pPr>
            <a:r>
              <a:rPr lang="en-US" altLang="zh-CN" sz="2100" dirty="0"/>
              <a:t>default</a:t>
            </a:r>
            <a:r>
              <a:rPr lang="zh-CN" altLang="en-US" sz="2100" dirty="0"/>
              <a:t>类只可以被同一个包内部的类访问。</a:t>
            </a:r>
            <a:endParaRPr lang="zh-CN" altLang="en-US" sz="2100" dirty="0"/>
          </a:p>
        </p:txBody>
      </p:sp>
      <p:graphicFrame>
        <p:nvGraphicFramePr>
          <p:cNvPr id="7" name="Group 6"/>
          <p:cNvGraphicFramePr>
            <a:graphicFrameLocks noGrp="1"/>
          </p:cNvGraphicFramePr>
          <p:nvPr/>
        </p:nvGraphicFramePr>
        <p:xfrm>
          <a:off x="538163" y="2564904"/>
          <a:ext cx="8283575" cy="2225676"/>
        </p:xfrm>
        <a:graphic>
          <a:graphicData uri="http://schemas.openxmlformats.org/drawingml/2006/table">
            <a:tbl>
              <a:tblPr/>
              <a:tblGrid>
                <a:gridCol w="1801589"/>
                <a:gridCol w="1511523"/>
                <a:gridCol w="1440805"/>
                <a:gridCol w="1873895"/>
                <a:gridCol w="1655763"/>
              </a:tblGrid>
              <a:tr h="427038">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200" b="1" i="0" u="none" strike="noStrike" cap="none" normalizeH="0" baseline="0" dirty="0">
                          <a:ln>
                            <a:noFill/>
                          </a:ln>
                          <a:solidFill>
                            <a:srgbClr val="FFFFFF"/>
                          </a:solidFill>
                          <a:effectLst/>
                          <a:latin typeface="宋体" panose="02010600030101010101" pitchFamily="2" charset="-122"/>
                          <a:ea typeface="宋体" panose="02010600030101010101" pitchFamily="2" charset="-122"/>
                          <a:cs typeface="Arial Unicode MS" panose="020B0604020202020204" pitchFamily="34" charset="-122"/>
                          <a:sym typeface="Calibri" panose="020F0502020204030204" pitchFamily="34" charset="0"/>
                        </a:rPr>
                        <a:t>修饰符</a:t>
                      </a:r>
                      <a:endParaRPr kumimoji="0" lang="zh-CN" altLang="en-US" sz="2200" b="1" i="0" u="none" strike="noStrike" cap="none" normalizeH="0" baseline="0" dirty="0">
                        <a:ln>
                          <a:noFill/>
                        </a:ln>
                        <a:solidFill>
                          <a:srgbClr val="FFFFFF"/>
                        </a:solidFill>
                        <a:effectLst/>
                        <a:latin typeface="宋体" panose="02010600030101010101" pitchFamily="2" charset="-122"/>
                        <a:ea typeface="宋体" panose="02010600030101010101" pitchFamily="2" charset="-122"/>
                        <a:cs typeface="Arial Unicode MS" panose="020B0604020202020204" pitchFamily="34" charset="-122"/>
                        <a:sym typeface="Calibri" panose="020F050202020403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200" b="1" i="0" u="none" strike="noStrike" cap="none" normalizeH="0" baseline="0">
                          <a:ln>
                            <a:noFill/>
                          </a:ln>
                          <a:solidFill>
                            <a:srgbClr val="FFFFFF"/>
                          </a:solidFill>
                          <a:effectLst/>
                          <a:latin typeface="宋体" panose="02010600030101010101" pitchFamily="2" charset="-122"/>
                          <a:ea typeface="宋体" panose="02010600030101010101" pitchFamily="2" charset="-122"/>
                          <a:cs typeface="Arial Unicode MS" panose="020B0604020202020204" pitchFamily="34" charset="-122"/>
                          <a:sym typeface="Calibri" panose="020F0502020204030204" pitchFamily="34" charset="0"/>
                        </a:rPr>
                        <a:t>类内部</a:t>
                      </a:r>
                      <a:endParaRPr kumimoji="0" lang="zh-CN" altLang="en-US" sz="2200" b="1" i="0" u="none" strike="noStrike" cap="none" normalizeH="0" baseline="0">
                        <a:ln>
                          <a:noFill/>
                        </a:ln>
                        <a:solidFill>
                          <a:srgbClr val="FFFFFF"/>
                        </a:solidFill>
                        <a:effectLst/>
                        <a:latin typeface="宋体" panose="02010600030101010101" pitchFamily="2" charset="-122"/>
                        <a:ea typeface="宋体" panose="02010600030101010101" pitchFamily="2" charset="-122"/>
                        <a:cs typeface="Arial Unicode MS" panose="020B0604020202020204" pitchFamily="34" charset="-122"/>
                        <a:sym typeface="Calibri" panose="020F050202020403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200" b="1" i="0" u="none" strike="noStrike" cap="none" normalizeH="0" baseline="0" dirty="0">
                          <a:ln>
                            <a:noFill/>
                          </a:ln>
                          <a:solidFill>
                            <a:srgbClr val="FFFFFF"/>
                          </a:solidFill>
                          <a:effectLst/>
                          <a:latin typeface="宋体" panose="02010600030101010101" pitchFamily="2" charset="-122"/>
                          <a:ea typeface="宋体" panose="02010600030101010101" pitchFamily="2" charset="-122"/>
                          <a:cs typeface="Arial Unicode MS" panose="020B0604020202020204" pitchFamily="34" charset="-122"/>
                          <a:sym typeface="Calibri" panose="020F0502020204030204" pitchFamily="34" charset="0"/>
                        </a:rPr>
                        <a:t>同一个包</a:t>
                      </a:r>
                      <a:endParaRPr kumimoji="0" lang="zh-CN" altLang="en-US" sz="2200" b="1" i="0" u="none" strike="noStrike" cap="none" normalizeH="0" baseline="0" dirty="0">
                        <a:ln>
                          <a:noFill/>
                        </a:ln>
                        <a:solidFill>
                          <a:srgbClr val="FFFFFF"/>
                        </a:solidFill>
                        <a:effectLst/>
                        <a:latin typeface="宋体" panose="02010600030101010101" pitchFamily="2" charset="-122"/>
                        <a:ea typeface="宋体" panose="02010600030101010101" pitchFamily="2" charset="-122"/>
                        <a:cs typeface="Arial Unicode MS" panose="020B0604020202020204" pitchFamily="34" charset="-122"/>
                        <a:sym typeface="Calibri" panose="020F050202020403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200" b="1" i="0" u="none" strike="noStrike" cap="none" normalizeH="0" baseline="0">
                          <a:ln>
                            <a:noFill/>
                          </a:ln>
                          <a:solidFill>
                            <a:srgbClr val="FFFFFF"/>
                          </a:solidFill>
                          <a:effectLst/>
                          <a:latin typeface="宋体" panose="02010600030101010101" pitchFamily="2" charset="-122"/>
                          <a:ea typeface="宋体" panose="02010600030101010101" pitchFamily="2" charset="-122"/>
                          <a:cs typeface="Arial Unicode MS" panose="020B0604020202020204" pitchFamily="34" charset="-122"/>
                          <a:sym typeface="Calibri" panose="020F0502020204030204" pitchFamily="34" charset="0"/>
                        </a:rPr>
                        <a:t>不同包的子</a:t>
                      </a:r>
                      <a:r>
                        <a:rPr kumimoji="0" lang="zh-CN" altLang="en-US" sz="2200" b="1" i="0" u="none" strike="noStrike" cap="none" normalizeH="0" baseline="0" dirty="0">
                          <a:ln>
                            <a:noFill/>
                          </a:ln>
                          <a:solidFill>
                            <a:srgbClr val="FFFFFF"/>
                          </a:solidFill>
                          <a:effectLst/>
                          <a:latin typeface="宋体" panose="02010600030101010101" pitchFamily="2" charset="-122"/>
                          <a:ea typeface="宋体" panose="02010600030101010101" pitchFamily="2" charset="-122"/>
                          <a:cs typeface="Arial Unicode MS" panose="020B0604020202020204" pitchFamily="34" charset="-122"/>
                          <a:sym typeface="Calibri" panose="020F0502020204030204" pitchFamily="34" charset="0"/>
                        </a:rPr>
                        <a:t>类</a:t>
                      </a:r>
                      <a:endParaRPr kumimoji="0" lang="zh-CN" altLang="en-US" sz="2200" b="1" i="0" u="none" strike="noStrike" cap="none" normalizeH="0" baseline="0" dirty="0">
                        <a:ln>
                          <a:noFill/>
                        </a:ln>
                        <a:solidFill>
                          <a:srgbClr val="FFFFFF"/>
                        </a:solidFill>
                        <a:effectLst/>
                        <a:latin typeface="宋体" panose="02010600030101010101" pitchFamily="2" charset="-122"/>
                        <a:ea typeface="宋体" panose="02010600030101010101" pitchFamily="2" charset="-122"/>
                        <a:cs typeface="Arial Unicode MS" panose="020B0604020202020204" pitchFamily="34" charset="-122"/>
                        <a:sym typeface="Calibri" panose="020F050202020403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200" b="1" i="0" u="none" strike="noStrike" cap="none" normalizeH="0" baseline="0" dirty="0">
                          <a:ln>
                            <a:noFill/>
                          </a:ln>
                          <a:solidFill>
                            <a:srgbClr val="FFFFFF"/>
                          </a:solidFill>
                          <a:effectLst/>
                          <a:latin typeface="宋体" panose="02010600030101010101" pitchFamily="2" charset="-122"/>
                          <a:ea typeface="宋体" panose="02010600030101010101" pitchFamily="2" charset="-122"/>
                          <a:cs typeface="Arial Unicode MS" panose="020B0604020202020204" pitchFamily="34" charset="-122"/>
                          <a:sym typeface="Calibri" panose="020F0502020204030204" pitchFamily="34" charset="0"/>
                        </a:rPr>
                        <a:t>任何地方</a:t>
                      </a:r>
                      <a:endParaRPr kumimoji="0" lang="zh-CN" altLang="en-US" sz="2200" b="1" i="0" u="none" strike="noStrike" cap="none" normalizeH="0" baseline="0" dirty="0">
                        <a:ln>
                          <a:noFill/>
                        </a:ln>
                        <a:solidFill>
                          <a:srgbClr val="FFFFFF"/>
                        </a:solidFill>
                        <a:effectLst/>
                        <a:latin typeface="宋体" panose="02010600030101010101" pitchFamily="2" charset="-122"/>
                        <a:ea typeface="宋体" panose="02010600030101010101" pitchFamily="2" charset="-122"/>
                        <a:cs typeface="Arial Unicode MS" panose="020B0604020202020204" pitchFamily="34" charset="-122"/>
                        <a:sym typeface="Calibri" panose="020F050202020403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dirty="0">
                          <a:ln>
                            <a:noFill/>
                          </a:ln>
                          <a:solidFill>
                            <a:schemeClr val="tx1"/>
                          </a:solidFill>
                          <a:effectLst/>
                          <a:latin typeface="Calibri" panose="020F0502020204030204" pitchFamily="34" charset="0"/>
                          <a:ea typeface="Arial Unicode MS" panose="020B0604020202020204" pitchFamily="34" charset="-122"/>
                          <a:cs typeface="Arial Unicode MS" panose="020B0604020202020204" pitchFamily="34" charset="-122"/>
                          <a:sym typeface="Calibri" panose="020F0502020204030204" pitchFamily="34" charset="0"/>
                        </a:rPr>
                        <a:t>private</a:t>
                      </a:r>
                      <a:endParaRPr kumimoji="0" lang="en-US" sz="2200" b="0" i="0" u="none" strike="noStrike" cap="none" normalizeH="0" baseline="0" dirty="0">
                        <a:ln>
                          <a:noFill/>
                        </a:ln>
                        <a:solidFill>
                          <a:schemeClr val="tx1"/>
                        </a:solidFill>
                        <a:effectLst/>
                        <a:latin typeface="Calibri" panose="020F0502020204030204" pitchFamily="34" charset="0"/>
                        <a:ea typeface="Arial Unicode MS" panose="020B0604020202020204" pitchFamily="34" charset="-122"/>
                        <a:cs typeface="Arial Unicode MS" panose="020B0604020202020204" pitchFamily="34" charset="-122"/>
                        <a:sym typeface="Calibri" panose="020F050202020403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dirty="0">
                          <a:ln>
                            <a:noFill/>
                          </a:ln>
                          <a:solidFill>
                            <a:schemeClr val="tx1"/>
                          </a:solidFill>
                          <a:effectLst/>
                          <a:latin typeface="Calibri" panose="020F0502020204030204" pitchFamily="34" charset="0"/>
                          <a:ea typeface="Arial Unicode MS" panose="020B0604020202020204" pitchFamily="34" charset="-122"/>
                          <a:cs typeface="Arial Unicode MS" panose="020B0604020202020204" pitchFamily="34" charset="-122"/>
                          <a:sym typeface="Calibri" panose="020F0502020204030204" pitchFamily="34" charset="0"/>
                        </a:rPr>
                        <a:t>Yes</a:t>
                      </a:r>
                      <a:endParaRPr kumimoji="0" lang="en-US" sz="2200" b="0" i="0" u="none" strike="noStrike" cap="none" normalizeH="0" baseline="0" dirty="0">
                        <a:ln>
                          <a:noFill/>
                        </a:ln>
                        <a:solidFill>
                          <a:schemeClr val="tx1"/>
                        </a:solidFill>
                        <a:effectLst/>
                        <a:latin typeface="Calibri" panose="020F0502020204030204" pitchFamily="34" charset="0"/>
                        <a:ea typeface="Arial Unicode MS" panose="020B0604020202020204" pitchFamily="34" charset="-122"/>
                        <a:cs typeface="Arial Unicode MS" panose="020B0604020202020204" pitchFamily="34" charset="-122"/>
                        <a:sym typeface="Calibri" panose="020F050202020403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400" b="0" i="0" u="none" strike="noStrike" cap="none" normalizeH="0" baseline="0" dirty="0">
                        <a:ln>
                          <a:noFill/>
                        </a:ln>
                        <a:solidFill>
                          <a:schemeClr val="tx1"/>
                        </a:solidFill>
                        <a:effectLst/>
                        <a:latin typeface="Calibri" panose="020F0502020204030204" pitchFamily="34" charset="0"/>
                        <a:ea typeface="Arial Unicode MS" panose="020B0604020202020204" pitchFamily="34" charset="-122"/>
                        <a:cs typeface="Arial Unicode MS" panose="020B0604020202020204" pitchFamily="34" charset="-122"/>
                        <a:sym typeface="Calibri" panose="020F050202020403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400" b="0" i="0" u="none" strike="noStrike" cap="none" normalizeH="0" baseline="0" dirty="0">
                        <a:ln>
                          <a:noFill/>
                        </a:ln>
                        <a:solidFill>
                          <a:schemeClr val="tx1"/>
                        </a:solidFill>
                        <a:effectLst/>
                        <a:latin typeface="Calibri" panose="020F0502020204030204" pitchFamily="34" charset="0"/>
                        <a:ea typeface="Arial Unicode MS" panose="020B0604020202020204" pitchFamily="34" charset="-122"/>
                        <a:cs typeface="Arial Unicode MS" panose="020B0604020202020204" pitchFamily="34" charset="-122"/>
                        <a:sym typeface="Calibri" panose="020F050202020403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400" b="0" i="0" u="none" strike="noStrike" cap="none" normalizeH="0" baseline="0">
                        <a:ln>
                          <a:noFill/>
                        </a:ln>
                        <a:solidFill>
                          <a:schemeClr val="tx1"/>
                        </a:solidFill>
                        <a:effectLst/>
                        <a:latin typeface="Calibri" panose="020F0502020204030204" pitchFamily="34" charset="0"/>
                        <a:ea typeface="Arial Unicode MS" panose="020B0604020202020204" pitchFamily="34" charset="-122"/>
                        <a:cs typeface="Arial Unicode MS" panose="020B0604020202020204" pitchFamily="34" charset="-122"/>
                        <a:sym typeface="Calibri" panose="020F050202020403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dirty="0">
                          <a:ln>
                            <a:noFill/>
                          </a:ln>
                          <a:solidFill>
                            <a:schemeClr val="tx1"/>
                          </a:solidFill>
                          <a:effectLst/>
                          <a:latin typeface="+mn-lt"/>
                          <a:ea typeface="宋体" panose="02010600030101010101" pitchFamily="2" charset="-122"/>
                          <a:cs typeface="Arial Unicode MS" panose="020B0604020202020204" pitchFamily="34" charset="-122"/>
                          <a:sym typeface="Calibri" panose="020F0502020204030204" pitchFamily="34" charset="0"/>
                        </a:rPr>
                        <a:t>(</a:t>
                      </a:r>
                      <a:r>
                        <a:rPr kumimoji="0" lang="zh-CN" altLang="en-US" sz="2200" b="0" i="0" u="none" strike="noStrike" cap="none" normalizeH="0" baseline="0" dirty="0">
                          <a:ln>
                            <a:noFill/>
                          </a:ln>
                          <a:solidFill>
                            <a:schemeClr val="tx1"/>
                          </a:solidFill>
                          <a:effectLst/>
                          <a:latin typeface="+mn-lt"/>
                          <a:ea typeface="宋体" panose="02010600030101010101" pitchFamily="2" charset="-122"/>
                          <a:cs typeface="Arial Unicode MS" panose="020B0604020202020204" pitchFamily="34" charset="-122"/>
                          <a:sym typeface="Calibri" panose="020F0502020204030204" pitchFamily="34" charset="0"/>
                        </a:rPr>
                        <a:t>缺省</a:t>
                      </a:r>
                      <a:r>
                        <a:rPr kumimoji="0" lang="en-US" sz="2200" b="0" i="0" u="none" strike="noStrike" cap="none" normalizeH="0" baseline="0" dirty="0">
                          <a:ln>
                            <a:noFill/>
                          </a:ln>
                          <a:solidFill>
                            <a:schemeClr val="tx1"/>
                          </a:solidFill>
                          <a:effectLst/>
                          <a:latin typeface="+mn-lt"/>
                          <a:ea typeface="宋体" panose="02010600030101010101" pitchFamily="2" charset="-122"/>
                          <a:cs typeface="Arial Unicode MS" panose="020B0604020202020204" pitchFamily="34" charset="-122"/>
                          <a:sym typeface="Calibri" panose="020F0502020204030204" pitchFamily="34" charset="0"/>
                        </a:rPr>
                        <a:t>)</a:t>
                      </a:r>
                      <a:endParaRPr kumimoji="0" lang="en-US" sz="2200" b="0" i="0" u="none" strike="noStrike" cap="none" normalizeH="0" baseline="0" dirty="0">
                        <a:ln>
                          <a:noFill/>
                        </a:ln>
                        <a:solidFill>
                          <a:schemeClr val="tx1"/>
                        </a:solidFill>
                        <a:effectLst/>
                        <a:latin typeface="+mn-lt"/>
                        <a:ea typeface="宋体" panose="02010600030101010101" pitchFamily="2" charset="-122"/>
                        <a:cs typeface="Arial Unicode MS" panose="020B0604020202020204" pitchFamily="34" charset="-122"/>
                        <a:sym typeface="Calibri" panose="020F050202020403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dirty="0">
                          <a:ln>
                            <a:noFill/>
                          </a:ln>
                          <a:solidFill>
                            <a:schemeClr val="tx1"/>
                          </a:solidFill>
                          <a:effectLst/>
                          <a:latin typeface="Calibri" panose="020F0502020204030204" pitchFamily="34" charset="0"/>
                          <a:ea typeface="Arial Unicode MS" panose="020B0604020202020204" pitchFamily="34" charset="-122"/>
                          <a:cs typeface="Arial Unicode MS" panose="020B0604020202020204" pitchFamily="34" charset="-122"/>
                          <a:sym typeface="Calibri" panose="020F0502020204030204" pitchFamily="34" charset="0"/>
                        </a:rPr>
                        <a:t>Yes</a:t>
                      </a:r>
                      <a:endParaRPr kumimoji="0" lang="en-US" sz="2200" b="0" i="0" u="none" strike="noStrike" cap="none" normalizeH="0" baseline="0" dirty="0">
                        <a:ln>
                          <a:noFill/>
                        </a:ln>
                        <a:solidFill>
                          <a:schemeClr val="tx1"/>
                        </a:solidFill>
                        <a:effectLst/>
                        <a:latin typeface="Calibri" panose="020F0502020204030204" pitchFamily="34" charset="0"/>
                        <a:ea typeface="Arial Unicode MS" panose="020B0604020202020204" pitchFamily="34" charset="-122"/>
                        <a:cs typeface="Arial Unicode MS" panose="020B0604020202020204" pitchFamily="34" charset="-122"/>
                        <a:sym typeface="Calibri" panose="020F050202020403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dirty="0">
                          <a:ln>
                            <a:noFill/>
                          </a:ln>
                          <a:solidFill>
                            <a:schemeClr val="tx1"/>
                          </a:solidFill>
                          <a:effectLst/>
                          <a:latin typeface="Calibri" panose="020F0502020204030204" pitchFamily="34" charset="0"/>
                          <a:ea typeface="Arial Unicode MS" panose="020B0604020202020204" pitchFamily="34" charset="-122"/>
                          <a:cs typeface="Arial Unicode MS" panose="020B0604020202020204" pitchFamily="34" charset="-122"/>
                          <a:sym typeface="Calibri" panose="020F0502020204030204" pitchFamily="34" charset="0"/>
                        </a:rPr>
                        <a:t>Yes</a:t>
                      </a:r>
                      <a:endParaRPr kumimoji="0" lang="en-US" sz="2200" b="0" i="0" u="none" strike="noStrike" cap="none" normalizeH="0" baseline="0" dirty="0">
                        <a:ln>
                          <a:noFill/>
                        </a:ln>
                        <a:solidFill>
                          <a:schemeClr val="tx1"/>
                        </a:solidFill>
                        <a:effectLst/>
                        <a:latin typeface="Calibri" panose="020F0502020204030204" pitchFamily="34" charset="0"/>
                        <a:ea typeface="Arial Unicode MS" panose="020B0604020202020204" pitchFamily="34" charset="-122"/>
                        <a:cs typeface="Arial Unicode MS" panose="020B0604020202020204" pitchFamily="34" charset="-122"/>
                        <a:sym typeface="Calibri" panose="020F050202020403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400" b="0" i="0" u="none" strike="noStrike" cap="none" normalizeH="0" baseline="0" dirty="0">
                        <a:ln>
                          <a:noFill/>
                        </a:ln>
                        <a:solidFill>
                          <a:schemeClr val="tx1"/>
                        </a:solidFill>
                        <a:effectLst/>
                        <a:latin typeface="Calibri" panose="020F0502020204030204" pitchFamily="34" charset="0"/>
                        <a:ea typeface="Arial Unicode MS" panose="020B0604020202020204" pitchFamily="34" charset="-122"/>
                        <a:cs typeface="Arial Unicode MS" panose="020B0604020202020204" pitchFamily="34" charset="-122"/>
                        <a:sym typeface="Calibri" panose="020F050202020403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400" b="0" i="0" u="none" strike="noStrike" cap="none" normalizeH="0" baseline="0" dirty="0">
                        <a:ln>
                          <a:noFill/>
                        </a:ln>
                        <a:solidFill>
                          <a:schemeClr val="tx1"/>
                        </a:solidFill>
                        <a:effectLst/>
                        <a:latin typeface="Calibri" panose="020F0502020204030204" pitchFamily="34" charset="0"/>
                        <a:ea typeface="Arial Unicode MS" panose="020B0604020202020204" pitchFamily="34" charset="-122"/>
                        <a:cs typeface="Arial Unicode MS" panose="020B0604020202020204" pitchFamily="34" charset="-122"/>
                        <a:sym typeface="Calibri" panose="020F050202020403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dirty="0">
                          <a:ln>
                            <a:noFill/>
                          </a:ln>
                          <a:solidFill>
                            <a:schemeClr val="tx1"/>
                          </a:solidFill>
                          <a:effectLst/>
                          <a:latin typeface="Calibri" panose="020F0502020204030204" pitchFamily="34" charset="0"/>
                          <a:ea typeface="Arial Unicode MS" panose="020B0604020202020204" pitchFamily="34" charset="-122"/>
                          <a:cs typeface="Arial Unicode MS" panose="020B0604020202020204" pitchFamily="34" charset="-122"/>
                          <a:sym typeface="Calibri" panose="020F0502020204030204" pitchFamily="34" charset="0"/>
                        </a:rPr>
                        <a:t>protected</a:t>
                      </a:r>
                      <a:endParaRPr kumimoji="0" lang="en-US" sz="2200" b="0" i="0" u="none" strike="noStrike" cap="none" normalizeH="0" baseline="0" dirty="0">
                        <a:ln>
                          <a:noFill/>
                        </a:ln>
                        <a:solidFill>
                          <a:schemeClr val="tx1"/>
                        </a:solidFill>
                        <a:effectLst/>
                        <a:latin typeface="Calibri" panose="020F0502020204030204" pitchFamily="34" charset="0"/>
                        <a:ea typeface="Arial Unicode MS" panose="020B0604020202020204" pitchFamily="34" charset="-122"/>
                        <a:cs typeface="Arial Unicode MS" panose="020B0604020202020204" pitchFamily="34" charset="-122"/>
                        <a:sym typeface="Calibri" panose="020F050202020403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dirty="0">
                          <a:ln>
                            <a:noFill/>
                          </a:ln>
                          <a:solidFill>
                            <a:schemeClr val="tx1"/>
                          </a:solidFill>
                          <a:effectLst/>
                          <a:latin typeface="Calibri" panose="020F0502020204030204" pitchFamily="34" charset="0"/>
                          <a:ea typeface="Arial Unicode MS" panose="020B0604020202020204" pitchFamily="34" charset="-122"/>
                          <a:cs typeface="Arial Unicode MS" panose="020B0604020202020204" pitchFamily="34" charset="-122"/>
                          <a:sym typeface="Calibri" panose="020F0502020204030204" pitchFamily="34" charset="0"/>
                        </a:rPr>
                        <a:t>Yes</a:t>
                      </a:r>
                      <a:endParaRPr kumimoji="0" lang="en-US" sz="2200" b="0" i="0" u="none" strike="noStrike" cap="none" normalizeH="0" baseline="0" dirty="0">
                        <a:ln>
                          <a:noFill/>
                        </a:ln>
                        <a:solidFill>
                          <a:schemeClr val="tx1"/>
                        </a:solidFill>
                        <a:effectLst/>
                        <a:latin typeface="Calibri" panose="020F0502020204030204" pitchFamily="34" charset="0"/>
                        <a:ea typeface="Arial Unicode MS" panose="020B0604020202020204" pitchFamily="34" charset="-122"/>
                        <a:cs typeface="Arial Unicode MS" panose="020B0604020202020204" pitchFamily="34" charset="-122"/>
                        <a:sym typeface="Calibri" panose="020F050202020403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a:ln>
                            <a:noFill/>
                          </a:ln>
                          <a:solidFill>
                            <a:schemeClr val="tx1"/>
                          </a:solidFill>
                          <a:effectLst/>
                          <a:latin typeface="Calibri" panose="020F0502020204030204" pitchFamily="34" charset="0"/>
                          <a:ea typeface="Arial Unicode MS" panose="020B0604020202020204" pitchFamily="34" charset="-122"/>
                          <a:cs typeface="Arial Unicode MS" panose="020B0604020202020204" pitchFamily="34" charset="-122"/>
                          <a:sym typeface="Calibri" panose="020F0502020204030204" pitchFamily="34" charset="0"/>
                        </a:rPr>
                        <a:t>Yes</a:t>
                      </a:r>
                      <a:endParaRPr kumimoji="0" lang="en-US" sz="2200" b="0" i="0" u="none" strike="noStrike" cap="none" normalizeH="0" baseline="0">
                        <a:ln>
                          <a:noFill/>
                        </a:ln>
                        <a:solidFill>
                          <a:schemeClr val="tx1"/>
                        </a:solidFill>
                        <a:effectLst/>
                        <a:latin typeface="Calibri" panose="020F0502020204030204" pitchFamily="34" charset="0"/>
                        <a:ea typeface="Arial Unicode MS" panose="020B0604020202020204" pitchFamily="34" charset="-122"/>
                        <a:cs typeface="Arial Unicode MS" panose="020B0604020202020204" pitchFamily="34" charset="-122"/>
                        <a:sym typeface="Calibri" panose="020F050202020403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dirty="0">
                          <a:ln>
                            <a:noFill/>
                          </a:ln>
                          <a:solidFill>
                            <a:schemeClr val="tx1"/>
                          </a:solidFill>
                          <a:effectLst/>
                          <a:latin typeface="Calibri" panose="020F0502020204030204" pitchFamily="34" charset="0"/>
                          <a:ea typeface="Arial Unicode MS" panose="020B0604020202020204" pitchFamily="34" charset="-122"/>
                          <a:cs typeface="Arial Unicode MS" panose="020B0604020202020204" pitchFamily="34" charset="-122"/>
                          <a:sym typeface="Calibri" panose="020F0502020204030204" pitchFamily="34" charset="0"/>
                        </a:rPr>
                        <a:t>Yes</a:t>
                      </a:r>
                      <a:endParaRPr kumimoji="0" lang="en-US" sz="2200" b="0" i="0" u="none" strike="noStrike" cap="none" normalizeH="0" baseline="0" dirty="0">
                        <a:ln>
                          <a:noFill/>
                        </a:ln>
                        <a:solidFill>
                          <a:schemeClr val="tx1"/>
                        </a:solidFill>
                        <a:effectLst/>
                        <a:latin typeface="Calibri" panose="020F0502020204030204" pitchFamily="34" charset="0"/>
                        <a:ea typeface="Arial Unicode MS" panose="020B0604020202020204" pitchFamily="34" charset="-122"/>
                        <a:cs typeface="Arial Unicode MS" panose="020B0604020202020204" pitchFamily="34" charset="-122"/>
                        <a:sym typeface="Calibri" panose="020F050202020403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400" b="0" i="0" u="none" strike="noStrike" cap="none" normalizeH="0" baseline="0">
                        <a:ln>
                          <a:noFill/>
                        </a:ln>
                        <a:solidFill>
                          <a:schemeClr val="tx1"/>
                        </a:solidFill>
                        <a:effectLst/>
                        <a:latin typeface="Calibri" panose="020F0502020204030204" pitchFamily="34" charset="0"/>
                        <a:ea typeface="Arial Unicode MS" panose="020B0604020202020204" pitchFamily="34" charset="-122"/>
                        <a:cs typeface="Arial Unicode MS" panose="020B0604020202020204" pitchFamily="34" charset="-122"/>
                        <a:sym typeface="Calibri" panose="020F050202020403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27038">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dirty="0">
                          <a:ln>
                            <a:noFill/>
                          </a:ln>
                          <a:solidFill>
                            <a:schemeClr val="tx1"/>
                          </a:solidFill>
                          <a:effectLst/>
                          <a:latin typeface="Calibri" panose="020F0502020204030204" pitchFamily="34" charset="0"/>
                          <a:ea typeface="Arial Unicode MS" panose="020B0604020202020204" pitchFamily="34" charset="-122"/>
                          <a:cs typeface="Arial Unicode MS" panose="020B0604020202020204" pitchFamily="34" charset="-122"/>
                          <a:sym typeface="Calibri" panose="020F0502020204030204" pitchFamily="34" charset="0"/>
                        </a:rPr>
                        <a:t>public</a:t>
                      </a:r>
                      <a:endParaRPr kumimoji="0" lang="en-US" sz="2200" b="0" i="0" u="none" strike="noStrike" cap="none" normalizeH="0" baseline="0" dirty="0">
                        <a:ln>
                          <a:noFill/>
                        </a:ln>
                        <a:solidFill>
                          <a:schemeClr val="tx1"/>
                        </a:solidFill>
                        <a:effectLst/>
                        <a:latin typeface="Calibri" panose="020F0502020204030204" pitchFamily="34" charset="0"/>
                        <a:ea typeface="Arial Unicode MS" panose="020B0604020202020204" pitchFamily="34" charset="-122"/>
                        <a:cs typeface="Arial Unicode MS" panose="020B0604020202020204" pitchFamily="34" charset="-122"/>
                        <a:sym typeface="Calibri" panose="020F050202020403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dirty="0">
                          <a:ln>
                            <a:noFill/>
                          </a:ln>
                          <a:solidFill>
                            <a:schemeClr val="tx1"/>
                          </a:solidFill>
                          <a:effectLst/>
                          <a:latin typeface="Calibri" panose="020F0502020204030204" pitchFamily="34" charset="0"/>
                          <a:ea typeface="Arial Unicode MS" panose="020B0604020202020204" pitchFamily="34" charset="-122"/>
                          <a:cs typeface="Arial Unicode MS" panose="020B0604020202020204" pitchFamily="34" charset="-122"/>
                          <a:sym typeface="Calibri" panose="020F0502020204030204" pitchFamily="34" charset="0"/>
                        </a:rPr>
                        <a:t>Yes</a:t>
                      </a:r>
                      <a:endParaRPr kumimoji="0" lang="en-US" sz="2200" b="0" i="0" u="none" strike="noStrike" cap="none" normalizeH="0" baseline="0" dirty="0">
                        <a:ln>
                          <a:noFill/>
                        </a:ln>
                        <a:solidFill>
                          <a:schemeClr val="tx1"/>
                        </a:solidFill>
                        <a:effectLst/>
                        <a:latin typeface="Calibri" panose="020F0502020204030204" pitchFamily="34" charset="0"/>
                        <a:ea typeface="Arial Unicode MS" panose="020B0604020202020204" pitchFamily="34" charset="-122"/>
                        <a:cs typeface="Arial Unicode MS" panose="020B0604020202020204" pitchFamily="34" charset="-122"/>
                        <a:sym typeface="Calibri" panose="020F050202020403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dirty="0">
                          <a:ln>
                            <a:noFill/>
                          </a:ln>
                          <a:solidFill>
                            <a:schemeClr val="tx1"/>
                          </a:solidFill>
                          <a:effectLst/>
                          <a:latin typeface="Calibri" panose="020F0502020204030204" pitchFamily="34" charset="0"/>
                          <a:ea typeface="Arial Unicode MS" panose="020B0604020202020204" pitchFamily="34" charset="-122"/>
                          <a:cs typeface="Arial Unicode MS" panose="020B0604020202020204" pitchFamily="34" charset="-122"/>
                          <a:sym typeface="Calibri" panose="020F0502020204030204" pitchFamily="34" charset="0"/>
                        </a:rPr>
                        <a:t>Yes</a:t>
                      </a:r>
                      <a:endParaRPr kumimoji="0" lang="en-US" sz="2200" b="0" i="0" u="none" strike="noStrike" cap="none" normalizeH="0" baseline="0" dirty="0">
                        <a:ln>
                          <a:noFill/>
                        </a:ln>
                        <a:solidFill>
                          <a:schemeClr val="tx1"/>
                        </a:solidFill>
                        <a:effectLst/>
                        <a:latin typeface="Calibri" panose="020F0502020204030204" pitchFamily="34" charset="0"/>
                        <a:ea typeface="Arial Unicode MS" panose="020B0604020202020204" pitchFamily="34" charset="-122"/>
                        <a:cs typeface="Arial Unicode MS" panose="020B0604020202020204" pitchFamily="34" charset="-122"/>
                        <a:sym typeface="Calibri" panose="020F050202020403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dirty="0">
                          <a:ln>
                            <a:noFill/>
                          </a:ln>
                          <a:solidFill>
                            <a:schemeClr val="tx1"/>
                          </a:solidFill>
                          <a:effectLst/>
                          <a:latin typeface="Calibri" panose="020F0502020204030204" pitchFamily="34" charset="0"/>
                          <a:ea typeface="Arial Unicode MS" panose="020B0604020202020204" pitchFamily="34" charset="-122"/>
                          <a:cs typeface="Arial Unicode MS" panose="020B0604020202020204" pitchFamily="34" charset="-122"/>
                          <a:sym typeface="Calibri" panose="020F0502020204030204" pitchFamily="34" charset="0"/>
                        </a:rPr>
                        <a:t>Yes</a:t>
                      </a:r>
                      <a:endParaRPr kumimoji="0" lang="en-US" sz="2200" b="0" i="0" u="none" strike="noStrike" cap="none" normalizeH="0" baseline="0" dirty="0">
                        <a:ln>
                          <a:noFill/>
                        </a:ln>
                        <a:solidFill>
                          <a:schemeClr val="tx1"/>
                        </a:solidFill>
                        <a:effectLst/>
                        <a:latin typeface="Calibri" panose="020F0502020204030204" pitchFamily="34" charset="0"/>
                        <a:ea typeface="Arial Unicode MS" panose="020B0604020202020204" pitchFamily="34" charset="-122"/>
                        <a:cs typeface="Arial Unicode MS" panose="020B0604020202020204" pitchFamily="34" charset="-122"/>
                        <a:sym typeface="Calibri" panose="020F050202020403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dirty="0">
                          <a:ln>
                            <a:noFill/>
                          </a:ln>
                          <a:solidFill>
                            <a:schemeClr val="tx1"/>
                          </a:solidFill>
                          <a:effectLst/>
                          <a:latin typeface="Calibri" panose="020F0502020204030204" pitchFamily="34" charset="0"/>
                          <a:ea typeface="Arial Unicode MS" panose="020B0604020202020204" pitchFamily="34" charset="-122"/>
                          <a:cs typeface="Arial Unicode MS" panose="020B0604020202020204" pitchFamily="34" charset="-122"/>
                          <a:sym typeface="Calibri" panose="020F0502020204030204" pitchFamily="34" charset="0"/>
                        </a:rPr>
                        <a:t>Yes</a:t>
                      </a:r>
                      <a:endParaRPr kumimoji="0" lang="en-US" sz="2200" b="0" i="0" u="none" strike="noStrike" cap="none" normalizeH="0" baseline="0" dirty="0">
                        <a:ln>
                          <a:noFill/>
                        </a:ln>
                        <a:solidFill>
                          <a:schemeClr val="tx1"/>
                        </a:solidFill>
                        <a:effectLst/>
                        <a:latin typeface="Calibri" panose="020F0502020204030204" pitchFamily="34" charset="0"/>
                        <a:ea typeface="Arial Unicode MS" panose="020B0604020202020204" pitchFamily="34" charset="-122"/>
                        <a:cs typeface="Arial Unicode MS" panose="020B0604020202020204" pitchFamily="34" charset="-122"/>
                        <a:sym typeface="Calibri" panose="020F050202020403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27584" y="2060848"/>
            <a:ext cx="7128792" cy="4248472"/>
          </a:xfrm>
          <a:prstGeom prst="rect">
            <a:avLst/>
          </a:prstGeom>
          <a:solidFill>
            <a:schemeClr val="tx2">
              <a:lumMod val="20000"/>
              <a:lumOff val="80000"/>
            </a:schemeClr>
          </a:solid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 name="矩形 3"/>
          <p:cNvSpPr/>
          <p:nvPr/>
        </p:nvSpPr>
        <p:spPr>
          <a:xfrm>
            <a:off x="1475656" y="2924944"/>
            <a:ext cx="5688632" cy="3096344"/>
          </a:xfrm>
          <a:prstGeom prst="rect">
            <a:avLst/>
          </a:prstGeom>
          <a:solidFill>
            <a:schemeClr val="tx2">
              <a:lumMod val="40000"/>
              <a:lumOff val="60000"/>
            </a:schemeClr>
          </a:solid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矩形 2"/>
          <p:cNvSpPr/>
          <p:nvPr/>
        </p:nvSpPr>
        <p:spPr>
          <a:xfrm>
            <a:off x="2267744" y="3789040"/>
            <a:ext cx="4032448" cy="2016224"/>
          </a:xfrm>
          <a:prstGeom prst="rect">
            <a:avLst/>
          </a:prstGeom>
          <a:solidFill>
            <a:schemeClr val="tx2">
              <a:lumMod val="60000"/>
              <a:lumOff val="40000"/>
            </a:schemeClr>
          </a:solid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矩形 1"/>
          <p:cNvSpPr/>
          <p:nvPr/>
        </p:nvSpPr>
        <p:spPr>
          <a:xfrm>
            <a:off x="2948746" y="4437112"/>
            <a:ext cx="2808312" cy="1152128"/>
          </a:xfrm>
          <a:prstGeom prst="rect">
            <a:avLst/>
          </a:prstGeom>
          <a:solidFill>
            <a:schemeClr val="tx2">
              <a:lumMod val="75000"/>
            </a:schemeClr>
          </a:solid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3491880" y="4797152"/>
            <a:ext cx="1368152" cy="523220"/>
          </a:xfrm>
          <a:prstGeom prst="rect">
            <a:avLst/>
          </a:prstGeom>
          <a:noFill/>
        </p:spPr>
        <p:txBody>
          <a:bodyPr wrap="square" rtlCol="0">
            <a:spAutoFit/>
          </a:bodyPr>
          <a:lstStyle/>
          <a:p>
            <a:r>
              <a:rPr lang="en-US" altLang="zh-CN" sz="2800" dirty="0">
                <a:solidFill>
                  <a:srgbClr val="C00000"/>
                </a:solidFill>
              </a:rPr>
              <a:t>private</a:t>
            </a:r>
            <a:endParaRPr lang="zh-CN" altLang="en-US" sz="2800" dirty="0">
              <a:solidFill>
                <a:srgbClr val="C00000"/>
              </a:solidFill>
            </a:endParaRPr>
          </a:p>
        </p:txBody>
      </p:sp>
      <p:sp>
        <p:nvSpPr>
          <p:cNvPr id="7" name="TextBox 6"/>
          <p:cNvSpPr txBox="1"/>
          <p:nvPr/>
        </p:nvSpPr>
        <p:spPr>
          <a:xfrm>
            <a:off x="3275856" y="3789040"/>
            <a:ext cx="1368152" cy="523220"/>
          </a:xfrm>
          <a:prstGeom prst="rect">
            <a:avLst/>
          </a:prstGeom>
          <a:noFill/>
        </p:spPr>
        <p:txBody>
          <a:bodyPr wrap="square" rtlCol="0">
            <a:spAutoFit/>
          </a:bodyPr>
          <a:lstStyle/>
          <a:p>
            <a:r>
              <a:rPr lang="zh-CN" altLang="en-US" sz="2800">
                <a:solidFill>
                  <a:srgbClr val="C00000"/>
                </a:solidFill>
                <a:latin typeface="宋体" panose="02010600030101010101" pitchFamily="2" charset="-122"/>
                <a:ea typeface="宋体" panose="02010600030101010101" pitchFamily="2" charset="-122"/>
              </a:rPr>
              <a:t>缺省</a:t>
            </a:r>
            <a:endParaRPr lang="zh-CN" altLang="en-US" sz="2800" dirty="0">
              <a:solidFill>
                <a:srgbClr val="C00000"/>
              </a:solidFill>
              <a:latin typeface="宋体" panose="02010600030101010101" pitchFamily="2" charset="-122"/>
              <a:ea typeface="宋体" panose="02010600030101010101" pitchFamily="2" charset="-122"/>
            </a:endParaRPr>
          </a:p>
        </p:txBody>
      </p:sp>
      <p:sp>
        <p:nvSpPr>
          <p:cNvPr id="8" name="TextBox 7"/>
          <p:cNvSpPr txBox="1"/>
          <p:nvPr/>
        </p:nvSpPr>
        <p:spPr>
          <a:xfrm>
            <a:off x="3040667" y="3068960"/>
            <a:ext cx="1780822" cy="523220"/>
          </a:xfrm>
          <a:prstGeom prst="rect">
            <a:avLst/>
          </a:prstGeom>
          <a:noFill/>
        </p:spPr>
        <p:txBody>
          <a:bodyPr wrap="square" rtlCol="0">
            <a:spAutoFit/>
          </a:bodyPr>
          <a:lstStyle/>
          <a:p>
            <a:r>
              <a:rPr lang="en-US" altLang="zh-CN" sz="2800" dirty="0">
                <a:solidFill>
                  <a:srgbClr val="C00000"/>
                </a:solidFill>
              </a:rPr>
              <a:t>protected</a:t>
            </a:r>
            <a:endParaRPr lang="zh-CN" altLang="en-US" sz="2800" dirty="0">
              <a:solidFill>
                <a:srgbClr val="C00000"/>
              </a:solidFill>
            </a:endParaRPr>
          </a:p>
        </p:txBody>
      </p:sp>
      <p:sp>
        <p:nvSpPr>
          <p:cNvPr id="9" name="TextBox 8"/>
          <p:cNvSpPr txBox="1"/>
          <p:nvPr/>
        </p:nvSpPr>
        <p:spPr>
          <a:xfrm>
            <a:off x="2934981" y="2276872"/>
            <a:ext cx="1368152" cy="523220"/>
          </a:xfrm>
          <a:prstGeom prst="rect">
            <a:avLst/>
          </a:prstGeom>
          <a:noFill/>
        </p:spPr>
        <p:txBody>
          <a:bodyPr wrap="square" rtlCol="0">
            <a:spAutoFit/>
          </a:bodyPr>
          <a:lstStyle/>
          <a:p>
            <a:r>
              <a:rPr lang="en-US" altLang="zh-CN" sz="2800" dirty="0">
                <a:solidFill>
                  <a:srgbClr val="C00000"/>
                </a:solidFill>
              </a:rPr>
              <a:t>public</a:t>
            </a:r>
            <a:endParaRPr lang="zh-CN" altLang="en-US" sz="2800" dirty="0">
              <a:solidFill>
                <a:srgbClr val="C00000"/>
              </a:solidFill>
            </a:endParaRPr>
          </a:p>
        </p:txBody>
      </p:sp>
      <p:cxnSp>
        <p:nvCxnSpPr>
          <p:cNvPr id="11" name="直接箭头连接符 10"/>
          <p:cNvCxnSpPr/>
          <p:nvPr/>
        </p:nvCxnSpPr>
        <p:spPr>
          <a:xfrm flipH="1">
            <a:off x="3439037" y="908720"/>
            <a:ext cx="772923" cy="1152128"/>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a:off x="3851920" y="919452"/>
            <a:ext cx="1394574" cy="2005492"/>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a:off x="4352902" y="1071852"/>
            <a:ext cx="1901704" cy="2717188"/>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H="1">
            <a:off x="5076056" y="1333462"/>
            <a:ext cx="2174988" cy="3103650"/>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860032" y="548680"/>
            <a:ext cx="3096344" cy="523220"/>
          </a:xfrm>
          <a:prstGeom prst="rect">
            <a:avLst/>
          </a:prstGeom>
          <a:noFill/>
        </p:spPr>
        <p:txBody>
          <a:bodyPr wrap="square" rtlCol="0">
            <a:spAutoFit/>
          </a:bodyPr>
          <a:lstStyle/>
          <a:p>
            <a:r>
              <a:rPr lang="zh-CN" altLang="en-US" sz="2800" dirty="0">
                <a:latin typeface="宋体" panose="02010600030101010101" pitchFamily="2" charset="-122"/>
                <a:ea typeface="宋体" panose="02010600030101010101" pitchFamily="2" charset="-122"/>
              </a:rPr>
              <a:t>相应的调用者</a:t>
            </a:r>
            <a:endParaRPr lang="zh-CN" altLang="en-US" sz="2800" dirty="0">
              <a:latin typeface="宋体" panose="02010600030101010101" pitchFamily="2" charset="-122"/>
              <a:ea typeface="宋体" panose="02010600030101010101" pitchFamily="2" charset="-122"/>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1" cstate="print"/>
          <a:stretch>
            <a:fillRect/>
          </a:stretch>
        </p:blipFill>
        <p:spPr>
          <a:xfrm>
            <a:off x="395536" y="1844824"/>
            <a:ext cx="8429684" cy="1928826"/>
          </a:xfrm>
        </p:spPr>
      </p:pic>
      <p:sp>
        <p:nvSpPr>
          <p:cNvPr id="5" name="TextBox 4"/>
          <p:cNvSpPr txBox="1"/>
          <p:nvPr/>
        </p:nvSpPr>
        <p:spPr>
          <a:xfrm>
            <a:off x="1115616" y="1988840"/>
            <a:ext cx="7344816" cy="1569660"/>
          </a:xfrm>
          <a:prstGeom prst="rect">
            <a:avLst/>
          </a:prstGeom>
          <a:noFill/>
        </p:spPr>
        <p:txBody>
          <a:bodyPr wrap="square" rtlCol="0">
            <a:spAutoFit/>
          </a:bodyPr>
          <a:lstStyle/>
          <a:p>
            <a:pPr algn="ctr"/>
            <a:r>
              <a:rPr lang="zh-CN" altLang="en-US" sz="4800" dirty="0">
                <a:solidFill>
                  <a:schemeClr val="accent6">
                    <a:lumMod val="75000"/>
                  </a:schemeClr>
                </a:solidFill>
                <a:ea typeface="隶书" panose="02010509060101010101" pitchFamily="49" charset="-122"/>
              </a:rPr>
              <a:t>第八节</a:t>
            </a:r>
            <a:r>
              <a:rPr lang="en-US" altLang="zh-CN" sz="4800" dirty="0">
                <a:solidFill>
                  <a:schemeClr val="accent6">
                    <a:lumMod val="75000"/>
                  </a:schemeClr>
                </a:solidFill>
                <a:ea typeface="隶书" panose="02010509060101010101" pitchFamily="49" charset="-122"/>
              </a:rPr>
              <a:t> </a:t>
            </a:r>
            <a:r>
              <a:rPr lang="zh-CN" altLang="en-US" sz="4800" dirty="0">
                <a:solidFill>
                  <a:schemeClr val="accent6">
                    <a:lumMod val="75000"/>
                  </a:schemeClr>
                </a:solidFill>
                <a:ea typeface="隶书" panose="02010509060101010101" pitchFamily="49" charset="-122"/>
              </a:rPr>
              <a:t>面向对象特征之一：封装与隐藏</a:t>
            </a:r>
            <a:r>
              <a:rPr lang="en-US" altLang="zh-CN" sz="4800" dirty="0">
                <a:solidFill>
                  <a:schemeClr val="accent6">
                    <a:lumMod val="75000"/>
                  </a:schemeClr>
                </a:solidFill>
                <a:ea typeface="隶书" panose="02010509060101010101" pitchFamily="49" charset="-122"/>
              </a:rPr>
              <a:t> </a:t>
            </a:r>
            <a:endParaRPr lang="zh-CN" altLang="en-US" sz="4800" dirty="0">
              <a:solidFill>
                <a:schemeClr val="accent6">
                  <a:lumMod val="75000"/>
                </a:schemeClr>
              </a:solidFill>
              <a:ea typeface="隶书" panose="02010509060101010101" pitchFamily="49" charset="-122"/>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619672" y="692696"/>
            <a:ext cx="6731577" cy="762000"/>
          </a:xfrm>
        </p:spPr>
        <p:txBody>
          <a:bodyPr>
            <a:normAutofit/>
          </a:bodyPr>
          <a:lstStyle/>
          <a:p>
            <a:r>
              <a:rPr lang="zh-CN" altLang="en-US" b="1" dirty="0">
                <a:latin typeface="+mn-lt"/>
                <a:ea typeface="宋体" panose="02010600030101010101" pitchFamily="2" charset="-122"/>
                <a:cs typeface="Times New Roman" panose="02020603050405020304" pitchFamily="18" charset="0"/>
              </a:rPr>
              <a:t>面向对象特征之一：封装和隐藏</a:t>
            </a:r>
            <a:endParaRPr lang="en-US" altLang="zh-CN" b="1" dirty="0">
              <a:latin typeface="+mn-lt"/>
              <a:ea typeface="宋体" panose="02010600030101010101" pitchFamily="2" charset="-122"/>
              <a:cs typeface="Times New Roman" panose="02020603050405020304" pitchFamily="18" charset="0"/>
            </a:endParaRPr>
          </a:p>
        </p:txBody>
      </p:sp>
      <p:sp>
        <p:nvSpPr>
          <p:cNvPr id="22531" name="Rectangle 3"/>
          <p:cNvSpPr>
            <a:spLocks noGrp="1" noChangeArrowheads="1"/>
          </p:cNvSpPr>
          <p:nvPr>
            <p:ph idx="1"/>
          </p:nvPr>
        </p:nvSpPr>
        <p:spPr>
          <a:xfrm>
            <a:off x="395288" y="1500175"/>
            <a:ext cx="8382000" cy="5241194"/>
          </a:xfrm>
        </p:spPr>
        <p:txBody>
          <a:bodyPr>
            <a:normAutofit fontScale="92500" lnSpcReduction="10000"/>
          </a:bodyPr>
          <a:lstStyle/>
          <a:p>
            <a:pPr marL="0" eaLnBrk="1" hangingPunct="1">
              <a:lnSpc>
                <a:spcPct val="90000"/>
              </a:lnSpc>
              <a:spcBef>
                <a:spcPct val="50000"/>
              </a:spcBef>
              <a:buClr>
                <a:schemeClr val="tx1"/>
              </a:buClr>
              <a:buFont typeface="Wingdings" panose="05000000000000000000" pitchFamily="2" charset="2"/>
              <a:buNone/>
            </a:pPr>
            <a:r>
              <a:rPr lang="zh-CN" altLang="en-US" sz="2200" b="1" dirty="0">
                <a:ea typeface="宋体" panose="02010600030101010101" pitchFamily="2" charset="-122"/>
                <a:cs typeface="Times New Roman" panose="02020603050405020304" pitchFamily="18" charset="0"/>
              </a:rPr>
              <a:t>使用者对类内部定义的属性</a:t>
            </a:r>
            <a:r>
              <a:rPr lang="en-US" altLang="zh-CN" sz="2200" b="1" dirty="0">
                <a:ea typeface="宋体" panose="02010600030101010101" pitchFamily="2" charset="-122"/>
                <a:cs typeface="Times New Roman" panose="02020603050405020304" pitchFamily="18" charset="0"/>
              </a:rPr>
              <a:t>(</a:t>
            </a:r>
            <a:r>
              <a:rPr lang="zh-CN" altLang="en-US" sz="2200" b="1" dirty="0">
                <a:ea typeface="宋体" panose="02010600030101010101" pitchFamily="2" charset="-122"/>
                <a:cs typeface="Times New Roman" panose="02020603050405020304" pitchFamily="18" charset="0"/>
              </a:rPr>
              <a:t>对象的成员变量</a:t>
            </a:r>
            <a:r>
              <a:rPr lang="en-US" altLang="zh-CN" sz="2200" b="1" dirty="0">
                <a:ea typeface="宋体" panose="02010600030101010101" pitchFamily="2" charset="-122"/>
                <a:cs typeface="Times New Roman" panose="02020603050405020304" pitchFamily="18" charset="0"/>
              </a:rPr>
              <a:t>)</a:t>
            </a:r>
            <a:r>
              <a:rPr lang="zh-CN" altLang="en-US" sz="2200" b="1" dirty="0">
                <a:ea typeface="宋体" panose="02010600030101010101" pitchFamily="2" charset="-122"/>
                <a:cs typeface="Times New Roman" panose="02020603050405020304" pitchFamily="18" charset="0"/>
              </a:rPr>
              <a:t>的直接操作会导致数据的错误、混乱或安全性问题。</a:t>
            </a:r>
            <a:endParaRPr lang="en-US" altLang="zh-CN" sz="2200" b="1" dirty="0">
              <a:ea typeface="宋体" panose="02010600030101010101" pitchFamily="2" charset="-122"/>
              <a:cs typeface="Times New Roman" panose="02020603050405020304" pitchFamily="18" charset="0"/>
            </a:endParaRPr>
          </a:p>
          <a:p>
            <a:pPr eaLnBrk="1" hangingPunct="1">
              <a:lnSpc>
                <a:spcPct val="80000"/>
              </a:lnSpc>
              <a:spcBef>
                <a:spcPct val="0"/>
              </a:spcBef>
              <a:buFontTx/>
              <a:buNone/>
            </a:pPr>
            <a:endParaRPr lang="en-US" altLang="zh-CN" sz="1800" b="1" dirty="0">
              <a:solidFill>
                <a:schemeClr val="accent2"/>
              </a:solidFill>
              <a:ea typeface="宋体" panose="02010600030101010101" pitchFamily="2" charset="-122"/>
              <a:cs typeface="Times New Roman" panose="02020603050405020304" pitchFamily="18" charset="0"/>
            </a:endParaRPr>
          </a:p>
          <a:p>
            <a:pPr eaLnBrk="1" hangingPunct="1">
              <a:lnSpc>
                <a:spcPct val="80000"/>
              </a:lnSpc>
              <a:spcBef>
                <a:spcPct val="0"/>
              </a:spcBef>
              <a:buFontTx/>
              <a:buNone/>
            </a:pPr>
            <a:r>
              <a:rPr lang="en-US" altLang="zh-CN" sz="2000" b="1" dirty="0">
                <a:solidFill>
                  <a:srgbClr val="C00000"/>
                </a:solidFill>
                <a:ea typeface="宋体" panose="02010600030101010101" pitchFamily="2" charset="-122"/>
                <a:cs typeface="Times New Roman" panose="02020603050405020304" pitchFamily="18" charset="0"/>
              </a:rPr>
              <a:t>public class Animal {</a:t>
            </a:r>
            <a:endParaRPr lang="en-US" altLang="zh-CN" sz="2000" b="1" dirty="0">
              <a:solidFill>
                <a:srgbClr val="C00000"/>
              </a:solidFill>
              <a:ea typeface="宋体" panose="02010600030101010101" pitchFamily="2" charset="-122"/>
              <a:cs typeface="Times New Roman" panose="02020603050405020304" pitchFamily="18" charset="0"/>
            </a:endParaRPr>
          </a:p>
          <a:p>
            <a:pPr eaLnBrk="1" hangingPunct="1">
              <a:lnSpc>
                <a:spcPct val="80000"/>
              </a:lnSpc>
              <a:spcBef>
                <a:spcPct val="0"/>
              </a:spcBef>
              <a:buFontTx/>
              <a:buNone/>
            </a:pPr>
            <a:r>
              <a:rPr lang="en-US" altLang="zh-CN" sz="2000" b="1" dirty="0">
                <a:solidFill>
                  <a:srgbClr val="C00000"/>
                </a:solidFill>
                <a:ea typeface="宋体" panose="02010600030101010101" pitchFamily="2" charset="-122"/>
                <a:cs typeface="Times New Roman" panose="02020603050405020304" pitchFamily="18" charset="0"/>
              </a:rPr>
              <a:t>	 public </a:t>
            </a:r>
            <a:r>
              <a:rPr lang="en-US" altLang="zh-CN" sz="2000" b="1" dirty="0" err="1">
                <a:solidFill>
                  <a:srgbClr val="C00000"/>
                </a:solidFill>
                <a:ea typeface="宋体" panose="02010600030101010101" pitchFamily="2" charset="-122"/>
                <a:cs typeface="Times New Roman" panose="02020603050405020304" pitchFamily="18" charset="0"/>
              </a:rPr>
              <a:t>int</a:t>
            </a:r>
            <a:r>
              <a:rPr lang="en-US" altLang="zh-CN" sz="2000" b="1" dirty="0">
                <a:solidFill>
                  <a:srgbClr val="C00000"/>
                </a:solidFill>
                <a:ea typeface="宋体" panose="02010600030101010101" pitchFamily="2" charset="-122"/>
                <a:cs typeface="Times New Roman" panose="02020603050405020304" pitchFamily="18" charset="0"/>
              </a:rPr>
              <a:t> legs;	    </a:t>
            </a:r>
            <a:endParaRPr lang="en-US" altLang="zh-CN" sz="2000" b="1" dirty="0">
              <a:solidFill>
                <a:srgbClr val="C00000"/>
              </a:solidFill>
              <a:ea typeface="宋体" panose="02010600030101010101" pitchFamily="2" charset="-122"/>
              <a:cs typeface="Times New Roman" panose="02020603050405020304" pitchFamily="18" charset="0"/>
            </a:endParaRPr>
          </a:p>
          <a:p>
            <a:pPr eaLnBrk="1" hangingPunct="1">
              <a:lnSpc>
                <a:spcPct val="80000"/>
              </a:lnSpc>
              <a:spcBef>
                <a:spcPct val="0"/>
              </a:spcBef>
              <a:buFontTx/>
              <a:buNone/>
            </a:pPr>
            <a:r>
              <a:rPr lang="en-US" altLang="zh-CN" sz="2000" b="1" dirty="0">
                <a:solidFill>
                  <a:srgbClr val="C00000"/>
                </a:solidFill>
                <a:ea typeface="宋体" panose="02010600030101010101" pitchFamily="2" charset="-122"/>
                <a:cs typeface="Times New Roman" panose="02020603050405020304" pitchFamily="18" charset="0"/>
              </a:rPr>
              <a:t>	 public void  eat(){</a:t>
            </a:r>
            <a:endParaRPr lang="en-US" altLang="zh-CN" sz="2000" b="1" dirty="0">
              <a:solidFill>
                <a:srgbClr val="C00000"/>
              </a:solidFill>
              <a:ea typeface="宋体" panose="02010600030101010101" pitchFamily="2" charset="-122"/>
              <a:cs typeface="Times New Roman" panose="02020603050405020304" pitchFamily="18" charset="0"/>
            </a:endParaRPr>
          </a:p>
          <a:p>
            <a:pPr eaLnBrk="1" hangingPunct="1">
              <a:lnSpc>
                <a:spcPct val="80000"/>
              </a:lnSpc>
              <a:spcBef>
                <a:spcPct val="0"/>
              </a:spcBef>
              <a:buFontTx/>
              <a:buNone/>
            </a:pPr>
            <a:r>
              <a:rPr lang="en-US" altLang="zh-CN" sz="2000" b="1" dirty="0">
                <a:solidFill>
                  <a:srgbClr val="C00000"/>
                </a:solidFill>
                <a:ea typeface="宋体" panose="02010600030101010101" pitchFamily="2" charset="-122"/>
                <a:cs typeface="Times New Roman" panose="02020603050405020304" pitchFamily="18" charset="0"/>
              </a:rPr>
              <a:t>		</a:t>
            </a:r>
            <a:r>
              <a:rPr lang="en-US" altLang="zh-CN" sz="2000" b="1" dirty="0" err="1">
                <a:solidFill>
                  <a:srgbClr val="C00000"/>
                </a:solidFill>
                <a:ea typeface="宋体" panose="02010600030101010101" pitchFamily="2" charset="-122"/>
                <a:cs typeface="Times New Roman" panose="02020603050405020304" pitchFamily="18" charset="0"/>
              </a:rPr>
              <a:t>System.out.println</a:t>
            </a:r>
            <a:r>
              <a:rPr lang="en-US" altLang="zh-CN" sz="2000" b="1" dirty="0">
                <a:solidFill>
                  <a:srgbClr val="C00000"/>
                </a:solidFill>
                <a:ea typeface="宋体" panose="02010600030101010101" pitchFamily="2" charset="-122"/>
                <a:cs typeface="Times New Roman" panose="02020603050405020304" pitchFamily="18" charset="0"/>
              </a:rPr>
              <a:t>(“Eating.”);</a:t>
            </a:r>
            <a:endParaRPr lang="en-US" altLang="zh-CN" sz="2000" b="1" dirty="0">
              <a:solidFill>
                <a:srgbClr val="C00000"/>
              </a:solidFill>
              <a:ea typeface="宋体" panose="02010600030101010101" pitchFamily="2" charset="-122"/>
              <a:cs typeface="Times New Roman" panose="02020603050405020304" pitchFamily="18" charset="0"/>
            </a:endParaRPr>
          </a:p>
          <a:p>
            <a:pPr eaLnBrk="1" hangingPunct="1">
              <a:lnSpc>
                <a:spcPct val="80000"/>
              </a:lnSpc>
              <a:spcBef>
                <a:spcPct val="0"/>
              </a:spcBef>
              <a:buFontTx/>
              <a:buNone/>
            </a:pPr>
            <a:r>
              <a:rPr lang="en-US" altLang="zh-CN" sz="2000" b="1" dirty="0">
                <a:solidFill>
                  <a:srgbClr val="C00000"/>
                </a:solidFill>
                <a:ea typeface="宋体" panose="02010600030101010101" pitchFamily="2" charset="-122"/>
                <a:cs typeface="Times New Roman" panose="02020603050405020304" pitchFamily="18" charset="0"/>
              </a:rPr>
              <a:t>	 }</a:t>
            </a:r>
            <a:endParaRPr lang="en-US" altLang="zh-CN" sz="2000" b="1" dirty="0">
              <a:solidFill>
                <a:srgbClr val="C00000"/>
              </a:solidFill>
              <a:ea typeface="宋体" panose="02010600030101010101" pitchFamily="2" charset="-122"/>
              <a:cs typeface="Times New Roman" panose="02020603050405020304" pitchFamily="18" charset="0"/>
            </a:endParaRPr>
          </a:p>
          <a:p>
            <a:pPr eaLnBrk="1" hangingPunct="1">
              <a:lnSpc>
                <a:spcPct val="80000"/>
              </a:lnSpc>
              <a:spcBef>
                <a:spcPct val="0"/>
              </a:spcBef>
              <a:buFontTx/>
              <a:buNone/>
            </a:pPr>
            <a:r>
              <a:rPr lang="en-US" altLang="zh-CN" sz="2000" b="1" dirty="0">
                <a:solidFill>
                  <a:srgbClr val="C00000"/>
                </a:solidFill>
                <a:ea typeface="宋体" panose="02010600030101010101" pitchFamily="2" charset="-122"/>
                <a:cs typeface="Times New Roman" panose="02020603050405020304" pitchFamily="18" charset="0"/>
              </a:rPr>
              <a:t>	 public void move(){</a:t>
            </a:r>
            <a:endParaRPr lang="en-US" altLang="zh-CN" sz="2000" b="1" dirty="0">
              <a:solidFill>
                <a:srgbClr val="C00000"/>
              </a:solidFill>
              <a:ea typeface="宋体" panose="02010600030101010101" pitchFamily="2" charset="-122"/>
              <a:cs typeface="Times New Roman" panose="02020603050405020304" pitchFamily="18" charset="0"/>
            </a:endParaRPr>
          </a:p>
          <a:p>
            <a:pPr eaLnBrk="1" hangingPunct="1">
              <a:lnSpc>
                <a:spcPct val="80000"/>
              </a:lnSpc>
              <a:spcBef>
                <a:spcPct val="0"/>
              </a:spcBef>
              <a:buFontTx/>
              <a:buNone/>
            </a:pPr>
            <a:r>
              <a:rPr lang="en-US" altLang="zh-CN" sz="2000" b="1" dirty="0">
                <a:solidFill>
                  <a:srgbClr val="C00000"/>
                </a:solidFill>
                <a:ea typeface="宋体" panose="02010600030101010101" pitchFamily="2" charset="-122"/>
                <a:cs typeface="Times New Roman" panose="02020603050405020304" pitchFamily="18" charset="0"/>
              </a:rPr>
              <a:t>		</a:t>
            </a:r>
            <a:r>
              <a:rPr lang="en-US" altLang="zh-CN" sz="2000" b="1" dirty="0" err="1">
                <a:solidFill>
                  <a:srgbClr val="C00000"/>
                </a:solidFill>
                <a:ea typeface="宋体" panose="02010600030101010101" pitchFamily="2" charset="-122"/>
                <a:cs typeface="Times New Roman" panose="02020603050405020304" pitchFamily="18" charset="0"/>
              </a:rPr>
              <a:t>System.out.println</a:t>
            </a:r>
            <a:r>
              <a:rPr lang="en-US" altLang="zh-CN" sz="2000" b="1" dirty="0">
                <a:solidFill>
                  <a:srgbClr val="C00000"/>
                </a:solidFill>
                <a:ea typeface="宋体" panose="02010600030101010101" pitchFamily="2" charset="-122"/>
                <a:cs typeface="Times New Roman" panose="02020603050405020304" pitchFamily="18" charset="0"/>
              </a:rPr>
              <a:t>(“Moving.”);</a:t>
            </a:r>
            <a:endParaRPr lang="en-US" altLang="zh-CN" sz="2000" b="1" dirty="0">
              <a:solidFill>
                <a:srgbClr val="C00000"/>
              </a:solidFill>
              <a:ea typeface="宋体" panose="02010600030101010101" pitchFamily="2" charset="-122"/>
              <a:cs typeface="Times New Roman" panose="02020603050405020304" pitchFamily="18" charset="0"/>
            </a:endParaRPr>
          </a:p>
          <a:p>
            <a:pPr eaLnBrk="1" hangingPunct="1">
              <a:lnSpc>
                <a:spcPct val="80000"/>
              </a:lnSpc>
              <a:spcBef>
                <a:spcPct val="0"/>
              </a:spcBef>
              <a:buFontTx/>
              <a:buNone/>
            </a:pPr>
            <a:r>
              <a:rPr lang="en-US" altLang="zh-CN" sz="2000" b="1" dirty="0">
                <a:solidFill>
                  <a:srgbClr val="C00000"/>
                </a:solidFill>
                <a:ea typeface="宋体" panose="02010600030101010101" pitchFamily="2" charset="-122"/>
                <a:cs typeface="Times New Roman" panose="02020603050405020304" pitchFamily="18" charset="0"/>
              </a:rPr>
              <a:t>    }</a:t>
            </a:r>
            <a:endParaRPr lang="en-US" altLang="zh-CN" sz="2000" b="1" dirty="0">
              <a:solidFill>
                <a:srgbClr val="C00000"/>
              </a:solidFill>
              <a:ea typeface="宋体" panose="02010600030101010101" pitchFamily="2" charset="-122"/>
              <a:cs typeface="Times New Roman" panose="02020603050405020304" pitchFamily="18" charset="0"/>
            </a:endParaRPr>
          </a:p>
          <a:p>
            <a:pPr eaLnBrk="1" hangingPunct="1">
              <a:lnSpc>
                <a:spcPct val="80000"/>
              </a:lnSpc>
              <a:spcBef>
                <a:spcPct val="0"/>
              </a:spcBef>
              <a:buFontTx/>
              <a:buNone/>
            </a:pPr>
            <a:r>
              <a:rPr lang="en-US" altLang="zh-CN" sz="2000" b="1" dirty="0">
                <a:solidFill>
                  <a:srgbClr val="C00000"/>
                </a:solidFill>
                <a:ea typeface="宋体" panose="02010600030101010101" pitchFamily="2" charset="-122"/>
                <a:cs typeface="Times New Roman" panose="02020603050405020304" pitchFamily="18" charset="0"/>
              </a:rPr>
              <a:t> }</a:t>
            </a:r>
            <a:endParaRPr lang="en-US" altLang="zh-CN" sz="2000" b="1" dirty="0">
              <a:solidFill>
                <a:srgbClr val="C00000"/>
              </a:solidFill>
              <a:ea typeface="宋体" panose="02010600030101010101" pitchFamily="2" charset="-122"/>
              <a:cs typeface="Times New Roman" panose="02020603050405020304" pitchFamily="18" charset="0"/>
            </a:endParaRPr>
          </a:p>
          <a:p>
            <a:pPr eaLnBrk="1" hangingPunct="1">
              <a:lnSpc>
                <a:spcPct val="80000"/>
              </a:lnSpc>
              <a:spcBef>
                <a:spcPct val="0"/>
              </a:spcBef>
              <a:buFontTx/>
              <a:buNone/>
            </a:pPr>
            <a:endParaRPr lang="en-US" altLang="zh-CN" sz="2000" b="1" dirty="0">
              <a:solidFill>
                <a:srgbClr val="C00000"/>
              </a:solidFill>
              <a:ea typeface="宋体" panose="02010600030101010101" pitchFamily="2" charset="-122"/>
              <a:cs typeface="Times New Roman" panose="02020603050405020304" pitchFamily="18" charset="0"/>
            </a:endParaRPr>
          </a:p>
          <a:p>
            <a:pPr eaLnBrk="1" hangingPunct="1">
              <a:lnSpc>
                <a:spcPct val="90000"/>
              </a:lnSpc>
              <a:buFontTx/>
              <a:buNone/>
            </a:pPr>
            <a:r>
              <a:rPr lang="en-US" altLang="zh-CN" sz="2000" b="1" dirty="0">
                <a:solidFill>
                  <a:srgbClr val="C00000"/>
                </a:solidFill>
                <a:ea typeface="宋体" panose="02010600030101010101" pitchFamily="2" charset="-122"/>
                <a:cs typeface="Times New Roman" panose="02020603050405020304" pitchFamily="18" charset="0"/>
              </a:rPr>
              <a:t>public class Zoo{</a:t>
            </a:r>
            <a:endParaRPr lang="en-US" altLang="zh-CN" sz="2000" b="1" dirty="0">
              <a:solidFill>
                <a:srgbClr val="C00000"/>
              </a:solidFill>
              <a:ea typeface="宋体" panose="02010600030101010101" pitchFamily="2" charset="-122"/>
              <a:cs typeface="Times New Roman" panose="02020603050405020304" pitchFamily="18" charset="0"/>
            </a:endParaRPr>
          </a:p>
          <a:p>
            <a:pPr eaLnBrk="1" hangingPunct="1">
              <a:lnSpc>
                <a:spcPct val="90000"/>
              </a:lnSpc>
              <a:buFontTx/>
              <a:buNone/>
            </a:pPr>
            <a:r>
              <a:rPr lang="en-US" altLang="zh-CN" sz="2000" b="1" dirty="0">
                <a:solidFill>
                  <a:srgbClr val="C00000"/>
                </a:solidFill>
                <a:ea typeface="宋体" panose="02010600030101010101" pitchFamily="2" charset="-122"/>
                <a:cs typeface="Times New Roman" panose="02020603050405020304" pitchFamily="18" charset="0"/>
              </a:rPr>
              <a:t>	  public static void main(String </a:t>
            </a:r>
            <a:r>
              <a:rPr lang="en-US" altLang="zh-CN" sz="2000" b="1" dirty="0" err="1">
                <a:solidFill>
                  <a:srgbClr val="C00000"/>
                </a:solidFill>
                <a:ea typeface="宋体" panose="02010600030101010101" pitchFamily="2" charset="-122"/>
                <a:cs typeface="Times New Roman" panose="02020603050405020304" pitchFamily="18" charset="0"/>
              </a:rPr>
              <a:t>args</a:t>
            </a:r>
            <a:r>
              <a:rPr lang="en-US" altLang="zh-CN" sz="2000" b="1" dirty="0">
                <a:solidFill>
                  <a:srgbClr val="C00000"/>
                </a:solidFill>
                <a:ea typeface="宋体" panose="02010600030101010101" pitchFamily="2" charset="-122"/>
                <a:cs typeface="Times New Roman" panose="02020603050405020304" pitchFamily="18" charset="0"/>
              </a:rPr>
              <a:t>[]){</a:t>
            </a:r>
            <a:endParaRPr lang="en-US" altLang="zh-CN" sz="2000" b="1" dirty="0">
              <a:solidFill>
                <a:srgbClr val="C00000"/>
              </a:solidFill>
              <a:ea typeface="宋体" panose="02010600030101010101" pitchFamily="2" charset="-122"/>
              <a:cs typeface="Times New Roman" panose="02020603050405020304" pitchFamily="18" charset="0"/>
            </a:endParaRPr>
          </a:p>
          <a:p>
            <a:pPr eaLnBrk="1" hangingPunct="1">
              <a:lnSpc>
                <a:spcPct val="90000"/>
              </a:lnSpc>
              <a:buFontTx/>
              <a:buNone/>
            </a:pPr>
            <a:r>
              <a:rPr lang="en-US" altLang="zh-CN" sz="2000" b="1" dirty="0">
                <a:solidFill>
                  <a:srgbClr val="C00000"/>
                </a:solidFill>
                <a:ea typeface="宋体" panose="02010600030101010101" pitchFamily="2" charset="-122"/>
                <a:cs typeface="Times New Roman" panose="02020603050405020304" pitchFamily="18" charset="0"/>
              </a:rPr>
              <a:t>		 Animal </a:t>
            </a:r>
            <a:r>
              <a:rPr lang="en-US" altLang="zh-CN" sz="2000" b="1" dirty="0" err="1">
                <a:solidFill>
                  <a:srgbClr val="C00000"/>
                </a:solidFill>
                <a:ea typeface="宋体" panose="02010600030101010101" pitchFamily="2" charset="-122"/>
                <a:cs typeface="Times New Roman" panose="02020603050405020304" pitchFamily="18" charset="0"/>
              </a:rPr>
              <a:t>xb</a:t>
            </a:r>
            <a:r>
              <a:rPr lang="en-US" altLang="zh-CN" sz="2000" b="1" dirty="0">
                <a:solidFill>
                  <a:srgbClr val="C00000"/>
                </a:solidFill>
                <a:ea typeface="宋体" panose="02010600030101010101" pitchFamily="2" charset="-122"/>
                <a:cs typeface="Times New Roman" panose="02020603050405020304" pitchFamily="18" charset="0"/>
              </a:rPr>
              <a:t>=new Animal();</a:t>
            </a:r>
            <a:endParaRPr lang="en-US" altLang="zh-CN" sz="2000" b="1" dirty="0">
              <a:solidFill>
                <a:srgbClr val="C00000"/>
              </a:solidFill>
              <a:ea typeface="宋体" panose="02010600030101010101" pitchFamily="2" charset="-122"/>
              <a:cs typeface="Times New Roman" panose="02020603050405020304" pitchFamily="18" charset="0"/>
            </a:endParaRPr>
          </a:p>
          <a:p>
            <a:pPr eaLnBrk="1" hangingPunct="1">
              <a:lnSpc>
                <a:spcPct val="90000"/>
              </a:lnSpc>
              <a:buFontTx/>
              <a:buNone/>
            </a:pPr>
            <a:r>
              <a:rPr lang="en-US" altLang="zh-CN" sz="2000" b="1" dirty="0">
                <a:solidFill>
                  <a:srgbClr val="C00000"/>
                </a:solidFill>
                <a:ea typeface="宋体" panose="02010600030101010101" pitchFamily="2" charset="-122"/>
                <a:cs typeface="Times New Roman" panose="02020603050405020304" pitchFamily="18" charset="0"/>
              </a:rPr>
              <a:t>		 </a:t>
            </a:r>
            <a:r>
              <a:rPr lang="en-US" altLang="zh-CN" sz="2000" b="1" dirty="0" err="1">
                <a:solidFill>
                  <a:srgbClr val="C00000"/>
                </a:solidFill>
                <a:ea typeface="宋体" panose="02010600030101010101" pitchFamily="2" charset="-122"/>
                <a:cs typeface="Times New Roman" panose="02020603050405020304" pitchFamily="18" charset="0"/>
              </a:rPr>
              <a:t>xb.legs</a:t>
            </a:r>
            <a:r>
              <a:rPr lang="en-US" altLang="zh-CN" sz="2000" b="1" dirty="0">
                <a:solidFill>
                  <a:srgbClr val="C00000"/>
                </a:solidFill>
                <a:ea typeface="宋体" panose="02010600030101010101" pitchFamily="2" charset="-122"/>
                <a:cs typeface="Times New Roman" panose="02020603050405020304" pitchFamily="18" charset="0"/>
              </a:rPr>
              <a:t>=4000;</a:t>
            </a:r>
            <a:endParaRPr lang="en-US" altLang="zh-CN" sz="2000" b="1" dirty="0">
              <a:solidFill>
                <a:srgbClr val="C00000"/>
              </a:solidFill>
              <a:ea typeface="宋体" panose="02010600030101010101" pitchFamily="2" charset="-122"/>
              <a:cs typeface="Times New Roman" panose="02020603050405020304" pitchFamily="18" charset="0"/>
            </a:endParaRPr>
          </a:p>
          <a:p>
            <a:pPr eaLnBrk="1" hangingPunct="1">
              <a:lnSpc>
                <a:spcPct val="90000"/>
              </a:lnSpc>
              <a:buFontTx/>
              <a:buNone/>
            </a:pPr>
            <a:r>
              <a:rPr lang="en-US" altLang="zh-CN" sz="2000" b="1" dirty="0">
                <a:solidFill>
                  <a:srgbClr val="C00000"/>
                </a:solidFill>
                <a:ea typeface="宋体" panose="02010600030101010101" pitchFamily="2" charset="-122"/>
                <a:cs typeface="Times New Roman" panose="02020603050405020304" pitchFamily="18" charset="0"/>
              </a:rPr>
              <a:t>		 </a:t>
            </a:r>
            <a:r>
              <a:rPr lang="en-US" altLang="zh-CN" sz="2000" b="1" dirty="0" err="1">
                <a:solidFill>
                  <a:srgbClr val="C00000"/>
                </a:solidFill>
                <a:ea typeface="宋体" panose="02010600030101010101" pitchFamily="2" charset="-122"/>
                <a:cs typeface="Times New Roman" panose="02020603050405020304" pitchFamily="18" charset="0"/>
              </a:rPr>
              <a:t>System.out.println</a:t>
            </a:r>
            <a:r>
              <a:rPr lang="en-US" altLang="zh-CN" sz="2000" b="1" dirty="0">
                <a:solidFill>
                  <a:srgbClr val="C00000"/>
                </a:solidFill>
                <a:ea typeface="宋体" panose="02010600030101010101" pitchFamily="2" charset="-122"/>
                <a:cs typeface="Times New Roman" panose="02020603050405020304" pitchFamily="18" charset="0"/>
              </a:rPr>
              <a:t>(</a:t>
            </a:r>
            <a:r>
              <a:rPr lang="en-US" altLang="zh-CN" sz="2000" b="1" dirty="0" err="1">
                <a:solidFill>
                  <a:srgbClr val="C00000"/>
                </a:solidFill>
                <a:ea typeface="宋体" panose="02010600030101010101" pitchFamily="2" charset="-122"/>
                <a:cs typeface="Times New Roman" panose="02020603050405020304" pitchFamily="18" charset="0"/>
              </a:rPr>
              <a:t>xb.legs</a:t>
            </a:r>
            <a:r>
              <a:rPr lang="en-US" altLang="zh-CN" sz="2000" b="1" dirty="0">
                <a:solidFill>
                  <a:srgbClr val="C00000"/>
                </a:solidFill>
                <a:ea typeface="宋体" panose="02010600030101010101" pitchFamily="2" charset="-122"/>
                <a:cs typeface="Times New Roman" panose="02020603050405020304" pitchFamily="18" charset="0"/>
              </a:rPr>
              <a:t>);</a:t>
            </a:r>
            <a:endParaRPr lang="en-US" altLang="zh-CN" sz="2000" b="1" dirty="0">
              <a:solidFill>
                <a:srgbClr val="C00000"/>
              </a:solidFill>
              <a:ea typeface="宋体" panose="02010600030101010101" pitchFamily="2" charset="-122"/>
              <a:cs typeface="Times New Roman" panose="02020603050405020304" pitchFamily="18" charset="0"/>
            </a:endParaRPr>
          </a:p>
          <a:p>
            <a:pPr eaLnBrk="1" hangingPunct="1">
              <a:lnSpc>
                <a:spcPct val="90000"/>
              </a:lnSpc>
              <a:buFontTx/>
              <a:buNone/>
            </a:pPr>
            <a:r>
              <a:rPr lang="en-US" altLang="zh-CN" sz="2000" b="1" dirty="0">
                <a:solidFill>
                  <a:srgbClr val="C00000"/>
                </a:solidFill>
                <a:ea typeface="宋体" panose="02010600030101010101" pitchFamily="2" charset="-122"/>
                <a:cs typeface="Times New Roman" panose="02020603050405020304" pitchFamily="18" charset="0"/>
              </a:rPr>
              <a:t>	           xb.eat();</a:t>
            </a:r>
            <a:r>
              <a:rPr lang="en-US" altLang="zh-CN" sz="2000" b="1" dirty="0" err="1">
                <a:solidFill>
                  <a:srgbClr val="C00000"/>
                </a:solidFill>
                <a:ea typeface="宋体" panose="02010600030101010101" pitchFamily="2" charset="-122"/>
                <a:cs typeface="Times New Roman" panose="02020603050405020304" pitchFamily="18" charset="0"/>
              </a:rPr>
              <a:t>xb.move</a:t>
            </a:r>
            <a:r>
              <a:rPr lang="en-US" altLang="zh-CN" sz="2000" b="1" dirty="0">
                <a:solidFill>
                  <a:srgbClr val="C00000"/>
                </a:solidFill>
                <a:ea typeface="宋体" panose="02010600030101010101" pitchFamily="2" charset="-122"/>
                <a:cs typeface="Times New Roman" panose="02020603050405020304" pitchFamily="18" charset="0"/>
              </a:rPr>
              <a:t>();</a:t>
            </a:r>
            <a:endParaRPr lang="en-US" altLang="zh-CN" sz="2000" b="1" dirty="0">
              <a:solidFill>
                <a:srgbClr val="C00000"/>
              </a:solidFill>
              <a:ea typeface="宋体" panose="02010600030101010101" pitchFamily="2" charset="-122"/>
              <a:cs typeface="Times New Roman" panose="02020603050405020304" pitchFamily="18" charset="0"/>
            </a:endParaRPr>
          </a:p>
          <a:p>
            <a:pPr eaLnBrk="1" hangingPunct="1">
              <a:lnSpc>
                <a:spcPct val="90000"/>
              </a:lnSpc>
              <a:buFontTx/>
              <a:buNone/>
            </a:pPr>
            <a:r>
              <a:rPr lang="en-US" altLang="zh-CN" sz="2000" b="1" dirty="0">
                <a:solidFill>
                  <a:srgbClr val="C00000"/>
                </a:solidFill>
                <a:ea typeface="宋体" panose="02010600030101010101" pitchFamily="2" charset="-122"/>
                <a:cs typeface="Times New Roman" panose="02020603050405020304" pitchFamily="18" charset="0"/>
              </a:rPr>
              <a:t>     }  }</a:t>
            </a:r>
            <a:endParaRPr lang="en-US" altLang="zh-CN" sz="2000" b="1" dirty="0">
              <a:solidFill>
                <a:srgbClr val="C00000"/>
              </a:solidFill>
              <a:ea typeface="宋体" panose="02010600030101010101" pitchFamily="2" charset="-122"/>
              <a:cs typeface="Times New Roman" panose="02020603050405020304" pitchFamily="18" charset="0"/>
            </a:endParaRPr>
          </a:p>
        </p:txBody>
      </p:sp>
      <p:sp>
        <p:nvSpPr>
          <p:cNvPr id="465924" name="Text Box 4"/>
          <p:cNvSpPr txBox="1">
            <a:spLocks noChangeArrowheads="1"/>
          </p:cNvSpPr>
          <p:nvPr/>
        </p:nvSpPr>
        <p:spPr bwMode="auto">
          <a:xfrm>
            <a:off x="5580112" y="4629806"/>
            <a:ext cx="3200400" cy="406400"/>
          </a:xfrm>
          <a:prstGeom prst="rect">
            <a:avLst/>
          </a:prstGeom>
          <a:noFill/>
          <a:ln w="9525">
            <a:solidFill>
              <a:schemeClr val="tx1"/>
            </a:solidFill>
            <a:miter lim="800000"/>
          </a:ln>
        </p:spPr>
        <p:txBody>
          <a:bodyPr>
            <a:spAutoFit/>
          </a:bodyPr>
          <a:lstStyle/>
          <a:p>
            <a:pPr>
              <a:spcBef>
                <a:spcPct val="50000"/>
              </a:spcBef>
            </a:pPr>
            <a:r>
              <a:rPr lang="zh-CN" altLang="en-US" sz="2000" b="1" dirty="0">
                <a:ea typeface="宋体" panose="02010600030101010101" pitchFamily="2" charset="-122"/>
                <a:cs typeface="Times New Roman" panose="02020603050405020304" pitchFamily="18" charset="0"/>
              </a:rPr>
              <a:t>问题：</a:t>
            </a:r>
            <a:r>
              <a:rPr lang="en-US" altLang="zh-CN" sz="2000" b="1" dirty="0" err="1">
                <a:ea typeface="宋体" panose="02010600030101010101" pitchFamily="2" charset="-122"/>
                <a:cs typeface="Times New Roman" panose="02020603050405020304" pitchFamily="18" charset="0"/>
              </a:rPr>
              <a:t>xb.legs</a:t>
            </a:r>
            <a:r>
              <a:rPr lang="en-US" altLang="zh-CN" sz="2000" b="1" dirty="0">
                <a:ea typeface="宋体" panose="02010600030101010101" pitchFamily="2" charset="-122"/>
                <a:cs typeface="Times New Roman" panose="02020603050405020304" pitchFamily="18" charset="0"/>
              </a:rPr>
              <a:t> = -1000;</a:t>
            </a:r>
            <a:endParaRPr lang="en-US" altLang="zh-CN" sz="2000" b="1" dirty="0">
              <a:ea typeface="宋体" panose="02010600030101010101" pitchFamily="2" charset="-122"/>
              <a:cs typeface="Times New Roman" panose="02020603050405020304" pitchFamily="18" charset="0"/>
            </a:endParaRPr>
          </a:p>
        </p:txBody>
      </p:sp>
      <p:sp>
        <p:nvSpPr>
          <p:cNvPr id="465925" name="Rectangle 5"/>
          <p:cNvSpPr>
            <a:spLocks noChangeArrowheads="1"/>
          </p:cNvSpPr>
          <p:nvPr/>
        </p:nvSpPr>
        <p:spPr bwMode="auto">
          <a:xfrm>
            <a:off x="5580112" y="2513204"/>
            <a:ext cx="3124200" cy="1168400"/>
          </a:xfrm>
          <a:prstGeom prst="rect">
            <a:avLst/>
          </a:prstGeom>
          <a:noFill/>
          <a:ln w="9525">
            <a:solidFill>
              <a:schemeClr val="tx1"/>
            </a:solidFill>
            <a:miter lim="800000"/>
          </a:ln>
        </p:spPr>
        <p:txBody>
          <a:bodyPr>
            <a:spAutoFit/>
          </a:bodyPr>
          <a:lstStyle/>
          <a:p>
            <a:pPr>
              <a:spcBef>
                <a:spcPct val="50000"/>
              </a:spcBef>
            </a:pPr>
            <a:r>
              <a:rPr lang="zh-CN" altLang="en-US" sz="2000" b="1" dirty="0">
                <a:ea typeface="宋体" panose="02010600030101010101" pitchFamily="2" charset="-122"/>
                <a:cs typeface="Times New Roman" panose="02020603050405020304" pitchFamily="18" charset="0"/>
              </a:rPr>
              <a:t>应该将</a:t>
            </a:r>
            <a:r>
              <a:rPr lang="en-US" altLang="zh-CN" sz="2000" b="1" dirty="0">
                <a:ea typeface="宋体" panose="02010600030101010101" pitchFamily="2" charset="-122"/>
                <a:cs typeface="Times New Roman" panose="02020603050405020304" pitchFamily="18" charset="0"/>
              </a:rPr>
              <a:t>legs</a:t>
            </a:r>
            <a:r>
              <a:rPr lang="zh-CN" altLang="en-US" sz="2000" b="1" dirty="0">
                <a:ea typeface="宋体" panose="02010600030101010101" pitchFamily="2" charset="-122"/>
                <a:cs typeface="Times New Roman" panose="02020603050405020304" pitchFamily="18" charset="0"/>
              </a:rPr>
              <a:t>属性保护起来，防止乱用。</a:t>
            </a:r>
            <a:endParaRPr lang="zh-CN" altLang="en-US" sz="2000" b="1" dirty="0">
              <a:ea typeface="宋体" panose="02010600030101010101" pitchFamily="2" charset="-122"/>
              <a:cs typeface="Times New Roman" panose="02020603050405020304" pitchFamily="18" charset="0"/>
            </a:endParaRPr>
          </a:p>
          <a:p>
            <a:pPr>
              <a:spcBef>
                <a:spcPct val="50000"/>
              </a:spcBef>
            </a:pPr>
            <a:r>
              <a:rPr lang="zh-CN" altLang="en-US" sz="2000" b="1" dirty="0">
                <a:solidFill>
                  <a:srgbClr val="FF0000"/>
                </a:solidFill>
                <a:ea typeface="宋体" panose="02010600030101010101" pitchFamily="2" charset="-122"/>
                <a:cs typeface="Times New Roman" panose="02020603050405020304" pitchFamily="18" charset="0"/>
              </a:rPr>
              <a:t>保护的方式：信息隐藏</a:t>
            </a:r>
            <a:endParaRPr lang="zh-CN" altLang="en-US" sz="2000" b="1" dirty="0">
              <a:solidFill>
                <a:srgbClr val="FF0000"/>
              </a:solidFill>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65924"/>
                                        </p:tgtEl>
                                        <p:attrNameLst>
                                          <p:attrName>style.visibility</p:attrName>
                                        </p:attrNameLst>
                                      </p:cBhvr>
                                      <p:to>
                                        <p:strVal val="visible"/>
                                      </p:to>
                                    </p:set>
                                    <p:anim calcmode="lin" valueType="num">
                                      <p:cBhvr additive="base">
                                        <p:cTn id="7" dur="500" fill="hold"/>
                                        <p:tgtEl>
                                          <p:spTgt spid="465924"/>
                                        </p:tgtEl>
                                        <p:attrNameLst>
                                          <p:attrName>ppt_x</p:attrName>
                                        </p:attrNameLst>
                                      </p:cBhvr>
                                      <p:tavLst>
                                        <p:tav tm="0">
                                          <p:val>
                                            <p:strVal val="1+#ppt_w/2"/>
                                          </p:val>
                                        </p:tav>
                                        <p:tav tm="100000">
                                          <p:val>
                                            <p:strVal val="#ppt_x"/>
                                          </p:val>
                                        </p:tav>
                                      </p:tavLst>
                                    </p:anim>
                                    <p:anim calcmode="lin" valueType="num">
                                      <p:cBhvr additive="base">
                                        <p:cTn id="8" dur="500" fill="hold"/>
                                        <p:tgtEl>
                                          <p:spTgt spid="46592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65925"/>
                                        </p:tgtEl>
                                        <p:attrNameLst>
                                          <p:attrName>style.visibility</p:attrName>
                                        </p:attrNameLst>
                                      </p:cBhvr>
                                      <p:to>
                                        <p:strVal val="visible"/>
                                      </p:to>
                                    </p:set>
                                    <p:anim calcmode="lin" valueType="num">
                                      <p:cBhvr additive="base">
                                        <p:cTn id="13" dur="500" fill="hold"/>
                                        <p:tgtEl>
                                          <p:spTgt spid="465925"/>
                                        </p:tgtEl>
                                        <p:attrNameLst>
                                          <p:attrName>ppt_x</p:attrName>
                                        </p:attrNameLst>
                                      </p:cBhvr>
                                      <p:tavLst>
                                        <p:tav tm="0">
                                          <p:val>
                                            <p:strVal val="1+#ppt_w/2"/>
                                          </p:val>
                                        </p:tav>
                                        <p:tav tm="100000">
                                          <p:val>
                                            <p:strVal val="#ppt_x"/>
                                          </p:val>
                                        </p:tav>
                                      </p:tavLst>
                                    </p:anim>
                                    <p:anim calcmode="lin" valueType="num">
                                      <p:cBhvr additive="base">
                                        <p:cTn id="14" dur="500" fill="hold"/>
                                        <p:tgtEl>
                                          <p:spTgt spid="4659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24" grpId="0" animBg="1" autoUpdateAnimBg="0"/>
      <p:bldP spid="465925" grpId="0" animBg="1"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a:xfrm>
            <a:off x="251520" y="1628800"/>
            <a:ext cx="8542420" cy="3671887"/>
          </a:xfrm>
        </p:spPr>
        <p:txBody>
          <a:bodyPr/>
          <a:lstStyle/>
          <a:p>
            <a:pPr algn="just" eaLnBrk="1" hangingPunct="1">
              <a:spcBef>
                <a:spcPct val="50000"/>
              </a:spcBef>
              <a:buClr>
                <a:schemeClr val="tx1"/>
              </a:buClr>
              <a:buFont typeface="Wingdings" panose="05000000000000000000" pitchFamily="2" charset="2"/>
              <a:buNone/>
            </a:pPr>
            <a:r>
              <a:rPr lang="en-US" altLang="zh-CN" sz="2800" dirty="0">
                <a:ea typeface="宋体" panose="02010600030101010101" pitchFamily="2" charset="-122"/>
                <a:cs typeface="Times New Roman" panose="02020603050405020304" pitchFamily="18" charset="0"/>
              </a:rPr>
              <a:t>   Java</a:t>
            </a:r>
            <a:r>
              <a:rPr lang="zh-CN" altLang="en-US" sz="2800" dirty="0">
                <a:ea typeface="宋体" panose="02010600030101010101" pitchFamily="2" charset="-122"/>
                <a:cs typeface="Times New Roman" panose="02020603050405020304" pitchFamily="18" charset="0"/>
              </a:rPr>
              <a:t>中通过将数据声明为私有的</a:t>
            </a:r>
            <a:r>
              <a:rPr lang="en-US" altLang="zh-CN" sz="2800" dirty="0">
                <a:ea typeface="宋体" panose="02010600030101010101" pitchFamily="2" charset="-122"/>
                <a:cs typeface="Times New Roman" panose="02020603050405020304" pitchFamily="18" charset="0"/>
              </a:rPr>
              <a:t>(private)</a:t>
            </a:r>
            <a:r>
              <a:rPr lang="zh-CN" altLang="en-US" sz="2800" dirty="0">
                <a:ea typeface="宋体" panose="02010600030101010101" pitchFamily="2" charset="-122"/>
                <a:cs typeface="Times New Roman" panose="02020603050405020304" pitchFamily="18" charset="0"/>
              </a:rPr>
              <a:t>，再提供</a:t>
            </a:r>
            <a:r>
              <a:rPr lang="zh-CN" altLang="en-US" dirty="0">
                <a:ea typeface="宋体" panose="02010600030101010101" pitchFamily="2" charset="-122"/>
                <a:cs typeface="Times New Roman" panose="02020603050405020304" pitchFamily="18" charset="0"/>
              </a:rPr>
              <a:t>公共</a:t>
            </a:r>
            <a:r>
              <a:rPr lang="zh-CN" altLang="en-US" sz="2800" dirty="0">
                <a:ea typeface="宋体" panose="02010600030101010101" pitchFamily="2" charset="-122"/>
                <a:cs typeface="Times New Roman" panose="02020603050405020304" pitchFamily="18" charset="0"/>
              </a:rPr>
              <a:t>的（</a:t>
            </a:r>
            <a:r>
              <a:rPr lang="en-US" altLang="zh-CN" sz="2800" dirty="0">
                <a:ea typeface="宋体" panose="02010600030101010101" pitchFamily="2" charset="-122"/>
                <a:cs typeface="Times New Roman" panose="02020603050405020304" pitchFamily="18" charset="0"/>
              </a:rPr>
              <a:t>public</a:t>
            </a:r>
            <a:r>
              <a:rPr lang="zh-CN" altLang="en-US" sz="2800" dirty="0">
                <a:ea typeface="宋体" panose="02010600030101010101" pitchFamily="2" charset="-122"/>
                <a:cs typeface="Times New Roman" panose="02020603050405020304" pitchFamily="18" charset="0"/>
              </a:rPr>
              <a:t>）方法</a:t>
            </a:r>
            <a:r>
              <a:rPr lang="en-US" altLang="zh-CN" sz="2800" dirty="0">
                <a:ea typeface="宋体" panose="02010600030101010101" pitchFamily="2" charset="-122"/>
                <a:cs typeface="Times New Roman" panose="02020603050405020304" pitchFamily="18" charset="0"/>
              </a:rPr>
              <a:t>:</a:t>
            </a:r>
            <a:r>
              <a:rPr lang="en-US" altLang="zh-CN" sz="2800" b="1" dirty="0" err="1">
                <a:solidFill>
                  <a:srgbClr val="C00000"/>
                </a:solidFill>
                <a:ea typeface="宋体" panose="02010600030101010101" pitchFamily="2" charset="-122"/>
                <a:cs typeface="Times New Roman" panose="02020603050405020304" pitchFamily="18" charset="0"/>
              </a:rPr>
              <a:t>getXxx</a:t>
            </a:r>
            <a:r>
              <a:rPr lang="en-US" altLang="zh-CN" sz="2800" b="1" dirty="0">
                <a:solidFill>
                  <a:srgbClr val="C00000"/>
                </a:solidFill>
                <a:ea typeface="宋体" panose="02010600030101010101" pitchFamily="2" charset="-122"/>
                <a:cs typeface="Times New Roman" panose="02020603050405020304" pitchFamily="18" charset="0"/>
              </a:rPr>
              <a:t>()</a:t>
            </a:r>
            <a:r>
              <a:rPr lang="zh-CN" altLang="en-US" sz="2800" b="1" dirty="0">
                <a:solidFill>
                  <a:srgbClr val="C00000"/>
                </a:solidFill>
                <a:ea typeface="宋体" panose="02010600030101010101" pitchFamily="2" charset="-122"/>
                <a:cs typeface="Times New Roman" panose="02020603050405020304" pitchFamily="18" charset="0"/>
              </a:rPr>
              <a:t>和</a:t>
            </a:r>
            <a:r>
              <a:rPr lang="en-US" altLang="zh-CN" sz="2800" b="1" dirty="0" err="1">
                <a:solidFill>
                  <a:srgbClr val="C00000"/>
                </a:solidFill>
                <a:ea typeface="宋体" panose="02010600030101010101" pitchFamily="2" charset="-122"/>
                <a:cs typeface="Times New Roman" panose="02020603050405020304" pitchFamily="18" charset="0"/>
              </a:rPr>
              <a:t>setXxx</a:t>
            </a:r>
            <a:r>
              <a:rPr lang="en-US" altLang="zh-CN" sz="2800" b="1" dirty="0">
                <a:solidFill>
                  <a:srgbClr val="C00000"/>
                </a:solidFill>
                <a:ea typeface="宋体" panose="02010600030101010101" pitchFamily="2" charset="-122"/>
                <a:cs typeface="Times New Roman" panose="02020603050405020304" pitchFamily="18" charset="0"/>
              </a:rPr>
              <a:t>()</a:t>
            </a:r>
            <a:r>
              <a:rPr lang="zh-CN" altLang="en-US" sz="2800" dirty="0">
                <a:ea typeface="宋体" panose="02010600030101010101" pitchFamily="2" charset="-122"/>
                <a:cs typeface="Times New Roman" panose="02020603050405020304" pitchFamily="18" charset="0"/>
              </a:rPr>
              <a:t>实现对该属性的操作，以实现下述目的：</a:t>
            </a:r>
            <a:endParaRPr lang="zh-CN" altLang="en-US" sz="2800" dirty="0">
              <a:ea typeface="宋体" panose="02010600030101010101" pitchFamily="2" charset="-122"/>
              <a:cs typeface="Times New Roman" panose="02020603050405020304" pitchFamily="18" charset="0"/>
            </a:endParaRPr>
          </a:p>
          <a:p>
            <a:pPr lvl="1" algn="just" eaLnBrk="1" hangingPunct="1">
              <a:spcBef>
                <a:spcPct val="50000"/>
              </a:spcBef>
              <a:buFont typeface="Wingdings" panose="05000000000000000000" pitchFamily="2" charset="2"/>
              <a:buChar char="Ø"/>
            </a:pPr>
            <a:r>
              <a:rPr lang="zh-CN" altLang="en-US" sz="2400" dirty="0">
                <a:solidFill>
                  <a:srgbClr val="C00000"/>
                </a:solidFill>
                <a:ea typeface="宋体" panose="02010600030101010101" pitchFamily="2" charset="-122"/>
                <a:cs typeface="Times New Roman" panose="02020603050405020304" pitchFamily="18" charset="0"/>
              </a:rPr>
              <a:t>隐藏</a:t>
            </a:r>
            <a:r>
              <a:rPr lang="zh-CN" altLang="en-US" sz="2400" dirty="0">
                <a:ea typeface="宋体" panose="02010600030101010101" pitchFamily="2" charset="-122"/>
                <a:cs typeface="Times New Roman" panose="02020603050405020304" pitchFamily="18" charset="0"/>
              </a:rPr>
              <a:t>一个类中</a:t>
            </a:r>
            <a:r>
              <a:rPr lang="zh-CN" altLang="en-US" dirty="0">
                <a:ea typeface="宋体" panose="02010600030101010101" pitchFamily="2" charset="-122"/>
                <a:cs typeface="Times New Roman" panose="02020603050405020304" pitchFamily="18" charset="0"/>
              </a:rPr>
              <a:t>不需要对外提供的</a:t>
            </a:r>
            <a:r>
              <a:rPr lang="zh-CN" altLang="en-US" sz="2400" dirty="0">
                <a:ea typeface="宋体" panose="02010600030101010101" pitchFamily="2" charset="-122"/>
                <a:cs typeface="Times New Roman" panose="02020603050405020304" pitchFamily="18" charset="0"/>
              </a:rPr>
              <a:t>实现细节；</a:t>
            </a:r>
            <a:endParaRPr lang="zh-CN" altLang="en-US" sz="2400" dirty="0">
              <a:ea typeface="宋体" panose="02010600030101010101" pitchFamily="2" charset="-122"/>
              <a:cs typeface="Times New Roman" panose="02020603050405020304" pitchFamily="18" charset="0"/>
            </a:endParaRPr>
          </a:p>
          <a:p>
            <a:pPr lvl="1" algn="just" eaLnBrk="1" hangingPunct="1">
              <a:spcBef>
                <a:spcPct val="50000"/>
              </a:spcBef>
              <a:buFont typeface="Wingdings" panose="05000000000000000000" pitchFamily="2" charset="2"/>
              <a:buChar char="Ø"/>
            </a:pPr>
            <a:r>
              <a:rPr lang="zh-CN" altLang="en-US" sz="2400" dirty="0">
                <a:ea typeface="宋体" panose="02010600030101010101" pitchFamily="2" charset="-122"/>
                <a:cs typeface="Times New Roman" panose="02020603050405020304" pitchFamily="18" charset="0"/>
              </a:rPr>
              <a:t>使用者只能通过事先定制好的</a:t>
            </a:r>
            <a:r>
              <a:rPr lang="zh-CN" altLang="en-US" sz="2400" dirty="0">
                <a:solidFill>
                  <a:srgbClr val="C00000"/>
                </a:solidFill>
                <a:ea typeface="宋体" panose="02010600030101010101" pitchFamily="2" charset="-122"/>
                <a:cs typeface="Times New Roman" panose="02020603050405020304" pitchFamily="18" charset="0"/>
              </a:rPr>
              <a:t>方法来访问数据</a:t>
            </a:r>
            <a:r>
              <a:rPr lang="zh-CN" altLang="en-US" sz="2400" dirty="0">
                <a:ea typeface="宋体" panose="02010600030101010101" pitchFamily="2" charset="-122"/>
                <a:cs typeface="Times New Roman" panose="02020603050405020304" pitchFamily="18" charset="0"/>
              </a:rPr>
              <a:t>，可以方便地加入控制逻辑，限制对属性的不合理操作；</a:t>
            </a:r>
            <a:endParaRPr lang="zh-CN" altLang="en-US" sz="2400" dirty="0">
              <a:ea typeface="宋体" panose="02010600030101010101" pitchFamily="2" charset="-122"/>
              <a:cs typeface="Times New Roman" panose="02020603050405020304" pitchFamily="18" charset="0"/>
            </a:endParaRPr>
          </a:p>
          <a:p>
            <a:pPr lvl="1" algn="just" eaLnBrk="1" hangingPunct="1">
              <a:spcBef>
                <a:spcPct val="50000"/>
              </a:spcBef>
              <a:buFont typeface="Wingdings" panose="05000000000000000000" pitchFamily="2" charset="2"/>
              <a:buChar char="Ø"/>
            </a:pPr>
            <a:r>
              <a:rPr lang="zh-CN" altLang="en-US" sz="2400" dirty="0">
                <a:ea typeface="宋体" panose="02010600030101010101" pitchFamily="2" charset="-122"/>
                <a:cs typeface="Times New Roman" panose="02020603050405020304" pitchFamily="18" charset="0"/>
              </a:rPr>
              <a:t>便于修改，增强代码的可维护性；</a:t>
            </a:r>
            <a:endParaRPr lang="zh-CN" altLang="en-US" sz="2400" dirty="0">
              <a:ea typeface="宋体" panose="02010600030101010101" pitchFamily="2" charset="-122"/>
              <a:cs typeface="Times New Roman" panose="02020603050405020304" pitchFamily="18" charset="0"/>
            </a:endParaRPr>
          </a:p>
        </p:txBody>
      </p:sp>
      <p:sp>
        <p:nvSpPr>
          <p:cNvPr id="4" name="Rectangle 2"/>
          <p:cNvSpPr txBox="1">
            <a:spLocks noChangeArrowheads="1"/>
          </p:cNvSpPr>
          <p:nvPr/>
        </p:nvSpPr>
        <p:spPr>
          <a:xfrm>
            <a:off x="2411760" y="764704"/>
            <a:ext cx="4940038" cy="73605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zh-CN" altLang="en-US" b="1" dirty="0">
                <a:latin typeface="+mn-lt"/>
                <a:ea typeface="宋体" panose="02010600030101010101" pitchFamily="2" charset="-122"/>
                <a:cs typeface="Arial Unicode MS" panose="020B0604020202020204" pitchFamily="34" charset="-122"/>
              </a:rPr>
              <a:t>信息的封装和隐藏</a:t>
            </a:r>
            <a:r>
              <a:rPr lang="en-US" altLang="zh-CN" b="1" dirty="0">
                <a:latin typeface="+mn-lt"/>
                <a:ea typeface="宋体" panose="02010600030101010101" pitchFamily="2" charset="-122"/>
                <a:cs typeface="Arial Unicode MS" panose="020B0604020202020204" pitchFamily="34" charset="-122"/>
              </a:rPr>
              <a:t> </a:t>
            </a:r>
            <a:endParaRPr lang="en-US" altLang="zh-CN" sz="1600" b="1" dirty="0">
              <a:latin typeface="+mn-lt"/>
              <a:ea typeface="宋体" panose="02010600030101010101" pitchFamily="2" charset="-122"/>
              <a:cs typeface="Arial Unicode MS" panose="020B0604020202020204" pitchFamily="34" charset="-122"/>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059832" y="548680"/>
            <a:ext cx="4940038" cy="736056"/>
          </a:xfrm>
        </p:spPr>
        <p:txBody>
          <a:bodyPr>
            <a:normAutofit/>
          </a:bodyPr>
          <a:lstStyle/>
          <a:p>
            <a:pPr eaLnBrk="1" hangingPunct="1"/>
            <a:r>
              <a:rPr lang="zh-CN" altLang="en-US" b="1" dirty="0">
                <a:latin typeface="+mn-lt"/>
                <a:ea typeface="宋体" panose="02010600030101010101" pitchFamily="2" charset="-122"/>
                <a:cs typeface="Arial Unicode MS" panose="020B0604020202020204" pitchFamily="34" charset="-122"/>
              </a:rPr>
              <a:t>信息的封装和隐藏</a:t>
            </a:r>
            <a:r>
              <a:rPr lang="en-US" altLang="zh-CN" b="1" dirty="0">
                <a:latin typeface="+mn-lt"/>
                <a:ea typeface="宋体" panose="02010600030101010101" pitchFamily="2" charset="-122"/>
                <a:cs typeface="Arial Unicode MS" panose="020B0604020202020204" pitchFamily="34" charset="-122"/>
              </a:rPr>
              <a:t> </a:t>
            </a:r>
            <a:endParaRPr lang="en-US" altLang="zh-CN" sz="1600" b="1" dirty="0">
              <a:latin typeface="+mn-lt"/>
              <a:ea typeface="宋体" panose="02010600030101010101" pitchFamily="2" charset="-122"/>
              <a:cs typeface="Arial Unicode MS" panose="020B0604020202020204" pitchFamily="34" charset="-122"/>
            </a:endParaRPr>
          </a:p>
        </p:txBody>
      </p:sp>
      <p:sp>
        <p:nvSpPr>
          <p:cNvPr id="2" name="TextBox 1"/>
          <p:cNvSpPr txBox="1"/>
          <p:nvPr/>
        </p:nvSpPr>
        <p:spPr>
          <a:xfrm>
            <a:off x="179512" y="1052736"/>
            <a:ext cx="8784976" cy="5961697"/>
          </a:xfrm>
          <a:prstGeom prst="rect">
            <a:avLst/>
          </a:prstGeom>
          <a:noFill/>
        </p:spPr>
        <p:txBody>
          <a:bodyPr wrap="square" rtlCol="0">
            <a:spAutoFit/>
          </a:bodyPr>
          <a:lstStyle/>
          <a:p>
            <a:pPr algn="just">
              <a:lnSpc>
                <a:spcPct val="50000"/>
              </a:lnSpc>
              <a:spcBef>
                <a:spcPct val="50000"/>
              </a:spcBef>
              <a:buClr>
                <a:schemeClr val="tx1"/>
              </a:buClr>
            </a:pPr>
            <a:r>
              <a:rPr lang="en-US" altLang="zh-CN" sz="2000" b="1" dirty="0">
                <a:solidFill>
                  <a:srgbClr val="C00000"/>
                </a:solidFill>
                <a:ea typeface="宋体" panose="02010600030101010101" pitchFamily="2" charset="-122"/>
                <a:cs typeface="Times New Roman" panose="02020603050405020304" pitchFamily="18" charset="0"/>
              </a:rPr>
              <a:t>public class Animal{</a:t>
            </a:r>
            <a:endParaRPr lang="en-US" altLang="zh-CN" sz="2000" b="1" dirty="0">
              <a:solidFill>
                <a:srgbClr val="C00000"/>
              </a:solidFill>
              <a:ea typeface="宋体" panose="02010600030101010101" pitchFamily="2" charset="-122"/>
              <a:cs typeface="Times New Roman" panose="02020603050405020304" pitchFamily="18" charset="0"/>
            </a:endParaRPr>
          </a:p>
          <a:p>
            <a:pPr algn="just">
              <a:lnSpc>
                <a:spcPct val="50000"/>
              </a:lnSpc>
              <a:spcBef>
                <a:spcPct val="50000"/>
              </a:spcBef>
              <a:buClr>
                <a:schemeClr val="tx1"/>
              </a:buClr>
            </a:pPr>
            <a:r>
              <a:rPr lang="en-US" altLang="zh-CN" sz="2000" b="1" dirty="0">
                <a:solidFill>
                  <a:srgbClr val="C00000"/>
                </a:solidFill>
                <a:ea typeface="宋体" panose="02010600030101010101" pitchFamily="2" charset="-122"/>
                <a:cs typeface="Times New Roman" panose="02020603050405020304" pitchFamily="18" charset="0"/>
              </a:rPr>
              <a:t>	private </a:t>
            </a:r>
            <a:r>
              <a:rPr lang="en-US" altLang="zh-CN" sz="2000" b="1" dirty="0" err="1">
                <a:solidFill>
                  <a:srgbClr val="C00000"/>
                </a:solidFill>
                <a:ea typeface="宋体" panose="02010600030101010101" pitchFamily="2" charset="-122"/>
                <a:cs typeface="Times New Roman" panose="02020603050405020304" pitchFamily="18" charset="0"/>
              </a:rPr>
              <a:t>int</a:t>
            </a:r>
            <a:r>
              <a:rPr lang="en-US" altLang="zh-CN" sz="2000" b="1" dirty="0">
                <a:solidFill>
                  <a:srgbClr val="C00000"/>
                </a:solidFill>
                <a:ea typeface="宋体" panose="02010600030101010101" pitchFamily="2" charset="-122"/>
                <a:cs typeface="Times New Roman" panose="02020603050405020304" pitchFamily="18" charset="0"/>
              </a:rPr>
              <a:t> legs;</a:t>
            </a:r>
            <a:r>
              <a:rPr lang="en-US" altLang="zh-CN" sz="2000" b="1" dirty="0">
                <a:ea typeface="宋体" panose="02010600030101010101" pitchFamily="2" charset="-122"/>
                <a:cs typeface="Times New Roman" panose="02020603050405020304" pitchFamily="18" charset="0"/>
              </a:rPr>
              <a:t>//</a:t>
            </a:r>
            <a:r>
              <a:rPr lang="zh-CN" altLang="en-US" sz="2000" b="1" dirty="0">
                <a:ea typeface="宋体" panose="02010600030101010101" pitchFamily="2" charset="-122"/>
                <a:cs typeface="Times New Roman" panose="02020603050405020304" pitchFamily="18" charset="0"/>
              </a:rPr>
              <a:t>将属性</a:t>
            </a:r>
            <a:r>
              <a:rPr lang="en-US" altLang="zh-CN" sz="2000" b="1" dirty="0">
                <a:ea typeface="宋体" panose="02010600030101010101" pitchFamily="2" charset="-122"/>
                <a:cs typeface="Times New Roman" panose="02020603050405020304" pitchFamily="18" charset="0"/>
              </a:rPr>
              <a:t>legs</a:t>
            </a:r>
            <a:r>
              <a:rPr lang="zh-CN" altLang="en-US" sz="2000" b="1" dirty="0">
                <a:ea typeface="宋体" panose="02010600030101010101" pitchFamily="2" charset="-122"/>
                <a:cs typeface="Times New Roman" panose="02020603050405020304" pitchFamily="18" charset="0"/>
              </a:rPr>
              <a:t>定义为</a:t>
            </a:r>
            <a:r>
              <a:rPr lang="en-US" altLang="zh-CN" sz="2000" b="1" dirty="0">
                <a:ea typeface="宋体" panose="02010600030101010101" pitchFamily="2" charset="-122"/>
                <a:cs typeface="Times New Roman" panose="02020603050405020304" pitchFamily="18" charset="0"/>
              </a:rPr>
              <a:t>private</a:t>
            </a:r>
            <a:r>
              <a:rPr lang="zh-CN" altLang="en-US" sz="2000" b="1" dirty="0">
                <a:ea typeface="宋体" panose="02010600030101010101" pitchFamily="2" charset="-122"/>
                <a:cs typeface="Times New Roman" panose="02020603050405020304" pitchFamily="18" charset="0"/>
              </a:rPr>
              <a:t>，只能被</a:t>
            </a:r>
            <a:r>
              <a:rPr lang="en-US" altLang="zh-CN" sz="2000" b="1" dirty="0">
                <a:ea typeface="宋体" panose="02010600030101010101" pitchFamily="2" charset="-122"/>
                <a:cs typeface="Times New Roman" panose="02020603050405020304" pitchFamily="18" charset="0"/>
              </a:rPr>
              <a:t>Animal</a:t>
            </a:r>
            <a:r>
              <a:rPr lang="zh-CN" altLang="en-US" sz="2000" b="1" dirty="0">
                <a:ea typeface="宋体" panose="02010600030101010101" pitchFamily="2" charset="-122"/>
                <a:cs typeface="Times New Roman" panose="02020603050405020304" pitchFamily="18" charset="0"/>
              </a:rPr>
              <a:t>类内部访问</a:t>
            </a:r>
            <a:endParaRPr lang="zh-CN" altLang="en-US" sz="2000" b="1" dirty="0">
              <a:ea typeface="宋体" panose="02010600030101010101" pitchFamily="2" charset="-122"/>
              <a:cs typeface="Times New Roman" panose="02020603050405020304" pitchFamily="18" charset="0"/>
            </a:endParaRPr>
          </a:p>
          <a:p>
            <a:pPr algn="just">
              <a:lnSpc>
                <a:spcPct val="50000"/>
              </a:lnSpc>
              <a:spcBef>
                <a:spcPct val="50000"/>
              </a:spcBef>
              <a:buClr>
                <a:schemeClr val="tx1"/>
              </a:buClr>
            </a:pPr>
            <a:r>
              <a:rPr lang="zh-CN" altLang="en-US" sz="2000" b="1" dirty="0">
                <a:solidFill>
                  <a:srgbClr val="C00000"/>
                </a:solidFill>
                <a:ea typeface="宋体" panose="02010600030101010101" pitchFamily="2" charset="-122"/>
                <a:cs typeface="Times New Roman" panose="02020603050405020304" pitchFamily="18" charset="0"/>
              </a:rPr>
              <a:t>	</a:t>
            </a:r>
            <a:r>
              <a:rPr lang="en-US" altLang="zh-CN" sz="2000" b="1" dirty="0">
                <a:solidFill>
                  <a:srgbClr val="C00000"/>
                </a:solidFill>
                <a:ea typeface="宋体" panose="02010600030101010101" pitchFamily="2" charset="-122"/>
                <a:cs typeface="Times New Roman" panose="02020603050405020304" pitchFamily="18" charset="0"/>
              </a:rPr>
              <a:t>public void </a:t>
            </a:r>
            <a:r>
              <a:rPr lang="en-US" altLang="zh-CN" sz="2000" b="1" dirty="0" err="1">
                <a:solidFill>
                  <a:srgbClr val="C00000"/>
                </a:solidFill>
                <a:ea typeface="宋体" panose="02010600030101010101" pitchFamily="2" charset="-122"/>
                <a:cs typeface="Times New Roman" panose="02020603050405020304" pitchFamily="18" charset="0"/>
              </a:rPr>
              <a:t>setLegs</a:t>
            </a:r>
            <a:r>
              <a:rPr lang="en-US" altLang="zh-CN" sz="2000" b="1" dirty="0">
                <a:solidFill>
                  <a:srgbClr val="C00000"/>
                </a:solidFill>
                <a:ea typeface="宋体" panose="02010600030101010101" pitchFamily="2" charset="-122"/>
                <a:cs typeface="Times New Roman" panose="02020603050405020304" pitchFamily="18" charset="0"/>
              </a:rPr>
              <a:t>(</a:t>
            </a:r>
            <a:r>
              <a:rPr lang="en-US" altLang="zh-CN" sz="2000" b="1" dirty="0" err="1">
                <a:solidFill>
                  <a:srgbClr val="C00000"/>
                </a:solidFill>
                <a:ea typeface="宋体" panose="02010600030101010101" pitchFamily="2" charset="-122"/>
                <a:cs typeface="Times New Roman" panose="02020603050405020304" pitchFamily="18" charset="0"/>
              </a:rPr>
              <a:t>int</a:t>
            </a:r>
            <a:r>
              <a:rPr lang="en-US" altLang="zh-CN" sz="2000" b="1" dirty="0">
                <a:solidFill>
                  <a:srgbClr val="C00000"/>
                </a:solidFill>
                <a:ea typeface="宋体" panose="02010600030101010101" pitchFamily="2" charset="-122"/>
                <a:cs typeface="Times New Roman" panose="02020603050405020304" pitchFamily="18" charset="0"/>
              </a:rPr>
              <a:t> i){  </a:t>
            </a:r>
            <a:r>
              <a:rPr lang="en-US" altLang="zh-CN" sz="2000" b="1" dirty="0">
                <a:ea typeface="宋体" panose="02010600030101010101" pitchFamily="2" charset="-122"/>
                <a:cs typeface="Times New Roman" panose="02020603050405020304" pitchFamily="18" charset="0"/>
              </a:rPr>
              <a:t>//</a:t>
            </a:r>
            <a:r>
              <a:rPr lang="zh-CN" altLang="en-US" sz="2000" b="1" dirty="0">
                <a:ea typeface="宋体" panose="02010600030101010101" pitchFamily="2" charset="-122"/>
                <a:cs typeface="Times New Roman" panose="02020603050405020304" pitchFamily="18" charset="0"/>
              </a:rPr>
              <a:t>在这里定义方法 </a:t>
            </a:r>
            <a:r>
              <a:rPr lang="en-US" altLang="zh-CN" sz="2000" b="1" dirty="0">
                <a:ea typeface="宋体" panose="02010600030101010101" pitchFamily="2" charset="-122"/>
                <a:cs typeface="Times New Roman" panose="02020603050405020304" pitchFamily="18" charset="0"/>
              </a:rPr>
              <a:t>eat() </a:t>
            </a:r>
            <a:r>
              <a:rPr lang="zh-CN" altLang="en-US" sz="2000" b="1" dirty="0">
                <a:ea typeface="宋体" panose="02010600030101010101" pitchFamily="2" charset="-122"/>
                <a:cs typeface="Times New Roman" panose="02020603050405020304" pitchFamily="18" charset="0"/>
              </a:rPr>
              <a:t>和 </a:t>
            </a:r>
            <a:r>
              <a:rPr lang="en-US" altLang="zh-CN" sz="2000" b="1" dirty="0">
                <a:ea typeface="宋体" panose="02010600030101010101" pitchFamily="2" charset="-122"/>
                <a:cs typeface="Times New Roman" panose="02020603050405020304" pitchFamily="18" charset="0"/>
              </a:rPr>
              <a:t>move() </a:t>
            </a:r>
            <a:endParaRPr lang="en-US" altLang="zh-CN" sz="2000" b="1" dirty="0">
              <a:ea typeface="宋体" panose="02010600030101010101" pitchFamily="2" charset="-122"/>
              <a:cs typeface="Times New Roman" panose="02020603050405020304" pitchFamily="18" charset="0"/>
            </a:endParaRPr>
          </a:p>
          <a:p>
            <a:pPr algn="just">
              <a:lnSpc>
                <a:spcPct val="50000"/>
              </a:lnSpc>
              <a:spcBef>
                <a:spcPct val="50000"/>
              </a:spcBef>
              <a:buClr>
                <a:schemeClr val="tx1"/>
              </a:buClr>
            </a:pPr>
            <a:r>
              <a:rPr lang="en-US" altLang="zh-CN" sz="2000" b="1" dirty="0">
                <a:solidFill>
                  <a:srgbClr val="C00000"/>
                </a:solidFill>
                <a:ea typeface="宋体" panose="02010600030101010101" pitchFamily="2" charset="-122"/>
                <a:cs typeface="Times New Roman" panose="02020603050405020304" pitchFamily="18" charset="0"/>
              </a:rPr>
              <a:t>		if (i != 0 &amp;&amp; i != 2 &amp;&amp; i != 4){</a:t>
            </a:r>
            <a:endParaRPr lang="en-US" altLang="zh-CN" sz="2000" b="1" dirty="0">
              <a:solidFill>
                <a:srgbClr val="C00000"/>
              </a:solidFill>
              <a:ea typeface="宋体" panose="02010600030101010101" pitchFamily="2" charset="-122"/>
              <a:cs typeface="Times New Roman" panose="02020603050405020304" pitchFamily="18" charset="0"/>
            </a:endParaRPr>
          </a:p>
          <a:p>
            <a:pPr algn="just">
              <a:lnSpc>
                <a:spcPct val="50000"/>
              </a:lnSpc>
              <a:spcBef>
                <a:spcPct val="50000"/>
              </a:spcBef>
              <a:buClr>
                <a:schemeClr val="tx1"/>
              </a:buClr>
            </a:pPr>
            <a:r>
              <a:rPr lang="en-US" altLang="zh-CN" sz="2000" b="1" dirty="0">
                <a:solidFill>
                  <a:srgbClr val="C00000"/>
                </a:solidFill>
                <a:ea typeface="宋体" panose="02010600030101010101" pitchFamily="2" charset="-122"/>
                <a:cs typeface="Times New Roman" panose="02020603050405020304" pitchFamily="18" charset="0"/>
              </a:rPr>
              <a:t>		     </a:t>
            </a:r>
            <a:r>
              <a:rPr lang="en-US" altLang="zh-CN" sz="2000" b="1" dirty="0" err="1">
                <a:solidFill>
                  <a:srgbClr val="C00000"/>
                </a:solidFill>
                <a:ea typeface="宋体" panose="02010600030101010101" pitchFamily="2" charset="-122"/>
                <a:cs typeface="Times New Roman" panose="02020603050405020304" pitchFamily="18" charset="0"/>
              </a:rPr>
              <a:t>System.out.println</a:t>
            </a:r>
            <a:r>
              <a:rPr lang="en-US" altLang="zh-CN" sz="2000" b="1" dirty="0">
                <a:solidFill>
                  <a:srgbClr val="C00000"/>
                </a:solidFill>
                <a:ea typeface="宋体" panose="02010600030101010101" pitchFamily="2" charset="-122"/>
                <a:cs typeface="Times New Roman" panose="02020603050405020304" pitchFamily="18" charset="0"/>
              </a:rPr>
              <a:t>("Wrong number of legs!");</a:t>
            </a:r>
            <a:endParaRPr lang="en-US" altLang="zh-CN" sz="2000" b="1" dirty="0">
              <a:solidFill>
                <a:srgbClr val="C00000"/>
              </a:solidFill>
              <a:ea typeface="宋体" panose="02010600030101010101" pitchFamily="2" charset="-122"/>
              <a:cs typeface="Times New Roman" panose="02020603050405020304" pitchFamily="18" charset="0"/>
            </a:endParaRPr>
          </a:p>
          <a:p>
            <a:pPr algn="just">
              <a:lnSpc>
                <a:spcPct val="50000"/>
              </a:lnSpc>
              <a:spcBef>
                <a:spcPct val="50000"/>
              </a:spcBef>
              <a:buClr>
                <a:schemeClr val="tx1"/>
              </a:buClr>
            </a:pPr>
            <a:r>
              <a:rPr lang="en-US" altLang="zh-CN" sz="2000" b="1" dirty="0">
                <a:solidFill>
                  <a:srgbClr val="C00000"/>
                </a:solidFill>
                <a:ea typeface="宋体" panose="02010600030101010101" pitchFamily="2" charset="-122"/>
                <a:cs typeface="Times New Roman" panose="02020603050405020304" pitchFamily="18" charset="0"/>
              </a:rPr>
              <a:t>		     return;</a:t>
            </a:r>
            <a:endParaRPr lang="en-US" altLang="zh-CN" sz="2000" b="1" dirty="0">
              <a:solidFill>
                <a:srgbClr val="C00000"/>
              </a:solidFill>
              <a:ea typeface="宋体" panose="02010600030101010101" pitchFamily="2" charset="-122"/>
              <a:cs typeface="Times New Roman" panose="02020603050405020304" pitchFamily="18" charset="0"/>
            </a:endParaRPr>
          </a:p>
          <a:p>
            <a:pPr algn="just">
              <a:lnSpc>
                <a:spcPct val="50000"/>
              </a:lnSpc>
              <a:spcBef>
                <a:spcPct val="50000"/>
              </a:spcBef>
              <a:buClr>
                <a:schemeClr val="tx1"/>
              </a:buClr>
            </a:pPr>
            <a:r>
              <a:rPr lang="en-US" altLang="zh-CN" sz="2000" b="1" dirty="0">
                <a:solidFill>
                  <a:srgbClr val="C00000"/>
                </a:solidFill>
                <a:ea typeface="宋体" panose="02010600030101010101" pitchFamily="2" charset="-122"/>
                <a:cs typeface="Times New Roman" panose="02020603050405020304" pitchFamily="18" charset="0"/>
              </a:rPr>
              <a:t>		}</a:t>
            </a:r>
            <a:endParaRPr lang="en-US" altLang="zh-CN" sz="2000" b="1" dirty="0">
              <a:solidFill>
                <a:srgbClr val="C00000"/>
              </a:solidFill>
              <a:ea typeface="宋体" panose="02010600030101010101" pitchFamily="2" charset="-122"/>
              <a:cs typeface="Times New Roman" panose="02020603050405020304" pitchFamily="18" charset="0"/>
            </a:endParaRPr>
          </a:p>
          <a:p>
            <a:pPr algn="just">
              <a:lnSpc>
                <a:spcPct val="50000"/>
              </a:lnSpc>
              <a:spcBef>
                <a:spcPct val="50000"/>
              </a:spcBef>
              <a:buClr>
                <a:schemeClr val="tx1"/>
              </a:buClr>
            </a:pPr>
            <a:r>
              <a:rPr lang="en-US" altLang="zh-CN" sz="2000" b="1" dirty="0">
                <a:solidFill>
                  <a:srgbClr val="C00000"/>
                </a:solidFill>
                <a:ea typeface="宋体" panose="02010600030101010101" pitchFamily="2" charset="-122"/>
                <a:cs typeface="Times New Roman" panose="02020603050405020304" pitchFamily="18" charset="0"/>
              </a:rPr>
              <a:t>		legs=i;</a:t>
            </a:r>
            <a:endParaRPr lang="en-US" altLang="zh-CN" sz="2000" b="1" dirty="0">
              <a:solidFill>
                <a:srgbClr val="C00000"/>
              </a:solidFill>
              <a:ea typeface="宋体" panose="02010600030101010101" pitchFamily="2" charset="-122"/>
              <a:cs typeface="Times New Roman" panose="02020603050405020304" pitchFamily="18" charset="0"/>
            </a:endParaRPr>
          </a:p>
          <a:p>
            <a:pPr algn="just">
              <a:lnSpc>
                <a:spcPct val="50000"/>
              </a:lnSpc>
              <a:spcBef>
                <a:spcPct val="50000"/>
              </a:spcBef>
              <a:buClr>
                <a:schemeClr val="tx1"/>
              </a:buClr>
            </a:pPr>
            <a:r>
              <a:rPr lang="en-US" altLang="zh-CN" sz="2000" b="1" dirty="0">
                <a:solidFill>
                  <a:srgbClr val="C00000"/>
                </a:solidFill>
                <a:ea typeface="宋体" panose="02010600030101010101" pitchFamily="2" charset="-122"/>
                <a:cs typeface="Times New Roman" panose="02020603050405020304" pitchFamily="18" charset="0"/>
              </a:rPr>
              <a:t>	}</a:t>
            </a:r>
            <a:endParaRPr lang="en-US" altLang="zh-CN" sz="2000" b="1" dirty="0">
              <a:solidFill>
                <a:srgbClr val="C00000"/>
              </a:solidFill>
              <a:ea typeface="宋体" panose="02010600030101010101" pitchFamily="2" charset="-122"/>
              <a:cs typeface="Times New Roman" panose="02020603050405020304" pitchFamily="18" charset="0"/>
            </a:endParaRPr>
          </a:p>
          <a:p>
            <a:pPr algn="just">
              <a:lnSpc>
                <a:spcPct val="50000"/>
              </a:lnSpc>
              <a:spcBef>
                <a:spcPct val="50000"/>
              </a:spcBef>
              <a:buClr>
                <a:schemeClr val="tx1"/>
              </a:buClr>
            </a:pPr>
            <a:r>
              <a:rPr lang="en-US" altLang="zh-CN" sz="2000" b="1" dirty="0">
                <a:solidFill>
                  <a:srgbClr val="C00000"/>
                </a:solidFill>
                <a:ea typeface="宋体" panose="02010600030101010101" pitchFamily="2" charset="-122"/>
                <a:cs typeface="Times New Roman" panose="02020603050405020304" pitchFamily="18" charset="0"/>
              </a:rPr>
              <a:t>	public </a:t>
            </a:r>
            <a:r>
              <a:rPr lang="en-US" altLang="zh-CN" sz="2000" b="1" dirty="0" err="1">
                <a:solidFill>
                  <a:srgbClr val="C00000"/>
                </a:solidFill>
                <a:ea typeface="宋体" panose="02010600030101010101" pitchFamily="2" charset="-122"/>
                <a:cs typeface="Times New Roman" panose="02020603050405020304" pitchFamily="18" charset="0"/>
              </a:rPr>
              <a:t>int</a:t>
            </a:r>
            <a:r>
              <a:rPr lang="en-US" altLang="zh-CN" sz="2000" b="1" dirty="0">
                <a:solidFill>
                  <a:srgbClr val="C00000"/>
                </a:solidFill>
                <a:ea typeface="宋体" panose="02010600030101010101" pitchFamily="2" charset="-122"/>
                <a:cs typeface="Times New Roman" panose="02020603050405020304" pitchFamily="18" charset="0"/>
              </a:rPr>
              <a:t> </a:t>
            </a:r>
            <a:r>
              <a:rPr lang="en-US" altLang="zh-CN" sz="2000" b="1" dirty="0" err="1">
                <a:solidFill>
                  <a:srgbClr val="C00000"/>
                </a:solidFill>
                <a:ea typeface="宋体" panose="02010600030101010101" pitchFamily="2" charset="-122"/>
                <a:cs typeface="Times New Roman" panose="02020603050405020304" pitchFamily="18" charset="0"/>
              </a:rPr>
              <a:t>getLegs</a:t>
            </a:r>
            <a:r>
              <a:rPr lang="en-US" altLang="zh-CN" sz="2000" b="1" dirty="0">
                <a:solidFill>
                  <a:srgbClr val="C00000"/>
                </a:solidFill>
                <a:ea typeface="宋体" panose="02010600030101010101" pitchFamily="2" charset="-122"/>
                <a:cs typeface="Times New Roman" panose="02020603050405020304" pitchFamily="18" charset="0"/>
              </a:rPr>
              <a:t>(){</a:t>
            </a:r>
            <a:endParaRPr lang="en-US" altLang="zh-CN" sz="2000" b="1" dirty="0">
              <a:solidFill>
                <a:srgbClr val="C00000"/>
              </a:solidFill>
              <a:ea typeface="宋体" panose="02010600030101010101" pitchFamily="2" charset="-122"/>
              <a:cs typeface="Times New Roman" panose="02020603050405020304" pitchFamily="18" charset="0"/>
            </a:endParaRPr>
          </a:p>
          <a:p>
            <a:pPr algn="just">
              <a:lnSpc>
                <a:spcPct val="50000"/>
              </a:lnSpc>
              <a:spcBef>
                <a:spcPct val="50000"/>
              </a:spcBef>
              <a:buClr>
                <a:schemeClr val="tx1"/>
              </a:buClr>
            </a:pPr>
            <a:r>
              <a:rPr lang="en-US" altLang="zh-CN" sz="2000" b="1" dirty="0">
                <a:solidFill>
                  <a:srgbClr val="C00000"/>
                </a:solidFill>
                <a:ea typeface="宋体" panose="02010600030101010101" pitchFamily="2" charset="-122"/>
                <a:cs typeface="Times New Roman" panose="02020603050405020304" pitchFamily="18" charset="0"/>
              </a:rPr>
              <a:t>		return legs;</a:t>
            </a:r>
            <a:endParaRPr lang="en-US" altLang="zh-CN" sz="2000" b="1" dirty="0">
              <a:solidFill>
                <a:srgbClr val="C00000"/>
              </a:solidFill>
              <a:ea typeface="宋体" panose="02010600030101010101" pitchFamily="2" charset="-122"/>
              <a:cs typeface="Times New Roman" panose="02020603050405020304" pitchFamily="18" charset="0"/>
            </a:endParaRPr>
          </a:p>
          <a:p>
            <a:pPr algn="just">
              <a:lnSpc>
                <a:spcPct val="50000"/>
              </a:lnSpc>
              <a:spcBef>
                <a:spcPct val="50000"/>
              </a:spcBef>
              <a:buClr>
                <a:schemeClr val="tx1"/>
              </a:buClr>
            </a:pPr>
            <a:r>
              <a:rPr lang="en-US" altLang="zh-CN" sz="2000" b="1" dirty="0">
                <a:solidFill>
                  <a:srgbClr val="C00000"/>
                </a:solidFill>
                <a:ea typeface="宋体" panose="02010600030101010101" pitchFamily="2" charset="-122"/>
                <a:cs typeface="Times New Roman" panose="02020603050405020304" pitchFamily="18" charset="0"/>
              </a:rPr>
              <a:t>	}  }</a:t>
            </a:r>
            <a:endParaRPr lang="en-US" altLang="zh-CN" sz="2000" b="1" dirty="0">
              <a:solidFill>
                <a:srgbClr val="C00000"/>
              </a:solidFill>
              <a:ea typeface="宋体" panose="02010600030101010101" pitchFamily="2" charset="-122"/>
              <a:cs typeface="Times New Roman" panose="02020603050405020304" pitchFamily="18" charset="0"/>
            </a:endParaRPr>
          </a:p>
          <a:p>
            <a:pPr algn="just">
              <a:lnSpc>
                <a:spcPct val="50000"/>
              </a:lnSpc>
              <a:spcBef>
                <a:spcPct val="50000"/>
              </a:spcBef>
              <a:buClr>
                <a:schemeClr val="tx1"/>
              </a:buClr>
            </a:pPr>
            <a:r>
              <a:rPr lang="en-US" altLang="zh-CN" sz="2000" b="1" dirty="0">
                <a:solidFill>
                  <a:srgbClr val="C00000"/>
                </a:solidFill>
                <a:ea typeface="宋体" panose="02010600030101010101" pitchFamily="2" charset="-122"/>
                <a:cs typeface="Times New Roman" panose="02020603050405020304" pitchFamily="18" charset="0"/>
              </a:rPr>
              <a:t>public class Zoo{</a:t>
            </a:r>
            <a:endParaRPr lang="en-US" altLang="zh-CN" sz="2000" b="1" dirty="0">
              <a:solidFill>
                <a:srgbClr val="C00000"/>
              </a:solidFill>
              <a:ea typeface="宋体" panose="02010600030101010101" pitchFamily="2" charset="-122"/>
              <a:cs typeface="Times New Roman" panose="02020603050405020304" pitchFamily="18" charset="0"/>
            </a:endParaRPr>
          </a:p>
          <a:p>
            <a:pPr algn="just">
              <a:lnSpc>
                <a:spcPct val="50000"/>
              </a:lnSpc>
              <a:spcBef>
                <a:spcPct val="50000"/>
              </a:spcBef>
              <a:buClr>
                <a:schemeClr val="tx1"/>
              </a:buClr>
            </a:pPr>
            <a:r>
              <a:rPr lang="en-US" altLang="zh-CN" sz="2000" b="1" dirty="0">
                <a:solidFill>
                  <a:srgbClr val="C00000"/>
                </a:solidFill>
                <a:ea typeface="宋体" panose="02010600030101010101" pitchFamily="2" charset="-122"/>
                <a:cs typeface="Times New Roman" panose="02020603050405020304" pitchFamily="18" charset="0"/>
              </a:rPr>
              <a:t>	public static void main(String </a:t>
            </a:r>
            <a:r>
              <a:rPr lang="en-US" altLang="zh-CN" sz="2000" b="1" dirty="0" err="1">
                <a:solidFill>
                  <a:srgbClr val="C00000"/>
                </a:solidFill>
                <a:ea typeface="宋体" panose="02010600030101010101" pitchFamily="2" charset="-122"/>
                <a:cs typeface="Times New Roman" panose="02020603050405020304" pitchFamily="18" charset="0"/>
              </a:rPr>
              <a:t>args</a:t>
            </a:r>
            <a:r>
              <a:rPr lang="en-US" altLang="zh-CN" sz="2000" b="1" dirty="0">
                <a:solidFill>
                  <a:srgbClr val="C00000"/>
                </a:solidFill>
                <a:ea typeface="宋体" panose="02010600030101010101" pitchFamily="2" charset="-122"/>
                <a:cs typeface="Times New Roman" panose="02020603050405020304" pitchFamily="18" charset="0"/>
              </a:rPr>
              <a:t>[]){</a:t>
            </a:r>
            <a:endParaRPr lang="en-US" altLang="zh-CN" sz="2000" b="1" dirty="0">
              <a:solidFill>
                <a:srgbClr val="C00000"/>
              </a:solidFill>
              <a:ea typeface="宋体" panose="02010600030101010101" pitchFamily="2" charset="-122"/>
              <a:cs typeface="Times New Roman" panose="02020603050405020304" pitchFamily="18" charset="0"/>
            </a:endParaRPr>
          </a:p>
          <a:p>
            <a:pPr algn="just">
              <a:lnSpc>
                <a:spcPct val="50000"/>
              </a:lnSpc>
              <a:spcBef>
                <a:spcPct val="50000"/>
              </a:spcBef>
              <a:buClr>
                <a:schemeClr val="tx1"/>
              </a:buClr>
            </a:pPr>
            <a:r>
              <a:rPr lang="en-US" altLang="zh-CN" sz="2000" b="1" dirty="0">
                <a:solidFill>
                  <a:srgbClr val="C00000"/>
                </a:solidFill>
                <a:ea typeface="宋体" panose="02010600030101010101" pitchFamily="2" charset="-122"/>
                <a:cs typeface="Times New Roman" panose="02020603050405020304" pitchFamily="18" charset="0"/>
              </a:rPr>
              <a:t>		Animal </a:t>
            </a:r>
            <a:r>
              <a:rPr lang="en-US" altLang="zh-CN" sz="2000" b="1" dirty="0" err="1">
                <a:solidFill>
                  <a:srgbClr val="C00000"/>
                </a:solidFill>
                <a:ea typeface="宋体" panose="02010600030101010101" pitchFamily="2" charset="-122"/>
                <a:cs typeface="Times New Roman" panose="02020603050405020304" pitchFamily="18" charset="0"/>
              </a:rPr>
              <a:t>xb</a:t>
            </a:r>
            <a:r>
              <a:rPr lang="en-US" altLang="zh-CN" sz="2000" b="1" dirty="0">
                <a:solidFill>
                  <a:srgbClr val="C00000"/>
                </a:solidFill>
                <a:ea typeface="宋体" panose="02010600030101010101" pitchFamily="2" charset="-122"/>
                <a:cs typeface="Times New Roman" panose="02020603050405020304" pitchFamily="18" charset="0"/>
              </a:rPr>
              <a:t>=new Animal();</a:t>
            </a:r>
            <a:endParaRPr lang="en-US" altLang="zh-CN" sz="2000" b="1" dirty="0">
              <a:solidFill>
                <a:srgbClr val="C00000"/>
              </a:solidFill>
              <a:ea typeface="宋体" panose="02010600030101010101" pitchFamily="2" charset="-122"/>
              <a:cs typeface="Times New Roman" panose="02020603050405020304" pitchFamily="18" charset="0"/>
            </a:endParaRPr>
          </a:p>
          <a:p>
            <a:pPr algn="just">
              <a:lnSpc>
                <a:spcPct val="50000"/>
              </a:lnSpc>
              <a:spcBef>
                <a:spcPct val="50000"/>
              </a:spcBef>
              <a:buClr>
                <a:schemeClr val="tx1"/>
              </a:buClr>
            </a:pPr>
            <a:r>
              <a:rPr lang="en-US" altLang="zh-CN" sz="2000" b="1" dirty="0">
                <a:solidFill>
                  <a:srgbClr val="C00000"/>
                </a:solidFill>
                <a:ea typeface="宋体" panose="02010600030101010101" pitchFamily="2" charset="-122"/>
                <a:cs typeface="Times New Roman" panose="02020603050405020304" pitchFamily="18" charset="0"/>
              </a:rPr>
              <a:t>		</a:t>
            </a:r>
            <a:r>
              <a:rPr lang="en-US" altLang="zh-CN" sz="2000" b="1" dirty="0" err="1">
                <a:solidFill>
                  <a:srgbClr val="C00000"/>
                </a:solidFill>
                <a:ea typeface="宋体" panose="02010600030101010101" pitchFamily="2" charset="-122"/>
                <a:cs typeface="Times New Roman" panose="02020603050405020304" pitchFamily="18" charset="0"/>
              </a:rPr>
              <a:t>xb.setLegs</a:t>
            </a:r>
            <a:r>
              <a:rPr lang="en-US" altLang="zh-CN" sz="2000" b="1" dirty="0">
                <a:solidFill>
                  <a:srgbClr val="C00000"/>
                </a:solidFill>
                <a:ea typeface="宋体" panose="02010600030101010101" pitchFamily="2" charset="-122"/>
                <a:cs typeface="Times New Roman" panose="02020603050405020304" pitchFamily="18" charset="0"/>
              </a:rPr>
              <a:t>(4);	  //</a:t>
            </a:r>
            <a:r>
              <a:rPr lang="en-US" altLang="zh-CN" sz="2000" b="1" dirty="0" err="1">
                <a:solidFill>
                  <a:srgbClr val="C00000"/>
                </a:solidFill>
                <a:ea typeface="宋体" panose="02010600030101010101" pitchFamily="2" charset="-122"/>
                <a:cs typeface="Times New Roman" panose="02020603050405020304" pitchFamily="18" charset="0"/>
              </a:rPr>
              <a:t>xb.setLegs</a:t>
            </a:r>
            <a:r>
              <a:rPr lang="en-US" altLang="zh-CN" sz="2000" b="1" dirty="0">
                <a:solidFill>
                  <a:srgbClr val="C00000"/>
                </a:solidFill>
                <a:ea typeface="宋体" panose="02010600030101010101" pitchFamily="2" charset="-122"/>
                <a:cs typeface="Times New Roman" panose="02020603050405020304" pitchFamily="18" charset="0"/>
              </a:rPr>
              <a:t>(-1000);       </a:t>
            </a:r>
            <a:endParaRPr lang="en-US" altLang="zh-CN" sz="2000" b="1" dirty="0">
              <a:solidFill>
                <a:srgbClr val="C00000"/>
              </a:solidFill>
              <a:ea typeface="宋体" panose="02010600030101010101" pitchFamily="2" charset="-122"/>
              <a:cs typeface="Times New Roman" panose="02020603050405020304" pitchFamily="18" charset="0"/>
            </a:endParaRPr>
          </a:p>
          <a:p>
            <a:pPr algn="just">
              <a:lnSpc>
                <a:spcPct val="50000"/>
              </a:lnSpc>
              <a:spcBef>
                <a:spcPct val="50000"/>
              </a:spcBef>
              <a:buClr>
                <a:schemeClr val="tx1"/>
              </a:buClr>
            </a:pPr>
            <a:r>
              <a:rPr lang="en-US" altLang="zh-CN" sz="2000" b="1" dirty="0">
                <a:solidFill>
                  <a:srgbClr val="C00000"/>
                </a:solidFill>
                <a:ea typeface="宋体" panose="02010600030101010101" pitchFamily="2" charset="-122"/>
                <a:cs typeface="Times New Roman" panose="02020603050405020304" pitchFamily="18" charset="0"/>
              </a:rPr>
              <a:t>        		 </a:t>
            </a:r>
            <a:r>
              <a:rPr lang="en-US" altLang="zh-CN" sz="2000" b="1" dirty="0" err="1">
                <a:solidFill>
                  <a:srgbClr val="C00000"/>
                </a:solidFill>
                <a:ea typeface="宋体" panose="02010600030101010101" pitchFamily="2" charset="-122"/>
                <a:cs typeface="Times New Roman" panose="02020603050405020304" pitchFamily="18" charset="0"/>
              </a:rPr>
              <a:t>xb.legs</a:t>
            </a:r>
            <a:r>
              <a:rPr lang="en-US" altLang="zh-CN" sz="2000" b="1" dirty="0">
                <a:solidFill>
                  <a:srgbClr val="C00000"/>
                </a:solidFill>
                <a:ea typeface="宋体" panose="02010600030101010101" pitchFamily="2" charset="-122"/>
                <a:cs typeface="Times New Roman" panose="02020603050405020304" pitchFamily="18" charset="0"/>
              </a:rPr>
              <a:t>=-1000;	  </a:t>
            </a:r>
            <a:r>
              <a:rPr lang="en-US" altLang="zh-CN" sz="2000" b="1" dirty="0">
                <a:ea typeface="宋体" panose="02010600030101010101" pitchFamily="2" charset="-122"/>
                <a:cs typeface="Times New Roman" panose="02020603050405020304" pitchFamily="18" charset="0"/>
              </a:rPr>
              <a:t>//</a:t>
            </a:r>
            <a:r>
              <a:rPr lang="zh-CN" altLang="en-US" sz="2000" b="1" dirty="0">
                <a:ea typeface="宋体" panose="02010600030101010101" pitchFamily="2" charset="-122"/>
                <a:cs typeface="Times New Roman" panose="02020603050405020304" pitchFamily="18" charset="0"/>
              </a:rPr>
              <a:t>非法</a:t>
            </a:r>
            <a:endParaRPr lang="zh-CN" altLang="en-US" sz="2000" b="1" dirty="0">
              <a:ea typeface="宋体" panose="02010600030101010101" pitchFamily="2" charset="-122"/>
              <a:cs typeface="Times New Roman" panose="02020603050405020304" pitchFamily="18" charset="0"/>
            </a:endParaRPr>
          </a:p>
          <a:p>
            <a:pPr algn="just">
              <a:lnSpc>
                <a:spcPct val="50000"/>
              </a:lnSpc>
              <a:spcBef>
                <a:spcPct val="50000"/>
              </a:spcBef>
              <a:buClr>
                <a:schemeClr val="tx1"/>
              </a:buClr>
            </a:pPr>
            <a:r>
              <a:rPr lang="zh-CN" altLang="en-US" sz="2000" b="1" dirty="0">
                <a:solidFill>
                  <a:srgbClr val="C00000"/>
                </a:solidFill>
                <a:ea typeface="宋体" panose="02010600030101010101" pitchFamily="2" charset="-122"/>
                <a:cs typeface="Times New Roman" panose="02020603050405020304" pitchFamily="18" charset="0"/>
              </a:rPr>
              <a:t>		</a:t>
            </a:r>
            <a:r>
              <a:rPr lang="en-US" altLang="zh-CN" sz="2000" b="1" dirty="0" err="1">
                <a:solidFill>
                  <a:srgbClr val="C00000"/>
                </a:solidFill>
                <a:ea typeface="宋体" panose="02010600030101010101" pitchFamily="2" charset="-122"/>
                <a:cs typeface="Times New Roman" panose="02020603050405020304" pitchFamily="18" charset="0"/>
              </a:rPr>
              <a:t>System.out.println</a:t>
            </a:r>
            <a:r>
              <a:rPr lang="en-US" altLang="zh-CN" sz="2000" b="1" dirty="0">
                <a:solidFill>
                  <a:srgbClr val="C00000"/>
                </a:solidFill>
                <a:ea typeface="宋体" panose="02010600030101010101" pitchFamily="2" charset="-122"/>
                <a:cs typeface="Times New Roman" panose="02020603050405020304" pitchFamily="18" charset="0"/>
              </a:rPr>
              <a:t>(</a:t>
            </a:r>
            <a:r>
              <a:rPr lang="en-US" altLang="zh-CN" sz="2000" b="1" dirty="0" err="1">
                <a:solidFill>
                  <a:srgbClr val="C00000"/>
                </a:solidFill>
                <a:ea typeface="宋体" panose="02010600030101010101" pitchFamily="2" charset="-122"/>
                <a:cs typeface="Times New Roman" panose="02020603050405020304" pitchFamily="18" charset="0"/>
              </a:rPr>
              <a:t>xb.getLegs</a:t>
            </a:r>
            <a:r>
              <a:rPr lang="en-US" altLang="zh-CN" sz="2000" b="1" dirty="0">
                <a:solidFill>
                  <a:srgbClr val="C00000"/>
                </a:solidFill>
                <a:ea typeface="宋体" panose="02010600030101010101" pitchFamily="2" charset="-122"/>
                <a:cs typeface="Times New Roman" panose="02020603050405020304" pitchFamily="18" charset="0"/>
              </a:rPr>
              <a:t>());</a:t>
            </a:r>
            <a:endParaRPr lang="en-US" altLang="zh-CN" sz="2000" b="1" dirty="0">
              <a:solidFill>
                <a:srgbClr val="C00000"/>
              </a:solidFill>
              <a:ea typeface="宋体" panose="02010600030101010101" pitchFamily="2" charset="-122"/>
              <a:cs typeface="Times New Roman" panose="02020603050405020304" pitchFamily="18" charset="0"/>
            </a:endParaRPr>
          </a:p>
          <a:p>
            <a:pPr algn="just">
              <a:lnSpc>
                <a:spcPct val="50000"/>
              </a:lnSpc>
              <a:spcBef>
                <a:spcPct val="50000"/>
              </a:spcBef>
              <a:buClr>
                <a:schemeClr val="tx1"/>
              </a:buClr>
            </a:pPr>
            <a:r>
              <a:rPr lang="en-US" altLang="zh-CN" sz="2000" b="1" dirty="0">
                <a:solidFill>
                  <a:srgbClr val="C00000"/>
                </a:solidFill>
                <a:ea typeface="宋体" panose="02010600030101010101" pitchFamily="2" charset="-122"/>
                <a:cs typeface="Times New Roman" panose="02020603050405020304" pitchFamily="18" charset="0"/>
              </a:rPr>
              <a:t>    }  }</a:t>
            </a:r>
            <a:endParaRPr lang="en-US" altLang="zh-CN" sz="2000" b="1" dirty="0">
              <a:solidFill>
                <a:srgbClr val="C00000"/>
              </a:solidFill>
              <a:ea typeface="宋体" panose="02010600030101010101" pitchFamily="2" charset="-122"/>
              <a:cs typeface="Times New Roman" panose="02020603050405020304" pitchFamily="18" charset="0"/>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title"/>
          </p:nvPr>
        </p:nvSpPr>
        <p:spPr>
          <a:xfrm>
            <a:off x="3275856" y="620688"/>
            <a:ext cx="2688360" cy="719848"/>
          </a:xfrm>
        </p:spPr>
        <p:txBody>
          <a:bodyPr/>
          <a:lstStyle/>
          <a:p>
            <a:pPr eaLnBrk="1" hangingPunct="1"/>
            <a:r>
              <a:rPr lang="zh-CN" altLang="en-US" b="1" dirty="0">
                <a:latin typeface="+mn-lt"/>
                <a:ea typeface="宋体" panose="02010600030101010101" pitchFamily="2" charset="-122"/>
                <a:cs typeface="Times New Roman" panose="02020603050405020304" pitchFamily="18" charset="0"/>
              </a:rPr>
              <a:t>练习</a:t>
            </a:r>
            <a:r>
              <a:rPr lang="en-US" altLang="zh-CN" b="1" dirty="0">
                <a:latin typeface="+mn-lt"/>
                <a:ea typeface="宋体" panose="02010600030101010101" pitchFamily="2" charset="-122"/>
                <a:cs typeface="Times New Roman" panose="02020603050405020304" pitchFamily="18" charset="0"/>
              </a:rPr>
              <a:t>4</a:t>
            </a:r>
            <a:endParaRPr lang="en-US" altLang="zh-CN" b="1" dirty="0">
              <a:latin typeface="+mn-lt"/>
              <a:ea typeface="宋体" panose="02010600030101010101" pitchFamily="2" charset="-122"/>
              <a:cs typeface="Times New Roman" panose="02020603050405020304" pitchFamily="18" charset="0"/>
            </a:endParaRPr>
          </a:p>
        </p:txBody>
      </p:sp>
      <p:sp>
        <p:nvSpPr>
          <p:cNvPr id="25602" name="Rectangle 2"/>
          <p:cNvSpPr>
            <a:spLocks noGrp="1" noChangeArrowheads="1"/>
          </p:cNvSpPr>
          <p:nvPr>
            <p:ph idx="1"/>
          </p:nvPr>
        </p:nvSpPr>
        <p:spPr>
          <a:xfrm>
            <a:off x="250825" y="1436667"/>
            <a:ext cx="8713663" cy="2808288"/>
          </a:xfrm>
        </p:spPr>
        <p:txBody>
          <a:bodyPr>
            <a:normAutofit fontScale="92500" lnSpcReduction="10000"/>
          </a:bodyPr>
          <a:lstStyle/>
          <a:p>
            <a:pPr algn="just" eaLnBrk="1" hangingPunct="1">
              <a:buFontTx/>
              <a:buNone/>
            </a:pPr>
            <a:r>
              <a:rPr lang="en-US" altLang="zh-CN" sz="2800" dirty="0">
                <a:solidFill>
                  <a:srgbClr val="000000"/>
                </a:solidFill>
                <a:ea typeface="宋体" panose="02010600030101010101" pitchFamily="2" charset="-122"/>
                <a:cs typeface="Times New Roman" panose="02020603050405020304" pitchFamily="18" charset="0"/>
              </a:rPr>
              <a:t>1.</a:t>
            </a:r>
            <a:r>
              <a:rPr lang="zh-CN" altLang="en-US" sz="2800" dirty="0">
                <a:solidFill>
                  <a:srgbClr val="000000"/>
                </a:solidFill>
                <a:ea typeface="宋体" panose="02010600030101010101" pitchFamily="2" charset="-122"/>
                <a:cs typeface="Times New Roman" panose="02020603050405020304" pitchFamily="18" charset="0"/>
              </a:rPr>
              <a:t>创建程序</a:t>
            </a:r>
            <a:r>
              <a:rPr lang="en-US" altLang="zh-CN" sz="2800" dirty="0">
                <a:solidFill>
                  <a:srgbClr val="000000"/>
                </a:solidFill>
                <a:ea typeface="宋体" panose="02010600030101010101" pitchFamily="2" charset="-122"/>
                <a:cs typeface="Times New Roman" panose="02020603050405020304" pitchFamily="18" charset="0"/>
              </a:rPr>
              <a:t>,</a:t>
            </a:r>
            <a:r>
              <a:rPr lang="zh-CN" altLang="en-US" sz="2800" dirty="0">
                <a:solidFill>
                  <a:srgbClr val="000000"/>
                </a:solidFill>
                <a:ea typeface="宋体" panose="02010600030101010101" pitchFamily="2" charset="-122"/>
                <a:cs typeface="Times New Roman" panose="02020603050405020304" pitchFamily="18" charset="0"/>
              </a:rPr>
              <a:t>在其中定义两个类：</a:t>
            </a:r>
            <a:r>
              <a:rPr lang="en-US" altLang="zh-CN" dirty="0">
                <a:solidFill>
                  <a:srgbClr val="000000"/>
                </a:solidFill>
                <a:ea typeface="宋体" panose="02010600030101010101" pitchFamily="2" charset="-122"/>
                <a:cs typeface="Times New Roman" panose="02020603050405020304" pitchFamily="18" charset="0"/>
              </a:rPr>
              <a:t>Account</a:t>
            </a:r>
            <a:r>
              <a:rPr lang="zh-CN" altLang="en-US" sz="2800" dirty="0">
                <a:solidFill>
                  <a:srgbClr val="000000"/>
                </a:solidFill>
                <a:ea typeface="宋体" panose="02010600030101010101" pitchFamily="2" charset="-122"/>
                <a:cs typeface="Times New Roman" panose="02020603050405020304" pitchFamily="18" charset="0"/>
              </a:rPr>
              <a:t>和</a:t>
            </a:r>
            <a:r>
              <a:rPr lang="en-US" altLang="zh-CN" sz="2800" dirty="0" err="1">
                <a:solidFill>
                  <a:srgbClr val="000000"/>
                </a:solidFill>
                <a:ea typeface="宋体" panose="02010600030101010101" pitchFamily="2" charset="-122"/>
                <a:cs typeface="Times New Roman" panose="02020603050405020304" pitchFamily="18" charset="0"/>
              </a:rPr>
              <a:t>AccountTest</a:t>
            </a:r>
            <a:r>
              <a:rPr lang="zh-CN" altLang="en-US" sz="2800" dirty="0">
                <a:solidFill>
                  <a:srgbClr val="000000"/>
                </a:solidFill>
                <a:ea typeface="宋体" panose="02010600030101010101" pitchFamily="2" charset="-122"/>
                <a:cs typeface="Times New Roman" panose="02020603050405020304" pitchFamily="18" charset="0"/>
              </a:rPr>
              <a:t>类体会</a:t>
            </a:r>
            <a:r>
              <a:rPr lang="en-US" altLang="zh-CN" sz="2800" dirty="0">
                <a:solidFill>
                  <a:srgbClr val="000000"/>
                </a:solidFill>
                <a:ea typeface="宋体" panose="02010600030101010101" pitchFamily="2" charset="-122"/>
                <a:cs typeface="Times New Roman" panose="02020603050405020304" pitchFamily="18" charset="0"/>
              </a:rPr>
              <a:t>Java</a:t>
            </a:r>
            <a:r>
              <a:rPr lang="zh-CN" altLang="en-US" sz="2800" dirty="0">
                <a:solidFill>
                  <a:srgbClr val="000000"/>
                </a:solidFill>
                <a:ea typeface="宋体" panose="02010600030101010101" pitchFamily="2" charset="-122"/>
                <a:cs typeface="Times New Roman" panose="02020603050405020304" pitchFamily="18" charset="0"/>
              </a:rPr>
              <a:t>的封装性。</a:t>
            </a:r>
            <a:endParaRPr lang="en-US" altLang="zh-CN" sz="2800" dirty="0">
              <a:solidFill>
                <a:srgbClr val="000000"/>
              </a:solidFill>
              <a:ea typeface="宋体" panose="02010600030101010101" pitchFamily="2" charset="-122"/>
              <a:cs typeface="Times New Roman" panose="02020603050405020304" pitchFamily="18" charset="0"/>
            </a:endParaRPr>
          </a:p>
          <a:p>
            <a:pPr algn="just" eaLnBrk="1" hangingPunct="1">
              <a:buFontTx/>
              <a:buNone/>
            </a:pPr>
            <a:r>
              <a:rPr lang="en-US" altLang="zh-CN" dirty="0">
                <a:solidFill>
                  <a:srgbClr val="000000"/>
                </a:solidFill>
                <a:ea typeface="宋体" panose="02010600030101010101" pitchFamily="2" charset="-122"/>
                <a:cs typeface="Times New Roman" panose="02020603050405020304" pitchFamily="18" charset="0"/>
              </a:rPr>
              <a:t>Account</a:t>
            </a:r>
            <a:r>
              <a:rPr lang="zh-CN" altLang="en-US" dirty="0">
                <a:solidFill>
                  <a:srgbClr val="000000"/>
                </a:solidFill>
                <a:ea typeface="宋体" panose="02010600030101010101" pitchFamily="2" charset="-122"/>
                <a:cs typeface="Times New Roman" panose="02020603050405020304" pitchFamily="18" charset="0"/>
              </a:rPr>
              <a:t>类要求具有属性：姓名（长度为</a:t>
            </a:r>
            <a:r>
              <a:rPr lang="en-US" altLang="zh-CN" dirty="0">
                <a:solidFill>
                  <a:srgbClr val="000000"/>
                </a:solidFill>
                <a:ea typeface="宋体" panose="02010600030101010101" pitchFamily="2" charset="-122"/>
                <a:cs typeface="Times New Roman" panose="02020603050405020304" pitchFamily="18" charset="0"/>
              </a:rPr>
              <a:t>2</a:t>
            </a:r>
            <a:r>
              <a:rPr lang="zh-CN" altLang="en-US" dirty="0">
                <a:solidFill>
                  <a:srgbClr val="000000"/>
                </a:solidFill>
                <a:ea typeface="宋体" panose="02010600030101010101" pitchFamily="2" charset="-122"/>
                <a:cs typeface="Times New Roman" panose="02020603050405020304" pitchFamily="18" charset="0"/>
              </a:rPr>
              <a:t>位</a:t>
            </a:r>
            <a:r>
              <a:rPr lang="en-US" altLang="zh-CN" dirty="0">
                <a:solidFill>
                  <a:srgbClr val="000000"/>
                </a:solidFill>
                <a:ea typeface="宋体" panose="02010600030101010101" pitchFamily="2" charset="-122"/>
                <a:cs typeface="Times New Roman" panose="02020603050405020304" pitchFamily="18" charset="0"/>
              </a:rPr>
              <a:t>3</a:t>
            </a:r>
            <a:r>
              <a:rPr lang="zh-CN" altLang="en-US" dirty="0">
                <a:solidFill>
                  <a:srgbClr val="000000"/>
                </a:solidFill>
                <a:ea typeface="宋体" panose="02010600030101010101" pitchFamily="2" charset="-122"/>
                <a:cs typeface="Times New Roman" panose="02020603050405020304" pitchFamily="18" charset="0"/>
              </a:rPr>
              <a:t>位或</a:t>
            </a:r>
            <a:r>
              <a:rPr lang="en-US" altLang="zh-CN" dirty="0">
                <a:solidFill>
                  <a:srgbClr val="000000"/>
                </a:solidFill>
                <a:ea typeface="宋体" panose="02010600030101010101" pitchFamily="2" charset="-122"/>
                <a:cs typeface="Times New Roman" panose="02020603050405020304" pitchFamily="18" charset="0"/>
              </a:rPr>
              <a:t>4</a:t>
            </a:r>
            <a:r>
              <a:rPr lang="zh-CN" altLang="en-US" dirty="0">
                <a:solidFill>
                  <a:srgbClr val="000000"/>
                </a:solidFill>
                <a:ea typeface="宋体" panose="02010600030101010101" pitchFamily="2" charset="-122"/>
                <a:cs typeface="Times New Roman" panose="02020603050405020304" pitchFamily="18" charset="0"/>
              </a:rPr>
              <a:t>位）、余额</a:t>
            </a:r>
            <a:r>
              <a:rPr lang="en-US" altLang="zh-CN" dirty="0">
                <a:solidFill>
                  <a:srgbClr val="000000"/>
                </a:solidFill>
                <a:ea typeface="宋体" panose="02010600030101010101" pitchFamily="2" charset="-122"/>
                <a:cs typeface="Times New Roman" panose="02020603050405020304" pitchFamily="18" charset="0"/>
              </a:rPr>
              <a:t>(</a:t>
            </a:r>
            <a:r>
              <a:rPr lang="zh-CN" altLang="en-US" dirty="0">
                <a:solidFill>
                  <a:srgbClr val="000000"/>
                </a:solidFill>
                <a:ea typeface="宋体" panose="02010600030101010101" pitchFamily="2" charset="-122"/>
                <a:cs typeface="Times New Roman" panose="02020603050405020304" pitchFamily="18" charset="0"/>
              </a:rPr>
              <a:t>必须</a:t>
            </a:r>
            <a:r>
              <a:rPr lang="en-US" altLang="zh-CN" dirty="0">
                <a:solidFill>
                  <a:srgbClr val="000000"/>
                </a:solidFill>
                <a:ea typeface="宋体" panose="02010600030101010101" pitchFamily="2" charset="-122"/>
                <a:cs typeface="Times New Roman" panose="02020603050405020304" pitchFamily="18" charset="0"/>
              </a:rPr>
              <a:t>&gt;20)</a:t>
            </a:r>
            <a:r>
              <a:rPr lang="zh-CN" altLang="en-US" dirty="0">
                <a:solidFill>
                  <a:srgbClr val="000000"/>
                </a:solidFill>
                <a:ea typeface="宋体" panose="02010600030101010101" pitchFamily="2" charset="-122"/>
                <a:cs typeface="Times New Roman" panose="02020603050405020304" pitchFamily="18" charset="0"/>
              </a:rPr>
              <a:t>、密码（必须是六位）</a:t>
            </a:r>
            <a:endParaRPr lang="en-US" altLang="zh-CN" dirty="0">
              <a:solidFill>
                <a:srgbClr val="000000"/>
              </a:solidFill>
              <a:ea typeface="宋体" panose="02010600030101010101" pitchFamily="2" charset="-122"/>
              <a:cs typeface="Times New Roman" panose="02020603050405020304" pitchFamily="18" charset="0"/>
            </a:endParaRPr>
          </a:p>
          <a:p>
            <a:pPr algn="just" eaLnBrk="1" hangingPunct="1">
              <a:buFontTx/>
              <a:buNone/>
            </a:pPr>
            <a:r>
              <a:rPr lang="zh-CN" altLang="en-US" sz="2800" dirty="0">
                <a:solidFill>
                  <a:srgbClr val="000000"/>
                </a:solidFill>
                <a:ea typeface="宋体" panose="02010600030101010101" pitchFamily="2" charset="-122"/>
                <a:cs typeface="Times New Roman" panose="02020603050405020304" pitchFamily="18" charset="0"/>
              </a:rPr>
              <a:t>并在</a:t>
            </a:r>
            <a:r>
              <a:rPr lang="en-US" altLang="zh-CN" sz="2800" dirty="0" err="1">
                <a:solidFill>
                  <a:srgbClr val="000000"/>
                </a:solidFill>
                <a:ea typeface="宋体" panose="02010600030101010101" pitchFamily="2" charset="-122"/>
                <a:cs typeface="Times New Roman" panose="02020603050405020304" pitchFamily="18" charset="0"/>
              </a:rPr>
              <a:t>AccountTest</a:t>
            </a:r>
            <a:r>
              <a:rPr lang="zh-CN" altLang="en-US" sz="2800" dirty="0">
                <a:solidFill>
                  <a:srgbClr val="000000"/>
                </a:solidFill>
                <a:ea typeface="宋体" panose="02010600030101010101" pitchFamily="2" charset="-122"/>
                <a:cs typeface="Times New Roman" panose="02020603050405020304" pitchFamily="18" charset="0"/>
              </a:rPr>
              <a:t>中测试</a:t>
            </a:r>
            <a:endParaRPr lang="en-US" altLang="zh-CN" sz="2800" dirty="0">
              <a:solidFill>
                <a:srgbClr val="000000"/>
              </a:solidFill>
              <a:ea typeface="宋体" panose="02010600030101010101" pitchFamily="2" charset="-122"/>
              <a:cs typeface="Times New Roman" panose="02020603050405020304" pitchFamily="18" charset="0"/>
            </a:endParaRPr>
          </a:p>
          <a:p>
            <a:pPr algn="just" eaLnBrk="1" hangingPunct="1">
              <a:buFontTx/>
              <a:buNone/>
            </a:pPr>
            <a:endParaRPr lang="en-US" altLang="zh-CN" dirty="0">
              <a:solidFill>
                <a:srgbClr val="000000"/>
              </a:solidFill>
              <a:ea typeface="宋体" panose="02010600030101010101" pitchFamily="2" charset="-122"/>
              <a:cs typeface="Times New Roman" panose="02020603050405020304" pitchFamily="18" charset="0"/>
            </a:endParaRPr>
          </a:p>
          <a:p>
            <a:pPr algn="just" eaLnBrk="1" hangingPunct="1">
              <a:buFontTx/>
              <a:buNone/>
            </a:pPr>
            <a:r>
              <a:rPr lang="en-US" altLang="zh-CN" sz="2800" dirty="0">
                <a:solidFill>
                  <a:srgbClr val="000000"/>
                </a:solidFill>
                <a:ea typeface="宋体" panose="02010600030101010101" pitchFamily="2" charset="-122"/>
                <a:cs typeface="Times New Roman" panose="02020603050405020304" pitchFamily="18" charset="0"/>
              </a:rPr>
              <a:t>String  name=“”;</a:t>
            </a:r>
            <a:endParaRPr lang="en-US" altLang="zh-CN" sz="2800" dirty="0">
              <a:solidFill>
                <a:srgbClr val="000000"/>
              </a:solidFill>
              <a:ea typeface="宋体" panose="02010600030101010101" pitchFamily="2" charset="-122"/>
              <a:cs typeface="Times New Roman" panose="02020603050405020304" pitchFamily="18" charset="0"/>
            </a:endParaRPr>
          </a:p>
          <a:p>
            <a:pPr algn="just" eaLnBrk="1" hangingPunct="1">
              <a:buFontTx/>
              <a:buNone/>
            </a:pPr>
            <a:r>
              <a:rPr lang="en-US" altLang="zh-CN" dirty="0" err="1">
                <a:solidFill>
                  <a:srgbClr val="000000"/>
                </a:solidFill>
                <a:ea typeface="宋体" panose="02010600030101010101" pitchFamily="2" charset="-122"/>
                <a:cs typeface="Times New Roman" panose="02020603050405020304" pitchFamily="18" charset="0"/>
              </a:rPr>
              <a:t>int</a:t>
            </a:r>
            <a:r>
              <a:rPr lang="en-US" altLang="zh-CN" dirty="0">
                <a:solidFill>
                  <a:srgbClr val="000000"/>
                </a:solidFill>
                <a:ea typeface="宋体" panose="02010600030101010101" pitchFamily="2" charset="-122"/>
                <a:cs typeface="Times New Roman" panose="02020603050405020304" pitchFamily="18" charset="0"/>
              </a:rPr>
              <a:t> </a:t>
            </a:r>
            <a:r>
              <a:rPr lang="en-US" altLang="zh-CN" dirty="0" err="1">
                <a:solidFill>
                  <a:srgbClr val="000000"/>
                </a:solidFill>
                <a:ea typeface="宋体" panose="02010600030101010101" pitchFamily="2" charset="-122"/>
                <a:cs typeface="Times New Roman" panose="02020603050405020304" pitchFamily="18" charset="0"/>
              </a:rPr>
              <a:t>len</a:t>
            </a:r>
            <a:r>
              <a:rPr lang="en-US" altLang="zh-CN" dirty="0">
                <a:solidFill>
                  <a:srgbClr val="000000"/>
                </a:solidFill>
                <a:ea typeface="宋体" panose="02010600030101010101" pitchFamily="2" charset="-122"/>
                <a:cs typeface="Times New Roman" panose="02020603050405020304" pitchFamily="18" charset="0"/>
              </a:rPr>
              <a:t> = </a:t>
            </a:r>
            <a:r>
              <a:rPr lang="en-US" altLang="zh-CN" dirty="0" err="1">
                <a:solidFill>
                  <a:srgbClr val="000000"/>
                </a:solidFill>
                <a:ea typeface="宋体" panose="02010600030101010101" pitchFamily="2" charset="-122"/>
                <a:cs typeface="Times New Roman" panose="02020603050405020304" pitchFamily="18" charset="0"/>
              </a:rPr>
              <a:t>name.length</a:t>
            </a:r>
            <a:r>
              <a:rPr lang="en-US" altLang="zh-CN" dirty="0">
                <a:solidFill>
                  <a:srgbClr val="000000"/>
                </a:solidFill>
                <a:ea typeface="宋体" panose="02010600030101010101" pitchFamily="2" charset="-122"/>
                <a:cs typeface="Times New Roman" panose="02020603050405020304" pitchFamily="18" charset="0"/>
              </a:rPr>
              <a:t>();</a:t>
            </a:r>
            <a:endParaRPr lang="zh-CN" altLang="en-US" sz="2800" dirty="0">
              <a:solidFill>
                <a:srgbClr val="000000"/>
              </a:solidFill>
              <a:ea typeface="宋体" panose="02010600030101010101" pitchFamily="2" charset="-122"/>
              <a:cs typeface="Times New Roman" panose="02020603050405020304" pitchFamily="18" charset="0"/>
            </a:endParaRPr>
          </a:p>
          <a:p>
            <a:pPr eaLnBrk="1" hangingPunct="1">
              <a:spcBef>
                <a:spcPct val="0"/>
              </a:spcBef>
              <a:buFontTx/>
              <a:buNone/>
            </a:pPr>
            <a:endParaRPr lang="en-US" altLang="zh-CN" sz="2800" dirty="0">
              <a:ea typeface="宋体" panose="02010600030101010101" pitchFamily="2" charset="-122"/>
              <a:cs typeface="Times New Roman" panose="02020603050405020304" pitchFamily="18" charset="0"/>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1" cstate="print"/>
          <a:stretch>
            <a:fillRect/>
          </a:stretch>
        </p:blipFill>
        <p:spPr>
          <a:xfrm>
            <a:off x="395536" y="1844824"/>
            <a:ext cx="8429684" cy="1928826"/>
          </a:xfrm>
        </p:spPr>
      </p:pic>
      <p:sp>
        <p:nvSpPr>
          <p:cNvPr id="5" name="TextBox 4"/>
          <p:cNvSpPr txBox="1"/>
          <p:nvPr/>
        </p:nvSpPr>
        <p:spPr>
          <a:xfrm>
            <a:off x="1115616" y="1988840"/>
            <a:ext cx="6984776" cy="1569660"/>
          </a:xfrm>
          <a:prstGeom prst="rect">
            <a:avLst/>
          </a:prstGeom>
          <a:noFill/>
        </p:spPr>
        <p:txBody>
          <a:bodyPr wrap="square" rtlCol="0">
            <a:spAutoFit/>
          </a:bodyPr>
          <a:lstStyle/>
          <a:p>
            <a:pPr algn="ctr"/>
            <a:r>
              <a:rPr lang="zh-CN" altLang="en-US" sz="4800" dirty="0">
                <a:solidFill>
                  <a:schemeClr val="accent6">
                    <a:lumMod val="75000"/>
                  </a:schemeClr>
                </a:solidFill>
                <a:ea typeface="隶书" panose="02010509060101010101" pitchFamily="49" charset="-122"/>
              </a:rPr>
              <a:t>第九节</a:t>
            </a:r>
            <a:r>
              <a:rPr lang="en-US" altLang="zh-CN" sz="4800" dirty="0">
                <a:solidFill>
                  <a:schemeClr val="accent6">
                    <a:lumMod val="75000"/>
                  </a:schemeClr>
                </a:solidFill>
                <a:ea typeface="隶书" panose="02010509060101010101" pitchFamily="49" charset="-122"/>
              </a:rPr>
              <a:t> </a:t>
            </a:r>
            <a:r>
              <a:rPr lang="zh-CN" altLang="en-US" sz="4800" dirty="0">
                <a:solidFill>
                  <a:schemeClr val="accent6">
                    <a:lumMod val="75000"/>
                  </a:schemeClr>
                </a:solidFill>
                <a:ea typeface="隶书" panose="02010509060101010101" pitchFamily="49" charset="-122"/>
              </a:rPr>
              <a:t>类的成员：</a:t>
            </a:r>
            <a:endParaRPr lang="en-US" altLang="zh-CN" sz="4800" dirty="0">
              <a:solidFill>
                <a:schemeClr val="accent6">
                  <a:lumMod val="75000"/>
                </a:schemeClr>
              </a:solidFill>
              <a:ea typeface="隶书" panose="02010509060101010101" pitchFamily="49" charset="-122"/>
            </a:endParaRPr>
          </a:p>
          <a:p>
            <a:pPr algn="ctr"/>
            <a:r>
              <a:rPr lang="zh-CN" altLang="en-US" sz="4800" dirty="0">
                <a:solidFill>
                  <a:schemeClr val="accent6">
                    <a:lumMod val="75000"/>
                  </a:schemeClr>
                </a:solidFill>
                <a:ea typeface="隶书" panose="02010509060101010101" pitchFamily="49" charset="-122"/>
              </a:rPr>
              <a:t>构造器</a:t>
            </a:r>
            <a:r>
              <a:rPr lang="en-US" altLang="zh-CN" sz="4800" dirty="0">
                <a:solidFill>
                  <a:schemeClr val="accent6">
                    <a:lumMod val="75000"/>
                  </a:schemeClr>
                </a:solidFill>
                <a:ea typeface="隶书" panose="02010509060101010101" pitchFamily="49" charset="-122"/>
              </a:rPr>
              <a:t>(</a:t>
            </a:r>
            <a:r>
              <a:rPr lang="zh-CN" altLang="en-US" sz="4800" dirty="0">
                <a:solidFill>
                  <a:schemeClr val="accent6">
                    <a:lumMod val="75000"/>
                  </a:schemeClr>
                </a:solidFill>
                <a:ea typeface="隶书" panose="02010509060101010101" pitchFamily="49" charset="-122"/>
              </a:rPr>
              <a:t>或构造方法</a:t>
            </a:r>
            <a:r>
              <a:rPr lang="en-US" altLang="zh-CN" sz="4800" dirty="0">
                <a:solidFill>
                  <a:schemeClr val="accent6">
                    <a:lumMod val="75000"/>
                  </a:schemeClr>
                </a:solidFill>
                <a:ea typeface="隶书" panose="02010509060101010101" pitchFamily="49" charset="-122"/>
              </a:rPr>
              <a:t>)</a:t>
            </a:r>
            <a:endParaRPr lang="zh-CN" altLang="en-US" sz="4800" dirty="0">
              <a:solidFill>
                <a:schemeClr val="accent6">
                  <a:lumMod val="75000"/>
                </a:schemeClr>
              </a:solidFill>
              <a:ea typeface="隶书" panose="02010509060101010101" pitchFamily="49" charset="-122"/>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475656" y="692696"/>
            <a:ext cx="6768752" cy="792088"/>
          </a:xfrm>
        </p:spPr>
        <p:txBody>
          <a:bodyPr>
            <a:normAutofit/>
          </a:bodyPr>
          <a:lstStyle/>
          <a:p>
            <a:pPr eaLnBrk="1" hangingPunct="1"/>
            <a:r>
              <a:rPr lang="zh-CN" altLang="en-US" b="1" dirty="0">
                <a:latin typeface="+mn-lt"/>
                <a:ea typeface="宋体" panose="02010600030101010101" pitchFamily="2" charset="-122"/>
                <a:cs typeface="Times New Roman" panose="02020603050405020304" pitchFamily="18" charset="0"/>
              </a:rPr>
              <a:t>类的成员之三：构造器</a:t>
            </a:r>
            <a:r>
              <a:rPr lang="en-US" altLang="zh-CN" b="1" dirty="0">
                <a:latin typeface="+mn-lt"/>
                <a:ea typeface="宋体" panose="02010600030101010101" pitchFamily="2" charset="-122"/>
                <a:cs typeface="Times New Roman" panose="02020603050405020304" pitchFamily="18" charset="0"/>
              </a:rPr>
              <a:t>(</a:t>
            </a:r>
            <a:r>
              <a:rPr lang="zh-CN" altLang="en-US" b="1" dirty="0">
                <a:latin typeface="+mn-lt"/>
                <a:ea typeface="宋体" panose="02010600030101010101" pitchFamily="2" charset="-122"/>
                <a:cs typeface="Times New Roman" panose="02020603050405020304" pitchFamily="18" charset="0"/>
              </a:rPr>
              <a:t>构造方法</a:t>
            </a:r>
            <a:r>
              <a:rPr lang="en-US" altLang="zh-CN" b="1" dirty="0">
                <a:latin typeface="+mn-lt"/>
                <a:ea typeface="宋体" panose="02010600030101010101" pitchFamily="2" charset="-122"/>
                <a:cs typeface="Times New Roman" panose="02020603050405020304" pitchFamily="18" charset="0"/>
              </a:rPr>
              <a:t>)</a:t>
            </a:r>
            <a:endParaRPr lang="zh-CN" altLang="en-US" b="1" dirty="0">
              <a:latin typeface="+mn-lt"/>
              <a:ea typeface="宋体" panose="02010600030101010101" pitchFamily="2" charset="-122"/>
              <a:cs typeface="Times New Roman" panose="02020603050405020304" pitchFamily="18" charset="0"/>
            </a:endParaRPr>
          </a:p>
        </p:txBody>
      </p:sp>
      <p:sp>
        <p:nvSpPr>
          <p:cNvPr id="26627" name="Rectangle 3"/>
          <p:cNvSpPr>
            <a:spLocks noGrp="1" noChangeArrowheads="1"/>
          </p:cNvSpPr>
          <p:nvPr>
            <p:ph idx="1"/>
          </p:nvPr>
        </p:nvSpPr>
        <p:spPr>
          <a:xfrm>
            <a:off x="285720" y="1484784"/>
            <a:ext cx="8712200" cy="4824536"/>
          </a:xfrm>
        </p:spPr>
        <p:txBody>
          <a:bodyPr>
            <a:normAutofit/>
          </a:bodyPr>
          <a:lstStyle/>
          <a:p>
            <a:pPr eaLnBrk="1" hangingPunct="1">
              <a:lnSpc>
                <a:spcPct val="90000"/>
              </a:lnSpc>
              <a:buFont typeface="Wingdings" panose="05000000000000000000" pitchFamily="2" charset="2"/>
              <a:buChar char="l"/>
            </a:pPr>
            <a:r>
              <a:rPr lang="zh-CN" altLang="en-US" b="1" dirty="0">
                <a:ea typeface="宋体" panose="02010600030101010101" pitchFamily="2" charset="-122"/>
                <a:cs typeface="Times New Roman" panose="02020603050405020304" pitchFamily="18" charset="0"/>
              </a:rPr>
              <a:t>构造器的特征</a:t>
            </a:r>
            <a:endParaRPr lang="en-US" altLang="zh-CN" dirty="0">
              <a:ea typeface="宋体" panose="02010600030101010101" pitchFamily="2" charset="-122"/>
              <a:cs typeface="Times New Roman" panose="02020603050405020304" pitchFamily="18" charset="0"/>
            </a:endParaRPr>
          </a:p>
          <a:p>
            <a:pPr lvl="1">
              <a:lnSpc>
                <a:spcPct val="90000"/>
              </a:lnSpc>
              <a:buFont typeface="Wingdings" panose="05000000000000000000" pitchFamily="2" charset="2"/>
              <a:buChar char="Ø"/>
            </a:pPr>
            <a:r>
              <a:rPr lang="zh-CN" altLang="en-US" dirty="0">
                <a:ea typeface="宋体" panose="02010600030101010101" pitchFamily="2" charset="-122"/>
                <a:cs typeface="Times New Roman" panose="02020603050405020304" pitchFamily="18" charset="0"/>
              </a:rPr>
              <a:t>它具有与类相同的名称</a:t>
            </a:r>
            <a:endParaRPr lang="zh-CN" altLang="en-US" dirty="0">
              <a:ea typeface="宋体" panose="02010600030101010101" pitchFamily="2" charset="-122"/>
              <a:cs typeface="Times New Roman" panose="02020603050405020304" pitchFamily="18" charset="0"/>
            </a:endParaRPr>
          </a:p>
          <a:p>
            <a:pPr lvl="1" eaLnBrk="1" hangingPunct="1">
              <a:lnSpc>
                <a:spcPct val="90000"/>
              </a:lnSpc>
              <a:buFont typeface="Wingdings" panose="05000000000000000000" pitchFamily="2" charset="2"/>
              <a:buChar char="Ø"/>
            </a:pPr>
            <a:r>
              <a:rPr lang="zh-CN" altLang="en-US" dirty="0">
                <a:ea typeface="宋体" panose="02010600030101010101" pitchFamily="2" charset="-122"/>
                <a:cs typeface="Times New Roman" panose="02020603050405020304" pitchFamily="18" charset="0"/>
              </a:rPr>
              <a:t>它不声明返回值类型。（与声明为</a:t>
            </a:r>
            <a:r>
              <a:rPr lang="en-US" altLang="zh-CN" dirty="0">
                <a:ea typeface="宋体" panose="02010600030101010101" pitchFamily="2" charset="-122"/>
                <a:cs typeface="Times New Roman" panose="02020603050405020304" pitchFamily="18" charset="0"/>
              </a:rPr>
              <a:t>void</a:t>
            </a:r>
            <a:r>
              <a:rPr lang="zh-CN" altLang="en-US" dirty="0">
                <a:ea typeface="宋体" panose="02010600030101010101" pitchFamily="2" charset="-122"/>
                <a:cs typeface="Times New Roman" panose="02020603050405020304" pitchFamily="18" charset="0"/>
              </a:rPr>
              <a:t>不同）</a:t>
            </a:r>
            <a:endParaRPr lang="en-US" altLang="zh-CN" dirty="0">
              <a:ea typeface="宋体" panose="02010600030101010101" pitchFamily="2" charset="-122"/>
              <a:cs typeface="Times New Roman" panose="02020603050405020304" pitchFamily="18" charset="0"/>
            </a:endParaRPr>
          </a:p>
          <a:p>
            <a:pPr lvl="1">
              <a:lnSpc>
                <a:spcPct val="90000"/>
              </a:lnSpc>
              <a:buFont typeface="Wingdings" panose="05000000000000000000" pitchFamily="2" charset="2"/>
              <a:buChar char="Ø"/>
            </a:pPr>
            <a:r>
              <a:rPr lang="zh-CN" altLang="en-US" dirty="0">
                <a:ea typeface="宋体" panose="02010600030101010101" pitchFamily="2" charset="-122"/>
                <a:cs typeface="Times New Roman" panose="02020603050405020304" pitchFamily="18" charset="0"/>
              </a:rPr>
              <a:t>不能被</a:t>
            </a:r>
            <a:r>
              <a:rPr lang="en-US" altLang="zh-CN" dirty="0">
                <a:ea typeface="宋体" panose="02010600030101010101" pitchFamily="2" charset="-122"/>
                <a:cs typeface="Times New Roman" panose="02020603050405020304" pitchFamily="18" charset="0"/>
              </a:rPr>
              <a:t>static</a:t>
            </a:r>
            <a:r>
              <a:rPr lang="zh-CN" altLang="en-US" dirty="0">
                <a:ea typeface="宋体" panose="02010600030101010101" pitchFamily="2" charset="-122"/>
                <a:cs typeface="Times New Roman" panose="02020603050405020304" pitchFamily="18" charset="0"/>
              </a:rPr>
              <a:t>、</a:t>
            </a:r>
            <a:r>
              <a:rPr lang="en-US" altLang="zh-CN" dirty="0">
                <a:ea typeface="宋体" panose="02010600030101010101" pitchFamily="2" charset="-122"/>
                <a:cs typeface="Times New Roman" panose="02020603050405020304" pitchFamily="18" charset="0"/>
              </a:rPr>
              <a:t>final</a:t>
            </a:r>
            <a:r>
              <a:rPr lang="zh-CN" altLang="en-US" dirty="0">
                <a:ea typeface="宋体" panose="02010600030101010101" pitchFamily="2" charset="-122"/>
                <a:cs typeface="Times New Roman" panose="02020603050405020304" pitchFamily="18" charset="0"/>
              </a:rPr>
              <a:t>、</a:t>
            </a:r>
            <a:r>
              <a:rPr lang="en-US" altLang="zh-CN" dirty="0">
                <a:ea typeface="宋体" panose="02010600030101010101" pitchFamily="2" charset="-122"/>
                <a:cs typeface="Times New Roman" panose="02020603050405020304" pitchFamily="18" charset="0"/>
              </a:rPr>
              <a:t>synchronized</a:t>
            </a:r>
            <a:r>
              <a:rPr lang="zh-CN" altLang="en-US" dirty="0">
                <a:ea typeface="宋体" panose="02010600030101010101" pitchFamily="2" charset="-122"/>
                <a:cs typeface="Times New Roman" panose="02020603050405020304" pitchFamily="18" charset="0"/>
              </a:rPr>
              <a:t>、</a:t>
            </a:r>
            <a:r>
              <a:rPr lang="en-US" altLang="zh-CN" dirty="0">
                <a:ea typeface="宋体" panose="02010600030101010101" pitchFamily="2" charset="-122"/>
                <a:cs typeface="Times New Roman" panose="02020603050405020304" pitchFamily="18" charset="0"/>
              </a:rPr>
              <a:t>abstract</a:t>
            </a:r>
            <a:r>
              <a:rPr lang="zh-CN" altLang="en-US" dirty="0">
                <a:ea typeface="宋体" panose="02010600030101010101" pitchFamily="2" charset="-122"/>
                <a:cs typeface="Times New Roman" panose="02020603050405020304" pitchFamily="18" charset="0"/>
              </a:rPr>
              <a:t>、</a:t>
            </a:r>
            <a:r>
              <a:rPr lang="en-US" altLang="zh-CN" dirty="0">
                <a:ea typeface="宋体" panose="02010600030101010101" pitchFamily="2" charset="-122"/>
                <a:cs typeface="Times New Roman" panose="02020603050405020304" pitchFamily="18" charset="0"/>
              </a:rPr>
              <a:t>native</a:t>
            </a:r>
            <a:r>
              <a:rPr lang="zh-CN" altLang="en-US" dirty="0">
                <a:ea typeface="宋体" panose="02010600030101010101" pitchFamily="2" charset="-122"/>
                <a:cs typeface="Times New Roman" panose="02020603050405020304" pitchFamily="18" charset="0"/>
              </a:rPr>
              <a:t>修饰，不能有</a:t>
            </a:r>
            <a:r>
              <a:rPr lang="en-US" altLang="zh-CN" dirty="0">
                <a:ea typeface="宋体" panose="02010600030101010101" pitchFamily="2" charset="-122"/>
                <a:cs typeface="Times New Roman" panose="02020603050405020304" pitchFamily="18" charset="0"/>
              </a:rPr>
              <a:t>return</a:t>
            </a:r>
            <a:r>
              <a:rPr lang="zh-CN" altLang="en-US" dirty="0">
                <a:ea typeface="宋体" panose="02010600030101010101" pitchFamily="2" charset="-122"/>
                <a:cs typeface="Times New Roman" panose="02020603050405020304" pitchFamily="18" charset="0"/>
              </a:rPr>
              <a:t>语句返回值</a:t>
            </a:r>
            <a:endParaRPr lang="en-US" altLang="zh-CN" dirty="0">
              <a:ea typeface="宋体" panose="02010600030101010101" pitchFamily="2" charset="-122"/>
              <a:cs typeface="Times New Roman" panose="02020603050405020304" pitchFamily="18" charset="0"/>
            </a:endParaRPr>
          </a:p>
          <a:p>
            <a:pPr marL="457200" lvl="1" indent="0">
              <a:lnSpc>
                <a:spcPct val="90000"/>
              </a:lnSpc>
              <a:buNone/>
            </a:pPr>
            <a:endParaRPr lang="zh-CN" altLang="en-US" sz="1800" dirty="0">
              <a:ea typeface="宋体" panose="02010600030101010101" pitchFamily="2" charset="-122"/>
              <a:cs typeface="Times New Roman" panose="02020603050405020304" pitchFamily="18" charset="0"/>
            </a:endParaRPr>
          </a:p>
          <a:p>
            <a:pPr eaLnBrk="1" hangingPunct="1">
              <a:lnSpc>
                <a:spcPct val="90000"/>
              </a:lnSpc>
              <a:buFont typeface="Wingdings" panose="05000000000000000000" pitchFamily="2" charset="2"/>
              <a:buChar char="l"/>
            </a:pPr>
            <a:r>
              <a:rPr lang="zh-CN" altLang="en-US" b="1" dirty="0">
                <a:ea typeface="宋体" panose="02010600030101010101" pitchFamily="2" charset="-122"/>
                <a:cs typeface="Times New Roman" panose="02020603050405020304" pitchFamily="18" charset="0"/>
              </a:rPr>
              <a:t>构造器的作用</a:t>
            </a:r>
            <a:r>
              <a:rPr lang="zh-CN" altLang="en-US" dirty="0">
                <a:ea typeface="宋体" panose="02010600030101010101" pitchFamily="2" charset="-122"/>
                <a:cs typeface="Times New Roman" panose="02020603050405020304" pitchFamily="18" charset="0"/>
              </a:rPr>
              <a:t>：</a:t>
            </a:r>
            <a:r>
              <a:rPr lang="zh-CN" altLang="en-US" b="1" dirty="0">
                <a:solidFill>
                  <a:srgbClr val="C00000"/>
                </a:solidFill>
                <a:ea typeface="宋体" panose="02010600030101010101" pitchFamily="2" charset="-122"/>
                <a:cs typeface="Times New Roman" panose="02020603050405020304" pitchFamily="18" charset="0"/>
              </a:rPr>
              <a:t>创建对象；给对象进行初始化</a:t>
            </a:r>
            <a:endParaRPr lang="en-US" altLang="zh-CN" b="1" dirty="0">
              <a:solidFill>
                <a:srgbClr val="C00000"/>
              </a:solidFill>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dirty="0">
                <a:ea typeface="宋体" panose="02010600030101010101" pitchFamily="2" charset="-122"/>
                <a:cs typeface="Times New Roman" panose="02020603050405020304" pitchFamily="18" charset="0"/>
              </a:rPr>
              <a:t>如：</a:t>
            </a:r>
            <a:r>
              <a:rPr lang="en-US" altLang="zh-CN" dirty="0">
                <a:ea typeface="宋体" panose="02010600030101010101" pitchFamily="2" charset="-122"/>
                <a:cs typeface="Times New Roman" panose="02020603050405020304" pitchFamily="18" charset="0"/>
              </a:rPr>
              <a:t>Order o = new </a:t>
            </a:r>
            <a:r>
              <a:rPr lang="en-US" altLang="zh-CN" dirty="0">
                <a:solidFill>
                  <a:srgbClr val="0070C0"/>
                </a:solidFill>
                <a:ea typeface="宋体" panose="02010600030101010101" pitchFamily="2" charset="-122"/>
                <a:cs typeface="Times New Roman" panose="02020603050405020304" pitchFamily="18" charset="0"/>
              </a:rPr>
              <a:t>Order()</a:t>
            </a:r>
            <a:r>
              <a:rPr lang="en-US" altLang="zh-CN" dirty="0">
                <a:ea typeface="宋体" panose="02010600030101010101" pitchFamily="2" charset="-122"/>
                <a:cs typeface="Times New Roman" panose="02020603050405020304" pitchFamily="18" charset="0"/>
              </a:rPr>
              <a:t>;    Person p = new </a:t>
            </a:r>
            <a:r>
              <a:rPr lang="en-US" altLang="zh-CN" dirty="0">
                <a:solidFill>
                  <a:srgbClr val="0070C0"/>
                </a:solidFill>
                <a:ea typeface="宋体" panose="02010600030101010101" pitchFamily="2" charset="-122"/>
                <a:cs typeface="Times New Roman" panose="02020603050405020304" pitchFamily="18" charset="0"/>
              </a:rPr>
              <a:t>Person(Peter,15)</a:t>
            </a:r>
            <a:r>
              <a:rPr lang="en-US" altLang="zh-CN" dirty="0">
                <a:ea typeface="宋体" panose="02010600030101010101" pitchFamily="2" charset="-122"/>
                <a:cs typeface="Times New Roman" panose="02020603050405020304" pitchFamily="18" charset="0"/>
              </a:rPr>
              <a:t>;</a:t>
            </a:r>
            <a:endParaRPr lang="en-US" altLang="zh-CN" dirty="0">
              <a:ea typeface="宋体" panose="02010600030101010101" pitchFamily="2" charset="-122"/>
              <a:cs typeface="Times New Roman" panose="02020603050405020304" pitchFamily="18" charset="0"/>
            </a:endParaRPr>
          </a:p>
          <a:p>
            <a:pPr lvl="1">
              <a:lnSpc>
                <a:spcPct val="90000"/>
              </a:lnSpc>
              <a:buFont typeface="Wingdings" panose="05000000000000000000" pitchFamily="2" charset="2"/>
              <a:buChar char="Ø"/>
            </a:pPr>
            <a:r>
              <a:rPr lang="zh-CN" altLang="en-US" dirty="0">
                <a:ea typeface="宋体" panose="02010600030101010101" pitchFamily="2" charset="-122"/>
                <a:cs typeface="Times New Roman" panose="02020603050405020304" pitchFamily="18" charset="0"/>
              </a:rPr>
              <a:t>如同我们规定每个“人”一出生就必须先洗澡，我们就可以在“人”的构造器中加入完成“洗澡”的程序代码，于是每个“人”一出生就会自动完成“洗澡”，程序就不必再在每个人刚出生时一个一个地告诉他们要“洗澡”了。</a:t>
            </a:r>
            <a:endParaRPr lang="en-US" altLang="zh-CN" sz="3200" dirty="0">
              <a:ea typeface="宋体" panose="02010600030101010101" pitchFamily="2" charset="-122"/>
              <a:cs typeface="Times New Roman" panose="02020603050405020304" pitchFamily="18" charset="0"/>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131840" y="692696"/>
            <a:ext cx="3240360" cy="722332"/>
          </a:xfrm>
        </p:spPr>
        <p:txBody>
          <a:bodyPr>
            <a:normAutofit/>
          </a:bodyPr>
          <a:lstStyle/>
          <a:p>
            <a:pPr eaLnBrk="1" hangingPunct="1"/>
            <a:r>
              <a:rPr lang="zh-CN" altLang="en-US" b="1" dirty="0">
                <a:latin typeface="+mn-lt"/>
                <a:ea typeface="宋体" panose="02010600030101010101" pitchFamily="2" charset="-122"/>
                <a:cs typeface="Times New Roman" panose="02020603050405020304" pitchFamily="18" charset="0"/>
              </a:rPr>
              <a:t>构造器</a:t>
            </a:r>
            <a:endParaRPr lang="zh-CN" altLang="en-US" b="1" dirty="0">
              <a:latin typeface="+mn-lt"/>
              <a:ea typeface="宋体" panose="02010600030101010101" pitchFamily="2" charset="-122"/>
              <a:cs typeface="Times New Roman" panose="02020603050405020304" pitchFamily="18" charset="0"/>
            </a:endParaRPr>
          </a:p>
        </p:txBody>
      </p:sp>
      <p:sp useBgFill="1">
        <p:nvSpPr>
          <p:cNvPr id="27651" name="Text Box 3"/>
          <p:cNvSpPr txBox="1">
            <a:spLocks noChangeArrowheads="1"/>
          </p:cNvSpPr>
          <p:nvPr/>
        </p:nvSpPr>
        <p:spPr bwMode="auto">
          <a:xfrm>
            <a:off x="142844" y="1268760"/>
            <a:ext cx="8894762" cy="5047536"/>
          </a:xfrm>
          <a:prstGeom prst="rect">
            <a:avLst/>
          </a:prstGeom>
          <a:ln w="9525">
            <a:noFill/>
            <a:miter lim="800000"/>
          </a:ln>
        </p:spPr>
        <p:txBody>
          <a:bodyPr>
            <a:spAutoFit/>
          </a:bodyPr>
          <a:lstStyle/>
          <a:p>
            <a:pPr marL="457200" indent="-457200">
              <a:spcBef>
                <a:spcPct val="50000"/>
              </a:spcBef>
              <a:buFont typeface="Wingdings" panose="05000000000000000000" pitchFamily="2" charset="2"/>
              <a:buChar char="l"/>
            </a:pPr>
            <a:r>
              <a:rPr lang="zh-CN" altLang="en-US" sz="2800" b="1" dirty="0">
                <a:ea typeface="宋体" panose="02010600030101010101" pitchFamily="2" charset="-122"/>
                <a:cs typeface="Times New Roman" panose="02020603050405020304" pitchFamily="18" charset="0"/>
              </a:rPr>
              <a:t>语法格式：</a:t>
            </a:r>
            <a:endParaRPr lang="zh-CN" altLang="en-US" sz="2800" b="1" dirty="0">
              <a:ea typeface="宋体" panose="02010600030101010101" pitchFamily="2" charset="-122"/>
              <a:cs typeface="Times New Roman" panose="02020603050405020304" pitchFamily="18" charset="0"/>
            </a:endParaRPr>
          </a:p>
          <a:p>
            <a:pPr marL="1371600" lvl="2" indent="-457200">
              <a:buFont typeface="Wingdings" panose="05000000000000000000" pitchFamily="2" charset="2"/>
              <a:buNone/>
            </a:pPr>
            <a:r>
              <a:rPr lang="zh-CN" altLang="en-US" sz="2800" b="1" dirty="0">
                <a:solidFill>
                  <a:srgbClr val="00B050"/>
                </a:solidFill>
                <a:ea typeface="宋体" panose="02010600030101010101" pitchFamily="2" charset="-122"/>
                <a:cs typeface="Times New Roman" panose="02020603050405020304" pitchFamily="18" charset="0"/>
              </a:rPr>
              <a:t>修饰符</a:t>
            </a:r>
            <a:r>
              <a:rPr lang="en-US" altLang="zh-CN" sz="2800" b="1" dirty="0">
                <a:solidFill>
                  <a:srgbClr val="00B050"/>
                </a:solidFill>
                <a:ea typeface="宋体" panose="02010600030101010101" pitchFamily="2" charset="-122"/>
                <a:cs typeface="Times New Roman" panose="02020603050405020304" pitchFamily="18" charset="0"/>
              </a:rPr>
              <a:t> </a:t>
            </a:r>
            <a:r>
              <a:rPr lang="en-US" altLang="zh-CN" sz="2800" b="1" dirty="0">
                <a:ea typeface="宋体" panose="02010600030101010101" pitchFamily="2" charset="-122"/>
                <a:cs typeface="Times New Roman" panose="02020603050405020304" pitchFamily="18" charset="0"/>
              </a:rPr>
              <a:t> </a:t>
            </a:r>
            <a:r>
              <a:rPr lang="zh-CN" altLang="en-US" sz="2800" b="1" dirty="0">
                <a:solidFill>
                  <a:srgbClr val="FF0000"/>
                </a:solidFill>
                <a:ea typeface="宋体" panose="02010600030101010101" pitchFamily="2" charset="-122"/>
                <a:cs typeface="Times New Roman" panose="02020603050405020304" pitchFamily="18" charset="0"/>
              </a:rPr>
              <a:t>类名</a:t>
            </a:r>
            <a:r>
              <a:rPr lang="en-US" altLang="zh-CN" sz="2800" b="1" dirty="0">
                <a:solidFill>
                  <a:srgbClr val="FF0000"/>
                </a:solidFill>
                <a:ea typeface="宋体" panose="02010600030101010101" pitchFamily="2" charset="-122"/>
                <a:cs typeface="Times New Roman" panose="02020603050405020304" pitchFamily="18" charset="0"/>
              </a:rPr>
              <a:t> </a:t>
            </a:r>
            <a:r>
              <a:rPr lang="en-US" altLang="zh-CN" sz="2800" b="1" dirty="0">
                <a:solidFill>
                  <a:srgbClr val="0070C0"/>
                </a:solidFill>
                <a:ea typeface="宋体" panose="02010600030101010101" pitchFamily="2" charset="-122"/>
                <a:cs typeface="Times New Roman" panose="02020603050405020304" pitchFamily="18" charset="0"/>
              </a:rPr>
              <a:t>(</a:t>
            </a:r>
            <a:r>
              <a:rPr lang="zh-CN" altLang="en-US" sz="2800" b="1" dirty="0">
                <a:solidFill>
                  <a:srgbClr val="0070C0"/>
                </a:solidFill>
                <a:ea typeface="宋体" panose="02010600030101010101" pitchFamily="2" charset="-122"/>
                <a:cs typeface="Times New Roman" panose="02020603050405020304" pitchFamily="18" charset="0"/>
              </a:rPr>
              <a:t>参数列表</a:t>
            </a:r>
            <a:r>
              <a:rPr lang="en-US" altLang="zh-CN" sz="2800" b="1" dirty="0">
                <a:solidFill>
                  <a:srgbClr val="0070C0"/>
                </a:solidFill>
                <a:ea typeface="宋体" panose="02010600030101010101" pitchFamily="2" charset="-122"/>
                <a:cs typeface="Times New Roman" panose="02020603050405020304" pitchFamily="18" charset="0"/>
              </a:rPr>
              <a:t>) </a:t>
            </a:r>
            <a:r>
              <a:rPr lang="en-US" altLang="zh-CN" sz="2800" b="1" dirty="0">
                <a:ea typeface="宋体" panose="02010600030101010101" pitchFamily="2" charset="-122"/>
                <a:cs typeface="Times New Roman" panose="02020603050405020304" pitchFamily="18" charset="0"/>
              </a:rPr>
              <a:t>{</a:t>
            </a:r>
            <a:endParaRPr lang="en-US" altLang="zh-CN" sz="2800" b="1" dirty="0">
              <a:ea typeface="宋体" panose="02010600030101010101" pitchFamily="2" charset="-122"/>
              <a:cs typeface="Times New Roman" panose="02020603050405020304" pitchFamily="18" charset="0"/>
            </a:endParaRPr>
          </a:p>
          <a:p>
            <a:pPr marL="1371600" lvl="2" indent="-457200">
              <a:buFont typeface="Wingdings" panose="05000000000000000000" pitchFamily="2" charset="2"/>
              <a:buNone/>
            </a:pPr>
            <a:r>
              <a:rPr lang="en-US" altLang="zh-CN" sz="2800" b="1" dirty="0">
                <a:ea typeface="宋体" panose="02010600030101010101" pitchFamily="2" charset="-122"/>
                <a:cs typeface="Times New Roman" panose="02020603050405020304" pitchFamily="18" charset="0"/>
              </a:rPr>
              <a:t>	</a:t>
            </a:r>
            <a:r>
              <a:rPr lang="en-US" altLang="zh-CN" sz="2800" b="1" dirty="0">
                <a:solidFill>
                  <a:srgbClr val="00B0F0"/>
                </a:solidFill>
                <a:ea typeface="宋体" panose="02010600030101010101" pitchFamily="2" charset="-122"/>
                <a:cs typeface="Times New Roman" panose="02020603050405020304" pitchFamily="18" charset="0"/>
              </a:rPr>
              <a:t>    </a:t>
            </a:r>
            <a:r>
              <a:rPr lang="zh-CN" altLang="en-US" sz="2800" b="1" dirty="0">
                <a:solidFill>
                  <a:srgbClr val="00B0F0"/>
                </a:solidFill>
                <a:ea typeface="宋体" panose="02010600030101010101" pitchFamily="2" charset="-122"/>
                <a:cs typeface="Times New Roman" panose="02020603050405020304" pitchFamily="18" charset="0"/>
              </a:rPr>
              <a:t>初始化语句；</a:t>
            </a:r>
            <a:endParaRPr lang="en-US" altLang="zh-CN" sz="2800" b="1" dirty="0">
              <a:solidFill>
                <a:srgbClr val="00B0F0"/>
              </a:solidFill>
              <a:ea typeface="宋体" panose="02010600030101010101" pitchFamily="2" charset="-122"/>
              <a:cs typeface="Times New Roman" panose="02020603050405020304" pitchFamily="18" charset="0"/>
            </a:endParaRPr>
          </a:p>
          <a:p>
            <a:pPr marL="1371600" lvl="2" indent="-457200">
              <a:buFont typeface="Wingdings" panose="05000000000000000000" pitchFamily="2" charset="2"/>
              <a:buNone/>
            </a:pPr>
            <a:r>
              <a:rPr lang="en-US" altLang="zh-CN" sz="2800" b="1" dirty="0">
                <a:ea typeface="宋体" panose="02010600030101010101" pitchFamily="2" charset="-122"/>
                <a:cs typeface="Times New Roman" panose="02020603050405020304" pitchFamily="18" charset="0"/>
              </a:rPr>
              <a:t>} </a:t>
            </a:r>
            <a:endParaRPr lang="en-US" altLang="zh-CN" sz="2800" b="1" dirty="0">
              <a:ea typeface="宋体" panose="02010600030101010101" pitchFamily="2" charset="-122"/>
              <a:cs typeface="Times New Roman" panose="02020603050405020304" pitchFamily="18" charset="0"/>
            </a:endParaRPr>
          </a:p>
          <a:p>
            <a:pPr marL="457200" indent="-457200">
              <a:spcBef>
                <a:spcPct val="50000"/>
              </a:spcBef>
              <a:buFont typeface="Wingdings" panose="05000000000000000000" pitchFamily="2" charset="2"/>
              <a:buChar char="l"/>
            </a:pPr>
            <a:r>
              <a:rPr lang="zh-CN" altLang="en-US" sz="2800" b="1" dirty="0">
                <a:ea typeface="宋体" panose="02010600030101010101" pitchFamily="2" charset="-122"/>
                <a:cs typeface="Times New Roman" panose="02020603050405020304" pitchFamily="18" charset="0"/>
              </a:rPr>
              <a:t>举 例：</a:t>
            </a:r>
            <a:endParaRPr lang="zh-CN" altLang="en-US" sz="2800" b="1" dirty="0">
              <a:ea typeface="宋体" panose="02010600030101010101" pitchFamily="2" charset="-122"/>
              <a:cs typeface="Times New Roman" panose="02020603050405020304" pitchFamily="18" charset="0"/>
            </a:endParaRPr>
          </a:p>
          <a:p>
            <a:pPr marL="914400" lvl="1" indent="-457200"/>
            <a:r>
              <a:rPr lang="en-US" altLang="zh-CN" sz="2000" b="1" dirty="0">
                <a:solidFill>
                  <a:srgbClr val="C00000"/>
                </a:solidFill>
                <a:ea typeface="宋体" panose="02010600030101010101" pitchFamily="2" charset="-122"/>
                <a:cs typeface="Times New Roman" panose="02020603050405020304" pitchFamily="18" charset="0"/>
              </a:rPr>
              <a:t>public class Animal {</a:t>
            </a:r>
            <a:endParaRPr lang="en-US" altLang="zh-CN" sz="2000" b="1" dirty="0">
              <a:solidFill>
                <a:srgbClr val="C00000"/>
              </a:solidFill>
              <a:ea typeface="宋体" panose="02010600030101010101" pitchFamily="2" charset="-122"/>
              <a:cs typeface="Times New Roman" panose="02020603050405020304" pitchFamily="18" charset="0"/>
            </a:endParaRPr>
          </a:p>
          <a:p>
            <a:pPr marL="1371600" lvl="2" indent="-457200"/>
            <a:r>
              <a:rPr lang="en-US" altLang="zh-CN" sz="2000" b="1" dirty="0">
                <a:solidFill>
                  <a:srgbClr val="C00000"/>
                </a:solidFill>
                <a:ea typeface="宋体" panose="02010600030101010101" pitchFamily="2" charset="-122"/>
                <a:cs typeface="Times New Roman" panose="02020603050405020304" pitchFamily="18" charset="0"/>
              </a:rPr>
              <a:t>private </a:t>
            </a:r>
            <a:r>
              <a:rPr lang="en-US" altLang="zh-CN" sz="2000" b="1" dirty="0" err="1">
                <a:solidFill>
                  <a:srgbClr val="C00000"/>
                </a:solidFill>
                <a:ea typeface="宋体" panose="02010600030101010101" pitchFamily="2" charset="-122"/>
                <a:cs typeface="Times New Roman" panose="02020603050405020304" pitchFamily="18" charset="0"/>
              </a:rPr>
              <a:t>int</a:t>
            </a:r>
            <a:r>
              <a:rPr lang="en-US" altLang="zh-CN" sz="2000" b="1" dirty="0">
                <a:solidFill>
                  <a:srgbClr val="C00000"/>
                </a:solidFill>
                <a:ea typeface="宋体" panose="02010600030101010101" pitchFamily="2" charset="-122"/>
                <a:cs typeface="Times New Roman" panose="02020603050405020304" pitchFamily="18" charset="0"/>
              </a:rPr>
              <a:t> legs;</a:t>
            </a:r>
            <a:endParaRPr lang="en-US" altLang="zh-CN" sz="2000" b="1" dirty="0">
              <a:solidFill>
                <a:srgbClr val="C00000"/>
              </a:solidFill>
              <a:ea typeface="宋体" panose="02010600030101010101" pitchFamily="2" charset="-122"/>
              <a:cs typeface="Times New Roman" panose="02020603050405020304" pitchFamily="18" charset="0"/>
            </a:endParaRPr>
          </a:p>
          <a:p>
            <a:pPr marL="1371600" lvl="2" indent="-457200"/>
            <a:r>
              <a:rPr lang="en-US" altLang="zh-CN" sz="2000" b="1" dirty="0">
                <a:solidFill>
                  <a:srgbClr val="C00000"/>
                </a:solidFill>
                <a:ea typeface="宋体" panose="02010600030101010101" pitchFamily="2" charset="-122"/>
                <a:cs typeface="Times New Roman" panose="02020603050405020304" pitchFamily="18" charset="0"/>
              </a:rPr>
              <a:t>public Animal() {legs = 4; }	</a:t>
            </a:r>
            <a:r>
              <a:rPr lang="en-US" altLang="zh-CN" sz="2000" b="1" dirty="0">
                <a:solidFill>
                  <a:srgbClr val="0070C0"/>
                </a:solidFill>
                <a:ea typeface="宋体" panose="02010600030101010101" pitchFamily="2" charset="-122"/>
                <a:cs typeface="Times New Roman" panose="02020603050405020304" pitchFamily="18" charset="0"/>
              </a:rPr>
              <a:t>   //</a:t>
            </a:r>
            <a:r>
              <a:rPr lang="zh-CN" altLang="en-US" sz="2000" b="1" dirty="0">
                <a:solidFill>
                  <a:srgbClr val="0070C0"/>
                </a:solidFill>
                <a:ea typeface="宋体" panose="02010600030101010101" pitchFamily="2" charset="-122"/>
                <a:cs typeface="Times New Roman" panose="02020603050405020304" pitchFamily="18" charset="0"/>
              </a:rPr>
              <a:t>构造器</a:t>
            </a:r>
            <a:endParaRPr lang="zh-CN" altLang="en-US" sz="2000" b="1" dirty="0">
              <a:solidFill>
                <a:srgbClr val="0070C0"/>
              </a:solidFill>
              <a:ea typeface="宋体" panose="02010600030101010101" pitchFamily="2" charset="-122"/>
              <a:cs typeface="Times New Roman" panose="02020603050405020304" pitchFamily="18" charset="0"/>
            </a:endParaRPr>
          </a:p>
          <a:p>
            <a:pPr marL="1371600" lvl="2" indent="-457200"/>
            <a:r>
              <a:rPr lang="en-US" altLang="zh-CN" sz="2000" b="1" dirty="0">
                <a:solidFill>
                  <a:srgbClr val="C00000"/>
                </a:solidFill>
                <a:ea typeface="宋体" panose="02010600030101010101" pitchFamily="2" charset="-122"/>
                <a:cs typeface="Times New Roman" panose="02020603050405020304" pitchFamily="18" charset="0"/>
              </a:rPr>
              <a:t>public void </a:t>
            </a:r>
            <a:r>
              <a:rPr lang="en-US" altLang="zh-CN" sz="2000" b="1" dirty="0" err="1">
                <a:solidFill>
                  <a:srgbClr val="C00000"/>
                </a:solidFill>
                <a:ea typeface="宋体" panose="02010600030101010101" pitchFamily="2" charset="-122"/>
                <a:cs typeface="Times New Roman" panose="02020603050405020304" pitchFamily="18" charset="0"/>
              </a:rPr>
              <a:t>setLegs</a:t>
            </a:r>
            <a:r>
              <a:rPr lang="en-US" altLang="zh-CN" sz="2000" b="1" dirty="0">
                <a:solidFill>
                  <a:srgbClr val="C00000"/>
                </a:solidFill>
                <a:ea typeface="宋体" panose="02010600030101010101" pitchFamily="2" charset="-122"/>
                <a:cs typeface="Times New Roman" panose="02020603050405020304" pitchFamily="18" charset="0"/>
              </a:rPr>
              <a:t>(</a:t>
            </a:r>
            <a:r>
              <a:rPr lang="en-US" altLang="zh-CN" sz="2000" b="1" dirty="0" err="1">
                <a:solidFill>
                  <a:srgbClr val="C00000"/>
                </a:solidFill>
                <a:ea typeface="宋体" panose="02010600030101010101" pitchFamily="2" charset="-122"/>
                <a:cs typeface="Times New Roman" panose="02020603050405020304" pitchFamily="18" charset="0"/>
              </a:rPr>
              <a:t>int</a:t>
            </a:r>
            <a:r>
              <a:rPr lang="en-US" altLang="zh-CN" sz="2000" b="1" dirty="0">
                <a:solidFill>
                  <a:srgbClr val="C00000"/>
                </a:solidFill>
                <a:ea typeface="宋体" panose="02010600030101010101" pitchFamily="2" charset="-122"/>
                <a:cs typeface="Times New Roman" panose="02020603050405020304" pitchFamily="18" charset="0"/>
              </a:rPr>
              <a:t> </a:t>
            </a:r>
            <a:r>
              <a:rPr lang="en-US" altLang="zh-CN" sz="2000" b="1" dirty="0" err="1">
                <a:solidFill>
                  <a:srgbClr val="C00000"/>
                </a:solidFill>
                <a:ea typeface="宋体" panose="02010600030101010101" pitchFamily="2" charset="-122"/>
                <a:cs typeface="Times New Roman" panose="02020603050405020304" pitchFamily="18" charset="0"/>
              </a:rPr>
              <a:t>i</a:t>
            </a:r>
            <a:r>
              <a:rPr lang="en-US" altLang="zh-CN" sz="2000" b="1" dirty="0">
                <a:solidFill>
                  <a:srgbClr val="C00000"/>
                </a:solidFill>
                <a:ea typeface="宋体" panose="02010600030101010101" pitchFamily="2" charset="-122"/>
                <a:cs typeface="Times New Roman" panose="02020603050405020304" pitchFamily="18" charset="0"/>
              </a:rPr>
              <a:t>) { legs = </a:t>
            </a:r>
            <a:r>
              <a:rPr lang="en-US" altLang="zh-CN" sz="2000" b="1" dirty="0" err="1">
                <a:solidFill>
                  <a:srgbClr val="C00000"/>
                </a:solidFill>
                <a:ea typeface="宋体" panose="02010600030101010101" pitchFamily="2" charset="-122"/>
                <a:cs typeface="Times New Roman" panose="02020603050405020304" pitchFamily="18" charset="0"/>
              </a:rPr>
              <a:t>i</a:t>
            </a:r>
            <a:r>
              <a:rPr lang="en-US" altLang="zh-CN" sz="2000" b="1" dirty="0">
                <a:solidFill>
                  <a:srgbClr val="C00000"/>
                </a:solidFill>
                <a:ea typeface="宋体" panose="02010600030101010101" pitchFamily="2" charset="-122"/>
                <a:cs typeface="Times New Roman" panose="02020603050405020304" pitchFamily="18" charset="0"/>
              </a:rPr>
              <a:t>; }</a:t>
            </a:r>
            <a:endParaRPr lang="en-US" altLang="zh-CN" sz="2000" b="1" dirty="0">
              <a:solidFill>
                <a:srgbClr val="C00000"/>
              </a:solidFill>
              <a:ea typeface="宋体" panose="02010600030101010101" pitchFamily="2" charset="-122"/>
              <a:cs typeface="Times New Roman" panose="02020603050405020304" pitchFamily="18" charset="0"/>
            </a:endParaRPr>
          </a:p>
          <a:p>
            <a:pPr marL="1371600" lvl="2" indent="-457200"/>
            <a:r>
              <a:rPr lang="en-US" altLang="zh-CN" sz="2000" b="1" dirty="0">
                <a:solidFill>
                  <a:srgbClr val="C00000"/>
                </a:solidFill>
                <a:ea typeface="宋体" panose="02010600030101010101" pitchFamily="2" charset="-122"/>
                <a:cs typeface="Times New Roman" panose="02020603050405020304" pitchFamily="18" charset="0"/>
              </a:rPr>
              <a:t>public </a:t>
            </a:r>
            <a:r>
              <a:rPr lang="en-US" altLang="zh-CN" sz="2000" b="1" dirty="0" err="1">
                <a:solidFill>
                  <a:srgbClr val="C00000"/>
                </a:solidFill>
                <a:ea typeface="宋体" panose="02010600030101010101" pitchFamily="2" charset="-122"/>
                <a:cs typeface="Times New Roman" panose="02020603050405020304" pitchFamily="18" charset="0"/>
              </a:rPr>
              <a:t>int</a:t>
            </a:r>
            <a:r>
              <a:rPr lang="en-US" altLang="zh-CN" sz="2000" b="1" dirty="0">
                <a:solidFill>
                  <a:srgbClr val="C00000"/>
                </a:solidFill>
                <a:ea typeface="宋体" panose="02010600030101010101" pitchFamily="2" charset="-122"/>
                <a:cs typeface="Times New Roman" panose="02020603050405020304" pitchFamily="18" charset="0"/>
              </a:rPr>
              <a:t> </a:t>
            </a:r>
            <a:r>
              <a:rPr lang="en-US" altLang="zh-CN" sz="2000" b="1" dirty="0" err="1">
                <a:solidFill>
                  <a:srgbClr val="C00000"/>
                </a:solidFill>
                <a:ea typeface="宋体" panose="02010600030101010101" pitchFamily="2" charset="-122"/>
                <a:cs typeface="Times New Roman" panose="02020603050405020304" pitchFamily="18" charset="0"/>
              </a:rPr>
              <a:t>getLegs</a:t>
            </a:r>
            <a:r>
              <a:rPr lang="en-US" altLang="zh-CN" sz="2000" b="1" dirty="0">
                <a:solidFill>
                  <a:srgbClr val="C00000"/>
                </a:solidFill>
                <a:ea typeface="宋体" panose="02010600030101010101" pitchFamily="2" charset="-122"/>
                <a:cs typeface="Times New Roman" panose="02020603050405020304" pitchFamily="18" charset="0"/>
              </a:rPr>
              <a:t>(){return legs;}</a:t>
            </a:r>
            <a:endParaRPr lang="en-US" altLang="zh-CN" sz="2000" b="1" dirty="0">
              <a:solidFill>
                <a:srgbClr val="C00000"/>
              </a:solidFill>
              <a:ea typeface="宋体" panose="02010600030101010101" pitchFamily="2" charset="-122"/>
              <a:cs typeface="Times New Roman" panose="02020603050405020304" pitchFamily="18" charset="0"/>
            </a:endParaRPr>
          </a:p>
          <a:p>
            <a:pPr marL="914400" lvl="1" indent="-457200"/>
            <a:r>
              <a:rPr lang="en-US" altLang="zh-CN" sz="2000" b="1" dirty="0">
                <a:solidFill>
                  <a:srgbClr val="C00000"/>
                </a:solidFill>
                <a:ea typeface="宋体" panose="02010600030101010101" pitchFamily="2" charset="-122"/>
                <a:cs typeface="Times New Roman" panose="02020603050405020304" pitchFamily="18" charset="0"/>
              </a:rPr>
              <a:t>}</a:t>
            </a:r>
            <a:endParaRPr lang="en-US" altLang="zh-CN" sz="2000" b="1" dirty="0">
              <a:solidFill>
                <a:srgbClr val="C00000"/>
              </a:solidFill>
              <a:ea typeface="宋体" panose="02010600030101010101" pitchFamily="2" charset="-122"/>
              <a:cs typeface="Times New Roman" panose="02020603050405020304" pitchFamily="18" charset="0"/>
            </a:endParaRPr>
          </a:p>
          <a:p>
            <a:pPr indent="-457200" algn="just">
              <a:buFont typeface="Wingdings" panose="05000000000000000000" pitchFamily="2" charset="2"/>
              <a:buNone/>
            </a:pPr>
            <a:r>
              <a:rPr lang="zh-CN" altLang="en-US" sz="2400" b="1" dirty="0">
                <a:ea typeface="宋体" panose="02010600030101010101" pitchFamily="2" charset="-122"/>
                <a:cs typeface="Times New Roman" panose="02020603050405020304" pitchFamily="18" charset="0"/>
              </a:rPr>
              <a:t>创建</a:t>
            </a:r>
            <a:r>
              <a:rPr lang="en-US" altLang="zh-CN" sz="2400" b="1" dirty="0">
                <a:ea typeface="宋体" panose="02010600030101010101" pitchFamily="2" charset="-122"/>
                <a:cs typeface="Times New Roman" panose="02020603050405020304" pitchFamily="18" charset="0"/>
              </a:rPr>
              <a:t>Animal</a:t>
            </a:r>
            <a:r>
              <a:rPr lang="zh-CN" altLang="en-US" sz="2400" b="1" dirty="0">
                <a:ea typeface="宋体" panose="02010600030101010101" pitchFamily="2" charset="-122"/>
                <a:cs typeface="Times New Roman" panose="02020603050405020304" pitchFamily="18" charset="0"/>
              </a:rPr>
              <a:t>类的实例：</a:t>
            </a:r>
            <a:r>
              <a:rPr lang="en-US" altLang="zh-CN" sz="2400" b="1" dirty="0">
                <a:solidFill>
                  <a:srgbClr val="C00000"/>
                </a:solidFill>
                <a:ea typeface="宋体" panose="02010600030101010101" pitchFamily="2" charset="-122"/>
                <a:cs typeface="Times New Roman" panose="02020603050405020304" pitchFamily="18" charset="0"/>
              </a:rPr>
              <a:t>Animal  a=new Animal();    </a:t>
            </a:r>
            <a:endParaRPr lang="en-US" altLang="zh-CN" sz="2400" b="1" dirty="0">
              <a:solidFill>
                <a:srgbClr val="C00000"/>
              </a:solidFill>
              <a:ea typeface="宋体" panose="02010600030101010101" pitchFamily="2" charset="-122"/>
              <a:cs typeface="Times New Roman" panose="02020603050405020304" pitchFamily="18" charset="0"/>
            </a:endParaRPr>
          </a:p>
          <a:p>
            <a:pPr indent="-457200" algn="just">
              <a:buFont typeface="Wingdings" panose="05000000000000000000" pitchFamily="2" charset="2"/>
              <a:buNone/>
            </a:pPr>
            <a:r>
              <a:rPr lang="en-US" altLang="zh-CN" sz="2400" b="1" dirty="0">
                <a:ea typeface="宋体" panose="02010600030101010101" pitchFamily="2" charset="-122"/>
                <a:cs typeface="Times New Roman" panose="02020603050405020304" pitchFamily="18" charset="0"/>
              </a:rPr>
              <a:t>//</a:t>
            </a:r>
            <a:r>
              <a:rPr lang="zh-CN" altLang="en-US" sz="2400" b="1" dirty="0">
                <a:ea typeface="宋体" panose="02010600030101010101" pitchFamily="2" charset="-122"/>
                <a:cs typeface="Times New Roman" panose="02020603050405020304" pitchFamily="18" charset="0"/>
              </a:rPr>
              <a:t>调用构造器，将</a:t>
            </a:r>
            <a:r>
              <a:rPr lang="en-US" altLang="zh-CN" sz="2400" b="1" dirty="0">
                <a:ea typeface="宋体" panose="02010600030101010101" pitchFamily="2" charset="-122"/>
                <a:cs typeface="Times New Roman" panose="02020603050405020304" pitchFamily="18" charset="0"/>
              </a:rPr>
              <a:t>legs</a:t>
            </a:r>
            <a:r>
              <a:rPr lang="zh-CN" altLang="en-US" sz="2400" b="1" dirty="0">
                <a:ea typeface="宋体" panose="02010600030101010101" pitchFamily="2" charset="-122"/>
                <a:cs typeface="Times New Roman" panose="02020603050405020304" pitchFamily="18" charset="0"/>
              </a:rPr>
              <a:t>初始化为</a:t>
            </a:r>
            <a:r>
              <a:rPr lang="en-US" altLang="zh-CN" sz="2400" b="1" dirty="0">
                <a:ea typeface="宋体" panose="02010600030101010101" pitchFamily="2" charset="-122"/>
                <a:cs typeface="Times New Roman" panose="02020603050405020304" pitchFamily="18" charset="0"/>
              </a:rPr>
              <a:t>4</a:t>
            </a:r>
            <a:r>
              <a:rPr lang="zh-CN" altLang="en-US" sz="2400" b="1" dirty="0">
                <a:ea typeface="宋体" panose="02010600030101010101" pitchFamily="2" charset="-122"/>
                <a:cs typeface="Times New Roman" panose="02020603050405020304" pitchFamily="18" charset="0"/>
              </a:rPr>
              <a:t>。</a:t>
            </a:r>
            <a:endParaRPr lang="en-US" altLang="zh-CN" sz="2400" b="1" dirty="0">
              <a:ea typeface="宋体" panose="02010600030101010101" pitchFamily="2" charset="-122"/>
              <a:cs typeface="Times New Roman" panose="02020603050405020304" pitchFamily="18" charset="0"/>
            </a:endParaRPr>
          </a:p>
        </p:txBody>
      </p:sp>
    </p:spTree>
  </p:cSld>
  <p:clrMapOvr>
    <a:masterClrMapping/>
  </p:clrMapOvr>
</p:sld>
</file>

<file path=ppt/tags/tag1.xml><?xml version="1.0" encoding="utf-8"?>
<p:tagLst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
</p:tagLst>
</file>

<file path=ppt/tags/tag2.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
</p:tagLst>
</file>

<file path=ppt/tags/tag3.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
</p:tagLst>
</file>

<file path=ppt/theme/theme1.xml><?xml version="1.0" encoding="utf-8"?>
<a:theme xmlns:a="http://schemas.openxmlformats.org/drawingml/2006/main" name="新课件模板-新logo">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新课件模板-新logo</Template>
  <TotalTime>0</TotalTime>
  <Words>19980</Words>
  <Application>WPS 演示</Application>
  <PresentationFormat>全屏显示(4:3)</PresentationFormat>
  <Paragraphs>1619</Paragraphs>
  <Slides>115</Slides>
  <Notes>8</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115</vt:i4>
      </vt:variant>
    </vt:vector>
  </HeadingPairs>
  <TitlesOfParts>
    <vt:vector size="129" baseType="lpstr">
      <vt:lpstr>Arial</vt:lpstr>
      <vt:lpstr>宋体</vt:lpstr>
      <vt:lpstr>Wingdings</vt:lpstr>
      <vt:lpstr>微软雅黑</vt:lpstr>
      <vt:lpstr>Calibri</vt:lpstr>
      <vt:lpstr>Courier New</vt:lpstr>
      <vt:lpstr>新宋体</vt:lpstr>
      <vt:lpstr>Times New Roman</vt:lpstr>
      <vt:lpstr>隶书</vt:lpstr>
      <vt:lpstr>华文新魏</vt:lpstr>
      <vt:lpstr>Arial Unicode MS</vt:lpstr>
      <vt:lpstr>楷体_GB2312</vt:lpstr>
      <vt:lpstr>仿宋</vt:lpstr>
      <vt:lpstr>新课件模板-新logo</vt:lpstr>
      <vt:lpstr>PowerPoint 演示文稿</vt:lpstr>
      <vt:lpstr>PowerPoint 演示文稿</vt:lpstr>
      <vt:lpstr>学习内容</vt:lpstr>
      <vt:lpstr>PowerPoint 演示文稿</vt:lpstr>
      <vt:lpstr>PowerPoint 演示文稿</vt:lpstr>
      <vt:lpstr>4.1 面向对象与面向过程</vt:lpstr>
      <vt:lpstr>面向对象的思想概述</vt:lpstr>
      <vt:lpstr>PowerPoint 演示文稿</vt:lpstr>
      <vt:lpstr>PowerPoint 演示文稿</vt:lpstr>
      <vt:lpstr>PowerPoint 演示文稿</vt:lpstr>
      <vt:lpstr>面向对象的思想概述</vt:lpstr>
      <vt:lpstr>面向对象的思想概述</vt:lpstr>
      <vt:lpstr>PowerPoint 演示文稿</vt:lpstr>
      <vt:lpstr>PowerPoint 演示文稿</vt:lpstr>
      <vt:lpstr>PowerPoint 演示文稿</vt:lpstr>
      <vt:lpstr>类的语法格式</vt:lpstr>
      <vt:lpstr>PowerPoint 演示文稿</vt:lpstr>
      <vt:lpstr>PowerPoint 演示文稿</vt:lpstr>
      <vt:lpstr>4.5 对象的创建和使用</vt:lpstr>
      <vt:lpstr>对象的创建和使用</vt:lpstr>
      <vt:lpstr>PowerPoint 演示文稿</vt:lpstr>
      <vt:lpstr>对象的创建和使用</vt:lpstr>
      <vt:lpstr>PowerPoint 演示文稿</vt:lpstr>
      <vt:lpstr>提 示</vt:lpstr>
      <vt:lpstr>对象的产生</vt:lpstr>
      <vt:lpstr>对象的使用</vt:lpstr>
      <vt:lpstr>PowerPoint 演示文稿</vt:lpstr>
      <vt:lpstr>练  习</vt:lpstr>
      <vt:lpstr>练习</vt:lpstr>
      <vt:lpstr>创建和使用对象示例</vt:lpstr>
      <vt:lpstr>小小计算器</vt:lpstr>
      <vt:lpstr>PowerPoint 演示文稿</vt:lpstr>
      <vt:lpstr>PowerPoint 演示文稿</vt:lpstr>
      <vt:lpstr>PowerPoint 演示文稿</vt:lpstr>
      <vt:lpstr>PowerPoint 演示文稿</vt:lpstr>
      <vt:lpstr>4.3 类的成员之一：属性</vt:lpstr>
      <vt:lpstr>PowerPoint 演示文稿</vt:lpstr>
      <vt:lpstr>PowerPoint 演示文稿</vt:lpstr>
      <vt:lpstr>对象属性的默认初始化赋值</vt:lpstr>
      <vt:lpstr>案例</vt:lpstr>
      <vt:lpstr>案例</vt:lpstr>
      <vt:lpstr>案例</vt:lpstr>
      <vt:lpstr>练  习</vt:lpstr>
      <vt:lpstr>PowerPoint 演示文稿</vt:lpstr>
      <vt:lpstr>4.5.1类的成员之二：方  法</vt:lpstr>
      <vt:lpstr>4.5.1类的成员之二：方  法</vt:lpstr>
      <vt:lpstr> 4.5.2再谈方法(method)</vt:lpstr>
      <vt:lpstr> 方法的调用</vt:lpstr>
      <vt:lpstr>PowerPoint 演示文稿</vt:lpstr>
      <vt:lpstr>方法的调用</vt:lpstr>
      <vt:lpstr>案例</vt:lpstr>
      <vt:lpstr>练习1</vt:lpstr>
      <vt:lpstr>练习1</vt:lpstr>
      <vt:lpstr>练习1</vt:lpstr>
      <vt:lpstr>4.5.3 方法的参数传递</vt:lpstr>
      <vt:lpstr>方法的参数传递 		          —基本数据类型的参数传递 </vt:lpstr>
      <vt:lpstr>PowerPoint 演示文稿</vt:lpstr>
      <vt:lpstr>PowerPoint 演示文稿</vt:lpstr>
      <vt:lpstr>方法的参数传递 		                —引用数据类型的参数传递</vt:lpstr>
      <vt:lpstr>方法的参数传递 		                —引用数据类型的参数传递</vt:lpstr>
      <vt:lpstr>PowerPoint 演示文稿</vt:lpstr>
      <vt:lpstr>PowerPoint 演示文稿</vt:lpstr>
      <vt:lpstr>4.5.4 方法的重载(overload)</vt:lpstr>
      <vt:lpstr>方法的重载 </vt:lpstr>
      <vt:lpstr>练习3</vt:lpstr>
      <vt:lpstr>练习3</vt:lpstr>
      <vt:lpstr>练习3</vt:lpstr>
      <vt:lpstr>练习3 </vt:lpstr>
      <vt:lpstr>PowerPoint 演示文稿</vt:lpstr>
      <vt:lpstr>PowerPoint 演示文稿</vt:lpstr>
      <vt:lpstr>练习</vt:lpstr>
      <vt:lpstr>PowerPoint 演示文稿</vt:lpstr>
      <vt:lpstr>对象数组</vt:lpstr>
      <vt:lpstr>案例</vt:lpstr>
      <vt:lpstr>创建对象数组 (1)</vt:lpstr>
      <vt:lpstr>创建对象数组 (3)</vt:lpstr>
      <vt:lpstr>创建对象数组 (4)</vt:lpstr>
      <vt:lpstr>案例</vt:lpstr>
      <vt:lpstr>对象的关联</vt:lpstr>
      <vt:lpstr>案例</vt:lpstr>
      <vt:lpstr>PowerPoint 演示文稿</vt:lpstr>
      <vt:lpstr>包的作用：</vt:lpstr>
      <vt:lpstr>PowerPoint 演示文稿</vt:lpstr>
      <vt:lpstr>PowerPoint 演示文稿</vt:lpstr>
      <vt:lpstr>关键字—package</vt:lpstr>
      <vt:lpstr>源文件布局：</vt:lpstr>
      <vt:lpstr>关键字—import</vt:lpstr>
      <vt:lpstr>import语句</vt:lpstr>
      <vt:lpstr>JDK中主要的包介绍</vt:lpstr>
      <vt:lpstr>PowerPoint 演示文稿</vt:lpstr>
      <vt:lpstr>PowerPoint 演示文稿</vt:lpstr>
      <vt:lpstr>PowerPoint 演示文稿</vt:lpstr>
      <vt:lpstr>面向对象特征之一：封装和隐藏</vt:lpstr>
      <vt:lpstr>PowerPoint 演示文稿</vt:lpstr>
      <vt:lpstr>信息的封装和隐藏 </vt:lpstr>
      <vt:lpstr>练习4</vt:lpstr>
      <vt:lpstr>PowerPoint 演示文稿</vt:lpstr>
      <vt:lpstr>类的成员之三：构造器(构造方法)</vt:lpstr>
      <vt:lpstr>构造器</vt:lpstr>
      <vt:lpstr>构造器</vt:lpstr>
      <vt:lpstr>练习5</vt:lpstr>
      <vt:lpstr>练习6</vt:lpstr>
      <vt:lpstr>练习5</vt:lpstr>
      <vt:lpstr>JavaBean</vt:lpstr>
      <vt:lpstr>PowerPoint 演示文稿</vt:lpstr>
      <vt:lpstr>this是什么？ </vt:lpstr>
      <vt:lpstr>PowerPoint 演示文稿</vt:lpstr>
      <vt:lpstr>PowerPoint 演示文稿</vt:lpstr>
      <vt:lpstr>PowerPoint 演示文稿</vt:lpstr>
      <vt:lpstr>PowerPoint 演示文稿</vt:lpstr>
      <vt:lpstr>练习</vt:lpstr>
      <vt:lpstr>PowerPoint 演示文稿</vt:lpstr>
      <vt:lpstr>JavaBean示例</vt:lpstr>
      <vt:lpstr>PowerPoint 演示文稿</vt:lpstr>
      <vt:lpstr>PowerPoint 演示文稿</vt:lpstr>
    </vt:vector>
  </TitlesOfParts>
  <Company>WwW.YlmF.CoM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petrelsky5</dc:creator>
  <cp:lastModifiedBy>厌倦</cp:lastModifiedBy>
  <cp:revision>1542</cp:revision>
  <dcterms:created xsi:type="dcterms:W3CDTF">2012-08-05T14:09:00Z</dcterms:created>
  <dcterms:modified xsi:type="dcterms:W3CDTF">2019-01-16T05:59:36Z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