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603" r:id="rId2"/>
    <p:sldId id="571" r:id="rId3"/>
    <p:sldId id="572" r:id="rId4"/>
    <p:sldId id="528" r:id="rId5"/>
    <p:sldId id="529" r:id="rId6"/>
    <p:sldId id="567" r:id="rId7"/>
    <p:sldId id="580" r:id="rId8"/>
    <p:sldId id="560" r:id="rId9"/>
    <p:sldId id="573" r:id="rId10"/>
    <p:sldId id="534" r:id="rId11"/>
    <p:sldId id="530" r:id="rId12"/>
    <p:sldId id="531" r:id="rId13"/>
    <p:sldId id="532" r:id="rId14"/>
    <p:sldId id="556" r:id="rId15"/>
    <p:sldId id="574" r:id="rId16"/>
    <p:sldId id="535" r:id="rId17"/>
    <p:sldId id="536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9" r:id="rId31"/>
    <p:sldId id="600" r:id="rId32"/>
    <p:sldId id="575" r:id="rId33"/>
    <p:sldId id="548" r:id="rId34"/>
    <p:sldId id="549" r:id="rId35"/>
    <p:sldId id="570" r:id="rId36"/>
    <p:sldId id="551" r:id="rId37"/>
    <p:sldId id="576" r:id="rId38"/>
    <p:sldId id="552" r:id="rId39"/>
    <p:sldId id="577" r:id="rId40"/>
    <p:sldId id="553" r:id="rId41"/>
    <p:sldId id="562" r:id="rId42"/>
    <p:sldId id="554" r:id="rId43"/>
    <p:sldId id="585" r:id="rId44"/>
    <p:sldId id="486" r:id="rId45"/>
    <p:sldId id="601" r:id="rId46"/>
    <p:sldId id="582" r:id="rId47"/>
    <p:sldId id="558" r:id="rId48"/>
    <p:sldId id="60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96445" autoAdjust="0"/>
  </p:normalViewPr>
  <p:slideViewPr>
    <p:cSldViewPr>
      <p:cViewPr varScale="1">
        <p:scale>
          <a:sx n="83" d="100"/>
          <a:sy n="83" d="100"/>
        </p:scale>
        <p:origin x="12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8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9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需要注意：try是一个独立的代码块，在其中定义的变量只在该变量块中有效。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如果在try以外继续使用，需要在try建立引用。在try对其进行初始化。IO，Socket就会遇到。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3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处理过程：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Try中检测到异常会将异常对象传递给catch，catch捕获到异常进行处理。</a:t>
            </a:r>
          </a:p>
          <a:p>
            <a:pPr eaLnBrk="1" hangingPunct="1"/>
            <a:r>
              <a:rPr lang="zh-CN" altLang="zh-CN">
                <a:ea typeface="宋体" charset="-122"/>
              </a:rPr>
              <a:t>Finally里通常用来关闭资源。比如：数据库资源，IO资源等。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7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定义功能方法时，需要把出现的问题暴露出来让调用者去处理。那么就通过throws在函数上标识。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在功能方法内部出现某种情况，程序不能继续运行，需要进行跳转时，就用throw把异常对象抛出。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1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EB98598-FBEF-4128-9B8C-A17114956AB6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9ED494-A9CD-4812-8058-4BE12AF836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2DD43F-CE7E-4E81-966E-8BC373EE6640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33ED66-5CC7-4BF3-8CB4-C9DEC2CA4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2A17F0-9542-41DE-B9A6-4B8486A02B8A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0BE8C0-DD63-4FC0-AAAC-0EA605CE6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7E3716-FDD2-4ACC-9066-0698151EC9C5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6C45A6-9B46-4E3D-BC60-7E2F61CDB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E1EEBBC-C910-40A9-921E-8CB08D9ACCD2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526BEB-4BBB-4348-8B8B-490F001AA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0AF65C-6A86-4B3C-8E91-E6A5BCED2065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B80C82-84F0-439E-B809-B0AA07B77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EDC133-CDFC-47BC-ACA5-654C8F7C880B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734F930-2C95-40D5-92DA-A7276CC00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6B74C73-DE35-4864-91E2-CBB75892CAAD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D88DFB-816D-40A7-8B9C-E5AE650B4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F34144-D124-446B-B97A-6A931FC0F839}" type="datetimeFigureOut">
              <a:rPr lang="zh-CN" altLang="en-US"/>
              <a:pPr>
                <a:defRPr/>
              </a:pPr>
              <a:t>2018/12/18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1EEC78-4E36-4345-86F7-6CB9D4CA6D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711165-258D-4612-8EC1-DE077B326774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04DCF05-2507-4C43-BCE4-57F987E115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异常处理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5518376" cy="781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640960" cy="50405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ClassCastException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ArrayIndexOutOfBoundsException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NullPointerException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ArithmeticException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。。。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java.io.IOExeption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FileNotFoundException</a:t>
            </a:r>
            <a:endParaRPr lang="en-US" altLang="zh-CN" b="1" dirty="0"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EOFException</a:t>
            </a:r>
            <a:endParaRPr lang="en-US" altLang="zh-CN" b="1" dirty="0"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java.lang.ClassNotFoundException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java.lang.InterruptedException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java.io.FileNotFoundException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java.sql.SQLException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548680"/>
            <a:ext cx="5004080" cy="869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7370"/>
            <a:ext cx="7543800" cy="2836948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Test7_1{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for(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   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2910" y="4108546"/>
            <a:ext cx="76962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Test7_1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0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5103612" cy="80314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t=null;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(t);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855578"/>
            <a:ext cx="76962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NullRef.java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4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y=3/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(“program ends ok!”);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Date();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= (Person)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(person);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Person.java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200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异常处理机制一</a:t>
            </a: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70117"/>
            <a:ext cx="5363550" cy="8638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1556792"/>
            <a:ext cx="849694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等。过多的分支会导致程序的代码加长，可读性差。因此采用异常机制。</a:t>
            </a:r>
            <a:endParaRPr lang="en-US" altLang="zh-CN" sz="28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异常处理</a:t>
            </a:r>
            <a:endParaRPr lang="en-US" altLang="zh-CN" sz="9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采用异常处理机制，将异常处理的程序代码集中在一起，与正常的程序代码分开，使得程序简洁，并易于维护。</a:t>
            </a:r>
          </a:p>
        </p:txBody>
      </p:sp>
    </p:spTree>
    <p:extLst>
      <p:ext uri="{BB962C8B-B14F-4D97-AF65-F5344CB8AC3E}">
        <p14:creationId xmlns:p14="http://schemas.microsoft.com/office/powerpoint/2010/main" val="86857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788056" cy="7918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47800"/>
            <a:ext cx="8568952" cy="48615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提供的是异常处理的</a:t>
            </a:r>
            <a:r>
              <a:rPr lang="zh-CN" altLang="en-US" sz="3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抓抛模型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程序的执行过程中如出现异常，会生成一个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异常类对象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，该异常对象将被提交给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运行时系统，这个过程称为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(throw)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3000" dirty="0">
                <a:ea typeface="宋体" pitchFamily="2" charset="-122"/>
              </a:rPr>
              <a:t>异常对象的生成</a:t>
            </a:r>
            <a:endParaRPr lang="en-US" altLang="zh-CN" sz="30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自动生成</a:t>
            </a:r>
            <a:r>
              <a:rPr lang="zh-CN" altLang="en-US" dirty="0">
                <a:ea typeface="宋体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自动抛出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手动创建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Exception </a:t>
            </a:r>
            <a:r>
              <a:rPr lang="en-US" altLang="zh-CN" dirty="0" err="1"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= new </a:t>
            </a:r>
            <a:r>
              <a:rPr lang="en-US" altLang="zh-CN" dirty="0" err="1">
                <a:ea typeface="宋体" pitchFamily="2" charset="-122"/>
              </a:rPr>
              <a:t>ClassCastException</a:t>
            </a:r>
            <a:r>
              <a:rPr lang="en-US" altLang="zh-CN" dirty="0">
                <a:ea typeface="宋体" pitchFamily="2" charset="-122"/>
              </a:rPr>
              <a:t>();——</a:t>
            </a:r>
            <a:r>
              <a:rPr lang="zh-CN" altLang="en-US" dirty="0">
                <a:ea typeface="宋体" pitchFamily="2" charset="-122"/>
              </a:rPr>
              <a:t>创建好的异常对象不抛出对程序没有任何影响，和创建一个普通对象一样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2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23728" y="650776"/>
            <a:ext cx="600868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35292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异常处理是通过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try-catch-finally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ExceptionName1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ExceptionName2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......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......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无论是否发生异常，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都无条件执行的语句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}  ]</a:t>
            </a:r>
          </a:p>
        </p:txBody>
      </p:sp>
    </p:spTree>
    <p:extLst>
      <p:ext uri="{BB962C8B-B14F-4D97-AF65-F5344CB8AC3E}">
        <p14:creationId xmlns:p14="http://schemas.microsoft.com/office/powerpoint/2010/main" val="92047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20688"/>
            <a:ext cx="5364088" cy="731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12812" y="111977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捕获异常的第一步是用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try{…}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语句块选定捕获异常的范围，将可能出现异常的代码放在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Exceptiontype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语句块中是对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进行处理的代码。每个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语句块可以伴随一个或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多个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语句，用于处理可能产生的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不同类型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8308" y="42930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如果明确知道产生的是何种异常，可以用该异常类作为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比如：可以用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类作为参数的地方，就可以用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类作为参数，或者用所有异常的父类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类作为参数。但不能是与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类无关的异常，如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NullPointerException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中的语句将不会执行）。</a:t>
            </a:r>
          </a:p>
        </p:txBody>
      </p:sp>
    </p:spTree>
    <p:extLst>
      <p:ext uri="{BB962C8B-B14F-4D97-AF65-F5344CB8AC3E}">
        <p14:creationId xmlns:p14="http://schemas.microsoft.com/office/powerpoint/2010/main" val="20270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学习内容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628800"/>
            <a:ext cx="8424936" cy="38164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7.1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异常概述与异常体系结构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7.2 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常见异常</a:t>
            </a:r>
            <a:endParaRPr lang="en-US" altLang="zh-CN" sz="28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7.3 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异常处理机制一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:try-catch-finally</a:t>
            </a:r>
          </a:p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7.4 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异常处理机制二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:throws</a:t>
            </a:r>
          </a:p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7.5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手动抛出异常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:throw</a:t>
            </a:r>
          </a:p>
          <a:p>
            <a:pPr algn="l">
              <a:lnSpc>
                <a:spcPts val="39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7.6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用户自定义异常类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56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4932040" cy="8663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559646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与其它对象一样，可以访问一个异常对象的成员变量或调用它的方法。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 获取异常信息，返回字符串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printStackTrace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获取异常类名和异常信息，以及异常出现在程序中的位置。返回值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异常名称</a:t>
              </a: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说明信息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堆栈信息</a:t>
            </a:r>
          </a:p>
        </p:txBody>
      </p:sp>
    </p:spTree>
    <p:extLst>
      <p:ext uri="{BB962C8B-B14F-4D97-AF65-F5344CB8AC3E}">
        <p14:creationId xmlns:p14="http://schemas.microsoft.com/office/powerpoint/2010/main" val="30865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499992" cy="91273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857364"/>
            <a:ext cx="8463884" cy="430794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捕获异常的最后一步是通过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不论在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代码块中是否发生了异常事件，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语句是否执行，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语句是否有异常，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语句中是否有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语句是任选的</a:t>
            </a:r>
          </a:p>
        </p:txBody>
      </p:sp>
    </p:spTree>
    <p:extLst>
      <p:ext uri="{BB962C8B-B14F-4D97-AF65-F5344CB8AC3E}">
        <p14:creationId xmlns:p14="http://schemas.microsoft.com/office/powerpoint/2010/main" val="275761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6" y="1700808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24" cy="7943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69929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48680"/>
            <a:ext cx="4428016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76248" y="98072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Test7_2{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	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     for(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("index err");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43808" y="4818164"/>
            <a:ext cx="60198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Test7_2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5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620688"/>
            <a:ext cx="439248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8640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DivideZero1{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DivideZero1 c=new DivideZero1();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y=3/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e){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("divide by zero error!");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("program ends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03648" y="5445224"/>
            <a:ext cx="60198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7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764704"/>
            <a:ext cx="4355976" cy="78181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7487" y="1643050"/>
            <a:ext cx="8926513" cy="4306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编写一个类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TestException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方法中使用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，要求：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块中，编写被零除的代码。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块中，捕获被零除所产生的异常，并且打印异常信息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块中，打印一条语句。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5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427984" cy="78181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体  会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386961" cy="30100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:p14="http://schemas.microsoft.com/office/powerpoint/2010/main" val="426385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692696"/>
            <a:ext cx="5868144" cy="857256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不捕获异常时的情况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429684" cy="4234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前面使用的异常都是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类或是它的子类，这些类的异常的特点是：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		即使没有使用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捕获，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自己也能捕获，并且编译通过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但运行时会发生异常使得程序运行终止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如果抛出的异常是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等类型的非运行时异常，则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必须捕获，否则编译错误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。也就是说，我们必须处理编译时异常，将异常进行捕捉，转化为运行时异常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0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620688"/>
            <a:ext cx="6156176" cy="8876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Test7_3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while(b!= -1)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 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39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5544616" cy="792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856984" cy="580526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  <a:endParaRPr lang="en-US" altLang="zh-CN" sz="22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Test7_3{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while(b!= -1) 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}finally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 It’s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1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7-1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异常概述与异常体系结构</a:t>
            </a:r>
          </a:p>
        </p:txBody>
      </p:sp>
    </p:spTree>
    <p:extLst>
      <p:ext uri="{BB962C8B-B14F-4D97-AF65-F5344CB8AC3E}">
        <p14:creationId xmlns:p14="http://schemas.microsoft.com/office/powerpoint/2010/main" val="2782006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857256"/>
          </a:xfrm>
        </p:spPr>
        <p:txBody>
          <a:bodyPr/>
          <a:lstStyle/>
          <a:p>
            <a:r>
              <a:rPr lang="zh-CN" altLang="en-US" dirty="0"/>
              <a:t>异常案例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229600" cy="5626121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	public static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method(){			</a:t>
            </a:r>
          </a:p>
          <a:p>
            <a:r>
              <a:rPr lang="en-US" altLang="zh-CN" sz="1400" dirty="0"/>
              <a:t>try{</a:t>
            </a:r>
          </a:p>
          <a:p>
            <a:r>
              <a:rPr lang="en-US" altLang="zh-CN" sz="1400" dirty="0"/>
              <a:t>				String[] names=new String[3];</a:t>
            </a:r>
          </a:p>
          <a:p>
            <a:r>
              <a:rPr lang="en-US" altLang="zh-CN" sz="1400" dirty="0"/>
              <a:t>				if (names[1].equals("john")) {</a:t>
            </a:r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(names[1]);</a:t>
            </a:r>
          </a:p>
          <a:p>
            <a:r>
              <a:rPr lang="en-US" altLang="zh-CN" sz="1400" dirty="0"/>
              <a:t>				} else {</a:t>
            </a:r>
          </a:p>
          <a:p>
            <a:r>
              <a:rPr lang="en-US" altLang="zh-CN" sz="1400" dirty="0"/>
              <a:t>					names[3]="</a:t>
            </a:r>
            <a:r>
              <a:rPr lang="en-US" altLang="zh-CN" sz="1400" dirty="0" err="1"/>
              <a:t>lucy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				}</a:t>
            </a:r>
          </a:p>
          <a:p>
            <a:r>
              <a:rPr lang="en-US" altLang="zh-CN" sz="1400" dirty="0"/>
              <a:t>				return 1;</a:t>
            </a:r>
          </a:p>
          <a:p>
            <a:r>
              <a:rPr lang="en-US" altLang="zh-CN" sz="1400" dirty="0"/>
              <a:t>			}catch(</a:t>
            </a:r>
            <a:r>
              <a:rPr lang="en-US" altLang="zh-CN" sz="1400" dirty="0" err="1"/>
              <a:t>ArrayIndexOutOfBoundsException</a:t>
            </a:r>
            <a:r>
              <a:rPr lang="en-US" altLang="zh-CN" sz="1400" dirty="0"/>
              <a:t> e){</a:t>
            </a:r>
          </a:p>
          <a:p>
            <a:r>
              <a:rPr lang="en-US" altLang="zh-CN" sz="1400" dirty="0"/>
              <a:t>				</a:t>
            </a:r>
          </a:p>
          <a:p>
            <a:r>
              <a:rPr lang="en-US" altLang="zh-CN" sz="1400" dirty="0"/>
              <a:t>				return 2;</a:t>
            </a:r>
          </a:p>
          <a:p>
            <a:r>
              <a:rPr lang="en-US" altLang="zh-CN" sz="1400" dirty="0"/>
              <a:t>				</a:t>
            </a:r>
          </a:p>
          <a:p>
            <a:r>
              <a:rPr lang="en-US" altLang="zh-CN" sz="1400" dirty="0"/>
              <a:t>			}catch(</a:t>
            </a:r>
            <a:r>
              <a:rPr lang="en-US" altLang="zh-CN" sz="1400" dirty="0" err="1"/>
              <a:t>NullPointerException</a:t>
            </a:r>
            <a:r>
              <a:rPr lang="en-US" altLang="zh-CN" sz="1400" dirty="0"/>
              <a:t> e){</a:t>
            </a:r>
          </a:p>
          <a:p>
            <a:r>
              <a:rPr lang="en-US" altLang="zh-CN" sz="1400" dirty="0"/>
              <a:t>				</a:t>
            </a:r>
          </a:p>
          <a:p>
            <a:r>
              <a:rPr lang="en-US" altLang="zh-CN" sz="1400" dirty="0"/>
              <a:t>				return 3;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finally{</a:t>
            </a:r>
          </a:p>
          <a:p>
            <a:r>
              <a:rPr lang="en-US" altLang="zh-CN" sz="1400" dirty="0"/>
              <a:t>				return 4;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}</a:t>
            </a:r>
          </a:p>
          <a:p>
            <a:endParaRPr lang="en-US" altLang="zh-CN" sz="1400" dirty="0"/>
          </a:p>
          <a:p>
            <a:r>
              <a:rPr lang="en-US" altLang="zh-CN" sz="1400" dirty="0"/>
              <a:t>		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(method());</a:t>
            </a:r>
          </a:p>
          <a:p>
            <a:r>
              <a:rPr lang="en-US" altLang="zh-CN" sz="1400" dirty="0"/>
              <a:t>		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异常案例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	public static String output=""; </a:t>
            </a:r>
          </a:p>
          <a:p>
            <a:r>
              <a:rPr lang="en-US" altLang="zh-CN" sz="1400" dirty="0"/>
              <a:t>	public static void </a:t>
            </a:r>
            <a:r>
              <a:rPr lang="en-US" altLang="zh-CN" sz="1400" dirty="0" err="1"/>
              <a:t>foo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){ </a:t>
            </a:r>
          </a:p>
          <a:p>
            <a:r>
              <a:rPr lang="en-US" altLang="zh-CN" sz="1400" dirty="0"/>
              <a:t>		try{ </a:t>
            </a:r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==1)</a:t>
            </a:r>
          </a:p>
          <a:p>
            <a:r>
              <a:rPr lang="en-US" altLang="zh-CN" sz="1400" dirty="0"/>
              <a:t>				throw new Exception(); 	</a:t>
            </a:r>
          </a:p>
          <a:p>
            <a:r>
              <a:rPr lang="en-US" altLang="zh-CN" sz="1400" dirty="0"/>
              <a:t>			output+="1"; </a:t>
            </a:r>
          </a:p>
          <a:p>
            <a:r>
              <a:rPr lang="en-US" altLang="zh-CN" sz="1400" dirty="0"/>
              <a:t>		} </a:t>
            </a:r>
          </a:p>
          <a:p>
            <a:r>
              <a:rPr lang="en-US" altLang="zh-CN" sz="1400" dirty="0"/>
              <a:t>		catch(Exception e){ </a:t>
            </a:r>
          </a:p>
          <a:p>
            <a:r>
              <a:rPr lang="en-US" altLang="zh-CN" sz="1400" dirty="0"/>
              <a:t>			output+="2"; </a:t>
            </a:r>
          </a:p>
          <a:p>
            <a:r>
              <a:rPr lang="en-US" altLang="zh-CN" sz="1400" dirty="0"/>
              <a:t>			//return; </a:t>
            </a:r>
          </a:p>
          <a:p>
            <a:r>
              <a:rPr lang="en-US" altLang="zh-CN" sz="1400" dirty="0"/>
              <a:t>		} </a:t>
            </a:r>
          </a:p>
          <a:p>
            <a:r>
              <a:rPr lang="en-US" altLang="zh-CN" sz="1400" dirty="0"/>
              <a:t>		finally{ </a:t>
            </a:r>
          </a:p>
          <a:p>
            <a:r>
              <a:rPr lang="en-US" altLang="zh-CN" sz="1400" dirty="0"/>
              <a:t>			output+="3"; </a:t>
            </a:r>
          </a:p>
          <a:p>
            <a:r>
              <a:rPr lang="en-US" altLang="zh-CN" sz="1400" dirty="0"/>
              <a:t>		} </a:t>
            </a:r>
          </a:p>
          <a:p>
            <a:r>
              <a:rPr lang="en-US" altLang="zh-CN" sz="1400" dirty="0"/>
              <a:t>		output+="4";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[]){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foo</a:t>
            </a:r>
            <a:r>
              <a:rPr lang="en-US" altLang="zh-CN" sz="1400" dirty="0"/>
              <a:t>(0);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(output);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foo</a:t>
            </a:r>
            <a:r>
              <a:rPr lang="en-US" altLang="zh-CN" sz="1400" dirty="0"/>
              <a:t>(1);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(output);</a:t>
            </a:r>
          </a:p>
          <a:p>
            <a:r>
              <a:rPr lang="en-US" altLang="zh-CN" sz="1400" dirty="0"/>
              <a:t>	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异常处理机制二</a:t>
            </a: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482453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8964488" cy="511256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声明抛出异常是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如果一个方法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中的语句执行时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可能生成某种异常，但是并不能确定如何处理这种异常，则此方法应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显示地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声明抛出异常，表明该方法将不对这些异常进行处理，而由该方法的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在方法声明中用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语句可以声明抛出异常的列表，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后面的异常类型可以是方法中产生的异常类型，也可以是它的父类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声明抛出异常举例：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file)  throws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读文件的操作可能产生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类型的异常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..……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74749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Test7_4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Test7_4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 = 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Test7_4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}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e){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while(b!= -1)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029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1823393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有可能找不到</a:t>
              </a:r>
              <a:r>
                <a:rPr lang="en-US" altLang="zh-CN" b="1" dirty="0" err="1">
                  <a:ea typeface="宋体" pitchFamily="2" charset="-122"/>
                </a:rPr>
                <a:t>filePath</a:t>
              </a:r>
              <a:r>
                <a:rPr lang="zh-CN" altLang="en-US" b="1" dirty="0">
                  <a:ea typeface="宋体" pitchFamily="2" charset="-122"/>
                </a:rPr>
                <a:t>指定的文件，所以抛出</a:t>
              </a:r>
              <a:r>
                <a:rPr lang="en-US" altLang="zh-CN" b="1" dirty="0" err="1">
                  <a:ea typeface="宋体" pitchFamily="2" charset="-122"/>
                </a:rPr>
                <a:t>FileNotFoundException</a:t>
              </a:r>
              <a:r>
                <a:rPr lang="zh-CN" altLang="en-US" b="1" dirty="0">
                  <a:ea typeface="宋体" pitchFamily="2" charset="-122"/>
                </a:rPr>
                <a:t>异常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在方法头部声明抛出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>
                  <a:ea typeface="宋体" pitchFamily="2" charset="-122"/>
                </a:rPr>
                <a:t>调用了一个声明抛出非运行时异常的方法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继续向上抛，交给调用者处理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573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1"/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方法体内可能抛出非运行时异常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1050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调用声明抛出非运行时异常的方法</a:t>
            </a:r>
          </a:p>
        </p:txBody>
      </p:sp>
    </p:spTree>
    <p:extLst>
      <p:ext uri="{BB962C8B-B14F-4D97-AF65-F5344CB8AC3E}">
        <p14:creationId xmlns:p14="http://schemas.microsoft.com/office/powerpoint/2010/main" val="20586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316" y="692696"/>
            <a:ext cx="6384758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98921" y="1412776"/>
            <a:ext cx="7985928" cy="115212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方法的调用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异常的捕获按父类声明的异常处理。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595800"/>
            <a:ext cx="824957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}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}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</a:t>
            </a:r>
            <a:r>
              <a:rPr lang="en-US" altLang="zh-CN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报错</a:t>
            </a:r>
            <a:endParaRPr lang="en-US" altLang="zh-CN" sz="2300" b="1" dirty="0">
              <a:solidFill>
                <a:srgbClr val="7030A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}  }</a:t>
            </a:r>
          </a:p>
        </p:txBody>
      </p:sp>
    </p:spTree>
    <p:extLst>
      <p:ext uri="{BB962C8B-B14F-4D97-AF65-F5344CB8AC3E}">
        <p14:creationId xmlns:p14="http://schemas.microsoft.com/office/powerpoint/2010/main" val="345549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7-5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手动抛出异常</a:t>
            </a: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508136" cy="8645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手动抛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出异常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63884" cy="43056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异常类对象除在程序执行过程中出现异常时由系统自动生成并抛出，也可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根据需要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使用人工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并抛出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首先要生成异常类对象，然后通过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语句实现抛出操作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提交给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运行环境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可以抛出的异常必须是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Throwable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new String("want to throw");</a:t>
            </a:r>
          </a:p>
        </p:txBody>
      </p:sp>
    </p:spTree>
    <p:extLst>
      <p:ext uri="{BB962C8B-B14F-4D97-AF65-F5344CB8AC3E}">
        <p14:creationId xmlns:p14="http://schemas.microsoft.com/office/powerpoint/2010/main" val="1601326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7-6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用户自定义异常类</a:t>
            </a: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453650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Text Box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352928" cy="424847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itchFamily="2" charset="-122"/>
              </a:rPr>
              <a:t>         在使用计算机语言进行项目开发的过程中，即使程序员把代码写得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尽善尽美</a:t>
            </a:r>
            <a:r>
              <a:rPr lang="zh-CN" altLang="en-US" dirty="0">
                <a:ea typeface="宋体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客户输入数据的格式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读取文件是否存在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网络是否始终保持通畅</a:t>
            </a:r>
            <a:r>
              <a:rPr lang="zh-CN" altLang="en-US" dirty="0">
                <a:ea typeface="宋体" pitchFamily="2" charset="-122"/>
              </a:rPr>
              <a:t>等等。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66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073" y="69269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772816"/>
            <a:ext cx="871296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一般地，用户自定义异常类都是</a:t>
            </a: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的子类。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自定义异常类通常需要编写几个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重载的构造器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自定义的异常通过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2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7457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412776"/>
            <a:ext cx="871296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用户自定义异常类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MyException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必须继承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现有的异常类。</a:t>
            </a:r>
          </a:p>
          <a:p>
            <a:endParaRPr lang="zh-CN" altLang="en-US" sz="24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Exception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1L;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super(message);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id;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614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486" y="548680"/>
            <a:ext cx="5868176" cy="8572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使用用户自定义异常类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285860"/>
            <a:ext cx="815312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Test7_5{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if (num &lt; 0)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人数为负值，不合理”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3);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num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Test7_5 t = new Test7_5();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433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427984" cy="78181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体  会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386961" cy="30100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:p14="http://schemas.microsoft.com/office/powerpoint/2010/main" val="4263852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0"/>
            <a:ext cx="3434204" cy="83172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endParaRPr lang="en-US" altLang="zh-CN" sz="3600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class </a:t>
            </a:r>
            <a:r>
              <a:rPr lang="en-US" altLang="zh-CN" dirty="0" err="1">
                <a:ea typeface="宋体" pitchFamily="2" charset="-122"/>
              </a:rPr>
              <a:t>ReturnExceptionDemo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r>
              <a:rPr lang="en-US" altLang="zh-CN" dirty="0">
                <a:ea typeface="宋体" pitchFamily="2" charset="-122"/>
              </a:rPr>
              <a:t>	static void 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A");</a:t>
            </a:r>
          </a:p>
          <a:p>
            <a:r>
              <a:rPr lang="en-US" altLang="zh-CN" dirty="0">
                <a:ea typeface="宋体" pitchFamily="2" charset="-122"/>
              </a:rPr>
              <a:t>	throw new </a:t>
            </a:r>
            <a:r>
              <a:rPr lang="en-US" altLang="zh-CN" dirty="0" err="1">
                <a:ea typeface="宋体" pitchFamily="2" charset="-122"/>
              </a:rPr>
              <a:t>RuntimeException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制造异常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static void 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B");</a:t>
            </a:r>
          </a:p>
          <a:p>
            <a:r>
              <a:rPr lang="en-US" altLang="zh-CN" dirty="0">
                <a:ea typeface="宋体" pitchFamily="2" charset="-122"/>
              </a:rPr>
              <a:t>	return;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7496" y="2924944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 catch (Exception e) {</a:t>
            </a:r>
          </a:p>
          <a:p>
            <a:r>
              <a:rPr lang="en-US" altLang="zh-CN" dirty="0">
                <a:ea typeface="宋体" pitchFamily="2" charset="-122"/>
              </a:rPr>
              <a:t>	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e.getMessage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判断程序的输出结果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347896" cy="839578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endParaRPr lang="en-US" altLang="zh-CN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0059"/>
            <a:ext cx="9144000" cy="49307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编写应用程序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EcmDef.java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，接收命令行的两个参数，计算两数相除。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对数据类型不一致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/>
              <a:t>NumberFormatException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、缺少命令行参数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	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提示：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在主类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中定义异常方法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运行时接受参数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[0]=“20”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(4)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Interger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转换成对应的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值。如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int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a=Integer.parseInt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4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0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54868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实现登录验证</a:t>
            </a:r>
            <a:endParaRPr lang="en-US" altLang="zh-CN" dirty="0"/>
          </a:p>
          <a:p>
            <a:pPr lvl="1"/>
            <a:r>
              <a:rPr lang="zh-CN" altLang="en-US" dirty="0"/>
              <a:t>输入用户名 和密码，判断是否 为“</a:t>
            </a:r>
            <a:r>
              <a:rPr lang="en-US" altLang="zh-CN" dirty="0"/>
              <a:t>john</a:t>
            </a:r>
            <a:r>
              <a:rPr lang="zh-CN" altLang="en-US" dirty="0"/>
              <a:t>”和“</a:t>
            </a:r>
            <a:r>
              <a:rPr lang="en-US" altLang="zh-CN" dirty="0"/>
              <a:t>000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如果用户名输入错误，生成错误信息为“用户名不存在”的异常对象</a:t>
            </a:r>
            <a:endParaRPr lang="en-US" altLang="zh-CN" dirty="0"/>
          </a:p>
          <a:p>
            <a:pPr lvl="1"/>
            <a:r>
              <a:rPr lang="zh-CN" altLang="en-US" dirty="0"/>
              <a:t>如果用户名正确，密码输入错误，生成错误信息为“密码不正确”的异常对象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411760" y="750888"/>
            <a:ext cx="5544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ea typeface="宋体" pitchFamily="2" charset="-122"/>
                <a:cs typeface="Times New Roman" pitchFamily="18" charset="0"/>
              </a:rPr>
              <a:t>总结：异常处理</a:t>
            </a:r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个关键字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5" name="矩形 4"/>
          <p:cNvSpPr/>
          <p:nvPr/>
        </p:nvSpPr>
        <p:spPr>
          <a:xfrm>
            <a:off x="4608004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抛出异常</a:t>
            </a:r>
          </a:p>
        </p:txBody>
      </p:sp>
      <p:sp>
        <p:nvSpPr>
          <p:cNvPr id="6" name="矩形 5"/>
          <p:cNvSpPr/>
          <p:nvPr/>
        </p:nvSpPr>
        <p:spPr>
          <a:xfrm>
            <a:off x="70202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声明异常</a:t>
            </a:r>
          </a:p>
        </p:txBody>
      </p:sp>
      <p:sp>
        <p:nvSpPr>
          <p:cNvPr id="3" name="右箭头 2"/>
          <p:cNvSpPr/>
          <p:nvPr/>
        </p:nvSpPr>
        <p:spPr>
          <a:xfrm>
            <a:off x="107504" y="306896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7504" y="414908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7504" y="522920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19672" y="3068960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执行可能产生异常的代码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19672" y="4240088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19672" y="5327476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无论是否发生异常，代码总被执行</a:t>
            </a:r>
          </a:p>
        </p:txBody>
      </p:sp>
      <p:sp>
        <p:nvSpPr>
          <p:cNvPr id="10" name="下箭头 9"/>
          <p:cNvSpPr/>
          <p:nvPr/>
        </p:nvSpPr>
        <p:spPr>
          <a:xfrm>
            <a:off x="4608004" y="2708920"/>
            <a:ext cx="187220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8004" y="3933056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异常的生成阶段：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手动抛出异常对象</a:t>
            </a:r>
          </a:p>
        </p:txBody>
      </p:sp>
      <p:sp>
        <p:nvSpPr>
          <p:cNvPr id="16" name="下箭头 15"/>
          <p:cNvSpPr/>
          <p:nvPr/>
        </p:nvSpPr>
        <p:spPr>
          <a:xfrm>
            <a:off x="6996608" y="2695972"/>
            <a:ext cx="212372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20272" y="3933056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异常的处理方式：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声明方法可能要抛出的各种异常类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60941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</a:p>
        </p:txBody>
      </p:sp>
    </p:spTree>
    <p:extLst>
      <p:ext uri="{BB962C8B-B14F-4D97-AF65-F5344CB8AC3E}">
        <p14:creationId xmlns:p14="http://schemas.microsoft.com/office/powerpoint/2010/main" val="1093400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976" cy="50405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异常：在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语言中，将程序执行中发生的不正常情况称为“异常”。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开发过程中的语法错误和逻辑错误不是异常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程序在执行过程中所发生的异常事件可分为两类：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itchFamily="18" charset="0"/>
              </a:rPr>
              <a:t>Error:  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虚拟机无法解决的严重问题。如：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JVM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系统内部错误、资源耗尽等严重情况。比如：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StackOverflowError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OOM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一般不编写针对性的代码进行处理。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itchFamily="18" charset="0"/>
              </a:rPr>
              <a:t>Exception: 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其它因编程错误或偶然的外在因素导致的一般性问题，可以使用针对性的代码进行处理。例如：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空指针访问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试图读取不存在的文件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网络连接中断</a:t>
            </a:r>
          </a:p>
          <a:p>
            <a:pPr algn="just" eaLnBrk="1" hangingPunct="1"/>
            <a:endParaRPr lang="en-US" altLang="zh-CN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2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80920" cy="46085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对于这些错误，一般有两种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解决方法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：一是遇到错误就终止程序的运行。另一种方法是由程序员在编写程序时，就考虑到错误的检测、错误消息的提示，以及错误的处理。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编译期间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，数组下标越界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分类：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015.cnblogs.com/blog/801753/201510/801753-20151016194542866-20685096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682"/>
            <a:ext cx="8532439" cy="68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57347" y="4370060"/>
            <a:ext cx="12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java.exe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03648" y="57332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蓝色：非受检</a:t>
            </a:r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(unchecked)</a:t>
            </a:r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异常</a:t>
            </a:r>
            <a:endParaRPr lang="en-US" altLang="zh-CN" b="1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红色：受检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(checked)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785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3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类及它的子类都是运行时异常。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程序必须捕获或声明所有编译时异常。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对于这类异常，如果程序不处理，可能会带来意想不到的结果。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968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3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7-2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常见异常</a:t>
            </a: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7497</TotalTime>
  <Words>3086</Words>
  <Application>Microsoft Office PowerPoint</Application>
  <PresentationFormat>全屏显示(4:3)</PresentationFormat>
  <Paragraphs>460</Paragraphs>
  <Slides>48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隶书</vt:lpstr>
      <vt:lpstr>宋体</vt:lpstr>
      <vt:lpstr>微软雅黑</vt:lpstr>
      <vt:lpstr>Arial</vt:lpstr>
      <vt:lpstr>Calibri</vt:lpstr>
      <vt:lpstr>Times New Roman</vt:lpstr>
      <vt:lpstr>Wingdings</vt:lpstr>
      <vt:lpstr>新课件模板-新logo</vt:lpstr>
      <vt:lpstr>PowerPoint 演示文稿</vt:lpstr>
      <vt:lpstr>学习内容</vt:lpstr>
      <vt:lpstr>PowerPoint 演示文稿</vt:lpstr>
      <vt:lpstr>Java异常(1)</vt:lpstr>
      <vt:lpstr>Java异常(2)</vt:lpstr>
      <vt:lpstr>Java异常(3)</vt:lpstr>
      <vt:lpstr>PowerPoint 演示文稿</vt:lpstr>
      <vt:lpstr>Java异常(4)</vt:lpstr>
      <vt:lpstr>PowerPoint 演示文稿</vt:lpstr>
      <vt:lpstr>常见异常</vt:lpstr>
      <vt:lpstr>Java异常举例(1)</vt:lpstr>
      <vt:lpstr>Java异常举例(2)</vt:lpstr>
      <vt:lpstr>Java异常举例(3)</vt:lpstr>
      <vt:lpstr>Java异常举例(4)</vt:lpstr>
      <vt:lpstr>PowerPoint 演示文稿</vt:lpstr>
      <vt:lpstr>异常处理机制(1)</vt:lpstr>
      <vt:lpstr>异常处理机制(2)</vt:lpstr>
      <vt:lpstr>异常处理机制(4)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练习</vt:lpstr>
      <vt:lpstr>体  会</vt:lpstr>
      <vt:lpstr>不捕获异常时的情况</vt:lpstr>
      <vt:lpstr>IOException异常处理举例(1)</vt:lpstr>
      <vt:lpstr>IOException异常处理举例(2)</vt:lpstr>
      <vt:lpstr>异常案例1</vt:lpstr>
      <vt:lpstr>异常案例2</vt:lpstr>
      <vt:lpstr>PowerPoint 演示文稿</vt:lpstr>
      <vt:lpstr>声明抛出异常(1)</vt:lpstr>
      <vt:lpstr>声明抛出异常(2)</vt:lpstr>
      <vt:lpstr>声明抛出异常(3)</vt:lpstr>
      <vt:lpstr>重写方法声明抛出异常的原则</vt:lpstr>
      <vt:lpstr>PowerPoint 演示文稿</vt:lpstr>
      <vt:lpstr>手动抛出异常</vt:lpstr>
      <vt:lpstr>PowerPoint 演示文稿</vt:lpstr>
      <vt:lpstr>创建用户自定义异常类</vt:lpstr>
      <vt:lpstr>创建用户自定义异常类</vt:lpstr>
      <vt:lpstr>使用用户自定义异常类</vt:lpstr>
      <vt:lpstr>体  会</vt:lpstr>
      <vt:lpstr>练习</vt:lpstr>
      <vt:lpstr>练习</vt:lpstr>
      <vt:lpstr>练习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620</cp:revision>
  <dcterms:created xsi:type="dcterms:W3CDTF">2012-08-05T14:09:30Z</dcterms:created>
  <dcterms:modified xsi:type="dcterms:W3CDTF">2018-12-18T07:12:51Z</dcterms:modified>
</cp:coreProperties>
</file>