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559" r:id="rId2"/>
    <p:sldId id="552" r:id="rId3"/>
    <p:sldId id="545" r:id="rId4"/>
    <p:sldId id="528" r:id="rId5"/>
    <p:sldId id="529" r:id="rId6"/>
    <p:sldId id="542" r:id="rId7"/>
    <p:sldId id="530" r:id="rId8"/>
    <p:sldId id="546" r:id="rId9"/>
    <p:sldId id="532" r:id="rId10"/>
    <p:sldId id="557" r:id="rId11"/>
    <p:sldId id="531" r:id="rId12"/>
    <p:sldId id="558" r:id="rId13"/>
    <p:sldId id="551" r:id="rId14"/>
    <p:sldId id="544" r:id="rId15"/>
    <p:sldId id="533" r:id="rId16"/>
    <p:sldId id="534" r:id="rId17"/>
    <p:sldId id="535" r:id="rId18"/>
    <p:sldId id="537" r:id="rId19"/>
    <p:sldId id="539" r:id="rId20"/>
    <p:sldId id="540" r:id="rId21"/>
    <p:sldId id="541" r:id="rId22"/>
    <p:sldId id="543" r:id="rId23"/>
    <p:sldId id="560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6213" autoAdjust="0"/>
  </p:normalViewPr>
  <p:slideViewPr>
    <p:cSldViewPr>
      <p:cViewPr varScale="1">
        <p:scale>
          <a:sx n="83" d="100"/>
          <a:sy n="83" d="100"/>
        </p:scale>
        <p:origin x="101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68" units="cm"/>
        </inkml:traceFormat>
        <inkml:channelProperties>
          <inkml:channelProperty channel="X" name="resolution" value="28.31858" units="1/cm"/>
          <inkml:channelProperty channel="Y" name="resolution" value="28.33948" units="1/cm"/>
        </inkml:channelProperties>
      </inkml:inkSource>
      <inkml:timestamp xml:id="ts0" timeString="2018-02-04T03:48:04.2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25 227,'0'0,"50"0,24-24,1-1,49 25,-50-25,25 0,25 0,-24 1,24-1,-25 0,25 0,-50 25,-24 0,0 0,-26 0,-24 0,25 25,-25-25,25 50,0-1,0 50,-1-24,1-1,0 50,25 0,-1 100,-24-51,25 26,24-1,-24-24,-1-25,1-1,-25-73,-1-26,1 1,-25 0,25-50,-25 24,25-24,24 0,1 0,0-49,24-1,25 1,25-51,-49 26,24 0,-49-1,-26 26,1-1,-25 25,0 25,0-25,-25 25,25 0,-24 0,-1 0,0 0,-25 0,1 50,-50-25,24 49,-24 1,24-26,-24 75,0 0,0 25,24 0,1 0,0 24,49-49,0 25,0 0,0 0,25-25,-24-50,-1 1,0 24,25-49,-25-1,0 1,1-1,24 1,-25 0,-25 24,25 25,-24-24,-26 24,26-25,-26 25,-24 1,25-26,-1 25,26-74,-26 0,26 0,-1 0,0-25,26 0,24 0,-50 0,25 0,-24-25,-1 25,0-25,1-25,-26 50,26-24,-1-26,0 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68" units="cm"/>
        </inkml:traceFormat>
        <inkml:channelProperties>
          <inkml:channelProperty channel="X" name="resolution" value="28.31858" units="1/cm"/>
          <inkml:channelProperty channel="Y" name="resolution" value="28.33948" units="1/cm"/>
        </inkml:channelProperties>
      </inkml:inkSource>
      <inkml:timestamp xml:id="ts0" timeString="2018-02-04T03:48:07.19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1345,'0'25,"0"-1,0-24,0 25,24-25,-24 25,25 0,25 0,-1-1,1 26,99 24,24 1,51 24,49 0,24-24,150 24,-50 0,24-25,-123 1,-25-50,-50-1,-99-24,-50 0,1-49,-75 24,25-25,-25 1,0-26,0 1,0 0,0-1,-25 1,25-25,0-50,-25 0,0 25,0 0,1 25,-1-25,0 49,-25 1,50-25,-24 49,-1 0,0 1,25-26,-25 51,0-1,25 25,-24-25,24 25,-25-25,25 25,-25-25,25 1,-25 24,25-25,-49 25,-26-25,26 0,-26 0,-24 0,0 25,-25-24,-25-1,0 0,0-25,25 26,-49-1,24 0,0 0,25 25,-25 0,75 0,-1 0,1 0,-1 0,1 25,24 0,-24 0,24-1,-24 26,24-25,-24 49,-1-49,26 50,-1-26,1 1,24-25,0 24,0 1,0-1,25-24,0 25,0-25,0-1,0 1,0 0,25 0,-25-25,0 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5806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657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如果把标有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@Inherited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注解的自宝义的注解标注在类级别上，子类则可以继承父类类级别的注解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614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768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854525"/>
            <a:ext cx="6858000" cy="16560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669"/>
            <a:ext cx="6858000" cy="1656052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F8DD7C2-9AA1-4619-8011-EC94A418C6DE}" type="datetimeFigureOut">
              <a:rPr lang="zh-CN" altLang="en-US"/>
              <a:pPr>
                <a:defRPr/>
              </a:pPr>
              <a:t>2018/12/18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CDD417E-A2FD-43E5-B787-E3B53F6BC5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640"/>
            <a:ext cx="7886700" cy="55599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B00D77F-E9AB-47B9-8107-960C82F768B3}" type="datetimeFigureOut">
              <a:rPr lang="zh-CN" altLang="en-US"/>
              <a:pPr>
                <a:defRPr/>
              </a:pPr>
              <a:t>2018/12/18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BF1F919-812D-4852-B04E-9D21006F4D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89"/>
            <a:ext cx="7886700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38644"/>
            <a:ext cx="7886700" cy="435209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0AF0882-690F-4796-BCC6-C4C44A8B40E1}" type="datetimeFigureOut">
              <a:rPr lang="zh-CN" altLang="en-US"/>
              <a:pPr>
                <a:defRPr/>
              </a:pPr>
              <a:t>2018/12/18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CAA39A4-AA22-4D7B-AE61-AA397AAA16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8650" y="2187826"/>
            <a:ext cx="7886700" cy="2483549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5E3842A-9AED-4C57-BC22-759AABAB7E12}" type="datetimeFigureOut">
              <a:rPr lang="zh-CN" altLang="en-US"/>
              <a:pPr>
                <a:defRPr/>
              </a:pPr>
              <a:t>2018/12/18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EC93D58-2E48-4FE4-B20E-08A64104BA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89"/>
            <a:ext cx="7886700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944"/>
            <a:ext cx="3886200" cy="43520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944"/>
            <a:ext cx="3886200" cy="43520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F6C4D11-5BD1-462F-B4FF-50FE13997F87}" type="datetimeFigureOut">
              <a:rPr lang="zh-CN" altLang="en-US"/>
              <a:pPr>
                <a:defRPr/>
              </a:pPr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965BAA9-E5C6-4048-BD49-FC2BEC3023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89"/>
            <a:ext cx="7886700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5267"/>
            <a:ext cx="3868340" cy="8240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6067"/>
            <a:ext cx="3868340" cy="3574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745267"/>
            <a:ext cx="3887391" cy="8240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616067"/>
            <a:ext cx="3887391" cy="3574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366371C-52CB-4134-8C53-293795650B7B}" type="datetimeFigureOut">
              <a:rPr lang="zh-CN" altLang="en-US"/>
              <a:pPr>
                <a:defRPr/>
              </a:pPr>
              <a:t>2018/12/18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02FEAB0-9F2B-4905-8E52-A16B8A010D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8875" y="2159378"/>
            <a:ext cx="4286250" cy="1382692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/>
          </p:nvPr>
        </p:nvSpPr>
        <p:spPr>
          <a:xfrm>
            <a:off x="2428875" y="3733855"/>
            <a:ext cx="4286250" cy="118614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8C83C18-FBFA-4330-9777-BACFF6FD90DE}" type="datetimeFigureOut">
              <a:rPr lang="zh-CN" altLang="en-US"/>
              <a:pPr>
                <a:defRPr/>
              </a:pPr>
              <a:t>2018/12/18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CF53D56-6C9F-40C8-998A-8F0A56C02F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8FFC4F7-6A8B-4C6F-B99C-4A55B9E46D43}" type="datetimeFigureOut">
              <a:rPr lang="zh-CN" altLang="en-US"/>
              <a:pPr>
                <a:defRPr/>
              </a:pPr>
              <a:t>2018/12/18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72C15F7-04D9-4240-8B1B-F4D28FDA8B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713797"/>
            <a:ext cx="3511241" cy="1428411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713798"/>
            <a:ext cx="4283912" cy="540454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1" y="2314278"/>
            <a:ext cx="3511241" cy="3812255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E3E192A-4DD7-4BB1-80F1-EE9F9CD59641}" type="datetimeFigureOut">
              <a:rPr lang="zh-CN" altLang="en-US"/>
              <a:pPr>
                <a:defRPr/>
              </a:pPr>
              <a:t>2018/12/18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FC67B28-9EBD-499B-B52A-054D695DCE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33674" y="365190"/>
            <a:ext cx="681676" cy="5812855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365190"/>
            <a:ext cx="7084832" cy="581285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05B440D-50AF-42F3-B108-30897FF6006D}" type="datetimeFigureOut">
              <a:rPr lang="zh-CN" altLang="en-US"/>
              <a:pPr>
                <a:defRPr/>
              </a:pPr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9F568DC-AA1C-4746-901D-0CD18DACF5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customXml" Target="../ink/ink2.x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548680"/>
            <a:ext cx="9144000" cy="63093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27784" y="2132856"/>
            <a:ext cx="56692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枚举类和注解</a:t>
            </a:r>
          </a:p>
        </p:txBody>
      </p:sp>
      <p:sp>
        <p:nvSpPr>
          <p:cNvPr id="6" name="矩形 5"/>
          <p:cNvSpPr/>
          <p:nvPr/>
        </p:nvSpPr>
        <p:spPr>
          <a:xfrm>
            <a:off x="2987824" y="4005064"/>
            <a:ext cx="56692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200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讲师：王飞龙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Times New Roman" pitchFamily="18" charset="0"/>
              <a:buAutoNum type="arabicPeriod"/>
            </a:pPr>
            <a:r>
              <a:rPr lang="zh-CN" altLang="en-US" dirty="0">
                <a:ea typeface="宋体" charset="-122"/>
              </a:rPr>
              <a:t>声明</a:t>
            </a:r>
            <a:r>
              <a:rPr lang="en-US" altLang="zh-CN" dirty="0">
                <a:ea typeface="宋体" charset="-122"/>
              </a:rPr>
              <a:t>Week</a:t>
            </a:r>
            <a:r>
              <a:rPr lang="zh-CN" altLang="en-US" dirty="0">
                <a:ea typeface="宋体" charset="-122"/>
              </a:rPr>
              <a:t>枚举类，其中包含星期一至星期日的定义；</a:t>
            </a:r>
            <a:endParaRPr lang="en-US" altLang="zh-CN" dirty="0">
              <a:ea typeface="宋体" charset="-122"/>
            </a:endParaRPr>
          </a:p>
          <a:p>
            <a:pPr marL="457200" indent="-457200">
              <a:buFont typeface="Times New Roman" pitchFamily="18" charset="0"/>
              <a:buAutoNum type="arabicPeriod"/>
            </a:pP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 err="1">
                <a:ea typeface="宋体" charset="-122"/>
              </a:rPr>
              <a:t>TestWeek</a:t>
            </a:r>
            <a:r>
              <a:rPr lang="zh-CN" altLang="en-US" dirty="0">
                <a:ea typeface="宋体" charset="-122"/>
              </a:rPr>
              <a:t>类中声明方法中</a:t>
            </a:r>
            <a:r>
              <a:rPr lang="en-US" altLang="zh-CN" dirty="0" err="1">
                <a:ea typeface="宋体" charset="-122"/>
              </a:rPr>
              <a:t>printWeek</a:t>
            </a:r>
            <a:r>
              <a:rPr lang="en-US" altLang="zh-CN" dirty="0">
                <a:ea typeface="宋体" charset="-122"/>
              </a:rPr>
              <a:t>(Week </a:t>
            </a:r>
            <a:r>
              <a:rPr lang="en-US" altLang="zh-CN" dirty="0" err="1">
                <a:ea typeface="宋体" charset="-122"/>
              </a:rPr>
              <a:t>week</a:t>
            </a:r>
            <a:r>
              <a:rPr lang="en-US" altLang="zh-CN" dirty="0">
                <a:ea typeface="宋体" charset="-122"/>
              </a:rPr>
              <a:t>)</a:t>
            </a:r>
            <a:r>
              <a:rPr lang="zh-CN" altLang="en-US" dirty="0">
                <a:ea typeface="宋体" charset="-122"/>
              </a:rPr>
              <a:t>，根据参数值打印相应的中文星期字符串。</a:t>
            </a:r>
            <a:endParaRPr lang="en-US" altLang="zh-CN" dirty="0">
              <a:ea typeface="宋体" charset="-122"/>
            </a:endParaRPr>
          </a:p>
          <a:p>
            <a:pPr marL="457200" indent="-457200">
              <a:buFont typeface="Times New Roman" pitchFamily="18" charset="0"/>
              <a:buAutoNum type="arabicPeriod"/>
            </a:pP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main</a:t>
            </a:r>
            <a:r>
              <a:rPr lang="zh-CN" altLang="en-US" dirty="0">
                <a:ea typeface="宋体" charset="-122"/>
              </a:rPr>
              <a:t>方法中输入一个字符串值，代表星期一至星期日，打印该值对应的枚举值，然后以此枚举值调用</a:t>
            </a:r>
            <a:r>
              <a:rPr lang="en-US" altLang="zh-CN" dirty="0" err="1">
                <a:ea typeface="宋体" charset="-122"/>
              </a:rPr>
              <a:t>printWeek</a:t>
            </a:r>
            <a:r>
              <a:rPr lang="zh-CN" altLang="en-US" dirty="0">
                <a:ea typeface="宋体" charset="-122"/>
              </a:rPr>
              <a:t>方法，输出中文星期。</a:t>
            </a:r>
            <a:endParaRPr lang="en-US" altLang="zh-CN" dirty="0"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692696"/>
            <a:ext cx="5572734" cy="781814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实现接口的枚举类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916832"/>
            <a:ext cx="8352928" cy="27640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和普通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类一样，枚举类可以实现一个或多个接口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若需要每个枚举值在调用实现的接口方法呈现出不同的行为方式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则可以让每个枚举值分别来实现该方法</a:t>
            </a:r>
          </a:p>
        </p:txBody>
      </p:sp>
    </p:spTree>
    <p:extLst>
      <p:ext uri="{BB962C8B-B14F-4D97-AF65-F5344CB8AC3E}">
        <p14:creationId xmlns:p14="http://schemas.microsoft.com/office/powerpoint/2010/main" val="4037412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-243408"/>
            <a:ext cx="8229600" cy="1000108"/>
          </a:xfrm>
        </p:spPr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200" dirty="0">
                <a:latin typeface="仿宋" pitchFamily="49" charset="-122"/>
                <a:ea typeface="仿宋" pitchFamily="49" charset="-122"/>
              </a:rPr>
              <a:t>创建一个</a:t>
            </a:r>
            <a:r>
              <a:rPr lang="en-US" sz="2200" dirty="0">
                <a:latin typeface="仿宋" pitchFamily="49" charset="-122"/>
                <a:ea typeface="仿宋" pitchFamily="49" charset="-122"/>
              </a:rPr>
              <a:t>Color</a:t>
            </a:r>
            <a:r>
              <a:rPr lang="zh-CN" altLang="en-US" sz="2200" dirty="0">
                <a:latin typeface="仿宋" pitchFamily="49" charset="-122"/>
                <a:ea typeface="仿宋" pitchFamily="49" charset="-122"/>
              </a:rPr>
              <a:t>枚举类，</a:t>
            </a:r>
          </a:p>
          <a:p>
            <a:pPr>
              <a:buNone/>
            </a:pPr>
            <a:r>
              <a:rPr lang="en-US" sz="2200" dirty="0">
                <a:latin typeface="仿宋" pitchFamily="49" charset="-122"/>
                <a:ea typeface="仿宋" pitchFamily="49" charset="-122"/>
              </a:rPr>
              <a:t>1)</a:t>
            </a:r>
            <a:r>
              <a:rPr lang="zh-CN" altLang="en-US" sz="2200" dirty="0">
                <a:latin typeface="仿宋" pitchFamily="49" charset="-122"/>
                <a:ea typeface="仿宋" pitchFamily="49" charset="-122"/>
              </a:rPr>
              <a:t>有</a:t>
            </a:r>
            <a:r>
              <a:rPr lang="en-US" sz="2200" dirty="0">
                <a:latin typeface="仿宋" pitchFamily="49" charset="-122"/>
                <a:ea typeface="仿宋" pitchFamily="49" charset="-122"/>
              </a:rPr>
              <a:t> RED,BLUE,BLACK,YELLOW,GREEN</a:t>
            </a:r>
            <a:r>
              <a:rPr lang="zh-CN" altLang="en-US" sz="2200" dirty="0">
                <a:latin typeface="仿宋" pitchFamily="49" charset="-122"/>
                <a:ea typeface="仿宋" pitchFamily="49" charset="-122"/>
              </a:rPr>
              <a:t>这个五个枚举值；</a:t>
            </a:r>
          </a:p>
          <a:p>
            <a:pPr>
              <a:buNone/>
            </a:pPr>
            <a:r>
              <a:rPr lang="en-US" sz="2200" dirty="0">
                <a:latin typeface="仿宋" pitchFamily="49" charset="-122"/>
                <a:ea typeface="仿宋" pitchFamily="49" charset="-122"/>
              </a:rPr>
              <a:t>2)Color</a:t>
            </a:r>
            <a:r>
              <a:rPr lang="zh-CN" altLang="en-US" sz="2200" dirty="0">
                <a:latin typeface="仿宋" pitchFamily="49" charset="-122"/>
                <a:ea typeface="仿宋" pitchFamily="49" charset="-122"/>
              </a:rPr>
              <a:t>有三个属性</a:t>
            </a:r>
            <a:r>
              <a:rPr lang="en-US" sz="2200" dirty="0" err="1">
                <a:latin typeface="仿宋" pitchFamily="49" charset="-122"/>
                <a:ea typeface="仿宋" pitchFamily="49" charset="-122"/>
              </a:rPr>
              <a:t>redValue</a:t>
            </a:r>
            <a:r>
              <a:rPr lang="zh-CN" altLang="en-US" sz="2200" dirty="0">
                <a:latin typeface="仿宋" pitchFamily="49" charset="-122"/>
                <a:ea typeface="仿宋" pitchFamily="49" charset="-122"/>
              </a:rPr>
              <a:t>，</a:t>
            </a:r>
            <a:r>
              <a:rPr lang="en-US" sz="2200" dirty="0" err="1">
                <a:latin typeface="仿宋" pitchFamily="49" charset="-122"/>
                <a:ea typeface="仿宋" pitchFamily="49" charset="-122"/>
              </a:rPr>
              <a:t>greenValue</a:t>
            </a:r>
            <a:r>
              <a:rPr lang="zh-CN" altLang="en-US" sz="2200" dirty="0">
                <a:latin typeface="仿宋" pitchFamily="49" charset="-122"/>
                <a:ea typeface="仿宋" pitchFamily="49" charset="-122"/>
              </a:rPr>
              <a:t>，</a:t>
            </a:r>
            <a:r>
              <a:rPr lang="en-US" sz="2200" dirty="0" err="1">
                <a:latin typeface="仿宋" pitchFamily="49" charset="-122"/>
                <a:ea typeface="仿宋" pitchFamily="49" charset="-122"/>
              </a:rPr>
              <a:t>blueValue</a:t>
            </a:r>
            <a:r>
              <a:rPr lang="zh-CN" altLang="en-US" sz="2200" dirty="0">
                <a:latin typeface="仿宋" pitchFamily="49" charset="-122"/>
                <a:ea typeface="仿宋" pitchFamily="49" charset="-122"/>
              </a:rPr>
              <a:t>，</a:t>
            </a:r>
          </a:p>
          <a:p>
            <a:pPr>
              <a:buNone/>
            </a:pPr>
            <a:r>
              <a:rPr lang="en-US" sz="2200" dirty="0">
                <a:latin typeface="仿宋" pitchFamily="49" charset="-122"/>
                <a:ea typeface="仿宋" pitchFamily="49" charset="-122"/>
              </a:rPr>
              <a:t>3)</a:t>
            </a:r>
            <a:r>
              <a:rPr lang="zh-CN" altLang="en-US" sz="2200" dirty="0">
                <a:latin typeface="仿宋" pitchFamily="49" charset="-122"/>
                <a:ea typeface="仿宋" pitchFamily="49" charset="-122"/>
              </a:rPr>
              <a:t>创建构造方法，参数包括这三个属性，</a:t>
            </a:r>
          </a:p>
          <a:p>
            <a:pPr>
              <a:buNone/>
            </a:pPr>
            <a:r>
              <a:rPr lang="en-US" sz="2200" dirty="0">
                <a:latin typeface="仿宋" pitchFamily="49" charset="-122"/>
                <a:ea typeface="仿宋" pitchFamily="49" charset="-122"/>
              </a:rPr>
              <a:t>4)</a:t>
            </a:r>
            <a:r>
              <a:rPr lang="zh-CN" altLang="en-US" sz="2200" dirty="0">
                <a:latin typeface="仿宋" pitchFamily="49" charset="-122"/>
                <a:ea typeface="仿宋" pitchFamily="49" charset="-122"/>
              </a:rPr>
              <a:t>每个枚举值都要给这三个属性赋值，三个属性对应的值分别是</a:t>
            </a:r>
            <a:r>
              <a:rPr lang="en-US" sz="2200" dirty="0">
                <a:latin typeface="仿宋" pitchFamily="49" charset="-122"/>
                <a:ea typeface="仿宋" pitchFamily="49" charset="-122"/>
              </a:rPr>
              <a:t>red</a:t>
            </a:r>
            <a:r>
              <a:rPr lang="zh-CN" altLang="en-US" sz="2200" dirty="0">
                <a:latin typeface="仿宋" pitchFamily="49" charset="-122"/>
                <a:ea typeface="仿宋" pitchFamily="49" charset="-122"/>
              </a:rPr>
              <a:t>：</a:t>
            </a:r>
            <a:r>
              <a:rPr lang="en-US" sz="2200" dirty="0">
                <a:latin typeface="仿宋" pitchFamily="49" charset="-122"/>
                <a:ea typeface="仿宋" pitchFamily="49" charset="-122"/>
              </a:rPr>
              <a:t>255,0,0  blue:0,0,255  black:0,0,0  yellow:255,255,0  green:0,255,0</a:t>
            </a:r>
            <a:endParaRPr lang="zh-CN" altLang="en-US" sz="2200" dirty="0">
              <a:latin typeface="仿宋" pitchFamily="49" charset="-122"/>
              <a:ea typeface="仿宋" pitchFamily="49" charset="-122"/>
            </a:endParaRPr>
          </a:p>
          <a:p>
            <a:pPr>
              <a:buNone/>
            </a:pPr>
            <a:r>
              <a:rPr lang="en-US" altLang="zh-CN" dirty="0"/>
              <a:t>5)</a:t>
            </a:r>
            <a:r>
              <a:rPr lang="zh-CN" altLang="en-US" dirty="0"/>
              <a:t>实现接口</a:t>
            </a:r>
            <a:r>
              <a:rPr lang="en-US" altLang="zh-CN" dirty="0" err="1"/>
              <a:t>Display,Draw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8-2 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注解</a:t>
            </a:r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(Annotation)</a:t>
            </a:r>
            <a:endParaRPr lang="zh-CN" altLang="en-US" sz="4800" dirty="0">
              <a:solidFill>
                <a:schemeClr val="accent6">
                  <a:lumMod val="75000"/>
                </a:schemeClr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7865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692696"/>
            <a:ext cx="4636630" cy="84015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二、注解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Annotation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600" b="1" dirty="0">
                <a:ea typeface="宋体" pitchFamily="2" charset="-122"/>
                <a:cs typeface="Times New Roman" pitchFamily="18" charset="0"/>
              </a:rPr>
              <a:t>主要内容</a:t>
            </a:r>
            <a:endParaRPr lang="en-US" altLang="zh-CN" sz="3600" b="1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endParaRPr lang="en-US" altLang="zh-CN" sz="12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JDK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内置的基本注解类型（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个）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自定义注解类型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元注解：对注解进行注解（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个）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利用反射获取注解信息（在反射部分涉及）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75338" y="2732088"/>
              <a:ext cx="974725" cy="1724025"/>
            </p14:xfrm>
          </p:contentPart>
        </mc:Choice>
        <mc:Fallback xmlns=""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65969" y="2722750"/>
                <a:ext cx="993463" cy="17427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2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13113" y="857250"/>
              <a:ext cx="1322387" cy="857250"/>
            </p14:xfrm>
          </p:contentPart>
        </mc:Choice>
        <mc:Fallback xmlns="">
          <p:pic>
            <p:nvPicPr>
              <p:cNvPr id="102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03762" y="847932"/>
                <a:ext cx="1341088" cy="8758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4242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548680"/>
            <a:ext cx="6237316" cy="925830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注解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 (Annotation)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概述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509729"/>
            <a:ext cx="8712968" cy="501561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从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JDK 5.0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开始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 Java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增加了对元数据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MetaData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)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的支持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也就是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Annotation(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注解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其实就是代码里的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特殊标记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这些标记可以在编译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类加载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运行时被读取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并执行相应的处理。通过使用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Annotation,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程序员可以在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不改变原有逻辑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的情况下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在源文件中嵌入一些补充信息。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可以像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修饰符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一样被使用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可用于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修饰包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构造器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成员变量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参数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局部变量的声明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这些信息被保存在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“name=value”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对中。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JavaSE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中，注解的使用目的比较简单，例如标记过时的功能，忽略警告等。在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JavaEE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/Android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中注解占据了更重要的角色，例如用来配置应用程序的任何切面，代替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 EE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旧版中所遗留的繁冗代码和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XML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配置等。</a:t>
            </a:r>
          </a:p>
        </p:txBody>
      </p:sp>
    </p:spTree>
    <p:extLst>
      <p:ext uri="{BB962C8B-B14F-4D97-AF65-F5344CB8AC3E}">
        <p14:creationId xmlns:p14="http://schemas.microsoft.com/office/powerpoint/2010/main" val="4080805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692696"/>
            <a:ext cx="5084048" cy="781814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基本的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Annotation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714489"/>
            <a:ext cx="8429684" cy="357190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使用 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时要在其前面增加 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@ 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符号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并</a:t>
            </a:r>
            <a:r>
              <a:rPr lang="zh-CN" altLang="en-US" sz="2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把该 </a:t>
            </a:r>
            <a:r>
              <a:rPr lang="en-US" altLang="zh-CN" sz="2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当成一个修饰符使用。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用于修饰它支持的程序元素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三个基本的 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Annotation: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@Override: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限定重写父类方法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该注解只能用于方法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@Deprecated: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用于表示某个程序元素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方法等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已过时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@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SuppressWarnings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抑制编译器警告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910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692696"/>
            <a:ext cx="5371510" cy="853822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自定义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Annotation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643050"/>
            <a:ext cx="8352928" cy="466627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定义新的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类型使用 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@interface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关键字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成员变量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在 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定义中以无参数方法的形式来声明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. 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其方法名和返回值定义了该成员的名字和类型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. 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可以在定义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的成员变量时为其指定初始值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指定成员变量的初始值可使用 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default 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关键字</a:t>
            </a:r>
            <a:endParaRPr lang="en-US" altLang="zh-CN" sz="24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lvl="1" indent="-342900">
              <a:buFont typeface="Wingdings" pitchFamily="2" charset="2"/>
              <a:buChar char="Ø"/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public @interface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MyAnnotation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{</a:t>
            </a:r>
          </a:p>
          <a:p>
            <a:pPr marL="400050" lvl="1" indent="0">
              <a:buNone/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       String name() default “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atguigu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";</a:t>
            </a:r>
          </a:p>
          <a:p>
            <a:pPr marL="400050" lvl="1" indent="0">
              <a:buNone/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        }</a:t>
            </a:r>
            <a:endParaRPr lang="zh-CN" altLang="en-US" sz="20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没有成员定义的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称为标记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;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包含成员变量的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称为元数据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Annotation</a:t>
            </a:r>
          </a:p>
        </p:txBody>
      </p:sp>
    </p:spTree>
    <p:extLst>
      <p:ext uri="{BB962C8B-B14F-4D97-AF65-F5344CB8AC3E}">
        <p14:creationId xmlns:p14="http://schemas.microsoft.com/office/powerpoint/2010/main" val="3077496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692696"/>
            <a:ext cx="5720740" cy="794340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JDK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的元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Annotation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571613"/>
            <a:ext cx="8640960" cy="351357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JDK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的元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用于修饰其他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定义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JDK5.0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提供了专门在注解上的注解类型，分别是：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Retention: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保留策略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Target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：目标，可以用来修饰什么数据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Documented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：能否在生成的帮助文档中显示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Inherited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：注解是否具备继承性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1600" y="5517232"/>
            <a:ext cx="4464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元数据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/>
              <a:t>String name = “</a:t>
            </a:r>
            <a:r>
              <a:rPr lang="en-US" altLang="zh-CN" sz="2400" dirty="0" err="1"/>
              <a:t>atguigu</a:t>
            </a:r>
            <a:r>
              <a:rPr lang="en-US" altLang="zh-CN" sz="2400" dirty="0"/>
              <a:t>”;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8983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692696"/>
            <a:ext cx="5720740" cy="794340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JDK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的元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Annotation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571612"/>
            <a:ext cx="8856984" cy="466569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@Retention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: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只能用于修饰一个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定义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用于指定该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可以保留多长时间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, @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Rentention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包含一个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RetentionPolicy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类型的成员变量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使用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@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Rentention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时必须为该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value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成员变量指定值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RetentionPolicy.SOURCE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编译器直接丢弃这种策略的注释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RetentionPolicy.CLASS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: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编译器将把注释记录在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class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文件中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.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当运行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程序时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, JVM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不会保留注解。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这是默认值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RetentionPolicy.RUNTIME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编译器将把注释记录在 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class 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文件中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. 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当运行 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程序时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, JVM 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会保留注释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. 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程序可以通过反射获取该注释</a:t>
            </a:r>
          </a:p>
        </p:txBody>
      </p:sp>
    </p:spTree>
    <p:extLst>
      <p:ext uri="{BB962C8B-B14F-4D97-AF65-F5344CB8AC3E}">
        <p14:creationId xmlns:p14="http://schemas.microsoft.com/office/powerpoint/2010/main" val="28324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8-1 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枚举类</a:t>
            </a:r>
          </a:p>
        </p:txBody>
      </p:sp>
    </p:spTree>
    <p:extLst>
      <p:ext uri="{BB962C8B-B14F-4D97-AF65-F5344CB8AC3E}">
        <p14:creationId xmlns:p14="http://schemas.microsoft.com/office/powerpoint/2010/main" val="2647865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992192"/>
            <a:ext cx="6984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cs typeface="Times New Roman" pitchFamily="18" charset="0"/>
              </a:rPr>
              <a:t>public </a:t>
            </a:r>
            <a:r>
              <a:rPr lang="en-US" altLang="zh-CN" sz="2400" b="1" dirty="0" err="1">
                <a:cs typeface="Times New Roman" pitchFamily="18" charset="0"/>
              </a:rPr>
              <a:t>enum</a:t>
            </a:r>
            <a:r>
              <a:rPr lang="en-US" altLang="zh-CN" sz="2400" b="1" dirty="0">
                <a:cs typeface="Times New Roman" pitchFamily="18" charset="0"/>
              </a:rPr>
              <a:t> </a:t>
            </a:r>
            <a:r>
              <a:rPr lang="en-US" altLang="zh-CN" sz="2400" b="1" dirty="0" err="1">
                <a:cs typeface="Times New Roman" pitchFamily="18" charset="0"/>
              </a:rPr>
              <a:t>RetentionPolicy</a:t>
            </a:r>
            <a:r>
              <a:rPr lang="en-US" altLang="zh-CN" sz="2400" b="1" dirty="0">
                <a:cs typeface="Times New Roman" pitchFamily="18" charset="0"/>
              </a:rPr>
              <a:t>{</a:t>
            </a:r>
          </a:p>
          <a:p>
            <a:r>
              <a:rPr lang="en-US" altLang="zh-CN" sz="2400" b="1" dirty="0">
                <a:cs typeface="Times New Roman" pitchFamily="18" charset="0"/>
              </a:rPr>
              <a:t>	SOURCE,</a:t>
            </a:r>
          </a:p>
          <a:p>
            <a:r>
              <a:rPr lang="en-US" altLang="zh-CN" sz="2400" b="1" dirty="0">
                <a:cs typeface="Times New Roman" pitchFamily="18" charset="0"/>
              </a:rPr>
              <a:t>	CLASS,</a:t>
            </a:r>
          </a:p>
          <a:p>
            <a:r>
              <a:rPr lang="en-US" altLang="zh-CN" sz="2400" b="1" dirty="0">
                <a:cs typeface="Times New Roman" pitchFamily="18" charset="0"/>
              </a:rPr>
              <a:t>	RUNTIME</a:t>
            </a:r>
          </a:p>
          <a:p>
            <a:r>
              <a:rPr lang="en-US" altLang="zh-CN" sz="2400" b="1" dirty="0">
                <a:cs typeface="Times New Roman" pitchFamily="18" charset="0"/>
              </a:rPr>
              <a:t>}</a:t>
            </a:r>
            <a:endParaRPr lang="zh-CN" altLang="en-US" sz="2400" b="1" dirty="0"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9544" y="3140968"/>
            <a:ext cx="8424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cs typeface="Times New Roman" pitchFamily="18" charset="0"/>
              </a:rPr>
              <a:t>@Retention(</a:t>
            </a:r>
            <a:r>
              <a:rPr lang="en-US" altLang="zh-CN" sz="2800" b="1" dirty="0" err="1">
                <a:solidFill>
                  <a:srgbClr val="C00000"/>
                </a:solidFill>
                <a:cs typeface="Times New Roman" pitchFamily="18" charset="0"/>
              </a:rPr>
              <a:t>RetentionPolicy.SOURCE</a:t>
            </a:r>
            <a:r>
              <a:rPr lang="en-US" altLang="zh-CN" sz="2800" b="1" dirty="0">
                <a:solidFill>
                  <a:srgbClr val="C00000"/>
                </a:solidFill>
                <a:cs typeface="Times New Roman" pitchFamily="18" charset="0"/>
              </a:rPr>
              <a:t>)</a:t>
            </a:r>
          </a:p>
          <a:p>
            <a:r>
              <a:rPr lang="en-US" altLang="zh-CN" sz="2800" b="1" dirty="0">
                <a:cs typeface="Times New Roman" pitchFamily="18" charset="0"/>
              </a:rPr>
              <a:t>@interface MyAnnotation1{  }</a:t>
            </a:r>
          </a:p>
          <a:p>
            <a:r>
              <a:rPr lang="en-US" altLang="zh-CN" sz="2800" b="1" dirty="0">
                <a:cs typeface="Times New Roman" pitchFamily="18" charset="0"/>
              </a:rPr>
              <a:t>@interface MyAnnotation2{  }</a:t>
            </a:r>
          </a:p>
          <a:p>
            <a:endParaRPr lang="en-US" altLang="zh-CN" sz="2800" b="1" dirty="0">
              <a:cs typeface="Times New Roman" pitchFamily="18" charset="0"/>
            </a:endParaRPr>
          </a:p>
          <a:p>
            <a:r>
              <a:rPr lang="en-US" altLang="zh-CN" sz="2800" b="1" dirty="0">
                <a:solidFill>
                  <a:srgbClr val="C00000"/>
                </a:solidFill>
                <a:cs typeface="Times New Roman" pitchFamily="18" charset="0"/>
              </a:rPr>
              <a:t>@Retention(</a:t>
            </a:r>
            <a:r>
              <a:rPr lang="en-US" altLang="zh-CN" sz="2800" b="1" dirty="0" err="1">
                <a:solidFill>
                  <a:srgbClr val="C00000"/>
                </a:solidFill>
                <a:cs typeface="Times New Roman" pitchFamily="18" charset="0"/>
              </a:rPr>
              <a:t>RetentionPolicy.RUNTIME</a:t>
            </a:r>
            <a:r>
              <a:rPr lang="en-US" altLang="zh-CN" sz="2800" b="1" dirty="0">
                <a:solidFill>
                  <a:srgbClr val="C00000"/>
                </a:solidFill>
                <a:cs typeface="Times New Roman" pitchFamily="18" charset="0"/>
              </a:rPr>
              <a:t>)</a:t>
            </a:r>
          </a:p>
          <a:p>
            <a:r>
              <a:rPr lang="en-US" altLang="zh-CN" sz="2800" b="1" dirty="0">
                <a:cs typeface="Times New Roman" pitchFamily="18" charset="0"/>
              </a:rPr>
              <a:t>@interface MyAnnotation3{  }</a:t>
            </a:r>
            <a:endParaRPr lang="zh-CN" altLang="en-US" sz="2800" b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770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692696"/>
            <a:ext cx="5733260" cy="792088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JDK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的元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Annotation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84784"/>
            <a:ext cx="8464454" cy="495430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@Target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: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用于修饰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定义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用于指定被修饰的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能用于修饰哪些程序元素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. @Target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也包含一个名为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value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的成员变量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@Documented: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用于指定被该元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修饰的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类将被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javadoc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工具提取成文档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定义为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Documented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的注解必须设置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Retention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值为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RUNTIME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@Inherited: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被它修饰的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将具有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继承性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.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如果某个类使用了被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@Inherited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修饰的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Annotation,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则其子类将自动具有该注解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实际应用中，使用较少</a:t>
            </a:r>
          </a:p>
        </p:txBody>
      </p:sp>
    </p:spTree>
    <p:extLst>
      <p:ext uri="{BB962C8B-B14F-4D97-AF65-F5344CB8AC3E}">
        <p14:creationId xmlns:p14="http://schemas.microsoft.com/office/powerpoint/2010/main" val="2828271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692696"/>
            <a:ext cx="4276590" cy="840156"/>
          </a:xfrm>
        </p:spPr>
        <p:txBody>
          <a:bodyPr/>
          <a:lstStyle/>
          <a:p>
            <a:r>
              <a:rPr lang="zh-CN" altLang="en-US" b="1">
                <a:latin typeface="+mn-lt"/>
                <a:ea typeface="宋体" pitchFamily="2" charset="-122"/>
              </a:rPr>
              <a:t>练  习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30529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编写一个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类，使用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Override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注解它的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toString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自定义一个名为“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MyTiger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”的注解类型，它只可以使用在方法上，带一个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类型的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value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属性，然后在第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题中的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类上正确使用。</a:t>
            </a:r>
          </a:p>
        </p:txBody>
      </p:sp>
    </p:spTree>
    <p:extLst>
      <p:ext uri="{BB962C8B-B14F-4D97-AF65-F5344CB8AC3E}">
        <p14:creationId xmlns:p14="http://schemas.microsoft.com/office/powerpoint/2010/main" val="1875646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548680"/>
            <a:ext cx="9144000" cy="63093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43808" y="2780928"/>
            <a:ext cx="56692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200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天下没有难学的技术！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836712"/>
            <a:ext cx="3340486" cy="84015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</a:rPr>
              <a:t>一、枚举类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 dirty="0">
                <a:ea typeface="宋体" pitchFamily="2" charset="-122"/>
                <a:cs typeface="Times New Roman" pitchFamily="18" charset="0"/>
              </a:rPr>
              <a:t>主要内容</a:t>
            </a:r>
            <a:r>
              <a:rPr lang="en-US" altLang="zh-CN" sz="3200" b="1" dirty="0">
                <a:ea typeface="宋体" pitchFamily="2" charset="-122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endParaRPr lang="en-US" altLang="zh-CN" sz="1050" b="1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如何自定义枚举类</a:t>
            </a: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1">
                <a:ea typeface="宋体" pitchFamily="2" charset="-122"/>
                <a:cs typeface="Times New Roman" pitchFamily="18" charset="0"/>
              </a:rPr>
              <a:t>如何使用关键字</a:t>
            </a:r>
            <a:r>
              <a:rPr lang="en-US" altLang="zh-CN" b="1">
                <a:ea typeface="宋体" pitchFamily="2" charset="-122"/>
                <a:cs typeface="Times New Roman" pitchFamily="18" charset="0"/>
              </a:rPr>
              <a:t>enum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定义枚举类</a:t>
            </a: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枚举类的主要方法</a:t>
            </a:r>
            <a:endParaRPr lang="en-US" altLang="zh-CN" sz="2800" b="1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实现接口的枚举类</a:t>
            </a: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sz="32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36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692696"/>
            <a:ext cx="4868024" cy="781814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枚举类入门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916832"/>
            <a:ext cx="8535322" cy="293750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JDK1.5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之前需要自定义枚举类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JDK 1.5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新增的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enum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关键字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用于定义枚举类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若枚举只有一个对象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则可以作为一种单例模式的实现方式</a:t>
            </a:r>
          </a:p>
        </p:txBody>
      </p:sp>
    </p:spTree>
    <p:extLst>
      <p:ext uri="{BB962C8B-B14F-4D97-AF65-F5344CB8AC3E}">
        <p14:creationId xmlns:p14="http://schemas.microsoft.com/office/powerpoint/2010/main" val="397050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692696"/>
            <a:ext cx="3816424" cy="792088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枚举类的属性</a:t>
            </a:r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628800"/>
            <a:ext cx="8392446" cy="306387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枚举类对象的属性不应允许被改动</a:t>
            </a:r>
            <a:r>
              <a:rPr lang="en-US" altLang="zh-CN" sz="2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所以应该使用 </a:t>
            </a:r>
            <a:r>
              <a:rPr lang="en-US" altLang="zh-CN" sz="28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private final </a:t>
            </a:r>
            <a:r>
              <a:rPr lang="zh-CN" altLang="en-US" sz="2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修饰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枚举类的使用 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private final 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修饰的属性应该在构造器中为其赋值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若枚举类显式的定义了带参数的构造器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则在列出枚举值时也必须对应的传入参数</a:t>
            </a:r>
          </a:p>
        </p:txBody>
      </p:sp>
    </p:spTree>
    <p:extLst>
      <p:ext uri="{BB962C8B-B14F-4D97-AF65-F5344CB8AC3E}">
        <p14:creationId xmlns:p14="http://schemas.microsoft.com/office/powerpoint/2010/main" val="327973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692696"/>
            <a:ext cx="4868024" cy="781814"/>
          </a:xfrm>
        </p:spPr>
        <p:txBody>
          <a:bodyPr/>
          <a:lstStyle/>
          <a:p>
            <a:r>
              <a:rPr lang="en-US" altLang="zh-CN" b="1">
                <a:latin typeface="+mn-lt"/>
                <a:ea typeface="宋体" pitchFamily="2" charset="-122"/>
                <a:cs typeface="Times New Roman" pitchFamily="18" charset="0"/>
              </a:rPr>
              <a:t>enum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枚举类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571612"/>
            <a:ext cx="8784976" cy="46657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必须在枚举类的第一行声明枚举类对象。</a:t>
            </a:r>
            <a:endParaRPr lang="en-US" altLang="zh-CN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枚举类和普通类的区别：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使用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enum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定义的枚举类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默认继承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了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java.lang.Enum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类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枚举类的构造器只能使用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private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访问控制符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枚举类的所有实例必须在枚举类中显式列出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(, 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分隔   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; 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结尾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).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列出的实例系统会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自动添加 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static final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修饰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JDK 1.5 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中可以在 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switch 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表达式中使用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Enum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定义的枚举类的对象作为表达式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, case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子句可以直接使用枚举值的名字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无需添加枚举类作为限定</a:t>
            </a:r>
          </a:p>
          <a:p>
            <a:pPr marL="0" indent="0">
              <a:lnSpc>
                <a:spcPct val="80000"/>
              </a:lnSpc>
              <a:buNone/>
            </a:pPr>
            <a:endParaRPr lang="zh-CN" altLang="en-US" sz="26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143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620688"/>
            <a:ext cx="5644742" cy="794340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使用 </a:t>
            </a:r>
            <a:r>
              <a:rPr lang="en-US" altLang="zh-CN" b="1" dirty="0" err="1">
                <a:latin typeface="+mn-lt"/>
                <a:ea typeface="宋体" pitchFamily="2" charset="-122"/>
                <a:cs typeface="Times New Roman" pitchFamily="18" charset="0"/>
              </a:rPr>
              <a:t>Enum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定义的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Season</a:t>
            </a:r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384" y="1310288"/>
            <a:ext cx="6521948" cy="5187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0477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764704"/>
            <a:ext cx="4868024" cy="781814"/>
          </a:xfrm>
        </p:spPr>
        <p:txBody>
          <a:bodyPr/>
          <a:lstStyle/>
          <a:p>
            <a:r>
              <a:rPr lang="en-US" altLang="zh-CN" b="1" dirty="0" err="1">
                <a:latin typeface="+mn-lt"/>
                <a:ea typeface="宋体" pitchFamily="2" charset="-122"/>
                <a:cs typeface="Times New Roman" pitchFamily="18" charset="0"/>
              </a:rPr>
              <a:t>Enum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枚举类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2060848"/>
            <a:ext cx="8496944" cy="295232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l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枚举类的主要方法：</a:t>
            </a: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 marL="742950" lvl="2" indent="-34290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values()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：返回枚举类型的对象数组。该方法可以很方便地遍历所有的枚举值。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742950" lvl="2" indent="-34290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valueOf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：可以把一个字符串转为对应的枚举类对象。要求字符串必须是枚举类对象的“名字”。如不是，会有运行时异常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en-US" altLang="zh-CN" sz="2400" dirty="0" err="1"/>
              <a:t>IllegalArgumentException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zh-CN" altLang="en-US" sz="26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192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750110"/>
            <a:ext cx="4580562" cy="790622"/>
          </a:xfrm>
        </p:spPr>
        <p:txBody>
          <a:bodyPr/>
          <a:lstStyle/>
          <a:p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枚举的方法</a:t>
            </a:r>
          </a:p>
        </p:txBody>
      </p:sp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12775"/>
            <a:ext cx="7704856" cy="5093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86807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heme/theme1.xml><?xml version="1.0" encoding="utf-8"?>
<a:theme xmlns:a="http://schemas.openxmlformats.org/drawingml/2006/main" name="新课件模板-新log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新课件模板-新logo</Template>
  <TotalTime>4972</TotalTime>
  <Words>1881</Words>
  <Application>Microsoft Office PowerPoint</Application>
  <PresentationFormat>全屏显示(4:3)</PresentationFormat>
  <Paragraphs>115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仿宋</vt:lpstr>
      <vt:lpstr>隶书</vt:lpstr>
      <vt:lpstr>宋体</vt:lpstr>
      <vt:lpstr>微软雅黑</vt:lpstr>
      <vt:lpstr>Arial</vt:lpstr>
      <vt:lpstr>Calibri</vt:lpstr>
      <vt:lpstr>Times New Roman</vt:lpstr>
      <vt:lpstr>Wingdings</vt:lpstr>
      <vt:lpstr>新课件模板-新logo</vt:lpstr>
      <vt:lpstr>PowerPoint 演示文稿</vt:lpstr>
      <vt:lpstr>PowerPoint 演示文稿</vt:lpstr>
      <vt:lpstr>一、枚举类</vt:lpstr>
      <vt:lpstr>枚举类入门</vt:lpstr>
      <vt:lpstr>枚举类的属性</vt:lpstr>
      <vt:lpstr>enum枚举类</vt:lpstr>
      <vt:lpstr>使用 Enum 定义的 Season</vt:lpstr>
      <vt:lpstr>Enum枚举类</vt:lpstr>
      <vt:lpstr>枚举的方法</vt:lpstr>
      <vt:lpstr>PowerPoint 演示文稿</vt:lpstr>
      <vt:lpstr>实现接口的枚举类</vt:lpstr>
      <vt:lpstr>练习</vt:lpstr>
      <vt:lpstr>PowerPoint 演示文稿</vt:lpstr>
      <vt:lpstr>二、注解Annotation</vt:lpstr>
      <vt:lpstr>注解 (Annotation) 概述</vt:lpstr>
      <vt:lpstr>基本的 Annotation</vt:lpstr>
      <vt:lpstr>自定义 Annotation</vt:lpstr>
      <vt:lpstr>JDK 的元 Annotation</vt:lpstr>
      <vt:lpstr>JDK 的元 Annotation</vt:lpstr>
      <vt:lpstr>PowerPoint 演示文稿</vt:lpstr>
      <vt:lpstr>JDK 的元 Annotation</vt:lpstr>
      <vt:lpstr>练  习</vt:lpstr>
      <vt:lpstr>PowerPoint 演示文稿</vt:lpstr>
    </vt:vector>
  </TitlesOfParts>
  <Company>WwW.YlmF.CoM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admin</cp:lastModifiedBy>
  <cp:revision>486</cp:revision>
  <dcterms:created xsi:type="dcterms:W3CDTF">2012-08-05T14:09:30Z</dcterms:created>
  <dcterms:modified xsi:type="dcterms:W3CDTF">2018-12-18T07:28:46Z</dcterms:modified>
</cp:coreProperties>
</file>