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637" r:id="rId2"/>
    <p:sldId id="528" r:id="rId3"/>
    <p:sldId id="614" r:id="rId4"/>
    <p:sldId id="615" r:id="rId5"/>
    <p:sldId id="616" r:id="rId6"/>
    <p:sldId id="617" r:id="rId7"/>
    <p:sldId id="618" r:id="rId8"/>
    <p:sldId id="619" r:id="rId9"/>
    <p:sldId id="622" r:id="rId10"/>
    <p:sldId id="620" r:id="rId11"/>
    <p:sldId id="621" r:id="rId12"/>
    <p:sldId id="575" r:id="rId13"/>
    <p:sldId id="529" r:id="rId14"/>
    <p:sldId id="623" r:id="rId15"/>
    <p:sldId id="624" r:id="rId16"/>
    <p:sldId id="625" r:id="rId17"/>
    <p:sldId id="629" r:id="rId18"/>
    <p:sldId id="631" r:id="rId19"/>
    <p:sldId id="628" r:id="rId20"/>
    <p:sldId id="626" r:id="rId21"/>
    <p:sldId id="627" r:id="rId22"/>
    <p:sldId id="630" r:id="rId23"/>
    <p:sldId id="600" r:id="rId24"/>
    <p:sldId id="634" r:id="rId25"/>
    <p:sldId id="551" r:id="rId26"/>
    <p:sldId id="552" r:id="rId27"/>
    <p:sldId id="553" r:id="rId28"/>
    <p:sldId id="532" r:id="rId29"/>
    <p:sldId id="533" r:id="rId30"/>
    <p:sldId id="534" r:id="rId31"/>
    <p:sldId id="632" r:id="rId32"/>
    <p:sldId id="541" r:id="rId33"/>
    <p:sldId id="542" r:id="rId34"/>
    <p:sldId id="535" r:id="rId35"/>
    <p:sldId id="536" r:id="rId36"/>
    <p:sldId id="543" r:id="rId37"/>
    <p:sldId id="537" r:id="rId38"/>
    <p:sldId id="538" r:id="rId39"/>
    <p:sldId id="486" r:id="rId40"/>
    <p:sldId id="579" r:id="rId41"/>
    <p:sldId id="576" r:id="rId42"/>
    <p:sldId id="489" r:id="rId43"/>
    <p:sldId id="547" r:id="rId44"/>
    <p:sldId id="554" r:id="rId45"/>
    <p:sldId id="490" r:id="rId46"/>
    <p:sldId id="548" r:id="rId47"/>
    <p:sldId id="549" r:id="rId48"/>
    <p:sldId id="555" r:id="rId49"/>
    <p:sldId id="595" r:id="rId50"/>
    <p:sldId id="586" r:id="rId51"/>
    <p:sldId id="603" r:id="rId52"/>
    <p:sldId id="607" r:id="rId53"/>
    <p:sldId id="587" r:id="rId54"/>
    <p:sldId id="588" r:id="rId55"/>
    <p:sldId id="589" r:id="rId56"/>
    <p:sldId id="612" r:id="rId57"/>
    <p:sldId id="604" r:id="rId58"/>
    <p:sldId id="592" r:id="rId59"/>
    <p:sldId id="596" r:id="rId60"/>
    <p:sldId id="597" r:id="rId61"/>
    <p:sldId id="598" r:id="rId62"/>
    <p:sldId id="544" r:id="rId63"/>
    <p:sldId id="580" r:id="rId64"/>
    <p:sldId id="578" r:id="rId65"/>
    <p:sldId id="545" r:id="rId66"/>
    <p:sldId id="546" r:id="rId67"/>
    <p:sldId id="550" r:id="rId68"/>
    <p:sldId id="636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456" autoAdjust="0"/>
  </p:normalViewPr>
  <p:slideViewPr>
    <p:cSldViewPr>
      <p:cViewPr varScale="1">
        <p:scale>
          <a:sx n="74" d="100"/>
          <a:sy n="74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62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21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14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整个地球分为二十四时区，每个时区都有自己的本地时间。在国际无线电通信场合，为了统一起见，使用一个统一的时间，称为通用协调时</a:t>
            </a:r>
            <a:r>
              <a:rPr lang="en-US" altLang="zh-CN"/>
              <a:t>(UTC, Universal Time Coordinated)</a:t>
            </a:r>
            <a:r>
              <a:rPr lang="zh-CN" altLang="en-US"/>
              <a:t>。</a:t>
            </a:r>
            <a:r>
              <a:rPr lang="en-US" altLang="zh-CN"/>
              <a:t>UTC</a:t>
            </a:r>
            <a:r>
              <a:rPr lang="zh-CN" altLang="en-US"/>
              <a:t>与</a:t>
            </a:r>
            <a:r>
              <a:rPr lang="zh-CN" alt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格林尼治</a:t>
            </a:r>
            <a:r>
              <a:rPr lang="zh-CN" altLang="en-US"/>
              <a:t>平均时</a:t>
            </a:r>
            <a:r>
              <a:rPr lang="en-US" altLang="zh-CN"/>
              <a:t>(GMT, Greenwich Mean Time)</a:t>
            </a:r>
            <a:r>
              <a:rPr lang="zh-CN" altLang="en-US"/>
              <a:t>一样，都与英国伦敦的本地时相同。这里，</a:t>
            </a:r>
            <a:r>
              <a:rPr lang="en-US" altLang="zh-CN"/>
              <a:t>UTC</a:t>
            </a:r>
            <a:r>
              <a:rPr lang="zh-CN" altLang="en-US"/>
              <a:t>与</a:t>
            </a:r>
            <a:r>
              <a:rPr lang="en-US" altLang="zh-CN"/>
              <a:t>GMT</a:t>
            </a:r>
            <a:r>
              <a:rPr lang="zh-CN" altLang="en-US"/>
              <a:t>含义完全相同。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北京时区是东八区，领先</a:t>
            </a:r>
            <a:r>
              <a:rPr lang="en-US" altLang="zh-CN"/>
              <a:t>UTC</a:t>
            </a:r>
            <a:r>
              <a:rPr lang="zh-CN" altLang="en-US"/>
              <a:t>八个小时，在电子邮件信头的</a:t>
            </a:r>
            <a:r>
              <a:rPr lang="en-US" altLang="zh-CN"/>
              <a:t>Date</a:t>
            </a:r>
            <a:r>
              <a:rPr lang="zh-CN" altLang="en-US"/>
              <a:t>域记为</a:t>
            </a:r>
            <a:r>
              <a:rPr lang="en-US" altLang="zh-CN"/>
              <a:t>+0800</a:t>
            </a:r>
            <a:r>
              <a:rPr lang="zh-CN" altLang="en-US"/>
              <a:t>。如果在电子邮件的信头中有这么一行： 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Date: Fri, 08 Nov 2002 09:42:22 +0800 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说明信件的发送地的地方时间是二○○二年十一月八号，星期五，早上九点四十二分（二十二秒），这个地方的本地时领先</a:t>
            </a:r>
            <a:r>
              <a:rPr lang="en-US" altLang="zh-CN"/>
              <a:t>UTC</a:t>
            </a:r>
            <a:r>
              <a:rPr lang="zh-CN" altLang="en-US"/>
              <a:t>八个小时</a:t>
            </a:r>
            <a:r>
              <a:rPr lang="en-US" altLang="zh-CN"/>
              <a:t>(+0800</a:t>
            </a:r>
            <a:r>
              <a:rPr lang="zh-CN" altLang="en-US"/>
              <a:t>， 就是东八区时间</a:t>
            </a:r>
            <a:r>
              <a:rPr lang="en-US" altLang="zh-CN"/>
              <a:t>)</a:t>
            </a:r>
            <a:r>
              <a:rPr lang="zh-CN" altLang="en-US"/>
              <a:t>。电子邮件信头的</a:t>
            </a:r>
            <a:r>
              <a:rPr lang="en-US" altLang="zh-CN"/>
              <a:t>Date</a:t>
            </a:r>
            <a:r>
              <a:rPr lang="zh-CN" altLang="en-US"/>
              <a:t>域使用二十四小时的时钟，而不使用</a:t>
            </a:r>
            <a:r>
              <a:rPr lang="en-US" altLang="zh-CN"/>
              <a:t>AM</a:t>
            </a:r>
            <a:r>
              <a:rPr lang="zh-CN" altLang="en-US"/>
              <a:t>和</a:t>
            </a:r>
            <a:r>
              <a:rPr lang="en-US" altLang="zh-CN"/>
              <a:t>PM</a:t>
            </a:r>
            <a:r>
              <a:rPr lang="zh-CN" altLang="en-US"/>
              <a:t>来标记上下午。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以这个电子邮件的发送时间为例，如果要把这个时间转化为</a:t>
            </a:r>
            <a:r>
              <a:rPr lang="en-US" altLang="zh-CN"/>
              <a:t>UTC</a:t>
            </a:r>
            <a:r>
              <a:rPr lang="zh-CN" altLang="en-US"/>
              <a:t>，可以使用一下公式： 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UTC + </a:t>
            </a:r>
            <a:r>
              <a:rPr lang="zh-CN" altLang="en-US"/>
              <a:t>时区差 ＝ 本地时间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时区差东为正，西为负。在此，把东八区时区差记为 </a:t>
            </a:r>
            <a:r>
              <a:rPr lang="en-US" altLang="zh-CN"/>
              <a:t>+0800</a:t>
            </a:r>
            <a:r>
              <a:rPr lang="zh-CN" altLang="en-US"/>
              <a:t>， 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UTC + (</a:t>
            </a:r>
            <a:r>
              <a:rPr lang="zh-CN" altLang="en-US"/>
              <a:t>＋</a:t>
            </a:r>
            <a:r>
              <a:rPr lang="en-US" altLang="zh-CN"/>
              <a:t>0800) = </a:t>
            </a:r>
            <a:r>
              <a:rPr lang="zh-CN" altLang="en-US"/>
              <a:t>本地（北京）时间 </a:t>
            </a:r>
            <a:r>
              <a:rPr lang="en-US" altLang="zh-CN"/>
              <a:t>(1) 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那么，</a:t>
            </a:r>
            <a:r>
              <a:rPr lang="en-US" altLang="zh-CN"/>
              <a:t>UTC = </a:t>
            </a:r>
            <a:r>
              <a:rPr lang="zh-CN" altLang="en-US"/>
              <a:t>本地时间（</a:t>
            </a:r>
            <a:r>
              <a:rPr lang="zh-CN" alt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北京时间</a:t>
            </a:r>
            <a:r>
              <a:rPr lang="zh-CN" altLang="en-US"/>
              <a:t>）</a:t>
            </a:r>
            <a:r>
              <a:rPr lang="en-US" altLang="zh-CN"/>
              <a:t>- 0800 (2)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0942 - 0800 = 0142 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即</a:t>
            </a:r>
            <a:r>
              <a:rPr lang="en-US" altLang="zh-CN"/>
              <a:t>UTC</a:t>
            </a:r>
            <a:r>
              <a:rPr lang="zh-CN" altLang="en-US"/>
              <a:t>是当天凌晨一点四十二分二十二秒。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9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中国大陆、中国香港、中国澳门、中国台湾、蒙古国、新加坡、马来西亚、菲律宾、西澳大利亚州的时间与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时差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+8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UTC+8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5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28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Optional&lt;Employee&gt; op =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Optional.of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Employee(101, "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18, 9999.99));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op2 = op.map(Employee::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(op2.get());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op3 =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op.flatMap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((e) -&gt;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Optional.of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e.getName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()));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(op3.get());</a:t>
            </a:r>
            <a:endParaRPr lang="zh-CN" altLang="en-US" b="0" i="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27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2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闰秒，是指为保持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协调世界时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接近于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世界时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时刻，由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国际计量局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统一规定在年底或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年中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（也可能在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季末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）对协调世界时增加或减少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的调整。由于地球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自转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的不均匀性和长期变慢性（主要由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潮汐摩擦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引起的），会使世界时（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民用时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原子时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之间相差超过到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±0.9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秒时，就把协调世界时向前拨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秒（负闰秒，最后一分钟为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秒）或向后拨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秒（正闰秒，最后一分钟为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秒）； 闰秒一般加在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公历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年末或公历六月末。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目前，全球已经进行了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次闰秒，均为正闰秒。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6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类包用于处理包括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ISO8601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标准在内的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。可以利用它把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类完全替换掉，而且仍然能够提供很好的集成。目前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已经纳入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的官方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官方地址：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http://www.joda.org/joda-time/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-time&lt;/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-time&lt;/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&lt;version&gt;2.3&lt;/version&gt;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6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5C06A7-5EAA-47E8-9FA6-C2E7366378B3}" type="datetimeFigureOut">
              <a:rPr lang="zh-CN" altLang="en-US"/>
              <a:pPr>
                <a:defRPr/>
              </a:pPr>
              <a:t>2018/12/24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0EA7982-B8FA-4C2C-A5C7-E37F899A3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8FC9235-1BE1-413B-8CC2-897F79B7D7EF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62AF5D-3C46-4B88-A469-4B6745E9E3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F1A3873-9942-4720-874D-F030F461B66B}" type="datetimeFigureOut">
              <a:rPr lang="zh-CN" altLang="en-US"/>
              <a:pPr>
                <a:defRPr/>
              </a:pPr>
              <a:t>2018/12/24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7C0C62-C792-4FB1-9379-07A2CC4284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EBFBA4C-098D-41EE-9F5D-A59BAAE3B763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99F4EDF-49A8-4661-85FC-F564B6F1E1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FDBC84-F013-454F-96C8-173555F1FA71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9B5064E-0C7B-4280-918D-2C7E37921F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37A8D3-AFB1-420A-8424-61233EB6D27A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9597129-A075-4D8A-BAA9-EC05BB7FBD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6C152F-E917-4154-9CFE-E66C1CB97539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CE0B0CC-7F04-4670-87F3-54FB41069B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BE55585-CFD1-4D06-B0DC-E40CC4349822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B82826-4ACA-4529-ACD6-95859F685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D99467E-2185-4E1B-9EA1-EDA9E26CE8C1}" type="datetimeFigureOut">
              <a:rPr lang="zh-CN" altLang="en-US"/>
              <a:pPr>
                <a:defRPr/>
              </a:pPr>
              <a:t>2018/12/24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03D658E-25E9-4DE5-9799-BE77A2D721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1B1D50-D733-453C-BEAD-8D4F2BDA6B20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91DE737-B5BC-440B-9BAC-568D1F483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2132856"/>
            <a:ext cx="5669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4800" b="1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常用类</a:t>
            </a:r>
            <a:endParaRPr lang="zh-CN" altLang="en-US" sz="4800" b="1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55679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如下两个题目输出结果相同吗？各是什么：</a:t>
            </a:r>
            <a:endParaRPr lang="en-US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2153696"/>
            <a:ext cx="7272808" cy="11079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/>
              <a:t>Object o1 = true? new Integer(1) : new Double(2.0);</a:t>
            </a:r>
          </a:p>
          <a:p>
            <a:endParaRPr lang="en-US" altLang="zh-CN" sz="2200" dirty="0"/>
          </a:p>
          <a:p>
            <a:r>
              <a:rPr lang="en-US" altLang="zh-CN" sz="2200" dirty="0" err="1"/>
              <a:t>System.out.println</a:t>
            </a:r>
            <a:r>
              <a:rPr lang="en-US" altLang="zh-CN" sz="2200" dirty="0"/>
              <a:t>(o1);//</a:t>
            </a:r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873569" y="3789040"/>
            <a:ext cx="72619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Object o2;</a:t>
            </a:r>
          </a:p>
          <a:p>
            <a:r>
              <a:rPr lang="en-US" altLang="zh-CN" sz="2200" dirty="0"/>
              <a:t>if(true)</a:t>
            </a:r>
          </a:p>
          <a:p>
            <a:r>
              <a:rPr lang="en-US" altLang="zh-CN" sz="2200" dirty="0"/>
              <a:t>	o2 = new Integer(1);</a:t>
            </a:r>
          </a:p>
          <a:p>
            <a:r>
              <a:rPr lang="en-US" altLang="zh-CN" sz="2200" dirty="0"/>
              <a:t>else</a:t>
            </a:r>
          </a:p>
          <a:p>
            <a:r>
              <a:rPr lang="en-US" altLang="zh-CN" sz="2200" dirty="0"/>
              <a:t>	o2 = new Double(2.0);</a:t>
            </a:r>
          </a:p>
          <a:p>
            <a:r>
              <a:rPr lang="en-US" altLang="zh-CN" sz="2200" dirty="0" err="1"/>
              <a:t>System.out.println</a:t>
            </a:r>
            <a:r>
              <a:rPr lang="en-US" altLang="zh-CN" sz="2200" dirty="0"/>
              <a:t>(o2);// </a:t>
            </a:r>
          </a:p>
        </p:txBody>
      </p:sp>
      <p:sp>
        <p:nvSpPr>
          <p:cNvPr id="8" name="矩形 7"/>
          <p:cNvSpPr/>
          <p:nvPr/>
        </p:nvSpPr>
        <p:spPr>
          <a:xfrm>
            <a:off x="827584" y="3717032"/>
            <a:ext cx="727280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307" y="87584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1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84784"/>
            <a:ext cx="7416824" cy="486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456550"/>
            <a:ext cx="69127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method1() {</a:t>
            </a:r>
          </a:p>
          <a:p>
            <a:pPr lvl="1"/>
            <a:r>
              <a:rPr lang="en-US" altLang="zh-CN" sz="2400" dirty="0"/>
              <a:t>Integer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Integer(1);</a:t>
            </a:r>
          </a:p>
          <a:p>
            <a:pPr lvl="1"/>
            <a:r>
              <a:rPr lang="en-US" altLang="zh-CN" sz="2400" dirty="0"/>
              <a:t>Integer j = </a:t>
            </a:r>
            <a:r>
              <a:rPr lang="en-US" altLang="zh-CN" sz="2400" b="1" dirty="0"/>
              <a:t>new Integer(1);</a:t>
            </a:r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</a:t>
            </a:r>
            <a:r>
              <a:rPr lang="en-US" altLang="zh-CN" sz="2400" b="1" i="1" dirty="0" err="1"/>
              <a:t>i</a:t>
            </a:r>
            <a:r>
              <a:rPr lang="en-US" altLang="zh-CN" sz="2400" b="1" i="1" dirty="0"/>
              <a:t> == j);</a:t>
            </a:r>
          </a:p>
          <a:p>
            <a:pPr lvl="1"/>
            <a:endParaRPr lang="zh-CN" altLang="en-US" sz="2400" dirty="0"/>
          </a:p>
          <a:p>
            <a:pPr lvl="1"/>
            <a:r>
              <a:rPr lang="en-US" altLang="zh-CN" sz="2400" dirty="0"/>
              <a:t>Integer m = 1;//</a:t>
            </a:r>
            <a:r>
              <a:rPr lang="en-US" altLang="zh-CN" sz="2400" dirty="0" err="1"/>
              <a:t>Integer.valueOf</a:t>
            </a:r>
            <a:r>
              <a:rPr lang="en-US" altLang="zh-CN" sz="2400" dirty="0"/>
              <a:t>(1)</a:t>
            </a:r>
          </a:p>
          <a:p>
            <a:pPr lvl="1"/>
            <a:r>
              <a:rPr lang="en-US" altLang="zh-CN" sz="2400" dirty="0"/>
              <a:t>Integer n = 1;</a:t>
            </a:r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(m == n);</a:t>
            </a:r>
          </a:p>
          <a:p>
            <a:pPr lvl="1"/>
            <a:endParaRPr lang="zh-CN" altLang="en-US" sz="2400" dirty="0"/>
          </a:p>
          <a:p>
            <a:pPr lvl="1"/>
            <a:r>
              <a:rPr lang="en-US" altLang="zh-CN" sz="2400" dirty="0"/>
              <a:t>Integer x = 128;</a:t>
            </a:r>
          </a:p>
          <a:p>
            <a:pPr lvl="1"/>
            <a:r>
              <a:rPr lang="en-US" altLang="zh-CN" sz="2400" dirty="0"/>
              <a:t>Integer y = 128;</a:t>
            </a:r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(x == y);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6307" y="87584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53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字符串相关的类</a:t>
            </a:r>
          </a:p>
        </p:txBody>
      </p:sp>
    </p:spTree>
    <p:extLst>
      <p:ext uri="{BB962C8B-B14F-4D97-AF65-F5344CB8AC3E}">
        <p14:creationId xmlns:p14="http://schemas.microsoft.com/office/powerpoint/2010/main" val="390535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20688"/>
            <a:ext cx="4680520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字符串相关的类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964488" cy="473941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类：构造字符串对象 </a:t>
            </a:r>
            <a:endParaRPr kumimoji="1" lang="en-US" altLang="zh-CN" sz="33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常量对象：字符串常量对象是用双引号括起的字符序列。        例如：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你好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"12.97"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"boy"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等。</a:t>
            </a:r>
            <a:endParaRPr kumimoji="1"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字符串的字符使用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字符编码，一个字符占两个字节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类较常用构造方法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s1 = new String();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s2 = new String(String original);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s3 = new String(char[] a);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s4 =  new String(char[] </a:t>
            </a:r>
            <a:r>
              <a:rPr kumimoji="1"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a,int</a:t>
            </a: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startIndex,int</a:t>
            </a: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count)</a:t>
            </a:r>
          </a:p>
          <a:p>
            <a:pPr lvl="1">
              <a:buFont typeface="Wingdings" pitchFamily="2" charset="2"/>
              <a:buChar char="u"/>
            </a:pP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= 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”;</a:t>
            </a:r>
            <a:r>
              <a:rPr kumimoji="1" lang="zh-CN" altLang="en-US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str1 = new String(“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”);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的区别？</a:t>
            </a:r>
            <a:endParaRPr lang="en-US" altLang="zh-CN" sz="26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114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71934" y="5000636"/>
            <a:ext cx="1285884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83272"/>
            <a:ext cx="4929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a = 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”;</a:t>
            </a: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b =“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”;</a:t>
            </a: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a.equals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(b));</a:t>
            </a: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(a==b);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347864" y="19888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404664"/>
            <a:ext cx="4929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a = new String(“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”);</a:t>
            </a: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b =new String(“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”);</a:t>
            </a: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a.equals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(b));</a:t>
            </a: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(a==b);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46531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54452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27984" y="5445224"/>
            <a:ext cx="1008112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427984" y="2204864"/>
            <a:ext cx="648072" cy="2160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27984" y="24208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788024" y="2852936"/>
            <a:ext cx="72008" cy="25202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403648" y="2564904"/>
            <a:ext cx="2880320" cy="230425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940152" y="2204864"/>
            <a:ext cx="648072" cy="2160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940152" y="24208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5076056" y="2924944"/>
            <a:ext cx="1224136" cy="24482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475656" y="2708920"/>
            <a:ext cx="4464496" cy="29523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332656"/>
            <a:ext cx="4929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String a = “</a:t>
            </a:r>
            <a:r>
              <a:rPr lang="en-US" altLang="zh-CN" sz="2000" b="1" dirty="0" err="1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”;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String b =new String(“</a:t>
            </a:r>
            <a:r>
              <a:rPr lang="en-US" altLang="zh-CN" sz="2000" b="1" dirty="0" err="1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”);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a.equals</a:t>
            </a:r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(b));T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(a==b);F</a:t>
            </a: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(b==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b.intern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());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  <a:p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" name="图片 4" descr="timg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1000108"/>
            <a:ext cx="2271137" cy="39290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2" y="0"/>
            <a:ext cx="8229600" cy="1000108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>
                <a:ea typeface="宋体" pitchFamily="2" charset="-122"/>
              </a:rPr>
              <a:t>判断：</a:t>
            </a:r>
            <a:endParaRPr lang="en-US" altLang="zh-CN" sz="2400" b="1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s1 = "</a:t>
            </a:r>
            <a:r>
              <a:rPr lang="en-US" altLang="zh-CN" sz="2400" dirty="0" err="1">
                <a:ea typeface="宋体" pitchFamily="2" charset="-122"/>
              </a:rPr>
              <a:t>atguigu</a:t>
            </a:r>
            <a:r>
              <a:rPr lang="en-US" altLang="zh-CN" sz="2400" dirty="0">
                <a:ea typeface="宋体" pitchFamily="2" charset="-122"/>
              </a:rPr>
              <a:t>"; </a:t>
            </a:r>
            <a:r>
              <a:rPr lang="zh-CN" altLang="en-US" sz="2400" dirty="0">
                <a:ea typeface="宋体" pitchFamily="2" charset="-122"/>
              </a:rPr>
              <a:t>	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s2 = "java";</a:t>
            </a: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s4 = "java";</a:t>
            </a: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s3 = new String("java");</a:t>
            </a:r>
          </a:p>
          <a:p>
            <a:pPr>
              <a:buNone/>
            </a:pPr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(s2 == s3);//</a:t>
            </a:r>
          </a:p>
          <a:p>
            <a:pPr>
              <a:buNone/>
            </a:pPr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(s2 == s4);//</a:t>
            </a:r>
          </a:p>
          <a:p>
            <a:pPr>
              <a:buNone/>
            </a:pPr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(s2.equals(s3));//</a:t>
            </a:r>
          </a:p>
          <a:p>
            <a:pPr>
              <a:buNone/>
            </a:pP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692696"/>
            <a:ext cx="77768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Person p1 = new Person();</a:t>
            </a:r>
          </a:p>
          <a:p>
            <a:r>
              <a:rPr lang="en-US" altLang="zh-CN" sz="2400" dirty="0"/>
              <a:t>p1.name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</a:p>
          <a:p>
            <a:endParaRPr lang="zh-CN" altLang="en-US" sz="2400" dirty="0"/>
          </a:p>
          <a:p>
            <a:r>
              <a:rPr lang="en-US" altLang="zh-CN" sz="2400" dirty="0"/>
              <a:t>Person p2 = new Person();</a:t>
            </a:r>
          </a:p>
          <a:p>
            <a:r>
              <a:rPr lang="en-US" altLang="zh-CN" sz="2400" dirty="0"/>
              <a:t>p2.name =“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”;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(p1==p2);//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(p1.equals(p2));//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.equals( p2.name));//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400" dirty="0">
                <a:solidFill>
                  <a:srgbClr val="FF0000"/>
                </a:solidFill>
              </a:rPr>
              <a:t>(p1.name == p2.name);//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==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");//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s1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  <a:endParaRPr lang="zh-CN" altLang="en-US" sz="2400" dirty="0"/>
          </a:p>
          <a:p>
            <a:r>
              <a:rPr lang="en-US" altLang="zh-CN" sz="2400" dirty="0"/>
              <a:t>String s2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(s1==s2);//false</a:t>
            </a:r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429256" y="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习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sz="3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7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44628"/>
            <a:ext cx="4852654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字符串的特性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是一个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类，代表不可变的字符序列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字符串是不可变的。一个字符串对象一旦被配置，其内容是不可变的。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3571876"/>
            <a:ext cx="6643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以下语句创建了几个对象？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String  s1 = “hello”;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s1=“</a:t>
            </a:r>
            <a:r>
              <a:rPr lang="en-US" altLang="zh-CN" sz="2000" b="1" dirty="0" err="1">
                <a:solidFill>
                  <a:srgbClr val="FF0000"/>
                </a:solidFill>
              </a:rPr>
              <a:t>haha</a:t>
            </a:r>
            <a:r>
              <a:rPr lang="en-US" altLang="zh-CN" sz="2000" b="1" dirty="0">
                <a:solidFill>
                  <a:srgbClr val="FF0000"/>
                </a:solidFill>
              </a:rPr>
              <a:t>”;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0000FF"/>
                </a:solidFill>
              </a:rPr>
              <a:t>2.</a:t>
            </a:r>
            <a:r>
              <a:rPr lang="zh-CN" altLang="en-US" sz="2000" b="1" dirty="0">
                <a:solidFill>
                  <a:srgbClr val="0000FF"/>
                </a:solidFill>
              </a:rPr>
              <a:t>以下打印结果是什么？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b="1" dirty="0">
                <a:solidFill>
                  <a:srgbClr val="0000FF"/>
                </a:solidFill>
              </a:rPr>
              <a:t>String s1 = “hello”;</a:t>
            </a:r>
          </a:p>
          <a:p>
            <a:r>
              <a:rPr lang="en-US" altLang="zh-CN" sz="2000" b="1" dirty="0">
                <a:solidFill>
                  <a:srgbClr val="0000FF"/>
                </a:solidFill>
              </a:rPr>
              <a:t>s1.concat(“world”);//</a:t>
            </a:r>
            <a:r>
              <a:rPr lang="zh-CN" altLang="en-US" sz="2000" b="1" dirty="0">
                <a:solidFill>
                  <a:srgbClr val="0000FF"/>
                </a:solidFill>
              </a:rPr>
              <a:t>拼接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b="1" dirty="0" err="1">
                <a:solidFill>
                  <a:srgbClr val="0000FF"/>
                </a:solidFill>
              </a:rPr>
              <a:t>System.out.pirntln</a:t>
            </a:r>
            <a:r>
              <a:rPr lang="en-US" altLang="zh-CN" sz="2000" b="1" dirty="0">
                <a:solidFill>
                  <a:srgbClr val="0000FF"/>
                </a:solidFill>
              </a:rPr>
              <a:t>(s1);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692696"/>
            <a:ext cx="3861052" cy="85382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+mn-lt"/>
                <a:ea typeface="宋体" pitchFamily="2" charset="-122"/>
                <a:cs typeface="Times New Roman" pitchFamily="18" charset="0"/>
              </a:rPr>
              <a:t>主要内容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62090" cy="50405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13.1 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字符串相关的类</a:t>
            </a:r>
            <a:endParaRPr kumimoji="1" lang="en-US" altLang="zh-CN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13.2 JDK 8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之前时间日期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Date 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Calendar 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13.3 JDK8</a:t>
            </a:r>
            <a:r>
              <a:rPr kumimoji="1" lang="zh-CN" altLang="en-US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中新时间日期</a:t>
            </a:r>
            <a:r>
              <a:rPr kumimoji="1" lang="en-US" altLang="zh-CN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API</a:t>
            </a: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13.4 JDK8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中的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Optional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13.5 Math</a:t>
            </a:r>
            <a:r>
              <a:rPr kumimoji="1" lang="zh-CN" altLang="en-US" b="1" dirty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>
              <a:solidFill>
                <a:srgbClr val="00B05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13.6 </a:t>
            </a:r>
            <a:r>
              <a:rPr kumimoji="1" lang="en-US" altLang="zh-CN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BigInteger</a:t>
            </a:r>
            <a:r>
              <a:rPr kumimoji="1"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类与</a:t>
            </a:r>
            <a:r>
              <a:rPr kumimoji="1"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BigDecimal</a:t>
            </a:r>
            <a:r>
              <a:rPr kumimoji="1" lang="zh-CN" altLang="en-US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144165432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500042"/>
            <a:ext cx="4929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a = 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hello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;</a:t>
            </a:r>
          </a:p>
          <a:p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创建了几个对象？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8224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143372" y="5786454"/>
            <a:ext cx="1214446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83272"/>
            <a:ext cx="4929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a = 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hello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;</a:t>
            </a: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b=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;</a:t>
            </a: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c=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a+b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; 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创建了几个对象？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答：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-99392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1643050"/>
            <a:ext cx="609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s1 = "</a:t>
            </a:r>
            <a:r>
              <a:rPr lang="en-US" altLang="zh-CN" sz="2400" dirty="0" err="1">
                <a:ea typeface="宋体" pitchFamily="2" charset="-122"/>
              </a:rPr>
              <a:t>atguigu</a:t>
            </a:r>
            <a:r>
              <a:rPr lang="en-US" altLang="zh-CN" sz="2400" dirty="0">
                <a:ea typeface="宋体" pitchFamily="2" charset="-122"/>
              </a:rPr>
              <a:t>"; </a:t>
            </a:r>
            <a:r>
              <a:rPr lang="zh-CN" altLang="en-US" sz="2400" dirty="0">
                <a:ea typeface="宋体" pitchFamily="2" charset="-122"/>
              </a:rPr>
              <a:t>	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s2 = "java";</a:t>
            </a:r>
          </a:p>
          <a:p>
            <a:r>
              <a:rPr lang="en-US" altLang="zh-CN" sz="2400" dirty="0">
                <a:ea typeface="宋体" pitchFamily="2" charset="-122"/>
              </a:rPr>
              <a:t>String s5 = "</a:t>
            </a:r>
            <a:r>
              <a:rPr lang="en-US" altLang="zh-CN" sz="2400" dirty="0" err="1">
                <a:ea typeface="宋体" pitchFamily="2" charset="-122"/>
              </a:rPr>
              <a:t>atguigujava</a:t>
            </a:r>
            <a:r>
              <a:rPr lang="en-US" altLang="zh-CN" sz="2400" dirty="0">
                <a:ea typeface="宋体" pitchFamily="2" charset="-122"/>
              </a:rPr>
              <a:t>";</a:t>
            </a:r>
          </a:p>
          <a:p>
            <a:r>
              <a:rPr lang="en-US" altLang="zh-CN" sz="2400" dirty="0">
                <a:ea typeface="宋体" pitchFamily="2" charset="-122"/>
              </a:rPr>
              <a:t>String s6 = (s1 + s2).intern();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(s5 == s6);//</a:t>
            </a:r>
          </a:p>
          <a:p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(s5.equals(s6));//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84784"/>
            <a:ext cx="7128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下列程序运行的结果：</a:t>
            </a:r>
          </a:p>
          <a:p>
            <a:r>
              <a:rPr lang="en-US" altLang="zh-CN" b="1" dirty="0"/>
              <a:t>public class Test1 {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b="1" dirty="0"/>
              <a:t>new String("good");</a:t>
            </a:r>
          </a:p>
          <a:p>
            <a:r>
              <a:rPr lang="fr-FR" altLang="zh-CN" b="1" dirty="0"/>
              <a:t>    char[] ch = { 't', 'e', 's', 't' };</a:t>
            </a:r>
          </a:p>
          <a:p>
            <a:endParaRPr lang="zh-CN" altLang="en-US" dirty="0"/>
          </a:p>
          <a:p>
            <a:r>
              <a:rPr lang="en-US" altLang="zh-CN" b="1" dirty="0"/>
              <a:t>    public void change(String </a:t>
            </a:r>
            <a:r>
              <a:rPr lang="en-US" altLang="zh-CN" b="1" dirty="0" err="1"/>
              <a:t>str</a:t>
            </a:r>
            <a:r>
              <a:rPr lang="en-US" altLang="zh-CN" b="1" dirty="0"/>
              <a:t>, char </a:t>
            </a:r>
            <a:r>
              <a:rPr lang="en-US" altLang="zh-CN" b="1" dirty="0" err="1"/>
              <a:t>ch</a:t>
            </a:r>
            <a:r>
              <a:rPr lang="en-US" altLang="zh-CN" b="1" dirty="0"/>
              <a:t>[])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str</a:t>
            </a:r>
            <a:r>
              <a:rPr lang="en-US" altLang="zh-CN" dirty="0"/>
              <a:t> = “test”;//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ch</a:t>
            </a:r>
            <a:r>
              <a:rPr lang="en-US" altLang="zh-CN" dirty="0"/>
              <a:t>[0] = ‘g’;//</a:t>
            </a:r>
            <a:r>
              <a:rPr lang="zh-CN" altLang="en-US"/>
              <a:t>成员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endParaRPr lang="zh-CN" altLang="en-US" dirty="0"/>
          </a:p>
          <a:p>
            <a:r>
              <a:rPr lang="en-US" altLang="zh-CN" b="1" dirty="0"/>
              <a:t>    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r>
              <a:rPr lang="en-US" altLang="zh-CN" dirty="0"/>
              <a:t>        Test1 ex = </a:t>
            </a:r>
            <a:r>
              <a:rPr lang="en-US" altLang="zh-CN" b="1" dirty="0"/>
              <a:t>new Test1();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ex.change</a:t>
            </a:r>
            <a:r>
              <a:rPr lang="en-US" altLang="zh-CN" dirty="0"/>
              <a:t>(</a:t>
            </a:r>
            <a:r>
              <a:rPr lang="en-US" altLang="zh-CN" dirty="0" err="1"/>
              <a:t>ex.str</a:t>
            </a:r>
            <a:r>
              <a:rPr lang="en-US" altLang="zh-CN" dirty="0"/>
              <a:t>, ex.ch);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ex.str</a:t>
            </a:r>
            <a:r>
              <a:rPr lang="en-US" altLang="zh-CN" b="1" i="1" dirty="0"/>
              <a:t> + " and 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(ex.ch);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138161" y="4941168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A.good</a:t>
            </a:r>
            <a:r>
              <a:rPr lang="en-US" altLang="zh-CN" dirty="0"/>
              <a:t> and test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B.good</a:t>
            </a:r>
            <a:r>
              <a:rPr lang="en-US" altLang="zh-CN" dirty="0">
                <a:solidFill>
                  <a:srgbClr val="FF0000"/>
                </a:solidFill>
              </a:rPr>
              <a:t> and </a:t>
            </a:r>
            <a:r>
              <a:rPr lang="en-US" altLang="zh-CN" dirty="0" err="1">
                <a:solidFill>
                  <a:srgbClr val="FF0000"/>
                </a:solidFill>
              </a:rPr>
              <a:t>gest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C.test</a:t>
            </a:r>
            <a:r>
              <a:rPr lang="en-US" altLang="zh-CN" dirty="0"/>
              <a:t> and test</a:t>
            </a:r>
          </a:p>
          <a:p>
            <a:r>
              <a:rPr lang="en-US" altLang="zh-CN" dirty="0" err="1"/>
              <a:t>D.test</a:t>
            </a:r>
            <a:r>
              <a:rPr lang="en-US" altLang="zh-CN" dirty="0"/>
              <a:t> and </a:t>
            </a:r>
            <a:r>
              <a:rPr lang="en-US" altLang="zh-CN" dirty="0" err="1"/>
              <a:t>gest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412776"/>
            <a:ext cx="7920880" cy="48733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48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143372" y="5786454"/>
            <a:ext cx="1214446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780646" cy="840156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字符串对象操作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781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length()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char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charAt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index)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equals(Object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anObject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anotherString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 ,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 ,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startsWith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prefix)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endsWith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suffix)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regionMatches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firstStart,String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other,int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otherStart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length)</a:t>
            </a:r>
          </a:p>
        </p:txBody>
      </p:sp>
    </p:spTree>
    <p:extLst>
      <p:ext uri="{BB962C8B-B14F-4D97-AF65-F5344CB8AC3E}">
        <p14:creationId xmlns:p14="http://schemas.microsoft.com/office/powerpoint/2010/main" val="327227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20688"/>
            <a:ext cx="4780646" cy="840156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字符串对象修改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100392" cy="4637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substring(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substring(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start,int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end)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pubic String replace(char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oldChar,char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newChar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replaceAll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old,String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new)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trim()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concat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contains(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CharSequence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String[] split(String regex)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根据给定正则表达式的匹配拆分此字符串。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7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48464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 {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String[]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justin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\t64/5/26\t0939002302\t5433343",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momor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\t68/7/23\t0939100391\t5432343" };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for(String data :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String[] tokens =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data.split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("\t");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//\t</a:t>
            </a: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为字符串的分割符号。          </a:t>
            </a:r>
          </a:p>
          <a:p>
            <a:pPr marL="0" indent="0">
              <a:buNone/>
            </a:pP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for(String token : tokens)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(token + "\t| ");}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}} </a:t>
            </a:r>
            <a:endParaRPr lang="zh-CN" altLang="en-US" sz="26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69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148798" cy="71346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字符串与基本数据的相互转化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6864"/>
            <a:ext cx="8352928" cy="48984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zh-CN" altLang="en-US" sz="2600" b="1" dirty="0">
                <a:ea typeface="宋体" pitchFamily="2" charset="-122"/>
                <a:cs typeface="Times New Roman" pitchFamily="18" charset="0"/>
              </a:rPr>
              <a:t>字符串转换为基本数据类型</a:t>
            </a:r>
            <a:endParaRPr kumimoji="1" lang="en-US" altLang="zh-CN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Integer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包装类的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public static 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parseInt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：可以将由“数字”字符组成的字符串转换为整型。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类似地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使用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java.lang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包中的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Byte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Short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Long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Float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Double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类调相应的类方法可以将由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“数字”字符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组成的字符串，转化为相应的基本数据类型。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zh-CN" altLang="en-US" sz="2600" b="1" dirty="0">
                <a:ea typeface="宋体" pitchFamily="2" charset="-122"/>
                <a:cs typeface="Times New Roman" pitchFamily="18" charset="0"/>
              </a:rPr>
              <a:t>基本数据类型转换为字符串</a:t>
            </a:r>
            <a:endParaRPr kumimoji="1" lang="en-US" altLang="zh-CN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调用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public String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n)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可将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型转换为字符串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相应的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(byte b)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(long l)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(float f)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(double d)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b)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可由参数的相应类到字符串的转换</a:t>
            </a:r>
          </a:p>
        </p:txBody>
      </p:sp>
    </p:spTree>
    <p:extLst>
      <p:ext uri="{BB962C8B-B14F-4D97-AF65-F5344CB8AC3E}">
        <p14:creationId xmlns:p14="http://schemas.microsoft.com/office/powerpoint/2010/main" val="4074752873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02970"/>
            <a:ext cx="5932774" cy="92583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字符串与字符、字节数组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8143932" cy="427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字符串与字符数组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类的构造方法：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String(char[]) 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String(char[]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length)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分别用字符数组中的全部字符和部分字符创建字符串对象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类提供了将字符串存放到数组中的方法：</a:t>
            </a:r>
            <a:endParaRPr kumimoji="1"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kumimoji="1"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getChars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srcBegin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srcEnd</a:t>
            </a:r>
            <a:r>
              <a:rPr lang="en-US" altLang="zh-CN" b="1" dirty="0">
                <a:solidFill>
                  <a:srgbClr val="0000FF"/>
                </a:solidFill>
              </a:rPr>
              <a:t>, char[] </a:t>
            </a:r>
            <a:r>
              <a:rPr lang="en-US" altLang="zh-CN" b="1" dirty="0" err="1">
                <a:solidFill>
                  <a:srgbClr val="0000FF"/>
                </a:solidFill>
              </a:rPr>
              <a:t>dst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dstBegin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>
              <a:buFont typeface="Wingdings" pitchFamily="2" charset="2"/>
              <a:buChar char="l"/>
            </a:pP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将字符串中的全部字符存放在一个字符数组中的方法：</a:t>
            </a:r>
            <a:endParaRPr kumimoji="1"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char[] </a:t>
            </a:r>
            <a:r>
              <a:rPr kumimoji="1"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toCharArray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4694764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包装类的使用</a:t>
            </a:r>
          </a:p>
        </p:txBody>
      </p:sp>
    </p:spTree>
    <p:extLst>
      <p:ext uri="{BB962C8B-B14F-4D97-AF65-F5344CB8AC3E}">
        <p14:creationId xmlns:p14="http://schemas.microsoft.com/office/powerpoint/2010/main" val="859166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92696"/>
            <a:ext cx="5904656" cy="86409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字符串与字符、字节数组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530374"/>
            <a:ext cx="8072494" cy="456292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字符串与字节数组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 </a:t>
            </a:r>
            <a:endParaRPr kumimoji="1"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String(byte[])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用指定的字节数组构造一个字符串对象。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String(byte[]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length)</a:t>
            </a:r>
            <a:r>
              <a:rPr kumimoji="1" lang="en-US" altLang="zh-CN" sz="2400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用指定的字节数组的一部分，即从数组起始位置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offset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开始取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length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个字节构造一个字符串对象。</a:t>
            </a:r>
            <a:endParaRPr kumimoji="1"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方法使用平台默认的字符编码，将当前字符串转化为一个字节数组。</a:t>
            </a:r>
            <a:endParaRPr kumimoji="1"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使用参数指定字符编码，将当前字符串转化为一个字节数组。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48431290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输入一个姓名 ，形式为</a:t>
            </a:r>
            <a:r>
              <a:rPr lang="en-US" altLang="zh-CN" dirty="0" err="1"/>
              <a:t>zhang_san_feng</a:t>
            </a:r>
            <a:r>
              <a:rPr lang="zh-CN" altLang="en-US" dirty="0"/>
              <a:t>，最终转换成 </a:t>
            </a:r>
            <a:r>
              <a:rPr lang="en-US" altLang="zh-CN" dirty="0" err="1"/>
              <a:t>zhangSanFeng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4492614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练 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模拟一个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trim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方法，去除字符串两端的空格。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将一个字符串进行反转。将字符串中指定部分进行反转。比如将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cdef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反转为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fedc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37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20688"/>
            <a:ext cx="3844542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练 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获取一个字符串在另一个字符串中出现的次数。</a:t>
            </a:r>
          </a:p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      比如：获取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“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“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abkkcadkabkebfkabkskab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”    </a:t>
            </a: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中出现的次数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获取两个字符串中最大相同子串。比如：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str1 = "abcwerthelloyuiodef“;str2 = "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cvhellobnm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提示：将短的那个串进行长度依次递减的子串与较长  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的串比较。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对字符串中字符进行自然顺序排序。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提示：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）字符串变成字符数组。</a:t>
            </a:r>
          </a:p>
          <a:p>
            <a:pPr marL="0" indent="0">
              <a:buNone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）对数组排序，选择，冒泡，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Arrays.sort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）将排序后的数组变成字符串。</a:t>
            </a:r>
          </a:p>
        </p:txBody>
      </p:sp>
    </p:spTree>
    <p:extLst>
      <p:ext uri="{BB962C8B-B14F-4D97-AF65-F5344CB8AC3E}">
        <p14:creationId xmlns:p14="http://schemas.microsoft.com/office/powerpoint/2010/main" val="4272965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72816"/>
            <a:ext cx="8496944" cy="288032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可变的字符序列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，可以对字符串内容进行增删。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很多方法与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相同，但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是可变长度的。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是一个容器。</a:t>
            </a:r>
          </a:p>
        </p:txBody>
      </p:sp>
    </p:spTree>
    <p:extLst>
      <p:ext uri="{BB962C8B-B14F-4D97-AF65-F5344CB8AC3E}">
        <p14:creationId xmlns:p14="http://schemas.microsoft.com/office/powerpoint/2010/main" val="2961406725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464496" cy="86409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85804" y="1689119"/>
            <a:ext cx="8229600" cy="281145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类有三</a:t>
            </a:r>
            <a:r>
              <a:rPr kumimoji="1" lang="zh-CN" altLang="en-US" b="1">
                <a:ea typeface="宋体" pitchFamily="2" charset="-122"/>
                <a:cs typeface="Times New Roman" pitchFamily="18" charset="0"/>
              </a:rPr>
              <a:t>个构造器：</a:t>
            </a:r>
            <a:endParaRPr kumimoji="1" lang="zh-CN" altLang="en-US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StringBuffer()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初始容量为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16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</a:t>
            </a:r>
            <a:r>
              <a:rPr kumimoji="1" lang="en-US" altLang="zh-CN" sz="25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size)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构造指定容量的字符串缓冲区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StringBuffer(String </a:t>
            </a:r>
            <a:r>
              <a:rPr kumimoji="1" lang="en-US" altLang="zh-CN" sz="25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将内容初始化为指定字符串内容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388076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441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String s = new String("</a:t>
            </a:r>
            <a:r>
              <a:rPr kumimoji="1" lang="zh-CN" altLang="en-US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我喜欢学习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buffer = new StringBuffer(“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我喜欢学习”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buffer.append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数学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25" y="3837920"/>
            <a:ext cx="4078288" cy="1747837"/>
          </a:xfrm>
          <a:prstGeom prst="rect">
            <a:avLst/>
          </a:prstGeom>
          <a:noFill/>
        </p:spPr>
      </p:pic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837920"/>
            <a:ext cx="46482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0770373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20688"/>
            <a:ext cx="6176694" cy="72233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类的常用方法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388350" cy="53285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append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 s),   StringBuffer 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n) ,  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append(Object o) ,  StringBuffer append(char n),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append(long n), 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n),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insert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index,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reverse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delete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char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 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setCharAt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 ,char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replace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in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(String str)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substring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(int start,int end)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int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length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()</a:t>
            </a:r>
            <a:endParaRPr kumimoji="1"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24319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20688"/>
            <a:ext cx="5948144" cy="866348"/>
          </a:xfrm>
        </p:spPr>
        <p:txBody>
          <a:bodyPr/>
          <a:lstStyle/>
          <a:p>
            <a:r>
              <a:rPr lang="en-US" b="1" dirty="0" err="1">
                <a:latin typeface="+mn-lt"/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8531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sz="2400" b="1" dirty="0" err="1"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sz="2400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sz="2400" b="1" dirty="0">
                <a:ea typeface="宋体" pitchFamily="2" charset="-122"/>
                <a:cs typeface="Times New Roman" pitchFamily="18" charset="0"/>
              </a:rPr>
              <a:t>StringBu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ffer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非常类似，均代表可变的字符序列，而且方法也一样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：不可变字符序列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：可变字符序列、效率低、线程安全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(JDK1.5)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：可变字符序列、效率高、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线程不安全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使用陷阱：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200" dirty="0">
                <a:ea typeface="宋体" pitchFamily="2" charset="-122"/>
                <a:cs typeface="Times New Roman" pitchFamily="18" charset="0"/>
              </a:rPr>
              <a:t>string s="a"; 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创建了一个字符串</a:t>
            </a:r>
            <a:br>
              <a:rPr lang="en-US" sz="2200" dirty="0">
                <a:ea typeface="宋体" pitchFamily="2" charset="-122"/>
                <a:cs typeface="Times New Roman" pitchFamily="18" charset="0"/>
              </a:rPr>
            </a:br>
            <a:r>
              <a:rPr lang="en-US" sz="2200" dirty="0">
                <a:ea typeface="宋体" pitchFamily="2" charset="-122"/>
                <a:cs typeface="Times New Roman" pitchFamily="18" charset="0"/>
              </a:rPr>
              <a:t> s=s+"b"; 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实际上原来的</a:t>
            </a:r>
            <a:r>
              <a:rPr lang="en-US" sz="2200" dirty="0">
                <a:ea typeface="宋体" pitchFamily="2" charset="-122"/>
                <a:cs typeface="Times New Roman" pitchFamily="18" charset="0"/>
              </a:rPr>
              <a:t>"a"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字符串对象已经丢弃了，现在又产生了一个字符串</a:t>
            </a:r>
            <a:r>
              <a:rPr lang="en-US" sz="2200" dirty="0">
                <a:ea typeface="宋体" pitchFamily="2" charset="-122"/>
                <a:cs typeface="Times New Roman" pitchFamily="18" charset="0"/>
              </a:rPr>
              <a:t>s+"b"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（也就是</a:t>
            </a:r>
            <a:r>
              <a:rPr lang="en-US" sz="22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en-US" sz="2200" dirty="0" err="1">
                <a:ea typeface="宋体" pitchFamily="2" charset="-122"/>
                <a:cs typeface="Times New Roman" pitchFamily="18" charset="0"/>
              </a:rPr>
              <a:t>ab</a:t>
            </a:r>
            <a:r>
              <a:rPr lang="en-US" sz="2200" dirty="0">
                <a:ea typeface="宋体" pitchFamily="2" charset="-122"/>
                <a:cs typeface="Times New Roman" pitchFamily="18" charset="0"/>
              </a:rPr>
              <a:t>")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。如果多次执行这些改变串内容的操作，会导致大量副本字符串对象存留在内存中，降低效率。如果这样的操作放到循环中，会极大影响程序的性能。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1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88" y="821025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text = "";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StringBuffer buffer = new StringBuffer("");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 builder = new StringBuilder("");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("StringBuffer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builder.append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text = text +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;}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("String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072" y="8247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三者的效率测试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485184" cy="101265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(Wrapper)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820472" cy="100811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针对八种基本数据类型定义相应的引用类型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包装类（封装类）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有了类的特点，就可以调用类中的方法。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47249"/>
              </p:ext>
            </p:extLst>
          </p:nvPr>
        </p:nvGraphicFramePr>
        <p:xfrm>
          <a:off x="1547664" y="2780928"/>
          <a:ext cx="5616624" cy="3535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char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Character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Integer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230806" y="3930555"/>
            <a:ext cx="3149506" cy="266679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59375" y="59771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父类</a:t>
            </a:r>
            <a:r>
              <a:rPr lang="en-US" altLang="zh-CN">
                <a:ea typeface="宋体" panose="02010600030101010101" pitchFamily="2" charset="-122"/>
              </a:rPr>
              <a:t>:Number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071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2029485"/>
            <a:ext cx="61926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sb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StringBuffer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dirty="0" err="1"/>
              <a:t>sb.append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sb.length</a:t>
            </a:r>
            <a:r>
              <a:rPr lang="en-US" altLang="zh-CN" sz="2400" i="1" dirty="0"/>
              <a:t>());//</a:t>
            </a:r>
          </a:p>
          <a:p>
            <a:endParaRPr lang="en-US" altLang="zh-CN" sz="2400" i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sb</a:t>
            </a:r>
            <a:r>
              <a:rPr lang="en-US" altLang="zh-CN" sz="2400" i="1" dirty="0"/>
              <a:t>);//</a:t>
            </a:r>
          </a:p>
          <a:p>
            <a:endParaRPr lang="en-US" altLang="zh-CN" sz="2400" i="1" dirty="0"/>
          </a:p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 sb1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StringBuffer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(sb1);//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0424" y="1124744"/>
            <a:ext cx="325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【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面试题</a:t>
            </a:r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】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程序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输出：</a:t>
            </a:r>
            <a:endParaRPr lang="en-US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823335"/>
            <a:ext cx="7776864" cy="4197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90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JDK8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之前时间日期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350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74072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</a:rPr>
              <a:t>13.2 </a:t>
            </a:r>
            <a:r>
              <a:rPr lang="zh-CN" altLang="en-US" sz="3600" b="1" dirty="0">
                <a:ea typeface="宋体" pitchFamily="2" charset="-122"/>
              </a:rPr>
              <a:t>日期相关的类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368" y="1387059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java.lang.System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static long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用来返回当前时间与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1970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秒之间以毫秒为单位的时间差。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此方法适于计算时间差。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计算世界时间的主要标准有：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UTC(Coordinated Universal Time)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GMT(Greenwich Mean Time)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CST(Central Standard Time)</a:t>
            </a: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96752"/>
            <a:ext cx="83529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java.util.Date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    表示特定的瞬间，精确到毫秒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构造方法：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Date( )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使用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Date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类的无参数构造方法创建的对象可以获取本地当前时间。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Date(long date)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常用方法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getTime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返回自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1970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年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月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00:00:00 GMT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以来此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对象表示的毫秒数。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把此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对象转换为以下形式的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hh:mm:ss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zzz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yyyy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其中：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是一周中的某一天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(Sun, Mon, Tue, Wed, Thu, Fri, Sat)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zzz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是时间标准。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62068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</a:rPr>
              <a:t>13.2 </a:t>
            </a:r>
            <a:r>
              <a:rPr lang="zh-CN" altLang="en-US" sz="3600" b="1" dirty="0">
                <a:ea typeface="宋体" pitchFamily="2" charset="-122"/>
              </a:rPr>
              <a:t>日期相关的类</a:t>
            </a:r>
          </a:p>
        </p:txBody>
      </p:sp>
    </p:spTree>
    <p:extLst>
      <p:ext uri="{BB962C8B-B14F-4D97-AF65-F5344CB8AC3E}">
        <p14:creationId xmlns:p14="http://schemas.microsoft.com/office/powerpoint/2010/main" val="685320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24744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Times New Roman" pitchFamily="18" charset="0"/>
              </a:rPr>
              <a:t>import </a:t>
            </a:r>
            <a:r>
              <a:rPr lang="en-US" altLang="zh-CN" sz="2800" dirty="0" err="1">
                <a:cs typeface="Times New Roman" pitchFamily="18" charset="0"/>
              </a:rPr>
              <a:t>java.util.Date</a:t>
            </a:r>
            <a:r>
              <a:rPr lang="en-US" altLang="zh-CN" sz="2800" dirty="0">
                <a:cs typeface="Times New Roman" pitchFamily="18" charset="0"/>
              </a:rPr>
              <a:t>;</a:t>
            </a:r>
          </a:p>
          <a:p>
            <a:endParaRPr lang="en-US" altLang="zh-CN" sz="2400" dirty="0"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public void 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testDate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	Date 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 = new Date();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(date);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System.currentTimeMillis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date.getTime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	Date date1 = new Date(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date.getTime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(date1.getTime());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(date1.toString());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}</a:t>
            </a:r>
            <a:endParaRPr lang="zh-CN" altLang="en-US" sz="28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33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574" y="1628800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不易于国际化，大部分被废弃了，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java.text.Simp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leDateFormat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类是一个不与语言环境有关的方式来格式化和解析日期的具体类。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它允许进行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格式化（日期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文本）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  <a:sym typeface="Wingdings" pitchFamily="2" charset="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解析（文本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日期）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格式化：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</a:rPr>
              <a:t>SimpleDateFormat</a:t>
            </a:r>
            <a:r>
              <a:rPr lang="en-US" altLang="zh-CN" sz="2400" b="1" dirty="0">
                <a:solidFill>
                  <a:srgbClr val="C00000"/>
                </a:solidFill>
              </a:rPr>
              <a:t>()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：默认的模式和语言环境创建对象</a:t>
            </a:r>
            <a:endParaRPr kumimoji="1" lang="en-US" altLang="zh-CN" sz="2400" b="1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SimpleDateFormat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pattern)</a:t>
            </a:r>
            <a:r>
              <a:rPr kumimoji="1"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该构造方法可以用</a:t>
            </a:r>
            <a:r>
              <a:rPr kumimoji="1" lang="zh-CN" altLang="en-US" sz="2400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kumimoji="1" lang="en-US" altLang="zh-CN" sz="2400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pattern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指定的格式创建一个对象，该对象调用：</a:t>
            </a:r>
            <a:endParaRPr kumimoji="1" lang="zh-CN" altLang="en-US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format(Date date)</a:t>
            </a:r>
            <a:r>
              <a:rPr kumimoji="1"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方法格式化时间对象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date</a:t>
            </a:r>
            <a:endParaRPr kumimoji="1"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解析：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Date parse(String source)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从给定字符串的开始解析文本，以生成一个日期。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61130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java.text.SimpleDateFormat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656" y="836712"/>
            <a:ext cx="842380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date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= new Date();  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产生一个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实例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产生一个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formater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格式化的实例</a:t>
            </a:r>
          </a:p>
          <a:p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formater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System.out.println(formater.format(date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));//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打印输出默认的格式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SimpleDateFormat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formater2 = new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		"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yyyy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MM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dd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日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EEE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HH:mm:ss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System.out.println(formater2.format(date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)); 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实例化一个指定的格式对象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按指定的格式输出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	Date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date2 = formater2.parse(“2008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日 星期一     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                                                                                 08:08:08");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将指定的日期解析后格式化按指定的格式输出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	System.out.println(date2.toString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());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ParseException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	e.printStackTrace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}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84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272" y="1344825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4.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java.util.Calendar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日历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Calendar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是一个抽象基类，主用用于完成日期字段之间相互操作的功能。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实例的方法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Calendar.getInstance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调用它的子类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GregorianCalendar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的构造方法。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的实例是系统时间的抽象表示，通过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field)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方法来取得想要的时间信息。比如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YEAR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MONTH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DAY_OF_WEEK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HOUR_OF_DAY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MINUTE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SECOND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set(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field,int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add(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field,int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amount)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final 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final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(Date date)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720" y="649417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</a:rPr>
              <a:t>13.2 </a:t>
            </a:r>
            <a:r>
              <a:rPr lang="zh-CN" altLang="en-US" sz="3600" b="1" dirty="0">
                <a:ea typeface="宋体" pitchFamily="2" charset="-122"/>
              </a:rPr>
              <a:t>日期相关的类</a:t>
            </a:r>
          </a:p>
        </p:txBody>
      </p:sp>
    </p:spTree>
    <p:extLst>
      <p:ext uri="{BB962C8B-B14F-4D97-AF65-F5344CB8AC3E}">
        <p14:creationId xmlns:p14="http://schemas.microsoft.com/office/powerpoint/2010/main" val="992029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021755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Calendar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Calendar.getInstance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从一个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对象中获取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使用给定的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设置此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的时间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calendar.setTime(date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calendar.set(Calendar.DAY_OF_MONTH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8);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当前时间日设置为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后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:" +      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calendar.add(Calendar.HOUR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2);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当前时间加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小时后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:" +   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calendar.add(Calendar.MONTH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-2);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当前日期减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个月后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:" +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9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33220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23528" y="250928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JDK8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中新时间日期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91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79468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基本数据类型包装成包装类的实例   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装箱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   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还可以通过字符串参数构造包装类对象：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f = new Float(“4.56”);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Long l = new Long(“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asdf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”);  //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NumberFormatException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获得包装类对象中包装的基本类型变量   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拆箱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调用包装类的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xxxValue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bObj.booleanValue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之后，支持自动装箱，自动拆箱。但类型必须匹配。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99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ea typeface="宋体" panose="02010600030101010101" pitchFamily="2" charset="-122"/>
              </a:rPr>
              <a:t>新时间日期</a:t>
            </a:r>
            <a:r>
              <a:rPr lang="en-US" altLang="zh-CN" sz="3600" b="1" dirty="0">
                <a:ea typeface="宋体" panose="02010600030101010101" pitchFamily="2" charset="-122"/>
              </a:rPr>
              <a:t>API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28" y="1601168"/>
            <a:ext cx="8646460" cy="497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200" dirty="0">
                <a:ea typeface="宋体" panose="02010600030101010101" pitchFamily="2" charset="-122"/>
              </a:rPr>
              <a:t>如果我们可以跟别人说：“我们在</a:t>
            </a:r>
            <a:r>
              <a:rPr lang="en-US" altLang="zh-CN" sz="2200" dirty="0"/>
              <a:t>1502643933071</a:t>
            </a:r>
            <a:r>
              <a:rPr lang="zh-CN" altLang="en-US" sz="2200" dirty="0">
                <a:ea typeface="宋体" panose="02010600030101010101" pitchFamily="2" charset="-122"/>
              </a:rPr>
              <a:t>见面，别晚了！”那么就再简单不过了。但是我们希望时间与昼夜和四季有关，于是事情就变复杂了。</a:t>
            </a:r>
            <a:r>
              <a:rPr lang="en-US" altLang="zh-CN" sz="2200" dirty="0">
                <a:ea typeface="宋体" panose="02010600030101010101" pitchFamily="2" charset="-122"/>
              </a:rPr>
              <a:t>JDK 1.0</a:t>
            </a:r>
            <a:r>
              <a:rPr lang="zh-CN" altLang="en-US" sz="2200" dirty="0">
                <a:ea typeface="宋体" panose="02010600030101010101" pitchFamily="2" charset="-122"/>
              </a:rPr>
              <a:t>中包含了一个</a:t>
            </a:r>
            <a:r>
              <a:rPr lang="en-US" altLang="zh-CN" sz="2200" dirty="0" err="1">
                <a:ea typeface="宋体" panose="02010600030101010101" pitchFamily="2" charset="-122"/>
              </a:rPr>
              <a:t>java.util.Date</a:t>
            </a:r>
            <a:r>
              <a:rPr lang="zh-CN" altLang="en-US" sz="2200" dirty="0">
                <a:ea typeface="宋体" panose="02010600030101010101" pitchFamily="2" charset="-122"/>
              </a:rPr>
              <a:t>类，但是它的大多数方法已经在</a:t>
            </a:r>
            <a:r>
              <a:rPr lang="en-US" altLang="zh-CN" sz="2200" dirty="0">
                <a:ea typeface="宋体" panose="02010600030101010101" pitchFamily="2" charset="-122"/>
              </a:rPr>
              <a:t>JDK 1.1</a:t>
            </a:r>
            <a:r>
              <a:rPr lang="zh-CN" altLang="en-US" sz="2200" dirty="0">
                <a:ea typeface="宋体" panose="02010600030101010101" pitchFamily="2" charset="-122"/>
              </a:rPr>
              <a:t>引入</a:t>
            </a:r>
            <a:r>
              <a:rPr lang="en-US" altLang="zh-CN" sz="2200" dirty="0">
                <a:ea typeface="宋体" panose="02010600030101010101" pitchFamily="2" charset="-122"/>
              </a:rPr>
              <a:t>Calendar</a:t>
            </a:r>
            <a:r>
              <a:rPr lang="zh-CN" altLang="en-US" sz="2200" dirty="0">
                <a:ea typeface="宋体" panose="02010600030101010101" pitchFamily="2" charset="-122"/>
              </a:rPr>
              <a:t>类之后被弃用了。而</a:t>
            </a:r>
            <a:r>
              <a:rPr lang="en-US" altLang="zh-CN" sz="2200" dirty="0">
                <a:ea typeface="宋体" panose="02010600030101010101" pitchFamily="2" charset="-122"/>
              </a:rPr>
              <a:t>Calendar</a:t>
            </a:r>
            <a:r>
              <a:rPr lang="zh-CN" altLang="en-US" sz="2200" dirty="0">
                <a:ea typeface="宋体" panose="02010600030101010101" pitchFamily="2" charset="-122"/>
              </a:rPr>
              <a:t>并不比</a:t>
            </a:r>
            <a:r>
              <a:rPr lang="en-US" altLang="zh-CN" sz="2200" dirty="0">
                <a:ea typeface="宋体" panose="02010600030101010101" pitchFamily="2" charset="-122"/>
              </a:rPr>
              <a:t>Date</a:t>
            </a:r>
            <a:r>
              <a:rPr lang="zh-CN" altLang="en-US" sz="2200" dirty="0">
                <a:ea typeface="宋体" panose="02010600030101010101" pitchFamily="2" charset="-122"/>
              </a:rPr>
              <a:t>好多少。它们面临的问题是：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格式化：格式可变性：像日期和时间这样的类应该是不可变的。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偏移性：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Date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中的年份是从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1900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开始的，而月份都从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开始。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化只对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Date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有用，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Calendar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则不行。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此外，它们也不是线程安全的；不能处理闰秒等。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endParaRPr lang="en-US" altLang="zh-CN" sz="2200" dirty="0"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>
                <a:ea typeface="宋体" panose="02010600030101010101" pitchFamily="2" charset="-122"/>
              </a:rPr>
              <a:t>总结：对日期和时间的操作一直是</a:t>
            </a:r>
            <a:r>
              <a:rPr lang="en-US" altLang="zh-CN" sz="2200" dirty="0"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ea typeface="宋体" panose="02010600030101010101" pitchFamily="2" charset="-122"/>
              </a:rPr>
              <a:t>程序员最痛苦的地方之一。</a:t>
            </a:r>
          </a:p>
        </p:txBody>
      </p:sp>
    </p:spTree>
    <p:extLst>
      <p:ext uri="{BB962C8B-B14F-4D97-AF65-F5344CB8AC3E}">
        <p14:creationId xmlns:p14="http://schemas.microsoft.com/office/powerpoint/2010/main" val="1464165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ea typeface="宋体" panose="02010600030101010101" pitchFamily="2" charset="-122"/>
              </a:rPr>
              <a:t>新时间日期</a:t>
            </a:r>
            <a:r>
              <a:rPr lang="en-US" altLang="zh-CN" sz="3600" b="1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810" y="1604250"/>
            <a:ext cx="8352928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第三次引入的</a:t>
            </a:r>
            <a:r>
              <a:rPr lang="en-US" altLang="zh-CN" sz="2400" dirty="0">
                <a:ea typeface="宋体" panose="02010600030101010101" pitchFamily="2" charset="-122"/>
              </a:rPr>
              <a:t>API</a:t>
            </a:r>
            <a:r>
              <a:rPr lang="zh-CN" altLang="en-US" sz="2400" dirty="0">
                <a:ea typeface="宋体" panose="02010600030101010101" pitchFamily="2" charset="-122"/>
              </a:rPr>
              <a:t>是成功的，并且</a:t>
            </a:r>
            <a:r>
              <a:rPr lang="en-US" altLang="zh-CN" sz="2400" dirty="0">
                <a:ea typeface="宋体" panose="02010600030101010101" pitchFamily="2" charset="-122"/>
              </a:rPr>
              <a:t>java 8</a:t>
            </a:r>
            <a:r>
              <a:rPr lang="zh-CN" altLang="en-US" sz="2400" dirty="0">
                <a:ea typeface="宋体" panose="02010600030101010101" pitchFamily="2" charset="-122"/>
              </a:rPr>
              <a:t>中引入的</a:t>
            </a:r>
            <a:r>
              <a:rPr lang="en-US" altLang="zh-CN" sz="2400" dirty="0" err="1">
                <a:ea typeface="宋体" panose="02010600030101010101" pitchFamily="2" charset="-122"/>
              </a:rPr>
              <a:t>java.time</a:t>
            </a:r>
            <a:r>
              <a:rPr lang="en-US" altLang="zh-CN" sz="2400" dirty="0">
                <a:ea typeface="宋体" panose="02010600030101010101" pitchFamily="2" charset="-122"/>
              </a:rPr>
              <a:t> API </a:t>
            </a:r>
            <a:r>
              <a:rPr lang="zh-CN" altLang="en-US" sz="2400" dirty="0">
                <a:ea typeface="宋体" panose="02010600030101010101" pitchFamily="2" charset="-122"/>
              </a:rPr>
              <a:t>已经纠正了过去的缺陷，将来很长一段时间内它都会为我们服务。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Java 8 </a:t>
            </a:r>
            <a:r>
              <a:rPr lang="zh-CN" altLang="en-US" sz="2400" dirty="0">
                <a:ea typeface="宋体" panose="02010600030101010101" pitchFamily="2" charset="-122"/>
              </a:rPr>
              <a:t>吸收了 </a:t>
            </a:r>
            <a:r>
              <a:rPr lang="en-US" altLang="zh-CN" sz="2400" dirty="0" err="1">
                <a:ea typeface="宋体" panose="02010600030101010101" pitchFamily="2" charset="-122"/>
              </a:rPr>
              <a:t>Joda</a:t>
            </a:r>
            <a:r>
              <a:rPr lang="en-US" altLang="zh-CN" sz="2400" dirty="0">
                <a:ea typeface="宋体" panose="02010600030101010101" pitchFamily="2" charset="-122"/>
              </a:rPr>
              <a:t>-Time </a:t>
            </a:r>
            <a:r>
              <a:rPr lang="zh-CN" altLang="en-US" sz="2400" dirty="0">
                <a:ea typeface="宋体" panose="02010600030101010101" pitchFamily="2" charset="-122"/>
              </a:rPr>
              <a:t>的精华，以一个新的开始为 </a:t>
            </a:r>
            <a:r>
              <a:rPr lang="en-US" altLang="zh-CN" sz="2400" dirty="0">
                <a:ea typeface="宋体" panose="02010600030101010101" pitchFamily="2" charset="-122"/>
              </a:rPr>
              <a:t>Java </a:t>
            </a:r>
            <a:r>
              <a:rPr lang="zh-CN" altLang="en-US" sz="2400" dirty="0">
                <a:ea typeface="宋体" panose="02010600030101010101" pitchFamily="2" charset="-122"/>
              </a:rPr>
              <a:t>创建优秀的 </a:t>
            </a:r>
            <a:r>
              <a:rPr lang="en-US" altLang="zh-CN" sz="2400" dirty="0">
                <a:ea typeface="宋体" panose="02010600030101010101" pitchFamily="2" charset="-122"/>
              </a:rPr>
              <a:t>API</a:t>
            </a:r>
            <a:r>
              <a:rPr lang="zh-CN" altLang="en-US" sz="2400" dirty="0">
                <a:ea typeface="宋体" panose="02010600030101010101" pitchFamily="2" charset="-122"/>
              </a:rPr>
              <a:t>。新的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java.time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中包含了所有关于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本地日期（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LocalDate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）、本地时间（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LocalTime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）、本地日期时间（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LocalDateTime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）、时区（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ZonedDateTime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）和持续时间（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Duration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）的类</a:t>
            </a:r>
            <a:r>
              <a:rPr lang="zh-CN" altLang="en-US" sz="2400" dirty="0">
                <a:ea typeface="宋体" panose="02010600030101010101" pitchFamily="2" charset="-122"/>
              </a:rPr>
              <a:t>。历史悠久的 </a:t>
            </a:r>
            <a:r>
              <a:rPr lang="en-US" altLang="zh-CN" sz="2400" dirty="0">
                <a:ea typeface="宋体" panose="02010600030101010101" pitchFamily="2" charset="-122"/>
              </a:rPr>
              <a:t>Date </a:t>
            </a:r>
            <a:r>
              <a:rPr lang="zh-CN" altLang="en-US" sz="2400" dirty="0">
                <a:ea typeface="宋体" panose="02010600030101010101" pitchFamily="2" charset="-122"/>
              </a:rPr>
              <a:t>类新增了 </a:t>
            </a:r>
            <a:r>
              <a:rPr lang="en-US" altLang="zh-CN" sz="2400" dirty="0" err="1">
                <a:ea typeface="宋体" panose="02010600030101010101" pitchFamily="2" charset="-122"/>
              </a:rPr>
              <a:t>toInstant</a:t>
            </a:r>
            <a:r>
              <a:rPr lang="en-US" altLang="zh-CN" sz="2400" dirty="0">
                <a:ea typeface="宋体" panose="02010600030101010101" pitchFamily="2" charset="-122"/>
              </a:rPr>
              <a:t>() </a:t>
            </a:r>
            <a:r>
              <a:rPr lang="zh-CN" altLang="en-US" sz="2400" dirty="0">
                <a:ea typeface="宋体" panose="02010600030101010101" pitchFamily="2" charset="-122"/>
              </a:rPr>
              <a:t>方法，用于把 </a:t>
            </a:r>
            <a:r>
              <a:rPr lang="en-US" altLang="zh-CN" sz="2400" dirty="0">
                <a:ea typeface="宋体" panose="02010600030101010101" pitchFamily="2" charset="-122"/>
              </a:rPr>
              <a:t>Date </a:t>
            </a:r>
            <a:r>
              <a:rPr lang="zh-CN" altLang="en-US" sz="2400" dirty="0">
                <a:ea typeface="宋体" panose="02010600030101010101" pitchFamily="2" charset="-122"/>
              </a:rPr>
              <a:t>转换成新的表示形式。这些新增的本地化时间日期 </a:t>
            </a:r>
            <a:r>
              <a:rPr lang="en-US" altLang="zh-CN" sz="2400" dirty="0">
                <a:ea typeface="宋体" panose="02010600030101010101" pitchFamily="2" charset="-122"/>
              </a:rPr>
              <a:t>API </a:t>
            </a:r>
            <a:r>
              <a:rPr lang="zh-CN" altLang="en-US" sz="2400" dirty="0">
                <a:ea typeface="宋体" panose="02010600030101010101" pitchFamily="2" charset="-122"/>
              </a:rPr>
              <a:t>大大简化了了日期时间和本地化的管理。</a:t>
            </a:r>
          </a:p>
        </p:txBody>
      </p:sp>
    </p:spTree>
    <p:extLst>
      <p:ext uri="{BB962C8B-B14F-4D97-AF65-F5344CB8AC3E}">
        <p14:creationId xmlns:p14="http://schemas.microsoft.com/office/powerpoint/2010/main" val="124736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ea typeface="宋体" panose="02010600030101010101" pitchFamily="2" charset="-122"/>
              </a:rPr>
              <a:t>新时间日期</a:t>
            </a:r>
            <a:r>
              <a:rPr lang="en-US" altLang="zh-CN" sz="3600" b="1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916832"/>
            <a:ext cx="83529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java.time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 </a:t>
            </a:r>
            <a:r>
              <a:rPr lang="en-US" altLang="zh-CN" sz="2800" dirty="0"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ea typeface="宋体" panose="02010600030101010101" pitchFamily="2" charset="-122"/>
              </a:rPr>
              <a:t>包含值对象的基础包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java.time.chrono</a:t>
            </a:r>
            <a:r>
              <a:rPr lang="en-US" altLang="zh-CN" sz="2800" dirty="0">
                <a:ea typeface="宋体" panose="02010600030101010101" pitchFamily="2" charset="-122"/>
              </a:rPr>
              <a:t> – </a:t>
            </a:r>
            <a:r>
              <a:rPr lang="zh-CN" altLang="en-US" sz="2800" dirty="0">
                <a:ea typeface="宋体" panose="02010600030101010101" pitchFamily="2" charset="-122"/>
              </a:rPr>
              <a:t>提供对不同的日历系统的访问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java.time.format</a:t>
            </a:r>
            <a:r>
              <a:rPr lang="en-US" altLang="zh-CN" sz="2800" dirty="0">
                <a:ea typeface="宋体" panose="02010600030101010101" pitchFamily="2" charset="-122"/>
              </a:rPr>
              <a:t> – </a:t>
            </a:r>
            <a:r>
              <a:rPr lang="zh-CN" altLang="en-US" sz="2800" dirty="0">
                <a:ea typeface="宋体" panose="02010600030101010101" pitchFamily="2" charset="-122"/>
              </a:rPr>
              <a:t>格式化和解析时间和日期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java.time.temporal</a:t>
            </a:r>
            <a:r>
              <a:rPr lang="en-US" altLang="zh-CN" sz="2800" dirty="0">
                <a:ea typeface="宋体" panose="02010600030101010101" pitchFamily="2" charset="-122"/>
              </a:rPr>
              <a:t> – </a:t>
            </a:r>
            <a:r>
              <a:rPr lang="zh-CN" altLang="en-US" sz="2800" dirty="0">
                <a:ea typeface="宋体" panose="02010600030101010101" pitchFamily="2" charset="-122"/>
              </a:rPr>
              <a:t>包括底层框架和扩展特性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java.time.zone</a:t>
            </a:r>
            <a:r>
              <a:rPr lang="en-US" altLang="zh-CN" sz="2800" dirty="0">
                <a:ea typeface="宋体" panose="02010600030101010101" pitchFamily="2" charset="-122"/>
              </a:rPr>
              <a:t> – </a:t>
            </a:r>
            <a:r>
              <a:rPr lang="zh-CN" altLang="en-US" sz="2800" dirty="0">
                <a:ea typeface="宋体" panose="02010600030101010101" pitchFamily="2" charset="-122"/>
              </a:rPr>
              <a:t>包含时区支持的类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560346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说明：大多数开发者只会用到基础包和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format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包，也可能会用到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temporal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包。因此，尽管有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68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个新的公开类型，大多数开发者，大概将只会用到其中的三分之一。</a:t>
            </a:r>
          </a:p>
        </p:txBody>
      </p:sp>
    </p:spTree>
    <p:extLst>
      <p:ext uri="{BB962C8B-B14F-4D97-AF65-F5344CB8AC3E}">
        <p14:creationId xmlns:p14="http://schemas.microsoft.com/office/powerpoint/2010/main" val="2463867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08720"/>
            <a:ext cx="8964488" cy="857256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</a:rPr>
              <a:t>14.3.1 </a:t>
            </a:r>
            <a:r>
              <a:rPr lang="en-US" altLang="zh-CN" sz="3200" b="1" dirty="0" err="1">
                <a:latin typeface="+mn-lt"/>
                <a:ea typeface="宋体" pitchFamily="2" charset="-122"/>
              </a:rPr>
              <a:t>LocalDate</a:t>
            </a:r>
            <a:r>
              <a:rPr lang="zh-CN" altLang="en-US" sz="3200" b="1" dirty="0">
                <a:latin typeface="+mn-lt"/>
                <a:ea typeface="宋体" pitchFamily="2" charset="-122"/>
              </a:rPr>
              <a:t>、</a:t>
            </a:r>
            <a:r>
              <a:rPr lang="en-US" altLang="zh-CN" sz="3200" b="1" dirty="0" err="1">
                <a:latin typeface="+mn-lt"/>
                <a:ea typeface="宋体" pitchFamily="2" charset="-122"/>
              </a:rPr>
              <a:t>LocalTime</a:t>
            </a:r>
            <a:r>
              <a:rPr lang="zh-CN" altLang="en-US" sz="3200" b="1" dirty="0">
                <a:latin typeface="+mn-lt"/>
                <a:ea typeface="宋体" pitchFamily="2" charset="-122"/>
              </a:rPr>
              <a:t>、</a:t>
            </a:r>
            <a:r>
              <a:rPr lang="en-US" altLang="zh-CN" sz="3200" b="1" dirty="0" err="1">
                <a:latin typeface="+mn-lt"/>
                <a:ea typeface="宋体" pitchFamily="2" charset="-122"/>
              </a:rPr>
              <a:t>LocalDateTime</a:t>
            </a:r>
            <a:endParaRPr lang="zh-CN" altLang="en-US" sz="3200" b="1" dirty="0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8280920" cy="468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>
                <a:ea typeface="宋体" pitchFamily="2" charset="-122"/>
              </a:rPr>
              <a:t>LocalDate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LocalTime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LocalDateTime </a:t>
            </a:r>
            <a:r>
              <a:rPr lang="zh-CN" altLang="en-US">
                <a:ea typeface="宋体" pitchFamily="2" charset="-122"/>
              </a:rPr>
              <a:t>类是其中较重要的几个类，它们的实例是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不可变的对象</a:t>
            </a:r>
            <a:r>
              <a:rPr lang="zh-CN" altLang="en-US">
                <a:ea typeface="宋体" pitchFamily="2" charset="-122"/>
              </a:rPr>
              <a:t>，分别表示使用 </a:t>
            </a:r>
            <a:r>
              <a:rPr lang="en-US" altLang="zh-CN">
                <a:ea typeface="宋体" pitchFamily="2" charset="-122"/>
              </a:rPr>
              <a:t>ISO-8601</a:t>
            </a:r>
            <a:r>
              <a:rPr lang="zh-CN" altLang="en-US">
                <a:ea typeface="宋体" pitchFamily="2" charset="-122"/>
              </a:rPr>
              <a:t>日历系统的日期、时间、日期和时间。它们提供了简单的本地日期或时间，并不包含当前的时间信息，也不包含与时区相关的信息。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注：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ISO-8601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日历系统是国际标准化组织制定的现代公民的日期和时间的表示法，也就是公历。</a:t>
            </a:r>
          </a:p>
        </p:txBody>
      </p:sp>
    </p:spTree>
    <p:extLst>
      <p:ext uri="{BB962C8B-B14F-4D97-AF65-F5344CB8AC3E}">
        <p14:creationId xmlns:p14="http://schemas.microsoft.com/office/powerpoint/2010/main" val="1179784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69451"/>
              </p:ext>
            </p:extLst>
          </p:nvPr>
        </p:nvGraphicFramePr>
        <p:xfrm>
          <a:off x="107504" y="44624"/>
          <a:ext cx="8928992" cy="7057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now() /</a:t>
                      </a:r>
                      <a:r>
                        <a:rPr lang="en-US" sz="1700" kern="100" baseline="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  now(</a:t>
                      </a:r>
                      <a:r>
                        <a:rPr lang="en-US" sz="1700" kern="100" baseline="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ZoneId</a:t>
                      </a:r>
                      <a:r>
                        <a:rPr lang="en-US" sz="1700" kern="100" baseline="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zone)</a:t>
                      </a:r>
                      <a:endParaRPr lang="zh-CN" sz="1700" kern="100" dirty="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根据当前时间创建对象</a:t>
                      </a:r>
                      <a:r>
                        <a:rPr lang="en-US" alt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指定时区的对象</a:t>
                      </a:r>
                      <a:endParaRPr lang="zh-CN" sz="17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of()</a:t>
                      </a:r>
                      <a:endParaRPr lang="zh-CN" sz="17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静态方法，根据指定日期</a:t>
                      </a:r>
                      <a:r>
                        <a:rPr 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时间创建对象</a:t>
                      </a:r>
                      <a:endParaRPr lang="zh-CN" sz="17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getDayOfMonth()/</a:t>
                      </a:r>
                      <a:r>
                        <a:rPr lang="en-US" altLang="zh-CN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getDayOfYear()</a:t>
                      </a:r>
                      <a:endParaRPr lang="zh-CN" alt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获得月份天数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(1-31) /</a:t>
                      </a:r>
                      <a:r>
                        <a:rPr lang="zh-CN" alt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获得年份天数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(1-366)</a:t>
                      </a:r>
                      <a:endParaRPr lang="zh-CN" alt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getDayOfWeek()</a:t>
                      </a:r>
                      <a:endParaRPr 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获得星期几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DayOfWeek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枚举值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getMonth()</a:t>
                      </a:r>
                      <a:endParaRPr 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Month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枚举值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3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00" dirty="0" err="1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getMonthValue</a:t>
                      </a:r>
                      <a:r>
                        <a:rPr lang="en-US" sz="1700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 / </a:t>
                      </a:r>
                      <a:r>
                        <a:rPr lang="en-US" altLang="zh-CN" sz="1700" kern="100" dirty="0" err="1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getYear</a:t>
                      </a:r>
                      <a:r>
                        <a:rPr lang="en-US" altLang="zh-CN" sz="1700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endParaRPr lang="zh-CN" altLang="zh-CN" sz="1700" kern="100" dirty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(1-12) /</a:t>
                      </a:r>
                      <a:r>
                        <a:rPr lang="zh-CN" alt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获得年份</a:t>
                      </a:r>
                      <a:endParaRPr lang="zh-CN" alt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3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 err="1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getHours</a:t>
                      </a:r>
                      <a:r>
                        <a:rPr lang="en-US" altLang="zh-CN" sz="1700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()/</a:t>
                      </a:r>
                      <a:r>
                        <a:rPr lang="en-US" altLang="zh-CN" sz="1700" kern="100" dirty="0" err="1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getMinute</a:t>
                      </a:r>
                      <a:r>
                        <a:rPr lang="en-US" altLang="zh-CN" sz="1700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()/</a:t>
                      </a:r>
                      <a:r>
                        <a:rPr lang="en-US" altLang="zh-CN" sz="1700" kern="100" dirty="0" err="1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getSecond</a:t>
                      </a:r>
                      <a:r>
                        <a:rPr lang="en-US" altLang="zh-CN" sz="1700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zh-CN" sz="1700" kern="100" dirty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获得当前对象对应的小时、分钟、秒</a:t>
                      </a:r>
                      <a:endParaRPr lang="zh-CN" alt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withDayOfMonth</a:t>
                      </a:r>
                      <a:r>
                        <a:rPr 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()/</a:t>
                      </a:r>
                      <a:r>
                        <a:rPr lang="en-US" sz="17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withDayOfYear</a:t>
                      </a:r>
                      <a:r>
                        <a:rPr 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()/</a:t>
                      </a:r>
                      <a:endParaRPr lang="zh-CN" sz="170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withMonth</a:t>
                      </a:r>
                      <a:r>
                        <a:rPr 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()/</a:t>
                      </a:r>
                      <a:r>
                        <a:rPr lang="en-US" sz="1700" kern="100" dirty="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withYear</a:t>
                      </a:r>
                      <a:r>
                        <a:rPr 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endParaRPr lang="zh-CN" sz="17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将月份天数、年份天数、月份、年份修改为指定的值并返回新的对象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with(TemporalAdjuster</a:t>
                      </a:r>
                      <a:r>
                        <a:rPr lang="en-US" altLang="zh-CN" sz="17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t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将当前日期时间设置为校对器指定的日期时间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8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plusDays(), plusWeeks(), 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plusMonths(), plusYears(),</a:t>
                      </a:r>
                      <a:r>
                        <a:rPr lang="en-US" altLang="zh-CN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plusHours()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向当前对象添加几天、几周、几个月、几年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、几小时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8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minusMonths() </a:t>
                      </a: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/ minusWeeks()/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minusDays()/</a:t>
                      </a: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minusYears()/minusHours()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从当前对象减去几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、几周、几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、几年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、几小时</a:t>
                      </a:r>
                      <a:endParaRPr lang="zh-CN" sz="17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5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plus(TemporalAmount t)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/minus(TemporalAmount</a:t>
                      </a:r>
                      <a:r>
                        <a:rPr lang="en-US" sz="1700" kern="100" baseline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t</a:t>
                      </a: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添加或减少一个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Duration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Period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isBefore()/isAfter()</a:t>
                      </a:r>
                      <a:endParaRPr lang="zh-CN" sz="170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比较两个 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isLeapYear</a:t>
                      </a:r>
                      <a:r>
                        <a:rPr lang="en-US" sz="17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endParaRPr lang="zh-CN" sz="17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判断是否是闰年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（在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类中声明）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*</a:t>
                      </a:r>
                      <a:r>
                        <a:rPr lang="en-US" altLang="zh-CN" sz="1700" kern="10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   format(DateTimeFormatter  t)</a:t>
                      </a:r>
                      <a:endParaRPr lang="zh-CN" sz="1700" kern="100">
                        <a:solidFill>
                          <a:srgbClr val="00206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格式化本地日期、时间，返回一个字符串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85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*</a:t>
                      </a:r>
                      <a:r>
                        <a:rPr lang="en-US" altLang="zh-CN" sz="1700" kern="10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     parse(Charsequence</a:t>
                      </a:r>
                      <a:r>
                        <a:rPr lang="en-US" altLang="zh-CN" sz="1700" kern="1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text,DateTimeFormatter t</a:t>
                      </a:r>
                      <a:r>
                        <a:rPr lang="en-US" altLang="zh-CN" sz="1700" kern="10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sz="1700" kern="100">
                        <a:solidFill>
                          <a:srgbClr val="00206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将指定格式的字符串解析为日期、时间</a:t>
                      </a:r>
                      <a:endParaRPr lang="zh-CN" sz="17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85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13.3.2 Instant </a:t>
            </a:r>
            <a:r>
              <a:rPr lang="zh-CN" altLang="en-US" b="1" dirty="0">
                <a:latin typeface="+mn-lt"/>
                <a:ea typeface="宋体" pitchFamily="2" charset="-122"/>
              </a:rPr>
              <a:t>时间点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00808"/>
            <a:ext cx="8568952" cy="46805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anose="02010600030101010101" pitchFamily="2" charset="-122"/>
              </a:rPr>
              <a:t>在处理时间和日期的时候，我们通常会想到年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月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日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时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分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秒。然而，这只是时间的一个模型，是面向人类的。第二种通用模型是面向机器的，或者说是连续的。在此模型中，时间线中的一个点表示为一个很大的数，这有利于计算机处理。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中，这个数从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年开始，以秒为的单位；同样的，在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中，也是从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年开始，但以毫秒为单位。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java.time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包通过值类型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Instant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提供机器视图，不提供处理人类意义上的时间单位。</a:t>
            </a:r>
            <a:r>
              <a:rPr lang="en-US" altLang="zh-CN" sz="2400">
                <a:ea typeface="宋体" panose="02010600030101010101" pitchFamily="2" charset="-122"/>
              </a:rPr>
              <a:t>Instant</a:t>
            </a:r>
            <a:r>
              <a:rPr lang="zh-CN" altLang="en-US" sz="2400">
                <a:ea typeface="宋体" panose="02010600030101010101" pitchFamily="2" charset="-122"/>
              </a:rPr>
              <a:t>表示时间线上的一点，而不需要任何上下文信息，例如，时区。概念上讲，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它只是简单的表示自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年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月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日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时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分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秒（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UTC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）开始的秒数。</a:t>
            </a:r>
            <a:r>
              <a:rPr lang="zh-CN" altLang="en-US" sz="2400">
                <a:ea typeface="宋体" panose="02010600030101010101" pitchFamily="2" charset="-122"/>
              </a:rPr>
              <a:t>因为</a:t>
            </a:r>
            <a:r>
              <a:rPr lang="en-US" altLang="zh-CN" sz="2400">
                <a:ea typeface="宋体" panose="02010600030101010101" pitchFamily="2" charset="-122"/>
              </a:rPr>
              <a:t>java.time</a:t>
            </a:r>
            <a:r>
              <a:rPr lang="zh-CN" altLang="en-US" sz="2400">
                <a:ea typeface="宋体" panose="02010600030101010101" pitchFamily="2" charset="-122"/>
              </a:rPr>
              <a:t>包是基于纳秒计算的，所以</a:t>
            </a:r>
            <a:r>
              <a:rPr lang="en-US" altLang="zh-CN" sz="2400">
                <a:ea typeface="宋体" panose="02010600030101010101" pitchFamily="2" charset="-122"/>
              </a:rPr>
              <a:t>Instant</a:t>
            </a:r>
            <a:r>
              <a:rPr lang="zh-CN" altLang="en-US" sz="2400">
                <a:ea typeface="宋体" panose="02010600030101010101" pitchFamily="2" charset="-122"/>
              </a:rPr>
              <a:t>的精度可以达到纳秒级。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/>
              <a:t>1 ns = 10</a:t>
            </a:r>
            <a:r>
              <a:rPr lang="en-US" altLang="zh-CN" sz="2400" baseline="30000"/>
              <a:t>-9</a:t>
            </a:r>
            <a:r>
              <a:rPr lang="en-US" altLang="zh-CN" sz="2400"/>
              <a:t> s</a:t>
            </a:r>
            <a:r>
              <a:rPr lang="en-US" altLang="zh-CN" sz="2400">
                <a:ea typeface="宋体" panose="02010600030101010101" pitchFamily="2" charset="-122"/>
              </a:rPr>
              <a:t>)   1</a:t>
            </a:r>
            <a:r>
              <a:rPr lang="zh-CN" altLang="en-US" sz="2400">
                <a:ea typeface="宋体" panose="02010600030101010101" pitchFamily="2" charset="-122"/>
              </a:rPr>
              <a:t>秒 </a:t>
            </a:r>
            <a:r>
              <a:rPr lang="en-US" altLang="zh-CN" sz="2400">
                <a:ea typeface="宋体" panose="02010600030101010101" pitchFamily="2" charset="-122"/>
              </a:rPr>
              <a:t>= 1000</a:t>
            </a:r>
            <a:r>
              <a:rPr lang="zh-CN" altLang="en-US" sz="2400">
                <a:ea typeface="宋体" panose="02010600030101010101" pitchFamily="2" charset="-122"/>
              </a:rPr>
              <a:t>毫秒 </a:t>
            </a:r>
            <a:r>
              <a:rPr lang="en-US" altLang="zh-CN" sz="2400">
                <a:ea typeface="宋体" panose="02010600030101010101" pitchFamily="2" charset="-122"/>
              </a:rPr>
              <a:t>=10^6</a:t>
            </a:r>
            <a:r>
              <a:rPr lang="zh-CN" altLang="en-US" sz="2400">
                <a:ea typeface="宋体" panose="02010600030101010101" pitchFamily="2" charset="-122"/>
              </a:rPr>
              <a:t>微秒</a:t>
            </a:r>
            <a:r>
              <a:rPr lang="en-US" altLang="zh-CN" sz="2400">
                <a:ea typeface="宋体" panose="02010600030101010101" pitchFamily="2" charset="-122"/>
              </a:rPr>
              <a:t>=10^9</a:t>
            </a:r>
            <a:r>
              <a:rPr lang="zh-CN" altLang="en-US" sz="2400">
                <a:ea typeface="宋体" panose="02010600030101010101" pitchFamily="2" charset="-122"/>
              </a:rPr>
              <a:t>纳秒</a:t>
            </a:r>
          </a:p>
        </p:txBody>
      </p:sp>
    </p:spTree>
    <p:extLst>
      <p:ext uri="{BB962C8B-B14F-4D97-AF65-F5344CB8AC3E}">
        <p14:creationId xmlns:p14="http://schemas.microsoft.com/office/powerpoint/2010/main" val="4106128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t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8992" cy="65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38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17308"/>
              </p:ext>
            </p:extLst>
          </p:nvPr>
        </p:nvGraphicFramePr>
        <p:xfrm>
          <a:off x="107504" y="1340768"/>
          <a:ext cx="8928992" cy="3535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now()</a:t>
                      </a:r>
                      <a:endParaRPr lang="zh-CN" sz="2000" kern="100" dirty="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静态方法，</a:t>
                      </a:r>
                      <a:r>
                        <a:rPr lang="zh-CN" alt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返回默认</a:t>
                      </a: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UTC</a:t>
                      </a:r>
                      <a:r>
                        <a:rPr lang="zh-CN" alt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时区的</a:t>
                      </a: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Instant</a:t>
                      </a:r>
                      <a:r>
                        <a:rPr lang="zh-CN" altLang="en-US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类的对象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en-US" altLang="zh-CN" sz="2000" kern="1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EpochMilli</a:t>
                      </a:r>
                      <a:r>
                        <a:rPr lang="en-US" sz="2000" kern="1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(long </a:t>
                      </a:r>
                      <a:r>
                        <a:rPr lang="en-US" sz="2000" kern="1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epochMilli</a:t>
                      </a:r>
                      <a:r>
                        <a:rPr lang="en-US" sz="2000" kern="1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kern="100" dirty="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静态方法，</a:t>
                      </a:r>
                      <a:r>
                        <a:rPr lang="zh-CN" alt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返回在</a:t>
                      </a:r>
                      <a:r>
                        <a:rPr lang="en-US" altLang="zh-CN" sz="18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1970-01-01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00:00:00</a:t>
                      </a:r>
                      <a:r>
                        <a:rPr lang="zh-CN" altLang="en-US" sz="18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基础上加上指定毫秒数之后的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Instant</a:t>
                      </a:r>
                      <a:r>
                        <a:rPr lang="zh-CN" altLang="en-US" sz="18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类的对象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atOffset</a:t>
                      </a:r>
                      <a:r>
                        <a:rPr lang="en-US" altLang="zh-CN" sz="2000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00" dirty="0" err="1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ZoneOffset</a:t>
                      </a:r>
                      <a:r>
                        <a:rPr lang="en-US" altLang="zh-CN" sz="2000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offset)</a:t>
                      </a:r>
                      <a:endParaRPr lang="zh-CN" sz="2000" kern="100" dirty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lt"/>
                          <a:ea typeface="宋体" panose="02010600030101010101" pitchFamily="2" charset="-122"/>
                        </a:rPr>
                        <a:t>结合即时的偏移来创建一个 </a:t>
                      </a:r>
                      <a:r>
                        <a:rPr lang="en-US" altLang="zh-CN" sz="1800">
                          <a:latin typeface="+mn-lt"/>
                          <a:ea typeface="宋体" panose="02010600030101010101" pitchFamily="2" charset="-122"/>
                        </a:rPr>
                        <a:t>OffsetDateTime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toEpochMilli</a:t>
                      </a:r>
                      <a:r>
                        <a:rPr lang="en-US" altLang="zh-CN" sz="20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1970-01-01</a:t>
                      </a:r>
                      <a:r>
                        <a:rPr lang="en-US" altLang="zh-CN" sz="1800" kern="100" baseline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00:00:00</a:t>
                      </a:r>
                      <a:r>
                        <a:rPr lang="zh-CN" altLang="en-US" sz="1800" kern="100" baseline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到当前时间的毫秒数，即为时间戳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558924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时间戳是指格林威治时间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1970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日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分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秒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北京时间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1970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日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08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分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秒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起至现在的总秒数。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856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843552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</a:rPr>
              <a:t>13.3.7 </a:t>
            </a:r>
            <a:r>
              <a:rPr lang="zh-CN" altLang="en-US" b="1">
                <a:latin typeface="+mn-lt"/>
                <a:ea typeface="宋体" pitchFamily="2" charset="-122"/>
              </a:rPr>
              <a:t>格式化与解析日期或时间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624110"/>
            <a:ext cx="8640960" cy="439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buFont typeface="Arial" pitchFamily="34" charset="0"/>
              <a:buNone/>
            </a:pP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</a:rPr>
              <a:t>java.time.format.DateTimeFormatter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类：该类提供了三种格式化方法：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预定义的标准格式。如：</a:t>
            </a:r>
            <a:r>
              <a:rPr lang="en-US" altLang="zh-CN" sz="2200" dirty="0">
                <a:ea typeface="宋体" pitchFamily="2" charset="-122"/>
              </a:rPr>
              <a:t>ISO_LOCAL_DATE_TIME;ISO_LOCAL_DATE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本地化相关的格式。如：</a:t>
            </a:r>
            <a:r>
              <a:rPr lang="en-US" altLang="zh-CN" sz="2400" dirty="0" err="1"/>
              <a:t>ofLocalizedDate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FormatStyle.FULL</a:t>
            </a:r>
            <a:r>
              <a:rPr lang="en-US" altLang="zh-CN" sz="2400" dirty="0"/>
              <a:t>)</a:t>
            </a:r>
            <a:endParaRPr lang="en-US" altLang="zh-CN" sz="2400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自定义的格式。如：</a:t>
            </a:r>
            <a:r>
              <a:rPr lang="en-US" altLang="zh-CN" sz="2400" dirty="0" err="1">
                <a:ea typeface="宋体" pitchFamily="2" charset="-122"/>
              </a:rPr>
              <a:t>ofPattern</a:t>
            </a:r>
            <a:r>
              <a:rPr lang="en-US" altLang="zh-CN" sz="2400" dirty="0">
                <a:ea typeface="宋体" pitchFamily="2" charset="-122"/>
              </a:rPr>
              <a:t>(“</a:t>
            </a:r>
            <a:r>
              <a:rPr lang="en-US" altLang="zh-CN" sz="2400" dirty="0" err="1">
                <a:ea typeface="宋体" pitchFamily="2" charset="-122"/>
              </a:rPr>
              <a:t>yyyy</a:t>
            </a:r>
            <a:r>
              <a:rPr lang="en-US" altLang="zh-CN" sz="2400" dirty="0">
                <a:ea typeface="宋体" pitchFamily="2" charset="-122"/>
              </a:rPr>
              <a:t>-MM-</a:t>
            </a:r>
            <a:r>
              <a:rPr lang="en-US" altLang="zh-CN" sz="2400" dirty="0" err="1">
                <a:ea typeface="宋体" pitchFamily="2" charset="-122"/>
              </a:rPr>
              <a:t>dd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hh:mm:ss</a:t>
            </a:r>
            <a:r>
              <a:rPr lang="en-US" altLang="zh-CN" sz="2400" dirty="0">
                <a:ea typeface="宋体" pitchFamily="2" charset="-122"/>
              </a:rPr>
              <a:t> E”)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00775"/>
              </p:ext>
            </p:extLst>
          </p:nvPr>
        </p:nvGraphicFramePr>
        <p:xfrm>
          <a:off x="97160" y="4641606"/>
          <a:ext cx="8928992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8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ofPattern(String</a:t>
                      </a:r>
                      <a:r>
                        <a:rPr lang="en-US" altLang="zh-CN" sz="20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pattern)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静态方法，返回一个指定字符串格式的</a:t>
                      </a:r>
                      <a:r>
                        <a:rPr lang="en-US" altLang="zh-CN" sz="16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DateTimeFormatter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format(TemporalAccessor</a:t>
                      </a:r>
                      <a:r>
                        <a:rPr lang="en-US" altLang="zh-CN" sz="20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t)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格式化一个日期、时间，返回字符串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parse(CharSequence</a:t>
                      </a:r>
                      <a:r>
                        <a:rPr lang="en-US" altLang="zh-CN" sz="2000" kern="100" baseline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text)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将指定格式的字符序列解析为一个日期、时间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03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982" y="1655949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04982" y="223201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JDK8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中的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Optional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9111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24744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字符串转换成基本数据类型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Integer(“12”);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通过包装类的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parseXxx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(String s)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静态方法：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f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(“12.1”);</a:t>
            </a:r>
          </a:p>
          <a:p>
            <a:pPr lvl="1">
              <a:spcBef>
                <a:spcPct val="50000"/>
              </a:spcBef>
            </a:pP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基本数据类型转换成字符串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调用字符串重载的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fstr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String.valueOf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(2.34f);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更直接的方式：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 + “”</a:t>
            </a:r>
          </a:p>
        </p:txBody>
      </p:sp>
    </p:spTree>
    <p:extLst>
      <p:ext uri="{BB962C8B-B14F-4D97-AF65-F5344CB8AC3E}">
        <p14:creationId xmlns:p14="http://schemas.microsoft.com/office/powerpoint/2010/main" val="4145225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13.4 Optional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512" y="1340768"/>
            <a:ext cx="8784976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         到目前为止，臭名昭著的空指针异常是导致</a:t>
            </a:r>
            <a:r>
              <a:rPr lang="en-US" altLang="zh-CN" sz="2400" dirty="0"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</a:rPr>
              <a:t>应用程序失败的最常见原因。以前，为了解决空指针异常，</a:t>
            </a:r>
            <a:r>
              <a:rPr lang="en-US" altLang="zh-CN" sz="2400" dirty="0">
                <a:ea typeface="宋体" panose="02010600030101010101" pitchFamily="2" charset="-122"/>
              </a:rPr>
              <a:t>Google</a:t>
            </a:r>
            <a:r>
              <a:rPr lang="zh-CN" altLang="en-US" sz="2400" dirty="0">
                <a:ea typeface="宋体" panose="02010600030101010101" pitchFamily="2" charset="-122"/>
              </a:rPr>
              <a:t>公司著名的</a:t>
            </a:r>
            <a:r>
              <a:rPr lang="en-US" altLang="zh-CN" sz="2400" dirty="0">
                <a:ea typeface="宋体" panose="02010600030101010101" pitchFamily="2" charset="-122"/>
              </a:rPr>
              <a:t>Guava</a:t>
            </a:r>
            <a:r>
              <a:rPr lang="zh-CN" altLang="en-US" sz="2400" dirty="0">
                <a:ea typeface="宋体" panose="02010600030101010101" pitchFamily="2" charset="-122"/>
              </a:rPr>
              <a:t>项目引入了</a:t>
            </a:r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类，</a:t>
            </a:r>
            <a:r>
              <a:rPr lang="en-US" altLang="zh-CN" sz="2400" dirty="0">
                <a:ea typeface="宋体" panose="02010600030101010101" pitchFamily="2" charset="-122"/>
              </a:rPr>
              <a:t>Guava</a:t>
            </a:r>
            <a:r>
              <a:rPr lang="zh-CN" altLang="en-US" sz="2400" dirty="0">
                <a:ea typeface="宋体" panose="02010600030101010101" pitchFamily="2" charset="-122"/>
              </a:rPr>
              <a:t>通过使用检查空值的方式来防止代码污染，它鼓励程序员写更干净的代码。受到</a:t>
            </a:r>
            <a:r>
              <a:rPr lang="en-US" altLang="zh-CN" sz="2400" dirty="0">
                <a:ea typeface="宋体" panose="02010600030101010101" pitchFamily="2" charset="-122"/>
              </a:rPr>
              <a:t>Google Guava</a:t>
            </a:r>
            <a:r>
              <a:rPr lang="zh-CN" altLang="en-US" sz="2400" dirty="0">
                <a:ea typeface="宋体" panose="02010600030101010101" pitchFamily="2" charset="-122"/>
              </a:rPr>
              <a:t>的启发，</a:t>
            </a:r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类已经成为</a:t>
            </a:r>
            <a:r>
              <a:rPr lang="en-US" altLang="zh-CN" sz="2400" dirty="0">
                <a:ea typeface="宋体" panose="02010600030101010101" pitchFamily="2" charset="-122"/>
              </a:rPr>
              <a:t>Java 8</a:t>
            </a:r>
            <a:r>
              <a:rPr lang="zh-CN" altLang="en-US" sz="2400" dirty="0">
                <a:ea typeface="宋体" panose="02010600030101010101" pitchFamily="2" charset="-122"/>
              </a:rPr>
              <a:t>类库的一部分。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        Optional</a:t>
            </a:r>
            <a:r>
              <a:rPr lang="zh-CN" altLang="en-US" sz="2400" dirty="0">
                <a:ea typeface="宋体" panose="02010600030101010101" pitchFamily="2" charset="-122"/>
              </a:rPr>
              <a:t>实际上是个容器：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它可以保存类型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的值，或者仅仅保存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提供很多有用的方法，这样我们就不用显式进行空值检测。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类的</a:t>
            </a:r>
            <a:r>
              <a:rPr lang="en-US" altLang="zh-CN" sz="2400" dirty="0" err="1">
                <a:ea typeface="宋体" panose="02010600030101010101" pitchFamily="2" charset="-122"/>
              </a:rPr>
              <a:t>Javadoc</a:t>
            </a:r>
            <a:r>
              <a:rPr lang="zh-CN" altLang="en-US" sz="2400" dirty="0">
                <a:ea typeface="宋体" panose="02010600030101010101" pitchFamily="2" charset="-122"/>
              </a:rPr>
              <a:t>描述如下：这是一个可以为</a:t>
            </a:r>
            <a:r>
              <a:rPr lang="en-US" altLang="zh-CN" sz="2400" dirty="0"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ea typeface="宋体" panose="02010600030101010101" pitchFamily="2" charset="-122"/>
              </a:rPr>
              <a:t>的容器对象。如果值存在则</a:t>
            </a:r>
            <a:r>
              <a:rPr lang="en-US" altLang="zh-CN" sz="2400" dirty="0" err="1">
                <a:ea typeface="宋体" panose="02010600030101010101" pitchFamily="2" charset="-122"/>
              </a:rPr>
              <a:t>isPresent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方法会返回</a:t>
            </a:r>
            <a:r>
              <a:rPr lang="en-US" altLang="zh-CN" sz="2400" dirty="0"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</a:rPr>
              <a:t>，调用</a:t>
            </a:r>
            <a:r>
              <a:rPr lang="en-US" altLang="zh-CN" sz="2400" dirty="0">
                <a:ea typeface="宋体" panose="02010600030101010101" pitchFamily="2" charset="-122"/>
              </a:rPr>
              <a:t>get()</a:t>
            </a:r>
            <a:r>
              <a:rPr lang="zh-CN" altLang="en-US" sz="2400" dirty="0">
                <a:ea typeface="宋体" panose="02010600030101010101" pitchFamily="2" charset="-122"/>
              </a:rPr>
              <a:t>方法会返回该对象。</a:t>
            </a:r>
          </a:p>
        </p:txBody>
      </p:sp>
    </p:spTree>
    <p:extLst>
      <p:ext uri="{BB962C8B-B14F-4D97-AF65-F5344CB8AC3E}">
        <p14:creationId xmlns:p14="http://schemas.microsoft.com/office/powerpoint/2010/main" val="3234976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48680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13.4 Optional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512" y="1236330"/>
            <a:ext cx="8892480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Optional&lt;T&gt; 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java.util.Optional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是一个容器类，代表一个值存在或不存在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，原来用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表示一个值不存在，现在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可以更好的表达这个概念。并且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可以避免空指针异常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常用方法：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Optional.empty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 :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创建一个空的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Optional.of</a:t>
            </a:r>
            <a:r>
              <a:rPr lang="en-US" altLang="zh-CN" dirty="0">
                <a:ea typeface="宋体" panose="02010600030101010101" pitchFamily="2" charset="-122"/>
              </a:rPr>
              <a:t>(T </a:t>
            </a:r>
            <a:r>
              <a:rPr lang="en-US" altLang="zh-CN" dirty="0" err="1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) : </a:t>
            </a:r>
            <a:r>
              <a:rPr lang="zh-CN" altLang="en-US" dirty="0">
                <a:ea typeface="宋体" panose="02010600030101010101" pitchFamily="2" charset="-122"/>
              </a:rPr>
              <a:t>创建一个 </a:t>
            </a:r>
            <a:r>
              <a:rPr lang="en-US" altLang="zh-CN" dirty="0">
                <a:ea typeface="宋体" panose="02010600030101010101" pitchFamily="2" charset="-122"/>
              </a:rPr>
              <a:t>Optional </a:t>
            </a:r>
            <a:r>
              <a:rPr lang="zh-CN" altLang="en-US" dirty="0">
                <a:ea typeface="宋体" panose="02010600030101010101" pitchFamily="2" charset="-122"/>
              </a:rPr>
              <a:t>实例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Optional.ofNullable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(T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若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t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不为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null,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否则创建空实例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isPresent</a:t>
            </a:r>
            <a:r>
              <a:rPr lang="en-US" altLang="zh-CN" dirty="0">
                <a:ea typeface="宋体" panose="02010600030101010101" pitchFamily="2" charset="-122"/>
              </a:rPr>
              <a:t>() : </a:t>
            </a:r>
            <a:r>
              <a:rPr lang="zh-CN" altLang="en-US" dirty="0">
                <a:ea typeface="宋体" panose="02010600030101010101" pitchFamily="2" charset="-122"/>
              </a:rPr>
              <a:t>判断是否包含值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>
                <a:ea typeface="宋体" panose="02010600030101010101" pitchFamily="2" charset="-122"/>
              </a:rPr>
              <a:t>T get(): </a:t>
            </a:r>
            <a:r>
              <a:rPr lang="zh-CN" altLang="en-US" dirty="0">
                <a:ea typeface="宋体" panose="02010600030101010101" pitchFamily="2" charset="-122"/>
              </a:rPr>
              <a:t>如果调用对象包含值，返回该值，否则抛异常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orElse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(T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 :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如果调用对象包含值，返回该值，否则返回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orElseGet</a:t>
            </a:r>
            <a:r>
              <a:rPr lang="en-US" altLang="zh-CN" dirty="0">
                <a:ea typeface="宋体" panose="02010600030101010101" pitchFamily="2" charset="-122"/>
              </a:rPr>
              <a:t>(Supplier s) :</a:t>
            </a:r>
            <a:r>
              <a:rPr lang="zh-CN" altLang="en-US" dirty="0">
                <a:ea typeface="宋体" panose="02010600030101010101" pitchFamily="2" charset="-122"/>
              </a:rPr>
              <a:t>如果调用对象包含值，返回该值，否则返回 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zh-CN" altLang="en-US" dirty="0">
                <a:ea typeface="宋体" panose="02010600030101010101" pitchFamily="2" charset="-122"/>
              </a:rPr>
              <a:t>获取的值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>
                <a:ea typeface="宋体" panose="02010600030101010101" pitchFamily="2" charset="-122"/>
              </a:rPr>
              <a:t>map(Function f): </a:t>
            </a:r>
            <a:r>
              <a:rPr lang="zh-CN" altLang="en-US" sz="1700" dirty="0">
                <a:ea typeface="宋体" panose="02010600030101010101" pitchFamily="2" charset="-122"/>
              </a:rPr>
              <a:t>如果有值对其处理，并返回处理后的</a:t>
            </a:r>
            <a:r>
              <a:rPr lang="en-US" altLang="zh-CN" sz="1700" dirty="0">
                <a:ea typeface="宋体" panose="02010600030101010101" pitchFamily="2" charset="-122"/>
              </a:rPr>
              <a:t>Optional</a:t>
            </a:r>
            <a:r>
              <a:rPr lang="zh-CN" altLang="en-US" sz="1700" dirty="0">
                <a:ea typeface="宋体" panose="02010600030101010101" pitchFamily="2" charset="-122"/>
              </a:rPr>
              <a:t>，否则返回 </a:t>
            </a:r>
            <a:r>
              <a:rPr lang="en-US" altLang="zh-CN" sz="1700" dirty="0" err="1">
                <a:ea typeface="宋体" panose="02010600030101010101" pitchFamily="2" charset="-122"/>
              </a:rPr>
              <a:t>Optional.empty</a:t>
            </a:r>
            <a:r>
              <a:rPr lang="en-US" altLang="zh-CN" sz="1700" dirty="0">
                <a:ea typeface="宋体" panose="02010600030101010101" pitchFamily="2" charset="-122"/>
              </a:rPr>
              <a:t>()</a:t>
            </a: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flatMap</a:t>
            </a:r>
            <a:r>
              <a:rPr lang="en-US" altLang="zh-CN" dirty="0">
                <a:ea typeface="宋体" panose="02010600030101010101" pitchFamily="2" charset="-122"/>
              </a:rPr>
              <a:t>(Function </a:t>
            </a:r>
            <a:r>
              <a:rPr lang="en-US" altLang="zh-CN" dirty="0" err="1">
                <a:ea typeface="宋体" panose="02010600030101010101" pitchFamily="2" charset="-122"/>
              </a:rPr>
              <a:t>mapper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  <a:r>
              <a:rPr lang="zh-CN" altLang="en-US" dirty="0">
                <a:ea typeface="宋体" panose="02010600030101010101" pitchFamily="2" charset="-122"/>
              </a:rPr>
              <a:t>与 </a:t>
            </a:r>
            <a:r>
              <a:rPr lang="en-US" altLang="zh-CN" dirty="0">
                <a:ea typeface="宋体" panose="02010600030101010101" pitchFamily="2" charset="-122"/>
              </a:rPr>
              <a:t>map </a:t>
            </a:r>
            <a:r>
              <a:rPr lang="zh-CN" altLang="en-US" dirty="0">
                <a:ea typeface="宋体" panose="02010600030101010101" pitchFamily="2" charset="-122"/>
              </a:rPr>
              <a:t>类似，要求返回值必须是</a:t>
            </a:r>
            <a:r>
              <a:rPr lang="en-US" altLang="zh-CN" dirty="0">
                <a:ea typeface="宋体" panose="02010600030101010101" pitchFamily="2" charset="-122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028112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69443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ea typeface="宋体" pitchFamily="2" charset="-122"/>
                <a:cs typeface="Times New Roman" pitchFamily="18" charset="0"/>
              </a:rPr>
              <a:t>13.5 Math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11736" y="1412776"/>
            <a:ext cx="864096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cs typeface="Times New Roman" pitchFamily="18" charset="0"/>
              </a:rPr>
              <a:t>java.lang.Math提供了一系列静态方法用于科学计算；其方法的参数和返回值类型一般为double型。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abs     绝对值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acos,asin,atan,cos,sin,tan  三角函数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sqrt     平方根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pow(double a,doble b)     a的b次幂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log    自然对数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exp    e为底指数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max(double a,double b)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min(double a,double b)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random()      返回0.0到1.0的随机数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long round(double a)     double型数据a转换为long型（四舍五入）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toDegrees(double angrad)     弧度—&gt;角度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toRadians(double angdeg)     角度—&gt;弧度</a:t>
            </a:r>
          </a:p>
        </p:txBody>
      </p:sp>
    </p:spTree>
    <p:extLst>
      <p:ext uri="{BB962C8B-B14F-4D97-AF65-F5344CB8AC3E}">
        <p14:creationId xmlns:p14="http://schemas.microsoft.com/office/powerpoint/2010/main" val="3482694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7" y="1916832"/>
            <a:ext cx="767719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7215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7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13-6 </a:t>
            </a:r>
            <a:r>
              <a:rPr lang="en-US" altLang="zh-CN" sz="4800" dirty="0" err="1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BigInteger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与</a:t>
            </a:r>
            <a:r>
              <a:rPr lang="en-US" altLang="zh-CN" sz="4800" dirty="0" err="1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BigDecimal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9053509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62068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ea typeface="宋体" pitchFamily="2" charset="-122"/>
                <a:cs typeface="Times New Roman" pitchFamily="18" charset="0"/>
              </a:rPr>
              <a:t>13.6 BigInteger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dirty="0">
                    <a:ea typeface="宋体" pitchFamily="2" charset="-122"/>
                    <a:cs typeface="Times New Roman" pitchFamily="18" charset="0"/>
                  </a:rPr>
                  <a:t>类作为</a:t>
                </a:r>
                <a:r>
                  <a:rPr lang="en-US" altLang="zh-CN" sz="2400" dirty="0" err="1"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zh-CN" altLang="en-US" sz="2400" dirty="0">
                    <a:ea typeface="宋体" pitchFamily="2" charset="-122"/>
                    <a:cs typeface="Times New Roman" pitchFamily="18" charset="0"/>
                  </a:rPr>
                  <a:t>的包装类，能存储的最大整型值为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sz="240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zh-CN" altLang="en-US" sz="240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z="2400" dirty="0">
                    <a:ea typeface="宋体" pitchFamily="2" charset="-122"/>
                    <a:cs typeface="Times New Roman" pitchFamily="18" charset="0"/>
                  </a:rPr>
                  <a:t>，</a:t>
                </a:r>
                <a:r>
                  <a:rPr lang="en-US" altLang="zh-CN" sz="2400" dirty="0">
                    <a:ea typeface="宋体" pitchFamily="2" charset="-122"/>
                    <a:cs typeface="Times New Roman" pitchFamily="18" charset="0"/>
                  </a:rPr>
                  <a:t>BigInteger</a:t>
                </a:r>
                <a:r>
                  <a:rPr lang="zh-CN" altLang="en-US" sz="2400" dirty="0">
                    <a:ea typeface="宋体" pitchFamily="2" charset="-122"/>
                    <a:cs typeface="Times New Roman" pitchFamily="18" charset="0"/>
                  </a:rPr>
                  <a:t>类的数值范围较</a:t>
                </a:r>
                <a:r>
                  <a:rPr lang="en-US" altLang="zh-CN" sz="2400" dirty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dirty="0">
                    <a:ea typeface="宋体" pitchFamily="2" charset="-122"/>
                    <a:cs typeface="Times New Roman" pitchFamily="18" charset="0"/>
                  </a:rPr>
                  <a:t>类、</a:t>
                </a:r>
                <a:r>
                  <a:rPr lang="en-US" altLang="zh-CN" sz="2400" dirty="0">
                    <a:ea typeface="宋体" pitchFamily="2" charset="-122"/>
                    <a:cs typeface="Times New Roman" pitchFamily="18" charset="0"/>
                  </a:rPr>
                  <a:t>Long</a:t>
                </a:r>
                <a:r>
                  <a:rPr lang="zh-CN" altLang="en-US" sz="2400" dirty="0">
                    <a:ea typeface="宋体" pitchFamily="2" charset="-122"/>
                    <a:cs typeface="Times New Roman" pitchFamily="18" charset="0"/>
                  </a:rPr>
                  <a:t>类的数值范围要大得多，可以支持任意精度的整数。</a:t>
                </a:r>
                <a:endParaRPr lang="en-US" altLang="zh-CN" sz="2400" dirty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>
                    <a:ea typeface="宋体" pitchFamily="2" charset="-122"/>
                    <a:cs typeface="Times New Roman" pitchFamily="18" charset="0"/>
                  </a:rPr>
                  <a:t>构造方法</a:t>
                </a:r>
                <a:endParaRPr lang="en-US" altLang="zh-CN" sz="2400" dirty="0">
                  <a:ea typeface="宋体" pitchFamily="2" charset="-122"/>
                  <a:cs typeface="Times New Roman" pitchFamily="18" charset="0"/>
                </a:endParaRPr>
              </a:p>
              <a:p>
                <a:pPr marL="914400" lvl="1" indent="-457200">
                  <a:buFont typeface="Wingdings" pitchFamily="2" charset="2"/>
                  <a:buChar char="Ø"/>
                </a:pPr>
                <a:r>
                  <a:rPr lang="en-US" altLang="zh-CN" sz="2400" b="1" dirty="0"/>
                  <a:t>BigInteger</a:t>
                </a:r>
                <a:r>
                  <a:rPr lang="en-US" altLang="zh-CN" sz="2400" dirty="0"/>
                  <a:t>(String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>
                    <a:ea typeface="宋体" pitchFamily="2" charset="-122"/>
                    <a:cs typeface="Times New Roman" pitchFamily="18" charset="0"/>
                  </a:rPr>
                  <a:t>常用方法</a:t>
                </a:r>
                <a:endParaRPr lang="en-US" altLang="zh-CN" sz="2400" dirty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abs</a:t>
                </a:r>
                <a:r>
                  <a:rPr lang="en-US" altLang="zh-CN" sz="2400" dirty="0"/>
                  <a:t>()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add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subtract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multiply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divide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remainder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 err="1"/>
                  <a:t>BigInteger</a:t>
                </a:r>
                <a:r>
                  <a:rPr lang="en-US" altLang="zh-CN" sz="2400" b="1" dirty="0" err="1"/>
                  <a:t>pow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int</a:t>
                </a:r>
                <a:r>
                  <a:rPr lang="en-US" altLang="zh-CN" sz="2400" dirty="0"/>
                  <a:t> exponent)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BigInteger[] </a:t>
                </a:r>
                <a:r>
                  <a:rPr lang="en-US" altLang="zh-CN" sz="2400" b="1" dirty="0" err="1"/>
                  <a:t>divideAndRemainder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zh-CN" altLang="en-US" sz="2400" dirty="0"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67" t="-1381" b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6946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470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13.6 </a:t>
            </a:r>
            <a:r>
              <a:rPr lang="en-US" altLang="zh-CN" sz="3600" b="1" dirty="0" err="1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112" y="1556792"/>
            <a:ext cx="849694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一般的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类可以用来做科学计算或工程计算，但在商业计算中，要求数字精度比较高，故用到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java.math.BigDecimal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类支持任何精度的定点数。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/>
              <a:t>BigDecimal</a:t>
            </a:r>
            <a:r>
              <a:rPr lang="en-US" altLang="zh-CN" sz="2400" dirty="0"/>
              <a:t>(double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 err="1"/>
              <a:t>BigDecimal</a:t>
            </a:r>
            <a:r>
              <a:rPr lang="en-US" altLang="zh-CN" sz="2400" dirty="0"/>
              <a:t>(String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常用方法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(BigDecimal augend)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subtract</a:t>
            </a:r>
            <a:r>
              <a:rPr lang="en-US" altLang="zh-CN" sz="2400" dirty="0"/>
              <a:t>(BigDecimal subtrahend)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multiply</a:t>
            </a:r>
            <a:r>
              <a:rPr lang="en-US" altLang="zh-CN" sz="2400" dirty="0"/>
              <a:t>(BigDecimal multiplicand)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divide</a:t>
            </a:r>
            <a:r>
              <a:rPr lang="en-US" altLang="zh-CN" sz="2400" dirty="0"/>
              <a:t>(BigDecimal divisor,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scale,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roundingMode</a:t>
            </a:r>
            <a:r>
              <a:rPr lang="en-US" altLang="zh-CN" sz="2400" dirty="0"/>
              <a:t>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946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340768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void testBigInteger(){</a:t>
            </a:r>
          </a:p>
          <a:p>
            <a:r>
              <a:rPr lang="en-US" altLang="zh-CN" sz="2400" dirty="0"/>
              <a:t>BigInteger bi = new BigInteger("12433241123");</a:t>
            </a:r>
          </a:p>
          <a:p>
            <a:r>
              <a:rPr lang="en-US" altLang="zh-CN" sz="2400" dirty="0"/>
              <a:t>BigDecimal bd = new BigDecimal("12435.351");</a:t>
            </a:r>
          </a:p>
          <a:p>
            <a:r>
              <a:rPr lang="en-US" altLang="zh-CN" sz="2400" dirty="0"/>
              <a:t>BigDecimal bd2 = new BigDecimal("11");</a:t>
            </a:r>
          </a:p>
          <a:p>
            <a:r>
              <a:rPr lang="en-US" altLang="zh-CN" sz="2400" dirty="0"/>
              <a:t>System.out.println(bi);</a:t>
            </a:r>
          </a:p>
          <a:p>
            <a:r>
              <a:rPr lang="en-US" altLang="zh-CN" sz="2400" dirty="0"/>
              <a:t>//System.out.println(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(bd2));</a:t>
            </a:r>
          </a:p>
          <a:p>
            <a:r>
              <a:rPr lang="en-US" altLang="zh-CN" sz="2400" dirty="0"/>
              <a:t>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(bd2,BigDecimal.ROUND_HALF_UP));</a:t>
            </a:r>
          </a:p>
          <a:p>
            <a:r>
              <a:rPr lang="en-US" altLang="zh-CN" sz="2400" dirty="0"/>
              <a:t>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(bd2,15,BigDecimal.ROUND_HALF_UP));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6659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71800" y="2708920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让天下没有难学的技术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548680"/>
            <a:ext cx="4788024" cy="925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类用法举例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51520" y="1412776"/>
            <a:ext cx="8715527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装箱：包装类使得一个基本数据类型的数据变成了类。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有了类的特点，可以调用类中的方法。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 = “500“,t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是类，有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s1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(314);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s1= “314“ 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将数字转换成字符串。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s2=“4.56”;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Double.parseDouble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(s2);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将字符串转换成数字</a:t>
            </a:r>
          </a:p>
        </p:txBody>
      </p:sp>
    </p:spTree>
    <p:extLst>
      <p:ext uri="{BB962C8B-B14F-4D97-AF65-F5344CB8AC3E}">
        <p14:creationId xmlns:p14="http://schemas.microsoft.com/office/powerpoint/2010/main" val="141306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520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包装类的用法举例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拆箱：将数字包装类中内容变为基本数据类型。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j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t.intValue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j = 500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intValue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取出包装类中的数据</a:t>
            </a: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包装类在实际开发中用的最多的在于字符串变为基本数据类型。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str1 = "30" 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str2 = "30.3" ;	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x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(str1) ;	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float f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(str2) ; 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3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练  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编写程序，</a:t>
            </a:r>
            <a:r>
              <a:rPr lang="en-US" altLang="zh-CN" sz="2400" dirty="0">
                <a:ea typeface="宋体" pitchFamily="2" charset="-122"/>
              </a:rPr>
              <a:t>main</a:t>
            </a:r>
            <a:r>
              <a:rPr lang="zh-CN" altLang="en-US" sz="2400" dirty="0">
                <a:ea typeface="宋体" pitchFamily="2" charset="-122"/>
              </a:rPr>
              <a:t>方法中接收两个数字字符串参数；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将第一个字符串直接转为</a:t>
            </a:r>
            <a:r>
              <a:rPr lang="en-US" altLang="zh-CN" sz="2400" dirty="0">
                <a:ea typeface="宋体" pitchFamily="2" charset="-122"/>
              </a:rPr>
              <a:t>Integer</a:t>
            </a:r>
            <a:r>
              <a:rPr lang="zh-CN" altLang="en-US" sz="2400" dirty="0">
                <a:ea typeface="宋体" pitchFamily="2" charset="-122"/>
              </a:rPr>
              <a:t>对象；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将第二个字符串解析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zh-CN" altLang="en-US" sz="2400" dirty="0">
                <a:ea typeface="宋体" pitchFamily="2" charset="-122"/>
              </a:rPr>
              <a:t>整数，然后用此整数构建</a:t>
            </a:r>
            <a:r>
              <a:rPr lang="en-US" altLang="zh-CN" sz="2400" dirty="0">
                <a:ea typeface="宋体" pitchFamily="2" charset="-122"/>
              </a:rPr>
              <a:t>Integer</a:t>
            </a:r>
            <a:r>
              <a:rPr lang="zh-CN" altLang="en-US" sz="2400" dirty="0">
                <a:ea typeface="宋体" pitchFamily="2" charset="-122"/>
              </a:rPr>
              <a:t>对象；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使用人工拆箱，获得上述两个对象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zh-CN" altLang="en-US" sz="2400" dirty="0">
                <a:ea typeface="宋体" pitchFamily="2" charset="-122"/>
              </a:rPr>
              <a:t>整数值，求和打印出来；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使用自动拆箱，计算两数之积并打印出来。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新课件模板-新logo</Template>
  <TotalTime>11339</TotalTime>
  <Words>5544</Words>
  <Application>Microsoft Office PowerPoint</Application>
  <PresentationFormat>全屏显示(4:3)</PresentationFormat>
  <Paragraphs>631</Paragraphs>
  <Slides>68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8" baseType="lpstr">
      <vt:lpstr>Arial Unicode MS</vt:lpstr>
      <vt:lpstr>仿宋</vt:lpstr>
      <vt:lpstr>宋体</vt:lpstr>
      <vt:lpstr>新宋体</vt:lpstr>
      <vt:lpstr>Arial</vt:lpstr>
      <vt:lpstr>Calibri</vt:lpstr>
      <vt:lpstr>Cambria Math</vt:lpstr>
      <vt:lpstr>Times New Roman</vt:lpstr>
      <vt:lpstr>Wingdings</vt:lpstr>
      <vt:lpstr>新课件模板-新logo</vt:lpstr>
      <vt:lpstr>PowerPoint 演示文稿</vt:lpstr>
      <vt:lpstr>主要内容</vt:lpstr>
      <vt:lpstr>PowerPoint 演示文稿</vt:lpstr>
      <vt:lpstr>包装类(Wrapper)</vt:lpstr>
      <vt:lpstr>PowerPoint 演示文稿</vt:lpstr>
      <vt:lpstr>PowerPoint 演示文稿</vt:lpstr>
      <vt:lpstr>包装类用法举例</vt:lpstr>
      <vt:lpstr>PowerPoint 演示文稿</vt:lpstr>
      <vt:lpstr>练  习</vt:lpstr>
      <vt:lpstr>PowerPoint 演示文稿</vt:lpstr>
      <vt:lpstr>PowerPoint 演示文稿</vt:lpstr>
      <vt:lpstr>PowerPoint 演示文稿</vt:lpstr>
      <vt:lpstr>字符串相关的类</vt:lpstr>
      <vt:lpstr>PowerPoint 演示文稿</vt:lpstr>
      <vt:lpstr>PowerPoint 演示文稿</vt:lpstr>
      <vt:lpstr>PowerPoint 演示文稿</vt:lpstr>
      <vt:lpstr>练习1</vt:lpstr>
      <vt:lpstr>PowerPoint 演示文稿</vt:lpstr>
      <vt:lpstr>字符串的特性</vt:lpstr>
      <vt:lpstr>PowerPoint 演示文稿</vt:lpstr>
      <vt:lpstr>PowerPoint 演示文稿</vt:lpstr>
      <vt:lpstr>练习</vt:lpstr>
      <vt:lpstr>PowerPoint 演示文稿</vt:lpstr>
      <vt:lpstr>PowerPoint 演示文稿</vt:lpstr>
      <vt:lpstr>字符串对象操作</vt:lpstr>
      <vt:lpstr>字符串对象修改</vt:lpstr>
      <vt:lpstr>PowerPoint 演示文稿</vt:lpstr>
      <vt:lpstr>字符串与基本数据的相互转化</vt:lpstr>
      <vt:lpstr>字符串与字符、字节数组(1)</vt:lpstr>
      <vt:lpstr>字符串与字符、字节数组(2)</vt:lpstr>
      <vt:lpstr>练习</vt:lpstr>
      <vt:lpstr>练 习</vt:lpstr>
      <vt:lpstr>练 习</vt:lpstr>
      <vt:lpstr>StringBuffer类</vt:lpstr>
      <vt:lpstr>StringBuffer类</vt:lpstr>
      <vt:lpstr>StringBuffer类</vt:lpstr>
      <vt:lpstr>StringBuffer类的常用方法</vt:lpstr>
      <vt:lpstr>StringBuilder类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14.3.1 LocalDate、LocalTime、LocalDateTime</vt:lpstr>
      <vt:lpstr>PowerPoint 演示文稿</vt:lpstr>
      <vt:lpstr>13.3.2 Instant 时间点</vt:lpstr>
      <vt:lpstr>PowerPoint 演示文稿</vt:lpstr>
      <vt:lpstr>PowerPoint 演示文稿</vt:lpstr>
      <vt:lpstr>13.3.7 格式化与解析日期或时间</vt:lpstr>
      <vt:lpstr>PowerPoint 演示文稿</vt:lpstr>
      <vt:lpstr>13.4 Optional 类</vt:lpstr>
      <vt:lpstr>13.4 Optional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</cp:lastModifiedBy>
  <cp:revision>818</cp:revision>
  <dcterms:created xsi:type="dcterms:W3CDTF">2012-08-05T14:09:30Z</dcterms:created>
  <dcterms:modified xsi:type="dcterms:W3CDTF">2018-12-24T02:02:01Z</dcterms:modified>
</cp:coreProperties>
</file>