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9" r:id="rId4"/>
    <p:sldId id="258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冯子越" initials="冯子越" lastIdx="1" clrIdx="0">
    <p:extLst>
      <p:ext uri="{19B8F6BF-5375-455C-9EA6-DF929625EA0E}">
        <p15:presenceInfo xmlns:p15="http://schemas.microsoft.com/office/powerpoint/2012/main" userId="52fcd9f8f25a9b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13T14:39:24.149" idx="1">
    <p:pos x="15" y="21"/>
    <p:text/>
    <p:extLst mod="1"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6C24D-B6BB-4709-859C-727A14E60161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75C00-7D8D-420A-8E74-FAF340016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443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F5D0-10E0-4CA5-97AD-41C3D8E6DF20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FBE4-DE0A-4D35-A8F8-D7A74AE70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11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F5D0-10E0-4CA5-97AD-41C3D8E6DF20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FBE4-DE0A-4D35-A8F8-D7A74AE70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65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F5D0-10E0-4CA5-97AD-41C3D8E6DF20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FBE4-DE0A-4D35-A8F8-D7A74AE70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5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F5D0-10E0-4CA5-97AD-41C3D8E6DF20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FBE4-DE0A-4D35-A8F8-D7A74AE70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06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F5D0-10E0-4CA5-97AD-41C3D8E6DF20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FBE4-DE0A-4D35-A8F8-D7A74AE70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70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F5D0-10E0-4CA5-97AD-41C3D8E6DF20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FBE4-DE0A-4D35-A8F8-D7A74AE70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69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F5D0-10E0-4CA5-97AD-41C3D8E6DF20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FBE4-DE0A-4D35-A8F8-D7A74AE70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0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F5D0-10E0-4CA5-97AD-41C3D8E6DF20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FBE4-DE0A-4D35-A8F8-D7A74AE70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42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F5D0-10E0-4CA5-97AD-41C3D8E6DF20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FBE4-DE0A-4D35-A8F8-D7A74AE70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5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F5D0-10E0-4CA5-97AD-41C3D8E6DF20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FBE4-DE0A-4D35-A8F8-D7A74AE70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06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F5D0-10E0-4CA5-97AD-41C3D8E6DF20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FBE4-DE0A-4D35-A8F8-D7A74AE70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45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F5D0-10E0-4CA5-97AD-41C3D8E6DF20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2FBE4-DE0A-4D35-A8F8-D7A74AE70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CNN </a:t>
            </a:r>
            <a:r>
              <a:rPr lang="zh-CN" altLang="en-US" dirty="0"/>
              <a:t>代码分析</a:t>
            </a:r>
          </a:p>
        </p:txBody>
      </p:sp>
    </p:spTree>
    <p:extLst>
      <p:ext uri="{BB962C8B-B14F-4D97-AF65-F5344CB8AC3E}">
        <p14:creationId xmlns:p14="http://schemas.microsoft.com/office/powerpoint/2010/main" val="3342627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4224"/>
            <a:ext cx="10515600" cy="637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/>
              <a:t>网络模型部分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36" y="771787"/>
            <a:ext cx="805343" cy="57800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5284" y="771786"/>
            <a:ext cx="1258349" cy="34310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卷积部分</a:t>
            </a:r>
          </a:p>
        </p:txBody>
      </p:sp>
      <p:sp>
        <p:nvSpPr>
          <p:cNvPr id="6" name="矩形 5"/>
          <p:cNvSpPr/>
          <p:nvPr/>
        </p:nvSpPr>
        <p:spPr>
          <a:xfrm>
            <a:off x="545284" y="4320329"/>
            <a:ext cx="1258349" cy="217274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全连接部分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382" y="771786"/>
            <a:ext cx="7930218" cy="5780016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1963024" y="771786"/>
            <a:ext cx="964734" cy="671120"/>
          </a:xfrm>
          <a:prstGeom prst="ellipse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连接符: 曲线 17"/>
          <p:cNvCxnSpPr>
            <a:cxnSpLocks/>
            <a:stCxn id="9" idx="6"/>
            <a:endCxn id="8" idx="1"/>
          </p:cNvCxnSpPr>
          <p:nvPr/>
        </p:nvCxnSpPr>
        <p:spPr>
          <a:xfrm>
            <a:off x="2927758" y="1107346"/>
            <a:ext cx="1048624" cy="2554448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95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838200" y="134224"/>
            <a:ext cx="10515600" cy="637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/>
              <a:t>网络模型部分</a:t>
            </a:r>
            <a:endParaRPr lang="zh-CN" altLang="en-US" sz="32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719" y="771785"/>
            <a:ext cx="805343" cy="57800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5284" y="771786"/>
            <a:ext cx="1258349" cy="34310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卷积部分</a:t>
            </a:r>
          </a:p>
        </p:txBody>
      </p:sp>
      <p:sp>
        <p:nvSpPr>
          <p:cNvPr id="6" name="矩形 5"/>
          <p:cNvSpPr/>
          <p:nvPr/>
        </p:nvSpPr>
        <p:spPr>
          <a:xfrm>
            <a:off x="545284" y="4320329"/>
            <a:ext cx="1258349" cy="217274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全连接部分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963024" y="4320329"/>
            <a:ext cx="964734" cy="575520"/>
          </a:xfrm>
          <a:prstGeom prst="ellipse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连接符: 曲线 8"/>
          <p:cNvCxnSpPr>
            <a:cxnSpLocks/>
            <a:stCxn id="8" idx="6"/>
            <a:endCxn id="17" idx="1"/>
          </p:cNvCxnSpPr>
          <p:nvPr/>
        </p:nvCxnSpPr>
        <p:spPr>
          <a:xfrm flipV="1">
            <a:off x="2927758" y="3632432"/>
            <a:ext cx="844142" cy="975657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771786"/>
            <a:ext cx="8286750" cy="572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60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134224"/>
            <a:ext cx="10515600" cy="637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/>
              <a:t>网络模型部分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36" y="771787"/>
            <a:ext cx="805343" cy="57800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5284" y="771786"/>
            <a:ext cx="1258349" cy="34310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卷积部分</a:t>
            </a:r>
          </a:p>
        </p:txBody>
      </p:sp>
      <p:sp>
        <p:nvSpPr>
          <p:cNvPr id="6" name="矩形 5"/>
          <p:cNvSpPr/>
          <p:nvPr/>
        </p:nvSpPr>
        <p:spPr>
          <a:xfrm>
            <a:off x="545284" y="4320329"/>
            <a:ext cx="1258349" cy="217274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全连接部分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963024" y="6140740"/>
            <a:ext cx="964734" cy="411061"/>
          </a:xfrm>
          <a:prstGeom prst="ellipse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连接符: 曲线 8"/>
          <p:cNvCxnSpPr>
            <a:cxnSpLocks/>
            <a:stCxn id="8" idx="6"/>
            <a:endCxn id="13" idx="1"/>
          </p:cNvCxnSpPr>
          <p:nvPr/>
        </p:nvCxnSpPr>
        <p:spPr>
          <a:xfrm flipV="1">
            <a:off x="2927758" y="3645017"/>
            <a:ext cx="1048624" cy="2701254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382" y="1325461"/>
            <a:ext cx="7466201" cy="46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63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4012"/>
          </a:xfrm>
        </p:spPr>
        <p:txBody>
          <a:bodyPr/>
          <a:lstStyle/>
          <a:p>
            <a:pPr algn="ctr"/>
            <a:r>
              <a:rPr lang="zh-CN" altLang="en-US" dirty="0"/>
              <a:t>训练部分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compute_loss()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train()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043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函数</a:t>
            </a:r>
            <a:r>
              <a:rPr lang="en-US" altLang="zh-CN" dirty="0"/>
              <a:t>compute_loss()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68" y="2277978"/>
            <a:ext cx="9224211" cy="295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2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5284" y="771787"/>
            <a:ext cx="1258349" cy="24328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一些设定</a:t>
            </a:r>
          </a:p>
        </p:txBody>
      </p:sp>
      <p:sp>
        <p:nvSpPr>
          <p:cNvPr id="5" name="矩形 4"/>
          <p:cNvSpPr/>
          <p:nvPr/>
        </p:nvSpPr>
        <p:spPr>
          <a:xfrm>
            <a:off x="545284" y="3596779"/>
            <a:ext cx="1258349" cy="28962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开始训练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8" name="连接符: 曲线 7"/>
          <p:cNvCxnSpPr>
            <a:cxnSpLocks/>
            <a:stCxn id="17" idx="3"/>
            <a:endCxn id="11" idx="1"/>
          </p:cNvCxnSpPr>
          <p:nvPr/>
        </p:nvCxnSpPr>
        <p:spPr>
          <a:xfrm>
            <a:off x="3336759" y="1988191"/>
            <a:ext cx="703791" cy="1608588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918410" y="87862"/>
            <a:ext cx="10515600" cy="637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/>
              <a:t>train</a:t>
            </a:r>
            <a:r>
              <a:rPr lang="zh-CN" altLang="en-US" sz="3200" dirty="0"/>
              <a:t>（）</a:t>
            </a:r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550" y="1166621"/>
            <a:ext cx="7750397" cy="4860316"/>
          </a:xfrm>
          <a:prstGeom prst="rect">
            <a:avLst/>
          </a:prstGeom>
        </p:spPr>
      </p:pic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025" y="771787"/>
            <a:ext cx="1373734" cy="5721292"/>
          </a:xfrm>
          <a:prstGeom prst="rect">
            <a:avLst/>
          </a:prstGeom>
        </p:spPr>
      </p:pic>
      <p:sp>
        <p:nvSpPr>
          <p:cNvPr id="17" name="矩形: 圆角 16"/>
          <p:cNvSpPr/>
          <p:nvPr/>
        </p:nvSpPr>
        <p:spPr>
          <a:xfrm>
            <a:off x="1963024" y="771786"/>
            <a:ext cx="1373735" cy="2432809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451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45284" y="771787"/>
            <a:ext cx="1258349" cy="24328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一些设定</a:t>
            </a:r>
          </a:p>
        </p:txBody>
      </p:sp>
      <p:sp>
        <p:nvSpPr>
          <p:cNvPr id="4" name="矩形 3"/>
          <p:cNvSpPr/>
          <p:nvPr/>
        </p:nvSpPr>
        <p:spPr>
          <a:xfrm>
            <a:off x="545284" y="3596779"/>
            <a:ext cx="1258349" cy="28962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开始训练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5" name="连接符: 曲线 4"/>
          <p:cNvCxnSpPr>
            <a:cxnSpLocks/>
            <a:stCxn id="8" idx="3"/>
            <a:endCxn id="16" idx="1"/>
          </p:cNvCxnSpPr>
          <p:nvPr/>
        </p:nvCxnSpPr>
        <p:spPr>
          <a:xfrm flipV="1">
            <a:off x="3336759" y="3582099"/>
            <a:ext cx="703792" cy="1462829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025" y="771787"/>
            <a:ext cx="1373734" cy="5721292"/>
          </a:xfrm>
          <a:prstGeom prst="rect">
            <a:avLst/>
          </a:prstGeom>
        </p:spPr>
      </p:pic>
      <p:sp>
        <p:nvSpPr>
          <p:cNvPr id="8" name="矩形: 圆角 7"/>
          <p:cNvSpPr/>
          <p:nvPr/>
        </p:nvSpPr>
        <p:spPr>
          <a:xfrm>
            <a:off x="1963024" y="3596778"/>
            <a:ext cx="1373735" cy="2896299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918410" y="87862"/>
            <a:ext cx="10515600" cy="637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/>
              <a:t>train</a:t>
            </a:r>
            <a:r>
              <a:rPr lang="zh-CN" altLang="en-US" sz="3200" dirty="0"/>
              <a:t>（）</a:t>
            </a:r>
          </a:p>
        </p:txBody>
      </p:sp>
      <p:pic>
        <p:nvPicPr>
          <p:cNvPr id="16" name="图片 1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551" y="922789"/>
            <a:ext cx="7544646" cy="531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38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最后，</a:t>
            </a:r>
            <a:r>
              <a:rPr lang="en-US" altLang="zh-CN" dirty="0"/>
              <a:t>main()</a:t>
            </a:r>
            <a:r>
              <a:rPr lang="zh-CN" altLang="en-US" dirty="0"/>
              <a:t>函数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48" y="2743104"/>
            <a:ext cx="10170952" cy="219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13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>
            <a:spLocks noGrp="1"/>
          </p:cNvSpPr>
          <p:nvPr>
            <p:ph type="title"/>
          </p:nvPr>
        </p:nvSpPr>
        <p:spPr>
          <a:xfrm>
            <a:off x="4800600" y="365125"/>
            <a:ext cx="2463800" cy="765175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总结</a:t>
            </a:r>
          </a:p>
        </p:txBody>
      </p:sp>
      <p:sp>
        <p:nvSpPr>
          <p:cNvPr id="6" name="矩形 5"/>
          <p:cNvSpPr/>
          <p:nvPr/>
        </p:nvSpPr>
        <p:spPr>
          <a:xfrm>
            <a:off x="304800" y="1270000"/>
            <a:ext cx="4124585" cy="5207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zh-CN" altLang="en-US" sz="2800" dirty="0">
                <a:solidFill>
                  <a:schemeClr val="accent1"/>
                </a:solidFill>
              </a:rPr>
              <a:t>图  片  输  入  部  分</a:t>
            </a:r>
          </a:p>
        </p:txBody>
      </p:sp>
      <p:sp>
        <p:nvSpPr>
          <p:cNvPr id="7" name="矩形 6"/>
          <p:cNvSpPr/>
          <p:nvPr/>
        </p:nvSpPr>
        <p:spPr>
          <a:xfrm>
            <a:off x="2883015" y="1434517"/>
            <a:ext cx="1353425" cy="48488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inputs()</a:t>
            </a:r>
          </a:p>
          <a:p>
            <a:pPr algn="ctr"/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调用左边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两个函数</a:t>
            </a:r>
          </a:p>
        </p:txBody>
      </p:sp>
      <p:sp>
        <p:nvSpPr>
          <p:cNvPr id="8" name="矩形 7"/>
          <p:cNvSpPr/>
          <p:nvPr/>
        </p:nvSpPr>
        <p:spPr>
          <a:xfrm>
            <a:off x="872454" y="1434517"/>
            <a:ext cx="1535186" cy="2248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read_image()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读取图片</a:t>
            </a:r>
            <a:endParaRPr lang="en-US" altLang="zh-CN" dirty="0"/>
          </a:p>
          <a:p>
            <a:pPr algn="ctr"/>
            <a:r>
              <a:rPr lang="zh-CN" altLang="en-US" dirty="0"/>
              <a:t>和</a:t>
            </a:r>
            <a:r>
              <a:rPr lang="en-US" altLang="zh-CN" dirty="0"/>
              <a:t>label</a:t>
            </a:r>
          </a:p>
          <a:p>
            <a:pPr algn="ctr"/>
            <a:r>
              <a:rPr lang="zh-CN" altLang="en-US" dirty="0"/>
              <a:t>形成队列</a:t>
            </a:r>
          </a:p>
        </p:txBody>
      </p:sp>
      <p:sp>
        <p:nvSpPr>
          <p:cNvPr id="9" name="矩形 8"/>
          <p:cNvSpPr/>
          <p:nvPr/>
        </p:nvSpPr>
        <p:spPr>
          <a:xfrm>
            <a:off x="872454" y="4068660"/>
            <a:ext cx="1535186" cy="217729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generate_batch()</a:t>
            </a:r>
          </a:p>
          <a:p>
            <a:pPr algn="ctr"/>
            <a:endParaRPr lang="en-US" altLang="zh-CN" sz="1400" dirty="0"/>
          </a:p>
          <a:p>
            <a:pPr algn="ctr"/>
            <a:r>
              <a:rPr lang="zh-CN" altLang="en-US" sz="1600" dirty="0"/>
              <a:t>把图片和</a:t>
            </a:r>
            <a:r>
              <a:rPr lang="en-US" altLang="zh-CN" sz="1600" dirty="0"/>
              <a:t>label</a:t>
            </a:r>
            <a:r>
              <a:rPr lang="zh-CN" altLang="en-US" sz="1600" dirty="0"/>
              <a:t>划分成一个</a:t>
            </a:r>
            <a:endParaRPr lang="en-US" altLang="zh-CN" sz="1600" dirty="0"/>
          </a:p>
          <a:p>
            <a:pPr algn="ctr"/>
            <a:r>
              <a:rPr lang="zh-CN" altLang="en-US" sz="1600" dirty="0"/>
              <a:t>一个</a:t>
            </a:r>
            <a:r>
              <a:rPr lang="en-US" altLang="zh-CN" sz="1600" dirty="0"/>
              <a:t>batch</a:t>
            </a:r>
            <a:endParaRPr lang="zh-CN" altLang="en-US" sz="1600" dirty="0"/>
          </a:p>
        </p:txBody>
      </p:sp>
      <p:sp>
        <p:nvSpPr>
          <p:cNvPr id="10" name="箭头: 下 9"/>
          <p:cNvSpPr/>
          <p:nvPr/>
        </p:nvSpPr>
        <p:spPr>
          <a:xfrm>
            <a:off x="1451295" y="3749878"/>
            <a:ext cx="285226" cy="2516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/>
          <p:cNvSpPr/>
          <p:nvPr/>
        </p:nvSpPr>
        <p:spPr>
          <a:xfrm>
            <a:off x="2516697" y="4989525"/>
            <a:ext cx="234892" cy="335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117284" y="1270000"/>
            <a:ext cx="2474751" cy="5207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zh-CN" altLang="en-US" sz="2400" dirty="0">
                <a:solidFill>
                  <a:schemeClr val="accent1"/>
                </a:solidFill>
              </a:rPr>
              <a:t>网  络  模  型  部  分</a:t>
            </a:r>
          </a:p>
        </p:txBody>
      </p:sp>
      <p:sp>
        <p:nvSpPr>
          <p:cNvPr id="13" name="矩形 12"/>
          <p:cNvSpPr/>
          <p:nvPr/>
        </p:nvSpPr>
        <p:spPr>
          <a:xfrm>
            <a:off x="5710340" y="1434517"/>
            <a:ext cx="1677332" cy="48114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inference()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定义各层</a:t>
            </a:r>
            <a:endParaRPr lang="en-US" altLang="zh-CN" dirty="0"/>
          </a:p>
          <a:p>
            <a:pPr algn="ctr"/>
            <a:r>
              <a:rPr lang="zh-CN" altLang="en-US" dirty="0"/>
              <a:t>网络结构</a:t>
            </a:r>
          </a:p>
        </p:txBody>
      </p:sp>
      <p:sp>
        <p:nvSpPr>
          <p:cNvPr id="14" name="矩形 13"/>
          <p:cNvSpPr/>
          <p:nvPr/>
        </p:nvSpPr>
        <p:spPr>
          <a:xfrm>
            <a:off x="8279934" y="1269999"/>
            <a:ext cx="3448808" cy="5207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zh-CN" altLang="en-US" sz="2400" dirty="0">
                <a:solidFill>
                  <a:schemeClr val="accent1"/>
                </a:solidFill>
              </a:rPr>
              <a:t>训   练   部   分</a:t>
            </a:r>
          </a:p>
        </p:txBody>
      </p:sp>
      <p:sp>
        <p:nvSpPr>
          <p:cNvPr id="15" name="矩形 14"/>
          <p:cNvSpPr/>
          <p:nvPr/>
        </p:nvSpPr>
        <p:spPr>
          <a:xfrm>
            <a:off x="9001387" y="1434517"/>
            <a:ext cx="2424418" cy="22482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compute_loss()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损失函数</a:t>
            </a:r>
          </a:p>
        </p:txBody>
      </p:sp>
      <p:sp>
        <p:nvSpPr>
          <p:cNvPr id="16" name="矩形 15"/>
          <p:cNvSpPr/>
          <p:nvPr/>
        </p:nvSpPr>
        <p:spPr>
          <a:xfrm>
            <a:off x="9001387" y="4068659"/>
            <a:ext cx="2424418" cy="217729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train()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进行训练</a:t>
            </a:r>
          </a:p>
        </p:txBody>
      </p:sp>
      <p:sp>
        <p:nvSpPr>
          <p:cNvPr id="17" name="箭头: 右 16"/>
          <p:cNvSpPr/>
          <p:nvPr/>
        </p:nvSpPr>
        <p:spPr>
          <a:xfrm>
            <a:off x="4584582" y="3496286"/>
            <a:ext cx="377505" cy="687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/>
          <p:cNvSpPr/>
          <p:nvPr/>
        </p:nvSpPr>
        <p:spPr>
          <a:xfrm>
            <a:off x="7747232" y="3533745"/>
            <a:ext cx="377505" cy="679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33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800600" y="365125"/>
            <a:ext cx="2463800" cy="765175"/>
          </a:xfrm>
        </p:spPr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代码结构</a:t>
            </a:r>
          </a:p>
        </p:txBody>
      </p:sp>
      <p:sp>
        <p:nvSpPr>
          <p:cNvPr id="9" name="矩形 8"/>
          <p:cNvSpPr/>
          <p:nvPr/>
        </p:nvSpPr>
        <p:spPr>
          <a:xfrm>
            <a:off x="304800" y="1270000"/>
            <a:ext cx="4124585" cy="5207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zh-CN" altLang="en-US" sz="2800" dirty="0">
                <a:solidFill>
                  <a:schemeClr val="accent1"/>
                </a:solidFill>
              </a:rPr>
              <a:t>图  片  输  入  部  分</a:t>
            </a:r>
          </a:p>
        </p:txBody>
      </p:sp>
      <p:sp>
        <p:nvSpPr>
          <p:cNvPr id="10" name="矩形 9"/>
          <p:cNvSpPr/>
          <p:nvPr/>
        </p:nvSpPr>
        <p:spPr>
          <a:xfrm>
            <a:off x="2883015" y="1434517"/>
            <a:ext cx="1353425" cy="48488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inputs()</a:t>
            </a:r>
          </a:p>
          <a:p>
            <a:pPr algn="ctr"/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调用左边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两个函数</a:t>
            </a:r>
          </a:p>
        </p:txBody>
      </p:sp>
      <p:sp>
        <p:nvSpPr>
          <p:cNvPr id="13" name="矩形 12"/>
          <p:cNvSpPr/>
          <p:nvPr/>
        </p:nvSpPr>
        <p:spPr>
          <a:xfrm>
            <a:off x="872454" y="1434517"/>
            <a:ext cx="1535186" cy="2248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read_image()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读取图片</a:t>
            </a:r>
            <a:endParaRPr lang="en-US" altLang="zh-CN" dirty="0"/>
          </a:p>
          <a:p>
            <a:pPr algn="ctr"/>
            <a:r>
              <a:rPr lang="zh-CN" altLang="en-US" dirty="0"/>
              <a:t>和</a:t>
            </a:r>
            <a:r>
              <a:rPr lang="en-US" altLang="zh-CN" dirty="0"/>
              <a:t>label</a:t>
            </a:r>
          </a:p>
          <a:p>
            <a:pPr algn="ctr"/>
            <a:r>
              <a:rPr lang="zh-CN" altLang="en-US" dirty="0"/>
              <a:t>形成队列</a:t>
            </a:r>
          </a:p>
        </p:txBody>
      </p:sp>
      <p:sp>
        <p:nvSpPr>
          <p:cNvPr id="14" name="矩形 13"/>
          <p:cNvSpPr/>
          <p:nvPr/>
        </p:nvSpPr>
        <p:spPr>
          <a:xfrm>
            <a:off x="872454" y="4068660"/>
            <a:ext cx="1535186" cy="217729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generate_batch()</a:t>
            </a:r>
          </a:p>
          <a:p>
            <a:pPr algn="ctr"/>
            <a:endParaRPr lang="en-US" altLang="zh-CN" sz="1400" dirty="0"/>
          </a:p>
          <a:p>
            <a:pPr algn="ctr"/>
            <a:r>
              <a:rPr lang="zh-CN" altLang="en-US" sz="1600" dirty="0"/>
              <a:t>把图片和</a:t>
            </a:r>
            <a:r>
              <a:rPr lang="en-US" altLang="zh-CN" sz="1600" dirty="0"/>
              <a:t>label</a:t>
            </a:r>
            <a:r>
              <a:rPr lang="zh-CN" altLang="en-US" sz="1600" dirty="0"/>
              <a:t>划分成一个</a:t>
            </a:r>
            <a:endParaRPr lang="en-US" altLang="zh-CN" sz="1600" dirty="0"/>
          </a:p>
          <a:p>
            <a:pPr algn="ctr"/>
            <a:r>
              <a:rPr lang="zh-CN" altLang="en-US" sz="1600" dirty="0"/>
              <a:t>一个</a:t>
            </a:r>
            <a:r>
              <a:rPr lang="en-US" altLang="zh-CN" sz="1600" dirty="0"/>
              <a:t>batch</a:t>
            </a:r>
            <a:endParaRPr lang="zh-CN" altLang="en-US" sz="1600" dirty="0"/>
          </a:p>
        </p:txBody>
      </p:sp>
      <p:sp>
        <p:nvSpPr>
          <p:cNvPr id="15" name="箭头: 下 14"/>
          <p:cNvSpPr/>
          <p:nvPr/>
        </p:nvSpPr>
        <p:spPr>
          <a:xfrm>
            <a:off x="1451295" y="3749878"/>
            <a:ext cx="285226" cy="2516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/>
          <p:cNvSpPr/>
          <p:nvPr/>
        </p:nvSpPr>
        <p:spPr>
          <a:xfrm>
            <a:off x="2516697" y="4989525"/>
            <a:ext cx="234892" cy="335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117284" y="1270000"/>
            <a:ext cx="2474751" cy="5207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zh-CN" altLang="en-US" sz="2400" dirty="0">
                <a:solidFill>
                  <a:schemeClr val="accent1"/>
                </a:solidFill>
              </a:rPr>
              <a:t>网  络  模  型  部  分</a:t>
            </a:r>
          </a:p>
        </p:txBody>
      </p:sp>
      <p:sp>
        <p:nvSpPr>
          <p:cNvPr id="18" name="矩形 17"/>
          <p:cNvSpPr/>
          <p:nvPr/>
        </p:nvSpPr>
        <p:spPr>
          <a:xfrm>
            <a:off x="5710340" y="1434517"/>
            <a:ext cx="1677332" cy="48114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inference()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定义各层</a:t>
            </a:r>
            <a:endParaRPr lang="en-US" altLang="zh-CN" dirty="0"/>
          </a:p>
          <a:p>
            <a:pPr algn="ctr"/>
            <a:r>
              <a:rPr lang="zh-CN" altLang="en-US" dirty="0"/>
              <a:t>网络结构</a:t>
            </a:r>
          </a:p>
        </p:txBody>
      </p:sp>
      <p:sp>
        <p:nvSpPr>
          <p:cNvPr id="19" name="矩形 18"/>
          <p:cNvSpPr/>
          <p:nvPr/>
        </p:nvSpPr>
        <p:spPr>
          <a:xfrm>
            <a:off x="8279934" y="1269999"/>
            <a:ext cx="3448808" cy="5207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zh-CN" altLang="en-US" sz="2400" dirty="0">
                <a:solidFill>
                  <a:schemeClr val="accent1"/>
                </a:solidFill>
              </a:rPr>
              <a:t>训   练   部   分</a:t>
            </a:r>
          </a:p>
        </p:txBody>
      </p:sp>
      <p:sp>
        <p:nvSpPr>
          <p:cNvPr id="20" name="矩形 19"/>
          <p:cNvSpPr/>
          <p:nvPr/>
        </p:nvSpPr>
        <p:spPr>
          <a:xfrm>
            <a:off x="9001387" y="1434517"/>
            <a:ext cx="2424418" cy="22482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compute_loss()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损失函数</a:t>
            </a:r>
          </a:p>
        </p:txBody>
      </p:sp>
      <p:sp>
        <p:nvSpPr>
          <p:cNvPr id="21" name="矩形 20"/>
          <p:cNvSpPr/>
          <p:nvPr/>
        </p:nvSpPr>
        <p:spPr>
          <a:xfrm>
            <a:off x="9001387" y="4068659"/>
            <a:ext cx="2424418" cy="217729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train()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进行训练</a:t>
            </a:r>
          </a:p>
        </p:txBody>
      </p:sp>
      <p:sp>
        <p:nvSpPr>
          <p:cNvPr id="22" name="箭头: 右 21"/>
          <p:cNvSpPr/>
          <p:nvPr/>
        </p:nvSpPr>
        <p:spPr>
          <a:xfrm>
            <a:off x="4584582" y="3496286"/>
            <a:ext cx="377505" cy="687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/>
          <p:cNvSpPr/>
          <p:nvPr/>
        </p:nvSpPr>
        <p:spPr>
          <a:xfrm>
            <a:off x="7747232" y="3533745"/>
            <a:ext cx="377505" cy="679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96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2453"/>
          </a:xfrm>
        </p:spPr>
        <p:txBody>
          <a:bodyPr/>
          <a:lstStyle/>
          <a:p>
            <a:pPr algn="ctr"/>
            <a:r>
              <a:rPr lang="zh-CN" altLang="en-US" dirty="0"/>
              <a:t>图片输入部分</a:t>
            </a:r>
          </a:p>
        </p:txBody>
      </p:sp>
    </p:spTree>
    <p:extLst>
      <p:ext uri="{BB962C8B-B14F-4D97-AF65-F5344CB8AC3E}">
        <p14:creationId xmlns:p14="http://schemas.microsoft.com/office/powerpoint/2010/main" val="3307987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66035" y="4093826"/>
            <a:ext cx="3689333" cy="23069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inputs()</a:t>
            </a:r>
          </a:p>
          <a:p>
            <a:pPr algn="ctr"/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调用左边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两个函数</a:t>
            </a:r>
          </a:p>
        </p:txBody>
      </p:sp>
      <p:sp>
        <p:nvSpPr>
          <p:cNvPr id="5" name="矩形 4"/>
          <p:cNvSpPr/>
          <p:nvPr/>
        </p:nvSpPr>
        <p:spPr>
          <a:xfrm>
            <a:off x="1149294" y="4093827"/>
            <a:ext cx="4806890" cy="11660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read_image()</a:t>
            </a:r>
          </a:p>
          <a:p>
            <a:pPr algn="ctr"/>
            <a:r>
              <a:rPr lang="zh-CN" altLang="en-US" dirty="0"/>
              <a:t>读取图片</a:t>
            </a:r>
            <a:endParaRPr lang="en-US" altLang="zh-CN" dirty="0"/>
          </a:p>
          <a:p>
            <a:pPr algn="ctr"/>
            <a:r>
              <a:rPr lang="zh-CN" altLang="en-US" dirty="0"/>
              <a:t>和</a:t>
            </a:r>
            <a:r>
              <a:rPr lang="en-US" altLang="zh-CN" dirty="0"/>
              <a:t>label</a:t>
            </a:r>
          </a:p>
          <a:p>
            <a:pPr algn="ctr"/>
            <a:r>
              <a:rPr lang="zh-CN" altLang="en-US" dirty="0"/>
              <a:t>形成队列</a:t>
            </a:r>
          </a:p>
        </p:txBody>
      </p:sp>
      <p:sp>
        <p:nvSpPr>
          <p:cNvPr id="6" name="矩形 5"/>
          <p:cNvSpPr/>
          <p:nvPr/>
        </p:nvSpPr>
        <p:spPr>
          <a:xfrm>
            <a:off x="1104656" y="5478011"/>
            <a:ext cx="4851527" cy="8472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generate_batch()</a:t>
            </a:r>
          </a:p>
          <a:p>
            <a:pPr algn="ctr"/>
            <a:r>
              <a:rPr lang="zh-CN" altLang="en-US" sz="1600" dirty="0"/>
              <a:t>把图片和</a:t>
            </a:r>
            <a:r>
              <a:rPr lang="en-US" altLang="zh-CN" sz="1600" dirty="0"/>
              <a:t>label</a:t>
            </a:r>
            <a:r>
              <a:rPr lang="zh-CN" altLang="en-US" sz="1600" dirty="0"/>
              <a:t>划分成一个</a:t>
            </a:r>
            <a:endParaRPr lang="en-US" altLang="zh-CN" sz="1600" dirty="0"/>
          </a:p>
          <a:p>
            <a:pPr algn="ctr"/>
            <a:r>
              <a:rPr lang="zh-CN" altLang="en-US" sz="1600" dirty="0"/>
              <a:t>一个</a:t>
            </a:r>
            <a:r>
              <a:rPr lang="en-US" altLang="zh-CN" sz="1600" dirty="0"/>
              <a:t>batch</a:t>
            </a:r>
            <a:endParaRPr lang="zh-CN" altLang="en-US" sz="1600" dirty="0"/>
          </a:p>
        </p:txBody>
      </p:sp>
      <p:sp>
        <p:nvSpPr>
          <p:cNvPr id="7" name="箭头: 下 6"/>
          <p:cNvSpPr/>
          <p:nvPr/>
        </p:nvSpPr>
        <p:spPr>
          <a:xfrm>
            <a:off x="3074227" y="5259896"/>
            <a:ext cx="912384" cy="205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/>
          <p:cNvSpPr/>
          <p:nvPr/>
        </p:nvSpPr>
        <p:spPr>
          <a:xfrm>
            <a:off x="6098795" y="5577714"/>
            <a:ext cx="679509" cy="488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93" y="796956"/>
            <a:ext cx="9406076" cy="23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5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59" y="1627464"/>
            <a:ext cx="9546671" cy="4672668"/>
          </a:xfrm>
          <a:prstGeom prst="rect">
            <a:avLst/>
          </a:prstGeom>
        </p:spPr>
      </p:pic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771787" y="365125"/>
            <a:ext cx="10582013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保存图片目录的</a:t>
            </a:r>
            <a:r>
              <a:rPr lang="en-US" altLang="zh-CN" sz="4000" dirty="0"/>
              <a:t>TXT</a:t>
            </a:r>
            <a:r>
              <a:rPr lang="zh-CN" altLang="en-US" sz="4000" dirty="0"/>
              <a:t>长这个样子</a:t>
            </a:r>
          </a:p>
        </p:txBody>
      </p:sp>
    </p:spTree>
    <p:extLst>
      <p:ext uri="{BB962C8B-B14F-4D97-AF65-F5344CB8AC3E}">
        <p14:creationId xmlns:p14="http://schemas.microsoft.com/office/powerpoint/2010/main" val="289111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8" y="931178"/>
            <a:ext cx="7541702" cy="5805181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67112"/>
            <a:ext cx="10515600" cy="771787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/>
              <a:t>函数 </a:t>
            </a:r>
            <a:r>
              <a:rPr lang="en-US" altLang="zh-CN" sz="3600" dirty="0"/>
              <a:t>read_images()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8288323" y="1291905"/>
            <a:ext cx="3573710" cy="9563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设置尺寸</a:t>
            </a:r>
          </a:p>
        </p:txBody>
      </p:sp>
      <p:sp>
        <p:nvSpPr>
          <p:cNvPr id="7" name="矩形 6"/>
          <p:cNvSpPr/>
          <p:nvPr/>
        </p:nvSpPr>
        <p:spPr>
          <a:xfrm>
            <a:off x="8288323" y="2701256"/>
            <a:ext cx="3573710" cy="11576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以行为单位生成队列</a:t>
            </a:r>
          </a:p>
        </p:txBody>
      </p:sp>
      <p:sp>
        <p:nvSpPr>
          <p:cNvPr id="8" name="矩形 7"/>
          <p:cNvSpPr/>
          <p:nvPr/>
        </p:nvSpPr>
        <p:spPr>
          <a:xfrm>
            <a:off x="8288323" y="4286774"/>
            <a:ext cx="3573710" cy="12164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分割出</a:t>
            </a:r>
            <a:r>
              <a:rPr lang="en-US" altLang="zh-CN" dirty="0">
                <a:solidFill>
                  <a:schemeClr val="tx1"/>
                </a:solidFill>
              </a:rPr>
              <a:t>label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88323" y="5704514"/>
            <a:ext cx="3573710" cy="8976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解码图片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7919207" y="1795244"/>
            <a:ext cx="243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7919207" y="3288484"/>
            <a:ext cx="243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919207" y="4932727"/>
            <a:ext cx="243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7919207" y="6182686"/>
            <a:ext cx="243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21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4675"/>
            <a:ext cx="10515600" cy="1149292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/>
              <a:t>函数 </a:t>
            </a:r>
            <a:r>
              <a:rPr lang="en-US" altLang="zh-CN" sz="3600" dirty="0"/>
              <a:t>generate_images()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6384022" y="2265027"/>
            <a:ext cx="5201174" cy="313748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把 </a:t>
            </a:r>
            <a:r>
              <a:rPr lang="en-US" altLang="zh-CN" sz="2000" dirty="0">
                <a:solidFill>
                  <a:schemeClr val="tx1"/>
                </a:solidFill>
              </a:rPr>
              <a:t>image </a:t>
            </a:r>
            <a:r>
              <a:rPr lang="zh-CN" altLang="en-US" sz="2000" dirty="0">
                <a:solidFill>
                  <a:schemeClr val="tx1"/>
                </a:solidFill>
              </a:rPr>
              <a:t>和 </a:t>
            </a:r>
            <a:r>
              <a:rPr lang="en-US" altLang="zh-CN" sz="2000" dirty="0">
                <a:solidFill>
                  <a:schemeClr val="tx1"/>
                </a:solidFill>
              </a:rPr>
              <a:t>label </a:t>
            </a:r>
            <a:r>
              <a:rPr lang="zh-CN" altLang="en-US" sz="2000" dirty="0">
                <a:solidFill>
                  <a:schemeClr val="tx1"/>
                </a:solidFill>
              </a:rPr>
              <a:t>以一个</a:t>
            </a:r>
            <a:r>
              <a:rPr lang="en-US" altLang="zh-CN" sz="2000" dirty="0">
                <a:solidFill>
                  <a:schemeClr val="tx1"/>
                </a:solidFill>
              </a:rPr>
              <a:t>batch</a:t>
            </a:r>
            <a:r>
              <a:rPr lang="zh-CN" altLang="en-US" sz="2000" dirty="0">
                <a:solidFill>
                  <a:schemeClr val="tx1"/>
                </a:solidFill>
              </a:rPr>
              <a:t>为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/>
            <a:endParaRPr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一个单位生成队列，并打乱顺序</a:t>
            </a: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2" y="2265026"/>
            <a:ext cx="5394316" cy="313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4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5227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/>
              <a:t>函数 </a:t>
            </a:r>
            <a:r>
              <a:rPr lang="en-US" altLang="zh-CN" sz="3600" dirty="0"/>
              <a:t>inputs()</a:t>
            </a:r>
            <a:endParaRPr lang="zh-CN" altLang="en-US" sz="36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58" y="1963024"/>
            <a:ext cx="5811061" cy="404349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64866" y="1963025"/>
            <a:ext cx="4253218" cy="22314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调用</a:t>
            </a:r>
            <a:r>
              <a:rPr lang="en-US" altLang="zh-CN" dirty="0">
                <a:solidFill>
                  <a:schemeClr val="tx1"/>
                </a:solidFill>
              </a:rPr>
              <a:t>read_images</a:t>
            </a:r>
            <a:r>
              <a:rPr lang="zh-CN" altLang="en-US" dirty="0">
                <a:solidFill>
                  <a:schemeClr val="tx1"/>
                </a:solidFill>
              </a:rPr>
              <a:t>读取图片</a:t>
            </a:r>
          </a:p>
        </p:txBody>
      </p:sp>
      <p:sp>
        <p:nvSpPr>
          <p:cNvPr id="6" name="矩形 5"/>
          <p:cNvSpPr/>
          <p:nvPr/>
        </p:nvSpPr>
        <p:spPr>
          <a:xfrm>
            <a:off x="7264866" y="4395831"/>
            <a:ext cx="4253218" cy="8137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设置队列中的最少样本数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以保证充分</a:t>
            </a:r>
            <a:r>
              <a:rPr lang="en-US" altLang="zh-CN" dirty="0">
                <a:solidFill>
                  <a:schemeClr val="tx1"/>
                </a:solidFill>
              </a:rPr>
              <a:t>shuffle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64866" y="5410899"/>
            <a:ext cx="4253218" cy="5117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调用</a:t>
            </a:r>
            <a:r>
              <a:rPr lang="en-US" altLang="zh-CN" dirty="0">
                <a:solidFill>
                  <a:schemeClr val="tx1"/>
                </a:solidFill>
              </a:rPr>
              <a:t>generate_batch</a:t>
            </a:r>
            <a:r>
              <a:rPr lang="zh-CN" altLang="en-US" dirty="0">
                <a:solidFill>
                  <a:schemeClr val="tx1"/>
                </a:solidFill>
              </a:rPr>
              <a:t>来产生</a:t>
            </a:r>
            <a:r>
              <a:rPr lang="en-US" altLang="zh-CN" dirty="0">
                <a:solidFill>
                  <a:schemeClr val="tx1"/>
                </a:solidFill>
              </a:rPr>
              <a:t>batch</a:t>
            </a:r>
            <a:r>
              <a:rPr lang="zh-CN" altLang="en-US" dirty="0">
                <a:solidFill>
                  <a:schemeClr val="tx1"/>
                </a:solidFill>
              </a:rPr>
              <a:t>队列</a:t>
            </a:r>
          </a:p>
        </p:txBody>
      </p:sp>
    </p:spTree>
    <p:extLst>
      <p:ext uri="{BB962C8B-B14F-4D97-AF65-F5344CB8AC3E}">
        <p14:creationId xmlns:p14="http://schemas.microsoft.com/office/powerpoint/2010/main" val="1363608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373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网络模型部分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函数  </a:t>
            </a:r>
            <a:r>
              <a:rPr lang="en-US" altLang="zh-CN" dirty="0"/>
              <a:t>inference</a:t>
            </a:r>
            <a:r>
              <a:rPr lang="zh-CN" altLang="en-US" dirty="0"/>
              <a:t>（）</a:t>
            </a:r>
          </a:p>
        </p:txBody>
      </p:sp>
    </p:spTree>
    <p:extLst>
      <p:ext uri="{BB962C8B-B14F-4D97-AF65-F5344CB8AC3E}">
        <p14:creationId xmlns:p14="http://schemas.microsoft.com/office/powerpoint/2010/main" val="1565327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291</Words>
  <Application>Microsoft Office PowerPoint</Application>
  <PresentationFormat>宽屏</PresentationFormat>
  <Paragraphs>102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TensorFlow</vt:lpstr>
      <vt:lpstr>代码结构</vt:lpstr>
      <vt:lpstr>图片输入部分</vt:lpstr>
      <vt:lpstr>PowerPoint 演示文稿</vt:lpstr>
      <vt:lpstr>保存图片目录的TXT长这个样子</vt:lpstr>
      <vt:lpstr>函数 read_images()</vt:lpstr>
      <vt:lpstr>函数 generate_images()</vt:lpstr>
      <vt:lpstr>函数 inputs()</vt:lpstr>
      <vt:lpstr>网络模型部分  函数  inference（）</vt:lpstr>
      <vt:lpstr>网络模型部分</vt:lpstr>
      <vt:lpstr>PowerPoint 演示文稿</vt:lpstr>
      <vt:lpstr>网络模型部分</vt:lpstr>
      <vt:lpstr>训练部分  compute_loss()  train()</vt:lpstr>
      <vt:lpstr>函数compute_loss()</vt:lpstr>
      <vt:lpstr>train（）</vt:lpstr>
      <vt:lpstr>train（）</vt:lpstr>
      <vt:lpstr>最后，main()函数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冯子越</dc:creator>
  <cp:lastModifiedBy>冯子越</cp:lastModifiedBy>
  <cp:revision>18</cp:revision>
  <dcterms:created xsi:type="dcterms:W3CDTF">2017-04-13T06:35:03Z</dcterms:created>
  <dcterms:modified xsi:type="dcterms:W3CDTF">2017-04-14T12:34:19Z</dcterms:modified>
</cp:coreProperties>
</file>