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431" y="298450"/>
            <a:ext cx="9211733" cy="1082675"/>
          </a:xfrm>
        </p:spPr>
        <p:txBody>
          <a:bodyPr/>
          <a:lstStyle/>
          <a:p>
            <a:r>
              <a:rPr 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Object Tracking using OpenCV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>
          <a:xfrm>
            <a:off x="8712200" y="1920875"/>
            <a:ext cx="3364865" cy="2376170"/>
          </a:xfrm>
        </p:spPr>
        <p:txBody>
          <a:bodyPr/>
          <a:p>
            <a:pPr algn="ctr"/>
            <a:endParaRPr lang="en-US" sz="1900"/>
          </a:p>
          <a:p>
            <a:pPr algn="l">
              <a:lnSpc>
                <a:spcPct val="150000"/>
              </a:lnSpc>
            </a:pPr>
            <a:r>
              <a:rPr lang="en-US" sz="1900"/>
              <a:t>												     </a:t>
            </a:r>
            <a:endParaRPr lang="en-US" sz="1900"/>
          </a:p>
        </p:txBody>
      </p:sp>
      <p:pic>
        <p:nvPicPr>
          <p:cNvPr id="5" name="Picture 4" descr="Annotation 2024-02-22 144633"/>
          <p:cNvPicPr>
            <a:picLocks noChangeAspect="1"/>
          </p:cNvPicPr>
          <p:nvPr/>
        </p:nvPicPr>
        <p:blipFill>
          <a:blip r:embed="rId1"/>
          <a:srcRect l="63844" t="89333" r="3316" b="130"/>
          <a:stretch>
            <a:fillRect/>
          </a:stretch>
        </p:blipFill>
        <p:spPr>
          <a:xfrm>
            <a:off x="9128760" y="5794375"/>
            <a:ext cx="2408555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Index of the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Project Overview</a:t>
            </a:r>
            <a:endParaRPr lang="en-US" sz="2500"/>
          </a:p>
          <a:p>
            <a:r>
              <a:rPr lang="en-US" sz="2500"/>
              <a:t>Tracking Process Overview</a:t>
            </a:r>
            <a:endParaRPr lang="en-US" sz="2500"/>
          </a:p>
          <a:p>
            <a:r>
              <a:rPr lang="en-US" sz="2500"/>
              <a:t>Limitations</a:t>
            </a:r>
            <a:endParaRPr lang="en-US" sz="2500"/>
          </a:p>
          <a:p>
            <a:r>
              <a:rPr lang="en-US" sz="2500"/>
              <a:t>Performance Issues</a:t>
            </a:r>
            <a:endParaRPr lang="en-US" sz="2500"/>
          </a:p>
          <a:p>
            <a:r>
              <a:rPr lang="en-US" sz="2500"/>
              <a:t>Achivements</a:t>
            </a:r>
            <a:endParaRPr lang="en-US" sz="2500"/>
          </a:p>
          <a:p>
            <a:r>
              <a:rPr lang="en-US" sz="2500"/>
              <a:t>Demo of object tracking</a:t>
            </a:r>
            <a:endParaRPr lang="en-US" sz="2500"/>
          </a:p>
          <a:p>
            <a:r>
              <a:rPr lang="en-US" sz="2500"/>
              <a:t>Challenges and solutions</a:t>
            </a:r>
            <a:endParaRPr lang="en-US" sz="2500"/>
          </a:p>
          <a:p>
            <a:r>
              <a:rPr lang="en-US" sz="2500"/>
              <a:t>Future Enhancements</a:t>
            </a:r>
            <a:endParaRPr lang="en-US" sz="2500"/>
          </a:p>
          <a:p>
            <a:endParaRPr lang="en-US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Overview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055350" cy="5343525"/>
          </a:xfrm>
        </p:spPr>
        <p:txBody>
          <a:bodyPr/>
          <a:p>
            <a:r>
              <a:rPr lang="en-US" sz="1900" b="1"/>
              <a:t>Objective : </a:t>
            </a:r>
            <a:endParaRPr lang="en-US" sz="1900"/>
          </a:p>
          <a:p>
            <a:pPr lvl="1"/>
            <a:r>
              <a:rPr lang="en-US" sz="1660"/>
              <a:t>Develop an efficient object tracking system using OpenCV.</a:t>
            </a:r>
            <a:endParaRPr lang="en-US" sz="1660"/>
          </a:p>
          <a:p>
            <a:r>
              <a:rPr lang="en-US" sz="1900" b="1"/>
              <a:t>Scopes :</a:t>
            </a:r>
            <a:endParaRPr lang="en-US" sz="1900"/>
          </a:p>
          <a:p>
            <a:pPr lvl="1"/>
            <a:r>
              <a:rPr lang="en-US" sz="1660"/>
              <a:t>Implement single and multiple object tracking functionalities.</a:t>
            </a:r>
            <a:endParaRPr lang="en-US" sz="1660"/>
          </a:p>
          <a:p>
            <a:r>
              <a:rPr lang="en-US" sz="1900" b="1"/>
              <a:t>Key Task :</a:t>
            </a:r>
            <a:endParaRPr lang="en-US" sz="1900" b="1"/>
          </a:p>
          <a:p>
            <a:pPr lvl="1"/>
            <a:r>
              <a:rPr lang="en-US" sz="1660"/>
              <a:t>Drw rectangle on the first image to be tracked.</a:t>
            </a:r>
            <a:endParaRPr lang="en-US" sz="1660"/>
          </a:p>
          <a:p>
            <a:pPr lvl="1"/>
            <a:r>
              <a:rPr lang="en-US" sz="1660"/>
              <a:t>Initialized tracker algoritham with rectangle(single object).</a:t>
            </a:r>
            <a:endParaRPr lang="en-US" sz="1660"/>
          </a:p>
          <a:p>
            <a:pPr lvl="1"/>
            <a:r>
              <a:rPr lang="en-US" sz="1660"/>
              <a:t>Extend tracking to multiple object using rectangle.</a:t>
            </a:r>
            <a:endParaRPr lang="en-US" sz="1660"/>
          </a:p>
          <a:p>
            <a:r>
              <a:rPr lang="en-US" sz="1900" b="1"/>
              <a:t>Approach :</a:t>
            </a:r>
            <a:endParaRPr lang="en-US" sz="1900" b="1"/>
          </a:p>
          <a:p>
            <a:pPr lvl="1"/>
            <a:r>
              <a:rPr lang="en-US" sz="1660"/>
              <a:t>Utilize OpenCV's powerful computer vision capabilities for robust tracking.</a:t>
            </a:r>
            <a:endParaRPr lang="en-US" sz="1660"/>
          </a:p>
          <a:p>
            <a:r>
              <a:rPr lang="en-US" sz="1900" b="1"/>
              <a:t>Expected Outcome :</a:t>
            </a:r>
            <a:endParaRPr lang="en-US" sz="1900" b="1"/>
          </a:p>
          <a:p>
            <a:pPr lvl="1"/>
            <a:r>
              <a:rPr lang="en-US" sz="1660"/>
              <a:t>A versatile tracking system capable of of accurately locating and following objects in real time.</a:t>
            </a:r>
            <a:endParaRPr lang="en-US" sz="1660"/>
          </a:p>
          <a:p>
            <a:r>
              <a:rPr lang="en-US" sz="1900" b="1"/>
              <a:t>Conclusion :</a:t>
            </a:r>
            <a:endParaRPr lang="en-US" sz="1900" b="1"/>
          </a:p>
          <a:p>
            <a:pPr lvl="1"/>
            <a:r>
              <a:rPr lang="en-US" sz="1660"/>
              <a:t>By advanced computer vision techniques we aim to create a reliable solution for dynamic object tracking.</a:t>
            </a:r>
            <a:endParaRPr lang="en-US" sz="166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Tracking Process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200" b="1"/>
              <a:t>Initialization </a:t>
            </a:r>
            <a:r>
              <a:rPr lang="en-US" sz="1200"/>
              <a:t>: </a:t>
            </a:r>
            <a:endParaRPr lang="en-US" sz="1200"/>
          </a:p>
          <a:p>
            <a:pPr lvl="1"/>
            <a:r>
              <a:rPr lang="en-US" sz="1200"/>
              <a:t>the tracking process begins with the user selecting regions of intrest(ROI) on the initial frame.</a:t>
            </a:r>
            <a:endParaRPr lang="en-US" sz="1200"/>
          </a:p>
          <a:p>
            <a:pPr lvl="1"/>
            <a:r>
              <a:rPr lang="en-US" sz="1200"/>
              <a:t>after Apply ROIs, we initialize the tracker algorithm using KCF tracker algorithm , establishing the object to be tracked..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Frame update</a:t>
            </a:r>
            <a:r>
              <a:rPr lang="en-US" sz="1200"/>
              <a:t>:</a:t>
            </a:r>
            <a:endParaRPr lang="en-US" sz="1200"/>
          </a:p>
          <a:p>
            <a:pPr lvl="1"/>
            <a:r>
              <a:rPr lang="en-US" sz="1200"/>
              <a:t>with each subsequent frame the tracker updates the position of the tracked objects based on feature matching techniques.</a:t>
            </a:r>
            <a:endParaRPr lang="en-US" sz="1200"/>
          </a:p>
          <a:p>
            <a:pPr lvl="1"/>
            <a:r>
              <a:rPr lang="en-US" sz="1200"/>
              <a:t>the tracker adjusts the position of the rectangle corresponding to the tracked objects to accurately follow their movement.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Visualization</a:t>
            </a:r>
            <a:r>
              <a:rPr lang="en-US" sz="1200"/>
              <a:t> :</a:t>
            </a:r>
            <a:endParaRPr lang="en-US" sz="1200"/>
          </a:p>
          <a:p>
            <a:pPr lvl="1"/>
            <a:r>
              <a:rPr lang="en-US" sz="1200"/>
              <a:t>Rectangle are drawn around the tracked object on each frame to provide visual feedback to user.</a:t>
            </a:r>
            <a:endParaRPr lang="en-US" sz="1200"/>
          </a:p>
          <a:p>
            <a:pPr lvl="1"/>
            <a:r>
              <a:rPr lang="en-US" sz="1200"/>
              <a:t>this visualization aids in monitoring the movement and position of the tracked object in real time.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Multiple Object Tracking </a:t>
            </a:r>
            <a:r>
              <a:rPr lang="en-US" sz="1200"/>
              <a:t>:</a:t>
            </a:r>
            <a:endParaRPr lang="en-US" sz="1200"/>
          </a:p>
          <a:p>
            <a:pPr lvl="1"/>
            <a:r>
              <a:rPr lang="en-US" sz="1200"/>
              <a:t>For scenarios involving multiple object the tracking process is extended to handle multiple ROIs and corresponding trackers.</a:t>
            </a:r>
            <a:endParaRPr lang="en-US" sz="1200"/>
          </a:p>
          <a:p>
            <a:pPr lvl="1"/>
            <a:r>
              <a:rPr lang="en-US" sz="1200"/>
              <a:t>Each object is tracked independently ,allowing for simultaneous tracking of multiple objects within frame.</a:t>
            </a:r>
            <a:endParaRPr lang="en-US" sz="1200"/>
          </a:p>
          <a:p>
            <a:pPr lvl="1"/>
            <a:r>
              <a:rPr lang="en-US" sz="1200"/>
              <a:t>Right now we implement two object are tracked simultaneously.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Interaction</a:t>
            </a:r>
            <a:r>
              <a:rPr lang="en-US" sz="1200"/>
              <a:t> :</a:t>
            </a:r>
            <a:endParaRPr lang="en-US" sz="1200"/>
          </a:p>
          <a:p>
            <a:pPr lvl="1"/>
            <a:r>
              <a:rPr lang="en-US" sz="1200"/>
              <a:t>user have ability to interact with tracking system , adjusting ROIs and modifying tracking parameters as needed.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Continuous monitoring</a:t>
            </a:r>
            <a:r>
              <a:rPr lang="en-US" sz="1200"/>
              <a:t> : </a:t>
            </a:r>
            <a:endParaRPr lang="en-US" sz="1200"/>
          </a:p>
          <a:p>
            <a:pPr lvl="1"/>
            <a:r>
              <a:rPr lang="en-US" sz="1200"/>
              <a:t>The tracking process operates continuously,updating object position and updates with each frame.</a:t>
            </a:r>
            <a:endParaRPr lang="en-US" sz="1200"/>
          </a:p>
          <a:p>
            <a:pPr lvl="1"/>
            <a:r>
              <a:rPr lang="en-US" sz="1200"/>
              <a:t>This allows for real-time monitoring and analysis of object movement within frame.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Limitations and Performance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1. </a:t>
            </a:r>
            <a:r>
              <a:rPr lang="en-US" sz="2000" b="1"/>
              <a:t>Hardware Dependency :</a:t>
            </a:r>
            <a:endParaRPr lang="en-US" sz="2000" b="1"/>
          </a:p>
          <a:p>
            <a:pPr marL="0" indent="0">
              <a:buNone/>
            </a:pPr>
            <a:endParaRPr lang="en-US" sz="2400"/>
          </a:p>
          <a:p>
            <a:r>
              <a:rPr lang="en-US" sz="1800"/>
              <a:t>The system demonstartes optimal performance on i7 processor systems , delivering smooth output.</a:t>
            </a:r>
            <a:endParaRPr lang="en-US" sz="1800"/>
          </a:p>
          <a:p>
            <a:r>
              <a:rPr lang="en-US" sz="1800"/>
              <a:t>However update function experience notable delays on i5 systems , impacting real time processing capabilities.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2. </a:t>
            </a:r>
            <a:r>
              <a:rPr lang="en-US" sz="2000" b="1"/>
              <a:t>False Detections :</a:t>
            </a:r>
            <a:endParaRPr lang="en-US" sz="2000" b="1"/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Despite its strength the KCF algorithm may exhibit susceptibility to false detections, particularly under challenging lighting conditions ,cluttered backgrounds and when object speed is high.</a:t>
            </a:r>
            <a:endParaRPr lang="en-US" sz="1800"/>
          </a:p>
          <a:p>
            <a:r>
              <a:rPr lang="en-US" sz="1800"/>
              <a:t>When background pixel is match with object than may be possible that false detection is accured.</a:t>
            </a:r>
            <a:endParaRPr lang="en-US" sz="1800"/>
          </a:p>
          <a:p>
            <a:r>
              <a:rPr lang="en-US" sz="1800"/>
              <a:t>When tracked object is moving and it cover with some </a:t>
            </a:r>
            <a:r>
              <a:rPr lang="en-US" sz="1800">
                <a:sym typeface="+mn-ea"/>
              </a:rPr>
              <a:t>obstacles </a:t>
            </a:r>
            <a:r>
              <a:rPr lang="en-US" sz="1800"/>
              <a:t>than tracker consider that tracked object is out of frame</a:t>
            </a:r>
            <a:endParaRPr lang="en-US" sz="1800"/>
          </a:p>
          <a:p>
            <a:pPr marL="0" indent="0">
              <a:buNone/>
            </a:pPr>
            <a:r>
              <a:rPr lang="en-US" sz="2000"/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Achivements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Robust Object Tracking with accurately localizing the object.</a:t>
            </a:r>
            <a:endParaRPr lang="en-US" sz="1800"/>
          </a:p>
          <a:p>
            <a:r>
              <a:rPr lang="en-US" sz="1800"/>
              <a:t>single object tracking</a:t>
            </a:r>
            <a:endParaRPr lang="en-US" sz="1800"/>
          </a:p>
          <a:p>
            <a:r>
              <a:rPr lang="en-US" sz="1800"/>
              <a:t>multiple object tracking</a:t>
            </a:r>
            <a:endParaRPr lang="en-US" sz="1800"/>
          </a:p>
          <a:p>
            <a:r>
              <a:rPr lang="en-US" sz="1800"/>
              <a:t>ROIs customization at run time.</a:t>
            </a:r>
            <a:endParaRPr lang="en-US" sz="1800"/>
          </a:p>
          <a:p>
            <a:r>
              <a:rPr lang="en-US" sz="1800"/>
              <a:t>Real time Performance with object tracking.</a:t>
            </a:r>
            <a:endParaRPr lang="en-US" sz="1800"/>
          </a:p>
          <a:p>
            <a:r>
              <a:rPr lang="en-US" sz="1800"/>
              <a:t>If object is out of frame after some time reappear then our tracking system track that object.</a:t>
            </a:r>
            <a:endParaRPr lang="en-US" sz="1800"/>
          </a:p>
          <a:p>
            <a:r>
              <a:rPr lang="en-US" sz="1800"/>
              <a:t>When object is blur than they lost their object but when object is clear than they redect object.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 and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 </a:t>
            </a:r>
            <a:r>
              <a:rPr lang="en-US" sz="1800" b="1"/>
              <a:t>Algorithmic Robustness</a:t>
            </a:r>
            <a:r>
              <a:rPr lang="en-US" sz="1800"/>
              <a:t>:</a:t>
            </a:r>
            <a:endParaRPr lang="en-US" sz="1800"/>
          </a:p>
          <a:p>
            <a:pPr lvl="1"/>
            <a:r>
              <a:rPr lang="en-US" sz="1575"/>
              <a:t> Challenge:</a:t>
            </a:r>
            <a:endParaRPr lang="en-US" sz="1575"/>
          </a:p>
          <a:p>
            <a:pPr lvl="2"/>
            <a:r>
              <a:rPr lang="en-US" sz="1350"/>
              <a:t> Algorithmic limitions led to false detactions during object tracking especially in challenging conditions.</a:t>
            </a:r>
            <a:endParaRPr lang="en-US" sz="1350"/>
          </a:p>
          <a:p>
            <a:pPr lvl="1"/>
            <a:r>
              <a:rPr lang="en-US" sz="1575"/>
              <a:t> Solution:</a:t>
            </a:r>
            <a:endParaRPr lang="en-US" sz="1575"/>
          </a:p>
          <a:p>
            <a:pPr lvl="2"/>
            <a:r>
              <a:rPr lang="en-US" sz="1350"/>
              <a:t>conducted algorithmic evaluations and parameter tuning to improve tracking accuracy and minimize false detections.</a:t>
            </a:r>
            <a:endParaRPr lang="en-US" sz="1350"/>
          </a:p>
          <a:p>
            <a:pPr lvl="2"/>
            <a:endParaRPr lang="en-US" sz="1350"/>
          </a:p>
          <a:p>
            <a:pPr marL="914400" lvl="2" indent="0">
              <a:buNone/>
            </a:pPr>
            <a:endParaRPr lang="en-US" sz="1350"/>
          </a:p>
          <a:p>
            <a:r>
              <a:rPr lang="en-US" sz="1800" b="1"/>
              <a:t>Hardware compatibility Issues</a:t>
            </a:r>
            <a:r>
              <a:rPr lang="en-US" sz="1800"/>
              <a:t>:</a:t>
            </a:r>
            <a:endParaRPr lang="en-US" sz="1800"/>
          </a:p>
          <a:p>
            <a:pPr lvl="1"/>
            <a:r>
              <a:rPr lang="en-US" sz="1575"/>
              <a:t> Challenge :</a:t>
            </a:r>
            <a:endParaRPr lang="en-US" sz="1575"/>
          </a:p>
          <a:p>
            <a:pPr lvl="2"/>
            <a:r>
              <a:rPr lang="en-US" sz="1350"/>
              <a:t>System encountered compatibility isssues with certain hardware configurations , resulting in performance across different plateforms.</a:t>
            </a:r>
            <a:r>
              <a:rPr lang="en-US" sz="1800"/>
              <a:t> </a:t>
            </a:r>
            <a:endParaRPr lang="en-US" sz="1800"/>
          </a:p>
          <a:p>
            <a:pPr lvl="1"/>
            <a:r>
              <a:rPr lang="en-US" sz="1575"/>
              <a:t> Solution:</a:t>
            </a:r>
            <a:endParaRPr lang="en-US" sz="1575"/>
          </a:p>
          <a:p>
            <a:pPr lvl="2"/>
            <a:r>
              <a:rPr lang="en-US" sz="1350"/>
              <a:t> Checked other hardware configurations to identify and address compatibility issues.</a:t>
            </a:r>
            <a:endParaRPr lang="en-US" sz="1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 of object tracking..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365375"/>
            <a:ext cx="10972800" cy="582613"/>
          </a:xfrm>
        </p:spPr>
        <p:txBody>
          <a:bodyPr/>
          <a:p>
            <a:pPr algn="ctr"/>
            <a:r>
              <a:rPr lang="en-US"/>
              <a:t>Thank</a:t>
            </a:r>
            <a:br>
              <a:rPr lang="en-US"/>
            </a:br>
            <a:r>
              <a:rPr lang="en-US"/>
              <a:t>You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3895</Words>
  <Application>WPS Presentation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Object Tracking using OpenCV</vt:lpstr>
      <vt:lpstr>Index of the project</vt:lpstr>
      <vt:lpstr>Project Overview </vt:lpstr>
      <vt:lpstr>Tracking Process Overview</vt:lpstr>
      <vt:lpstr>Limitations and Performance Issues</vt:lpstr>
      <vt:lpstr>Achivements</vt:lpstr>
      <vt:lpstr>Challenges and solutions</vt:lpstr>
      <vt:lpstr>Demo of object tracking..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Tracking using OpenCV</dc:title>
  <dc:creator/>
  <cp:lastModifiedBy>feni.katharotiya</cp:lastModifiedBy>
  <cp:revision>39</cp:revision>
  <dcterms:created xsi:type="dcterms:W3CDTF">2024-02-22T09:24:00Z</dcterms:created>
  <dcterms:modified xsi:type="dcterms:W3CDTF">2024-02-23T05:12:48Z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48EEB8FE91934194B15702A643C650BB</vt:lpwstr>
  </property>
  <property fmtid="{D5CDD505-2E9C-101B-9397-08002B2CF9AE}" pid="3" name="KSOProductBuildVer">
    <vt:lpwstr>1033-11.2.0.10294</vt:lpwstr>
  </property>
</Properties>
</file>