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256" r:id="rId2"/>
    <p:sldId id="257" r:id="rId3"/>
    <p:sldId id="258" r:id="rId4"/>
    <p:sldId id="307" r:id="rId5"/>
    <p:sldId id="310" r:id="rId6"/>
    <p:sldId id="260" r:id="rId7"/>
    <p:sldId id="278" r:id="rId8"/>
    <p:sldId id="309" r:id="rId9"/>
    <p:sldId id="312" r:id="rId10"/>
    <p:sldId id="261" r:id="rId11"/>
    <p:sldId id="305" r:id="rId12"/>
    <p:sldId id="263" r:id="rId13"/>
    <p:sldId id="311" r:id="rId14"/>
    <p:sldId id="264" r:id="rId15"/>
    <p:sldId id="306" r:id="rId16"/>
    <p:sldId id="266" r:id="rId17"/>
    <p:sldId id="262" r:id="rId18"/>
    <p:sldId id="291" r:id="rId19"/>
    <p:sldId id="293" r:id="rId20"/>
    <p:sldId id="351" r:id="rId21"/>
    <p:sldId id="297" r:id="rId22"/>
    <p:sldId id="298" r:id="rId23"/>
    <p:sldId id="268" r:id="rId24"/>
    <p:sldId id="301" r:id="rId25"/>
    <p:sldId id="352" r:id="rId26"/>
    <p:sldId id="353" r:id="rId27"/>
    <p:sldId id="290" r:id="rId28"/>
    <p:sldId id="322" r:id="rId29"/>
    <p:sldId id="313" r:id="rId30"/>
    <p:sldId id="314" r:id="rId31"/>
    <p:sldId id="324" r:id="rId32"/>
    <p:sldId id="355" r:id="rId33"/>
    <p:sldId id="356" r:id="rId34"/>
    <p:sldId id="357" r:id="rId35"/>
    <p:sldId id="358" r:id="rId36"/>
    <p:sldId id="327" r:id="rId37"/>
    <p:sldId id="328" r:id="rId38"/>
    <p:sldId id="329" r:id="rId39"/>
    <p:sldId id="330" r:id="rId40"/>
    <p:sldId id="340" r:id="rId41"/>
    <p:sldId id="331" r:id="rId42"/>
    <p:sldId id="332" r:id="rId43"/>
    <p:sldId id="333" r:id="rId44"/>
    <p:sldId id="334" r:id="rId45"/>
    <p:sldId id="335" r:id="rId46"/>
    <p:sldId id="336" r:id="rId47"/>
    <p:sldId id="337" r:id="rId48"/>
    <p:sldId id="338" r:id="rId49"/>
    <p:sldId id="339" r:id="rId50"/>
    <p:sldId id="350" r:id="rId51"/>
    <p:sldId id="341" r:id="rId52"/>
    <p:sldId id="342" r:id="rId53"/>
    <p:sldId id="354" r:id="rId54"/>
    <p:sldId id="343" r:id="rId55"/>
    <p:sldId id="344" r:id="rId56"/>
    <p:sldId id="345" r:id="rId57"/>
    <p:sldId id="346" r:id="rId58"/>
    <p:sldId id="347" r:id="rId59"/>
    <p:sldId id="348" r:id="rId60"/>
    <p:sldId id="287"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258" autoAdjust="0"/>
    <p:restoredTop sz="93072" autoAdjust="0"/>
  </p:normalViewPr>
  <p:slideViewPr>
    <p:cSldViewPr>
      <p:cViewPr>
        <p:scale>
          <a:sx n="50" d="100"/>
          <a:sy n="50" d="100"/>
        </p:scale>
        <p:origin x="1216" y="2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DB021A-4B99-4BB6-AE7A-DBACD2C5952E}" type="datetimeFigureOut">
              <a:rPr lang="en-US" smtClean="0"/>
              <a:t>6/16/2025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7A0306-525E-43EC-BBE1-046D18EA12C6}" type="slidenum">
              <a:rPr lang="en-US" smtClean="0"/>
              <a:t>‹#›</a:t>
            </a:fld>
            <a:endParaRPr lang="en-US"/>
          </a:p>
        </p:txBody>
      </p:sp>
    </p:spTree>
    <p:extLst>
      <p:ext uri="{BB962C8B-B14F-4D97-AF65-F5344CB8AC3E}">
        <p14:creationId xmlns:p14="http://schemas.microsoft.com/office/powerpoint/2010/main" val="2053332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7A0306-525E-43EC-BBE1-046D18EA12C6}" type="slidenum">
              <a:rPr lang="en-US" smtClean="0"/>
              <a:t>2</a:t>
            </a:fld>
            <a:endParaRPr lang="en-US"/>
          </a:p>
        </p:txBody>
      </p:sp>
    </p:spTree>
    <p:extLst>
      <p:ext uri="{BB962C8B-B14F-4D97-AF65-F5344CB8AC3E}">
        <p14:creationId xmlns:p14="http://schemas.microsoft.com/office/powerpoint/2010/main" val="627924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77A0306-525E-43EC-BBE1-046D18EA12C6}" type="slidenum">
              <a:rPr lang="en-US" smtClean="0"/>
              <a:t>22</a:t>
            </a:fld>
            <a:endParaRPr lang="en-US"/>
          </a:p>
        </p:txBody>
      </p:sp>
    </p:spTree>
    <p:extLst>
      <p:ext uri="{BB962C8B-B14F-4D97-AF65-F5344CB8AC3E}">
        <p14:creationId xmlns:p14="http://schemas.microsoft.com/office/powerpoint/2010/main" val="1792714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C00AE-32C6-36A4-14AF-3EE05FC56036}"/>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B97BA840-B588-EC16-FD36-4382736C0ECC}"/>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C3C9CDC-3FC5-5202-782D-A91E24E35D31}"/>
              </a:ext>
            </a:extLst>
          </p:cNvPr>
          <p:cNvSpPr>
            <a:spLocks noGrp="1"/>
          </p:cNvSpPr>
          <p:nvPr>
            <p:ph type="dt" sz="half" idx="10"/>
          </p:nvPr>
        </p:nvSpPr>
        <p:spPr/>
        <p:txBody>
          <a:bodyPr/>
          <a:lstStyle/>
          <a:p>
            <a:fld id="{D90C5AFD-562B-4238-99C4-AA41247182B8}" type="datetime1">
              <a:rPr lang="en-US" smtClean="0"/>
              <a:t>6/16/2025</a:t>
            </a:fld>
            <a:endParaRPr lang="en-US"/>
          </a:p>
        </p:txBody>
      </p:sp>
      <p:sp>
        <p:nvSpPr>
          <p:cNvPr id="5" name="Footer Placeholder 4">
            <a:extLst>
              <a:ext uri="{FF2B5EF4-FFF2-40B4-BE49-F238E27FC236}">
                <a16:creationId xmlns:a16="http://schemas.microsoft.com/office/drawing/2014/main" id="{AFBFCEA7-9438-7FAD-D334-351BEFDDD4E7}"/>
              </a:ext>
            </a:extLst>
          </p:cNvPr>
          <p:cNvSpPr>
            <a:spLocks noGrp="1"/>
          </p:cNvSpPr>
          <p:nvPr>
            <p:ph type="ftr" sz="quarter" idx="11"/>
          </p:nvPr>
        </p:nvSpPr>
        <p:spPr/>
        <p:txBody>
          <a:bodyPr/>
          <a:lstStyle/>
          <a:p>
            <a:r>
              <a:rPr lang="en-US"/>
              <a:t>Department of Computer Science</a:t>
            </a:r>
          </a:p>
        </p:txBody>
      </p:sp>
      <p:sp>
        <p:nvSpPr>
          <p:cNvPr id="6" name="Slide Number Placeholder 5">
            <a:extLst>
              <a:ext uri="{FF2B5EF4-FFF2-40B4-BE49-F238E27FC236}">
                <a16:creationId xmlns:a16="http://schemas.microsoft.com/office/drawing/2014/main" id="{197011AD-2259-5A92-B4B6-F28D1E176EED}"/>
              </a:ext>
            </a:extLst>
          </p:cNvPr>
          <p:cNvSpPr>
            <a:spLocks noGrp="1"/>
          </p:cNvSpPr>
          <p:nvPr>
            <p:ph type="sldNum" sz="quarter" idx="12"/>
          </p:nvPr>
        </p:nvSpPr>
        <p:spPr/>
        <p:txBody>
          <a:bodyPr/>
          <a:lstStyle/>
          <a:p>
            <a:fld id="{AAE82F95-7126-4A3B-8748-A634ABE648CC}" type="slidenum">
              <a:rPr lang="en-US" smtClean="0"/>
              <a:t>‹#›</a:t>
            </a:fld>
            <a:endParaRPr lang="en-US"/>
          </a:p>
        </p:txBody>
      </p:sp>
    </p:spTree>
    <p:extLst>
      <p:ext uri="{BB962C8B-B14F-4D97-AF65-F5344CB8AC3E}">
        <p14:creationId xmlns:p14="http://schemas.microsoft.com/office/powerpoint/2010/main" val="3450810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924A5-E21B-134F-5F8B-5717C8B7071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28C242-2E59-38CF-DF63-BD42763F56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FD6419-1980-EAE7-0C7E-1EED86B5D32C}"/>
              </a:ext>
            </a:extLst>
          </p:cNvPr>
          <p:cNvSpPr>
            <a:spLocks noGrp="1"/>
          </p:cNvSpPr>
          <p:nvPr>
            <p:ph type="dt" sz="half" idx="10"/>
          </p:nvPr>
        </p:nvSpPr>
        <p:spPr/>
        <p:txBody>
          <a:bodyPr/>
          <a:lstStyle/>
          <a:p>
            <a:fld id="{4DBA7FB6-E0F8-4A9B-A867-3CAB846C7397}" type="datetime1">
              <a:rPr lang="en-US" smtClean="0"/>
              <a:t>6/16/2025</a:t>
            </a:fld>
            <a:endParaRPr lang="en-US"/>
          </a:p>
        </p:txBody>
      </p:sp>
      <p:sp>
        <p:nvSpPr>
          <p:cNvPr id="5" name="Footer Placeholder 4">
            <a:extLst>
              <a:ext uri="{FF2B5EF4-FFF2-40B4-BE49-F238E27FC236}">
                <a16:creationId xmlns:a16="http://schemas.microsoft.com/office/drawing/2014/main" id="{E8D6D1F8-1F69-A9CF-360E-B1C4E28BC5CB}"/>
              </a:ext>
            </a:extLst>
          </p:cNvPr>
          <p:cNvSpPr>
            <a:spLocks noGrp="1"/>
          </p:cNvSpPr>
          <p:nvPr>
            <p:ph type="ftr" sz="quarter" idx="11"/>
          </p:nvPr>
        </p:nvSpPr>
        <p:spPr/>
        <p:txBody>
          <a:bodyPr/>
          <a:lstStyle/>
          <a:p>
            <a:r>
              <a:rPr lang="en-US"/>
              <a:t>Department of Computer Science</a:t>
            </a:r>
          </a:p>
        </p:txBody>
      </p:sp>
      <p:sp>
        <p:nvSpPr>
          <p:cNvPr id="6" name="Slide Number Placeholder 5">
            <a:extLst>
              <a:ext uri="{FF2B5EF4-FFF2-40B4-BE49-F238E27FC236}">
                <a16:creationId xmlns:a16="http://schemas.microsoft.com/office/drawing/2014/main" id="{8A9AA2E8-4C10-740C-3013-4E999A65AE37}"/>
              </a:ext>
            </a:extLst>
          </p:cNvPr>
          <p:cNvSpPr>
            <a:spLocks noGrp="1"/>
          </p:cNvSpPr>
          <p:nvPr>
            <p:ph type="sldNum" sz="quarter" idx="12"/>
          </p:nvPr>
        </p:nvSpPr>
        <p:spPr/>
        <p:txBody>
          <a:bodyPr/>
          <a:lstStyle/>
          <a:p>
            <a:fld id="{AAE82F95-7126-4A3B-8748-A634ABE648CC}" type="slidenum">
              <a:rPr lang="en-US" smtClean="0"/>
              <a:t>‹#›</a:t>
            </a:fld>
            <a:endParaRPr lang="en-US"/>
          </a:p>
        </p:txBody>
      </p:sp>
    </p:spTree>
    <p:extLst>
      <p:ext uri="{BB962C8B-B14F-4D97-AF65-F5344CB8AC3E}">
        <p14:creationId xmlns:p14="http://schemas.microsoft.com/office/powerpoint/2010/main" val="663565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C895E6-A5E4-2AC9-B3B5-AE59EEA6BC27}"/>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8B5296-8FFD-2E25-8C1D-F92F881282AF}"/>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6A3CC7-509E-222F-6183-E117732DBDA2}"/>
              </a:ext>
            </a:extLst>
          </p:cNvPr>
          <p:cNvSpPr>
            <a:spLocks noGrp="1"/>
          </p:cNvSpPr>
          <p:nvPr>
            <p:ph type="dt" sz="half" idx="10"/>
          </p:nvPr>
        </p:nvSpPr>
        <p:spPr/>
        <p:txBody>
          <a:bodyPr/>
          <a:lstStyle/>
          <a:p>
            <a:fld id="{73A5BF0E-B2A8-424A-B91A-A071134B0F76}" type="datetime1">
              <a:rPr lang="en-US" smtClean="0"/>
              <a:t>6/16/2025</a:t>
            </a:fld>
            <a:endParaRPr lang="en-US"/>
          </a:p>
        </p:txBody>
      </p:sp>
      <p:sp>
        <p:nvSpPr>
          <p:cNvPr id="5" name="Footer Placeholder 4">
            <a:extLst>
              <a:ext uri="{FF2B5EF4-FFF2-40B4-BE49-F238E27FC236}">
                <a16:creationId xmlns:a16="http://schemas.microsoft.com/office/drawing/2014/main" id="{E617B7CD-9B5F-20D1-E3F1-06FE41CE93DC}"/>
              </a:ext>
            </a:extLst>
          </p:cNvPr>
          <p:cNvSpPr>
            <a:spLocks noGrp="1"/>
          </p:cNvSpPr>
          <p:nvPr>
            <p:ph type="ftr" sz="quarter" idx="11"/>
          </p:nvPr>
        </p:nvSpPr>
        <p:spPr/>
        <p:txBody>
          <a:bodyPr/>
          <a:lstStyle/>
          <a:p>
            <a:r>
              <a:rPr lang="en-US"/>
              <a:t>Department of Computer Science</a:t>
            </a:r>
          </a:p>
        </p:txBody>
      </p:sp>
      <p:sp>
        <p:nvSpPr>
          <p:cNvPr id="6" name="Slide Number Placeholder 5">
            <a:extLst>
              <a:ext uri="{FF2B5EF4-FFF2-40B4-BE49-F238E27FC236}">
                <a16:creationId xmlns:a16="http://schemas.microsoft.com/office/drawing/2014/main" id="{D4FF664C-4C42-2D50-D44D-BBA9AD8F7297}"/>
              </a:ext>
            </a:extLst>
          </p:cNvPr>
          <p:cNvSpPr>
            <a:spLocks noGrp="1"/>
          </p:cNvSpPr>
          <p:nvPr>
            <p:ph type="sldNum" sz="quarter" idx="12"/>
          </p:nvPr>
        </p:nvSpPr>
        <p:spPr/>
        <p:txBody>
          <a:bodyPr/>
          <a:lstStyle/>
          <a:p>
            <a:fld id="{AAE82F95-7126-4A3B-8748-A634ABE648CC}" type="slidenum">
              <a:rPr lang="en-US" smtClean="0"/>
              <a:t>‹#›</a:t>
            </a:fld>
            <a:endParaRPr lang="en-US"/>
          </a:p>
        </p:txBody>
      </p:sp>
    </p:spTree>
    <p:extLst>
      <p:ext uri="{BB962C8B-B14F-4D97-AF65-F5344CB8AC3E}">
        <p14:creationId xmlns:p14="http://schemas.microsoft.com/office/powerpoint/2010/main" val="1506303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B920B-B0B1-4A7B-E545-A37A8116B7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243E6A4-3D4F-2357-51EF-4FACA1347A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E0ACD5-4D40-051E-EEF4-AF1EE1C3EB30}"/>
              </a:ext>
            </a:extLst>
          </p:cNvPr>
          <p:cNvSpPr>
            <a:spLocks noGrp="1"/>
          </p:cNvSpPr>
          <p:nvPr>
            <p:ph type="dt" sz="half" idx="10"/>
          </p:nvPr>
        </p:nvSpPr>
        <p:spPr/>
        <p:txBody>
          <a:bodyPr/>
          <a:lstStyle/>
          <a:p>
            <a:fld id="{216E5B4B-5D97-4CDA-895A-BFCBBDDB30BA}" type="datetime1">
              <a:rPr lang="en-US" smtClean="0"/>
              <a:t>6/16/2025</a:t>
            </a:fld>
            <a:endParaRPr lang="en-US"/>
          </a:p>
        </p:txBody>
      </p:sp>
      <p:sp>
        <p:nvSpPr>
          <p:cNvPr id="5" name="Footer Placeholder 4">
            <a:extLst>
              <a:ext uri="{FF2B5EF4-FFF2-40B4-BE49-F238E27FC236}">
                <a16:creationId xmlns:a16="http://schemas.microsoft.com/office/drawing/2014/main" id="{E665C305-38FA-3CFB-7AB2-69CE7EDDE929}"/>
              </a:ext>
            </a:extLst>
          </p:cNvPr>
          <p:cNvSpPr>
            <a:spLocks noGrp="1"/>
          </p:cNvSpPr>
          <p:nvPr>
            <p:ph type="ftr" sz="quarter" idx="11"/>
          </p:nvPr>
        </p:nvSpPr>
        <p:spPr/>
        <p:txBody>
          <a:bodyPr/>
          <a:lstStyle/>
          <a:p>
            <a:r>
              <a:rPr lang="en-US"/>
              <a:t>Department of Computer Science</a:t>
            </a:r>
          </a:p>
        </p:txBody>
      </p:sp>
      <p:sp>
        <p:nvSpPr>
          <p:cNvPr id="6" name="Slide Number Placeholder 5">
            <a:extLst>
              <a:ext uri="{FF2B5EF4-FFF2-40B4-BE49-F238E27FC236}">
                <a16:creationId xmlns:a16="http://schemas.microsoft.com/office/drawing/2014/main" id="{A3FCA222-8B33-CA6F-1F2E-01B8F4F516CC}"/>
              </a:ext>
            </a:extLst>
          </p:cNvPr>
          <p:cNvSpPr>
            <a:spLocks noGrp="1"/>
          </p:cNvSpPr>
          <p:nvPr>
            <p:ph type="sldNum" sz="quarter" idx="12"/>
          </p:nvPr>
        </p:nvSpPr>
        <p:spPr/>
        <p:txBody>
          <a:bodyPr/>
          <a:lstStyle/>
          <a:p>
            <a:fld id="{AAE82F95-7126-4A3B-8748-A634ABE648CC}" type="slidenum">
              <a:rPr lang="en-US" smtClean="0"/>
              <a:t>‹#›</a:t>
            </a:fld>
            <a:endParaRPr lang="en-US"/>
          </a:p>
        </p:txBody>
      </p:sp>
    </p:spTree>
    <p:extLst>
      <p:ext uri="{BB962C8B-B14F-4D97-AF65-F5344CB8AC3E}">
        <p14:creationId xmlns:p14="http://schemas.microsoft.com/office/powerpoint/2010/main" val="3242863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68F41-EFF2-A6EE-4C54-D93EF517C5FD}"/>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E1D0EC9-A300-E266-07A0-F76699126FF7}"/>
              </a:ext>
            </a:extLst>
          </p:cNvPr>
          <p:cNvSpPr>
            <a:spLocks noGrp="1"/>
          </p:cNvSpPr>
          <p:nvPr>
            <p:ph type="body" idx="1"/>
          </p:nvPr>
        </p:nvSpPr>
        <p:spPr>
          <a:xfrm>
            <a:off x="623888" y="4589464"/>
            <a:ext cx="7886700"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144A82-D87B-7B58-C2B8-48C45D023B54}"/>
              </a:ext>
            </a:extLst>
          </p:cNvPr>
          <p:cNvSpPr>
            <a:spLocks noGrp="1"/>
          </p:cNvSpPr>
          <p:nvPr>
            <p:ph type="dt" sz="half" idx="10"/>
          </p:nvPr>
        </p:nvSpPr>
        <p:spPr/>
        <p:txBody>
          <a:bodyPr/>
          <a:lstStyle/>
          <a:p>
            <a:fld id="{15A4F11A-D4E5-4101-8565-D0DE9FD08EE0}" type="datetime1">
              <a:rPr lang="en-US" smtClean="0"/>
              <a:t>6/16/2025</a:t>
            </a:fld>
            <a:endParaRPr lang="en-US"/>
          </a:p>
        </p:txBody>
      </p:sp>
      <p:sp>
        <p:nvSpPr>
          <p:cNvPr id="5" name="Footer Placeholder 4">
            <a:extLst>
              <a:ext uri="{FF2B5EF4-FFF2-40B4-BE49-F238E27FC236}">
                <a16:creationId xmlns:a16="http://schemas.microsoft.com/office/drawing/2014/main" id="{92529A0F-7A5E-8287-5E04-4231C95C9BD4}"/>
              </a:ext>
            </a:extLst>
          </p:cNvPr>
          <p:cNvSpPr>
            <a:spLocks noGrp="1"/>
          </p:cNvSpPr>
          <p:nvPr>
            <p:ph type="ftr" sz="quarter" idx="11"/>
          </p:nvPr>
        </p:nvSpPr>
        <p:spPr/>
        <p:txBody>
          <a:bodyPr/>
          <a:lstStyle/>
          <a:p>
            <a:r>
              <a:rPr lang="en-US"/>
              <a:t>Department of Computer Science</a:t>
            </a:r>
          </a:p>
        </p:txBody>
      </p:sp>
      <p:sp>
        <p:nvSpPr>
          <p:cNvPr id="6" name="Slide Number Placeholder 5">
            <a:extLst>
              <a:ext uri="{FF2B5EF4-FFF2-40B4-BE49-F238E27FC236}">
                <a16:creationId xmlns:a16="http://schemas.microsoft.com/office/drawing/2014/main" id="{5F5A5738-AF0F-6B6D-5294-5207976B9B40}"/>
              </a:ext>
            </a:extLst>
          </p:cNvPr>
          <p:cNvSpPr>
            <a:spLocks noGrp="1"/>
          </p:cNvSpPr>
          <p:nvPr>
            <p:ph type="sldNum" sz="quarter" idx="12"/>
          </p:nvPr>
        </p:nvSpPr>
        <p:spPr/>
        <p:txBody>
          <a:bodyPr/>
          <a:lstStyle/>
          <a:p>
            <a:fld id="{AAE82F95-7126-4A3B-8748-A634ABE648CC}" type="slidenum">
              <a:rPr lang="en-US" smtClean="0"/>
              <a:t>‹#›</a:t>
            </a:fld>
            <a:endParaRPr lang="en-US"/>
          </a:p>
        </p:txBody>
      </p:sp>
    </p:spTree>
    <p:extLst>
      <p:ext uri="{BB962C8B-B14F-4D97-AF65-F5344CB8AC3E}">
        <p14:creationId xmlns:p14="http://schemas.microsoft.com/office/powerpoint/2010/main" val="570466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881FF-BC79-322E-E1F3-C6159E4DF1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77ED1F-6C3A-4F68-29E5-125E335A42A1}"/>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75E19B5-8F86-8934-3962-44C0DF41E1E1}"/>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877629F-3FBD-2CC7-342E-C7E5EA675DB4}"/>
              </a:ext>
            </a:extLst>
          </p:cNvPr>
          <p:cNvSpPr>
            <a:spLocks noGrp="1"/>
          </p:cNvSpPr>
          <p:nvPr>
            <p:ph type="dt" sz="half" idx="10"/>
          </p:nvPr>
        </p:nvSpPr>
        <p:spPr/>
        <p:txBody>
          <a:bodyPr/>
          <a:lstStyle/>
          <a:p>
            <a:fld id="{792DCDC1-889B-40C4-A5C1-80AF1041A1F6}" type="datetime1">
              <a:rPr lang="en-US" smtClean="0"/>
              <a:t>6/16/2025</a:t>
            </a:fld>
            <a:endParaRPr lang="en-US"/>
          </a:p>
        </p:txBody>
      </p:sp>
      <p:sp>
        <p:nvSpPr>
          <p:cNvPr id="6" name="Footer Placeholder 5">
            <a:extLst>
              <a:ext uri="{FF2B5EF4-FFF2-40B4-BE49-F238E27FC236}">
                <a16:creationId xmlns:a16="http://schemas.microsoft.com/office/drawing/2014/main" id="{712037D3-AE94-6DAE-47AD-E685582C2385}"/>
              </a:ext>
            </a:extLst>
          </p:cNvPr>
          <p:cNvSpPr>
            <a:spLocks noGrp="1"/>
          </p:cNvSpPr>
          <p:nvPr>
            <p:ph type="ftr" sz="quarter" idx="11"/>
          </p:nvPr>
        </p:nvSpPr>
        <p:spPr/>
        <p:txBody>
          <a:bodyPr/>
          <a:lstStyle/>
          <a:p>
            <a:r>
              <a:rPr lang="en-US"/>
              <a:t>Department of Computer Science</a:t>
            </a:r>
          </a:p>
        </p:txBody>
      </p:sp>
      <p:sp>
        <p:nvSpPr>
          <p:cNvPr id="7" name="Slide Number Placeholder 6">
            <a:extLst>
              <a:ext uri="{FF2B5EF4-FFF2-40B4-BE49-F238E27FC236}">
                <a16:creationId xmlns:a16="http://schemas.microsoft.com/office/drawing/2014/main" id="{F3E6F2B5-2E0C-067B-729A-BD91552C5467}"/>
              </a:ext>
            </a:extLst>
          </p:cNvPr>
          <p:cNvSpPr>
            <a:spLocks noGrp="1"/>
          </p:cNvSpPr>
          <p:nvPr>
            <p:ph type="sldNum" sz="quarter" idx="12"/>
          </p:nvPr>
        </p:nvSpPr>
        <p:spPr/>
        <p:txBody>
          <a:bodyPr/>
          <a:lstStyle/>
          <a:p>
            <a:fld id="{AAE82F95-7126-4A3B-8748-A634ABE648CC}" type="slidenum">
              <a:rPr lang="en-US" smtClean="0"/>
              <a:t>‹#›</a:t>
            </a:fld>
            <a:endParaRPr lang="en-US"/>
          </a:p>
        </p:txBody>
      </p:sp>
    </p:spTree>
    <p:extLst>
      <p:ext uri="{BB962C8B-B14F-4D97-AF65-F5344CB8AC3E}">
        <p14:creationId xmlns:p14="http://schemas.microsoft.com/office/powerpoint/2010/main" val="3320240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97994-2795-93BF-64E1-27ED35A110EF}"/>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3546AD-F27E-8FBC-F0E6-CAB25206DE3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369CD485-BC7F-5781-4C2F-EDAA6414DD0C}"/>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9A8A12E-9B50-B748-A71B-5F2F5C160B7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CDE0A8C5-C0B9-BBD2-DDDA-CC4A505D206A}"/>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6C733A-A4FB-4EA5-2EBA-3117A89FE7F3}"/>
              </a:ext>
            </a:extLst>
          </p:cNvPr>
          <p:cNvSpPr>
            <a:spLocks noGrp="1"/>
          </p:cNvSpPr>
          <p:nvPr>
            <p:ph type="dt" sz="half" idx="10"/>
          </p:nvPr>
        </p:nvSpPr>
        <p:spPr/>
        <p:txBody>
          <a:bodyPr/>
          <a:lstStyle/>
          <a:p>
            <a:fld id="{ACE29708-1F9B-4B48-949A-710B7DEEADBD}" type="datetime1">
              <a:rPr lang="en-US" smtClean="0"/>
              <a:t>6/16/2025</a:t>
            </a:fld>
            <a:endParaRPr lang="en-US"/>
          </a:p>
        </p:txBody>
      </p:sp>
      <p:sp>
        <p:nvSpPr>
          <p:cNvPr id="8" name="Footer Placeholder 7">
            <a:extLst>
              <a:ext uri="{FF2B5EF4-FFF2-40B4-BE49-F238E27FC236}">
                <a16:creationId xmlns:a16="http://schemas.microsoft.com/office/drawing/2014/main" id="{2DB1D3CE-C48F-12A9-0DB7-F5BDA03E460F}"/>
              </a:ext>
            </a:extLst>
          </p:cNvPr>
          <p:cNvSpPr>
            <a:spLocks noGrp="1"/>
          </p:cNvSpPr>
          <p:nvPr>
            <p:ph type="ftr" sz="quarter" idx="11"/>
          </p:nvPr>
        </p:nvSpPr>
        <p:spPr/>
        <p:txBody>
          <a:bodyPr/>
          <a:lstStyle/>
          <a:p>
            <a:r>
              <a:rPr lang="en-US"/>
              <a:t>Department of Computer Science</a:t>
            </a:r>
          </a:p>
        </p:txBody>
      </p:sp>
      <p:sp>
        <p:nvSpPr>
          <p:cNvPr id="9" name="Slide Number Placeholder 8">
            <a:extLst>
              <a:ext uri="{FF2B5EF4-FFF2-40B4-BE49-F238E27FC236}">
                <a16:creationId xmlns:a16="http://schemas.microsoft.com/office/drawing/2014/main" id="{872997E0-A455-BCD9-9E9B-5FAB302343F6}"/>
              </a:ext>
            </a:extLst>
          </p:cNvPr>
          <p:cNvSpPr>
            <a:spLocks noGrp="1"/>
          </p:cNvSpPr>
          <p:nvPr>
            <p:ph type="sldNum" sz="quarter" idx="12"/>
          </p:nvPr>
        </p:nvSpPr>
        <p:spPr/>
        <p:txBody>
          <a:bodyPr/>
          <a:lstStyle/>
          <a:p>
            <a:fld id="{AAE82F95-7126-4A3B-8748-A634ABE648CC}" type="slidenum">
              <a:rPr lang="en-US" smtClean="0"/>
              <a:t>‹#›</a:t>
            </a:fld>
            <a:endParaRPr lang="en-US"/>
          </a:p>
        </p:txBody>
      </p:sp>
    </p:spTree>
    <p:extLst>
      <p:ext uri="{BB962C8B-B14F-4D97-AF65-F5344CB8AC3E}">
        <p14:creationId xmlns:p14="http://schemas.microsoft.com/office/powerpoint/2010/main" val="4048543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C7CC1-5166-1610-B694-81F57E6884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0A510A-073D-618E-4D31-6F4EA4E50B80}"/>
              </a:ext>
            </a:extLst>
          </p:cNvPr>
          <p:cNvSpPr>
            <a:spLocks noGrp="1"/>
          </p:cNvSpPr>
          <p:nvPr>
            <p:ph type="dt" sz="half" idx="10"/>
          </p:nvPr>
        </p:nvSpPr>
        <p:spPr/>
        <p:txBody>
          <a:bodyPr/>
          <a:lstStyle/>
          <a:p>
            <a:fld id="{1E9BFA85-A3EB-4D3A-939D-B47D2386FE24}" type="datetime1">
              <a:rPr lang="en-US" smtClean="0"/>
              <a:t>6/16/2025</a:t>
            </a:fld>
            <a:endParaRPr lang="en-US"/>
          </a:p>
        </p:txBody>
      </p:sp>
      <p:sp>
        <p:nvSpPr>
          <p:cNvPr id="4" name="Footer Placeholder 3">
            <a:extLst>
              <a:ext uri="{FF2B5EF4-FFF2-40B4-BE49-F238E27FC236}">
                <a16:creationId xmlns:a16="http://schemas.microsoft.com/office/drawing/2014/main" id="{4E584D9E-9E4C-1BE4-57E9-AFBE1B56AF47}"/>
              </a:ext>
            </a:extLst>
          </p:cNvPr>
          <p:cNvSpPr>
            <a:spLocks noGrp="1"/>
          </p:cNvSpPr>
          <p:nvPr>
            <p:ph type="ftr" sz="quarter" idx="11"/>
          </p:nvPr>
        </p:nvSpPr>
        <p:spPr/>
        <p:txBody>
          <a:bodyPr/>
          <a:lstStyle/>
          <a:p>
            <a:r>
              <a:rPr lang="en-US"/>
              <a:t>Department of Computer Science</a:t>
            </a:r>
          </a:p>
        </p:txBody>
      </p:sp>
      <p:sp>
        <p:nvSpPr>
          <p:cNvPr id="5" name="Slide Number Placeholder 4">
            <a:extLst>
              <a:ext uri="{FF2B5EF4-FFF2-40B4-BE49-F238E27FC236}">
                <a16:creationId xmlns:a16="http://schemas.microsoft.com/office/drawing/2014/main" id="{1691C48F-1A52-9BB9-3261-9B517C8B8A29}"/>
              </a:ext>
            </a:extLst>
          </p:cNvPr>
          <p:cNvSpPr>
            <a:spLocks noGrp="1"/>
          </p:cNvSpPr>
          <p:nvPr>
            <p:ph type="sldNum" sz="quarter" idx="12"/>
          </p:nvPr>
        </p:nvSpPr>
        <p:spPr/>
        <p:txBody>
          <a:bodyPr/>
          <a:lstStyle/>
          <a:p>
            <a:fld id="{AAE82F95-7126-4A3B-8748-A634ABE648CC}" type="slidenum">
              <a:rPr lang="en-US" smtClean="0"/>
              <a:t>‹#›</a:t>
            </a:fld>
            <a:endParaRPr lang="en-US"/>
          </a:p>
        </p:txBody>
      </p:sp>
    </p:spTree>
    <p:extLst>
      <p:ext uri="{BB962C8B-B14F-4D97-AF65-F5344CB8AC3E}">
        <p14:creationId xmlns:p14="http://schemas.microsoft.com/office/powerpoint/2010/main" val="380432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20678C-2391-6295-AA9C-E45B5FA60D6A}"/>
              </a:ext>
            </a:extLst>
          </p:cNvPr>
          <p:cNvSpPr>
            <a:spLocks noGrp="1"/>
          </p:cNvSpPr>
          <p:nvPr>
            <p:ph type="dt" sz="half" idx="10"/>
          </p:nvPr>
        </p:nvSpPr>
        <p:spPr/>
        <p:txBody>
          <a:bodyPr/>
          <a:lstStyle/>
          <a:p>
            <a:fld id="{295CB3B6-E546-4C7C-B170-587CE4625574}" type="datetime1">
              <a:rPr lang="en-US" smtClean="0"/>
              <a:t>6/16/2025</a:t>
            </a:fld>
            <a:endParaRPr lang="en-US"/>
          </a:p>
        </p:txBody>
      </p:sp>
      <p:sp>
        <p:nvSpPr>
          <p:cNvPr id="3" name="Footer Placeholder 2">
            <a:extLst>
              <a:ext uri="{FF2B5EF4-FFF2-40B4-BE49-F238E27FC236}">
                <a16:creationId xmlns:a16="http://schemas.microsoft.com/office/drawing/2014/main" id="{B082A969-5EE9-A006-0041-54F88B250D09}"/>
              </a:ext>
            </a:extLst>
          </p:cNvPr>
          <p:cNvSpPr>
            <a:spLocks noGrp="1"/>
          </p:cNvSpPr>
          <p:nvPr>
            <p:ph type="ftr" sz="quarter" idx="11"/>
          </p:nvPr>
        </p:nvSpPr>
        <p:spPr/>
        <p:txBody>
          <a:bodyPr/>
          <a:lstStyle/>
          <a:p>
            <a:r>
              <a:rPr lang="en-US"/>
              <a:t>Department of Computer Science</a:t>
            </a:r>
          </a:p>
        </p:txBody>
      </p:sp>
      <p:sp>
        <p:nvSpPr>
          <p:cNvPr id="4" name="Slide Number Placeholder 3">
            <a:extLst>
              <a:ext uri="{FF2B5EF4-FFF2-40B4-BE49-F238E27FC236}">
                <a16:creationId xmlns:a16="http://schemas.microsoft.com/office/drawing/2014/main" id="{76A0694E-EAF6-0B4C-A9BD-958BA482C979}"/>
              </a:ext>
            </a:extLst>
          </p:cNvPr>
          <p:cNvSpPr>
            <a:spLocks noGrp="1"/>
          </p:cNvSpPr>
          <p:nvPr>
            <p:ph type="sldNum" sz="quarter" idx="12"/>
          </p:nvPr>
        </p:nvSpPr>
        <p:spPr/>
        <p:txBody>
          <a:bodyPr/>
          <a:lstStyle/>
          <a:p>
            <a:fld id="{AAE82F95-7126-4A3B-8748-A634ABE648CC}" type="slidenum">
              <a:rPr lang="en-US" smtClean="0"/>
              <a:t>‹#›</a:t>
            </a:fld>
            <a:endParaRPr lang="en-US"/>
          </a:p>
        </p:txBody>
      </p:sp>
    </p:spTree>
    <p:extLst>
      <p:ext uri="{BB962C8B-B14F-4D97-AF65-F5344CB8AC3E}">
        <p14:creationId xmlns:p14="http://schemas.microsoft.com/office/powerpoint/2010/main" val="1719763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BE469-A045-0F25-F165-001852B7980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D8BB235-60F9-CA14-A904-1949DBDEA36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6794331-30FA-28F0-C5F4-37872574813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09DCE9A-120A-6190-5B1E-33EDDFFB6944}"/>
              </a:ext>
            </a:extLst>
          </p:cNvPr>
          <p:cNvSpPr>
            <a:spLocks noGrp="1"/>
          </p:cNvSpPr>
          <p:nvPr>
            <p:ph type="dt" sz="half" idx="10"/>
          </p:nvPr>
        </p:nvSpPr>
        <p:spPr/>
        <p:txBody>
          <a:bodyPr/>
          <a:lstStyle/>
          <a:p>
            <a:fld id="{B78B75EB-AE89-4020-8447-78692246F366}" type="datetime1">
              <a:rPr lang="en-US" smtClean="0"/>
              <a:t>6/16/2025</a:t>
            </a:fld>
            <a:endParaRPr lang="en-US"/>
          </a:p>
        </p:txBody>
      </p:sp>
      <p:sp>
        <p:nvSpPr>
          <p:cNvPr id="6" name="Footer Placeholder 5">
            <a:extLst>
              <a:ext uri="{FF2B5EF4-FFF2-40B4-BE49-F238E27FC236}">
                <a16:creationId xmlns:a16="http://schemas.microsoft.com/office/drawing/2014/main" id="{04847366-705D-CB51-FC17-668E818CE451}"/>
              </a:ext>
            </a:extLst>
          </p:cNvPr>
          <p:cNvSpPr>
            <a:spLocks noGrp="1"/>
          </p:cNvSpPr>
          <p:nvPr>
            <p:ph type="ftr" sz="quarter" idx="11"/>
          </p:nvPr>
        </p:nvSpPr>
        <p:spPr/>
        <p:txBody>
          <a:bodyPr/>
          <a:lstStyle/>
          <a:p>
            <a:r>
              <a:rPr lang="en-US"/>
              <a:t>Department of Computer Science</a:t>
            </a:r>
          </a:p>
        </p:txBody>
      </p:sp>
      <p:sp>
        <p:nvSpPr>
          <p:cNvPr id="7" name="Slide Number Placeholder 6">
            <a:extLst>
              <a:ext uri="{FF2B5EF4-FFF2-40B4-BE49-F238E27FC236}">
                <a16:creationId xmlns:a16="http://schemas.microsoft.com/office/drawing/2014/main" id="{9E8631AB-FAC6-18D9-C57A-9CEF0D53E74C}"/>
              </a:ext>
            </a:extLst>
          </p:cNvPr>
          <p:cNvSpPr>
            <a:spLocks noGrp="1"/>
          </p:cNvSpPr>
          <p:nvPr>
            <p:ph type="sldNum" sz="quarter" idx="12"/>
          </p:nvPr>
        </p:nvSpPr>
        <p:spPr/>
        <p:txBody>
          <a:bodyPr/>
          <a:lstStyle/>
          <a:p>
            <a:fld id="{AAE82F95-7126-4A3B-8748-A634ABE648CC}" type="slidenum">
              <a:rPr lang="en-US" smtClean="0"/>
              <a:t>‹#›</a:t>
            </a:fld>
            <a:endParaRPr lang="en-US"/>
          </a:p>
        </p:txBody>
      </p:sp>
    </p:spTree>
    <p:extLst>
      <p:ext uri="{BB962C8B-B14F-4D97-AF65-F5344CB8AC3E}">
        <p14:creationId xmlns:p14="http://schemas.microsoft.com/office/powerpoint/2010/main" val="1818581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CC4D7-D607-611C-2BA6-E8BCA8A5659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6934948-AB9C-F4FE-5D5C-C6EAF211089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0CE7CB46-25E7-B521-A318-10B1387CDBA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595C089-AD6F-D005-889D-33153E7880BF}"/>
              </a:ext>
            </a:extLst>
          </p:cNvPr>
          <p:cNvSpPr>
            <a:spLocks noGrp="1"/>
          </p:cNvSpPr>
          <p:nvPr>
            <p:ph type="dt" sz="half" idx="10"/>
          </p:nvPr>
        </p:nvSpPr>
        <p:spPr/>
        <p:txBody>
          <a:bodyPr/>
          <a:lstStyle/>
          <a:p>
            <a:fld id="{546C2C1D-0BCD-4C7D-8D03-402701AA6552}" type="datetime1">
              <a:rPr lang="en-US" smtClean="0"/>
              <a:t>6/16/2025</a:t>
            </a:fld>
            <a:endParaRPr lang="en-US"/>
          </a:p>
        </p:txBody>
      </p:sp>
      <p:sp>
        <p:nvSpPr>
          <p:cNvPr id="6" name="Footer Placeholder 5">
            <a:extLst>
              <a:ext uri="{FF2B5EF4-FFF2-40B4-BE49-F238E27FC236}">
                <a16:creationId xmlns:a16="http://schemas.microsoft.com/office/drawing/2014/main" id="{F2CECA29-2BF5-3D68-6C78-835B2AA986B3}"/>
              </a:ext>
            </a:extLst>
          </p:cNvPr>
          <p:cNvSpPr>
            <a:spLocks noGrp="1"/>
          </p:cNvSpPr>
          <p:nvPr>
            <p:ph type="ftr" sz="quarter" idx="11"/>
          </p:nvPr>
        </p:nvSpPr>
        <p:spPr/>
        <p:txBody>
          <a:bodyPr/>
          <a:lstStyle/>
          <a:p>
            <a:r>
              <a:rPr lang="en-US"/>
              <a:t>Department of Computer Science</a:t>
            </a:r>
          </a:p>
        </p:txBody>
      </p:sp>
      <p:sp>
        <p:nvSpPr>
          <p:cNvPr id="7" name="Slide Number Placeholder 6">
            <a:extLst>
              <a:ext uri="{FF2B5EF4-FFF2-40B4-BE49-F238E27FC236}">
                <a16:creationId xmlns:a16="http://schemas.microsoft.com/office/drawing/2014/main" id="{54513824-B183-7815-D57B-5864BA38C42E}"/>
              </a:ext>
            </a:extLst>
          </p:cNvPr>
          <p:cNvSpPr>
            <a:spLocks noGrp="1"/>
          </p:cNvSpPr>
          <p:nvPr>
            <p:ph type="sldNum" sz="quarter" idx="12"/>
          </p:nvPr>
        </p:nvSpPr>
        <p:spPr/>
        <p:txBody>
          <a:bodyPr/>
          <a:lstStyle/>
          <a:p>
            <a:fld id="{AAE82F95-7126-4A3B-8748-A634ABE648CC}" type="slidenum">
              <a:rPr lang="en-US" smtClean="0"/>
              <a:t>‹#›</a:t>
            </a:fld>
            <a:endParaRPr lang="en-US"/>
          </a:p>
        </p:txBody>
      </p:sp>
    </p:spTree>
    <p:extLst>
      <p:ext uri="{BB962C8B-B14F-4D97-AF65-F5344CB8AC3E}">
        <p14:creationId xmlns:p14="http://schemas.microsoft.com/office/powerpoint/2010/main" val="4284830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B38388-EC55-7723-3DD1-F4214633D44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C4776A9-BCB1-D21F-88E4-6FD2B018E54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FC4855-35C2-22B8-0E0A-60488FBFA34F}"/>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82000"/>
                  </a:schemeClr>
                </a:solidFill>
              </a:defRPr>
            </a:lvl1pPr>
          </a:lstStyle>
          <a:p>
            <a:fld id="{53681804-99E3-4429-A819-2E36E19EB0CB}" type="datetime1">
              <a:rPr lang="en-US" smtClean="0"/>
              <a:t>6/16/2025</a:t>
            </a:fld>
            <a:endParaRPr lang="en-US"/>
          </a:p>
        </p:txBody>
      </p:sp>
      <p:sp>
        <p:nvSpPr>
          <p:cNvPr id="5" name="Footer Placeholder 4">
            <a:extLst>
              <a:ext uri="{FF2B5EF4-FFF2-40B4-BE49-F238E27FC236}">
                <a16:creationId xmlns:a16="http://schemas.microsoft.com/office/drawing/2014/main" id="{A79CB4E1-96AC-8320-4F5F-67EB77198C8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82000"/>
                  </a:schemeClr>
                </a:solidFill>
              </a:defRPr>
            </a:lvl1pPr>
          </a:lstStyle>
          <a:p>
            <a:r>
              <a:rPr lang="en-US"/>
              <a:t>Department of Computer Science</a:t>
            </a:r>
          </a:p>
        </p:txBody>
      </p:sp>
      <p:sp>
        <p:nvSpPr>
          <p:cNvPr id="6" name="Slide Number Placeholder 5">
            <a:extLst>
              <a:ext uri="{FF2B5EF4-FFF2-40B4-BE49-F238E27FC236}">
                <a16:creationId xmlns:a16="http://schemas.microsoft.com/office/drawing/2014/main" id="{38D5D98C-0973-ED3A-5E9B-73629BA5CE4E}"/>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82000"/>
                  </a:schemeClr>
                </a:solidFill>
              </a:defRPr>
            </a:lvl1pPr>
          </a:lstStyle>
          <a:p>
            <a:fld id="{AAE82F95-7126-4A3B-8748-A634ABE648CC}" type="slidenum">
              <a:rPr lang="en-US" smtClean="0"/>
              <a:t>‹#›</a:t>
            </a:fld>
            <a:endParaRPr lang="en-US"/>
          </a:p>
        </p:txBody>
      </p:sp>
    </p:spTree>
    <p:extLst>
      <p:ext uri="{BB962C8B-B14F-4D97-AF65-F5344CB8AC3E}">
        <p14:creationId xmlns:p14="http://schemas.microsoft.com/office/powerpoint/2010/main" val="223467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www.tanishq.com/" TargetMode="External"/><Relationship Id="rId2" Type="http://schemas.openxmlformats.org/officeDocument/2006/relationships/hyperlink" Target="http://www.giva.com/"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www.blueston.com/"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7.xml"/><Relationship Id="rId4" Type="http://schemas.openxmlformats.org/officeDocument/2006/relationships/image" Target="../media/image38.jpg"/></Relationships>
</file>

<file path=ppt/slides/_rels/slide57.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jpg"/><Relationship Id="rId1" Type="http://schemas.openxmlformats.org/officeDocument/2006/relationships/slideLayout" Target="../slideLayouts/slideLayout7.xml"/><Relationship Id="rId4" Type="http://schemas.openxmlformats.org/officeDocument/2006/relationships/image" Target="../media/image41.jpg"/></Relationships>
</file>

<file path=ppt/slides/_rels/slide58.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2.jpg"/><Relationship Id="rId1" Type="http://schemas.openxmlformats.org/officeDocument/2006/relationships/slideLayout" Target="../slideLayouts/slideLayout7.xml"/><Relationship Id="rId4" Type="http://schemas.openxmlformats.org/officeDocument/2006/relationships/image" Target="../media/image44.jpg"/></Relationships>
</file>

<file path=ppt/slides/_rels/slide59.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3600450"/>
          </a:xfrm>
        </p:spPr>
        <p:txBody>
          <a:bodyPr>
            <a:normAutofit/>
          </a:bodyPr>
          <a:lstStyle/>
          <a:p>
            <a:br>
              <a:rPr lang="en-US" sz="4000" dirty="0">
                <a:latin typeface="Bookman Old Style" panose="02050604050505020204" pitchFamily="18" charset="0"/>
              </a:rPr>
            </a:br>
            <a:br>
              <a:rPr lang="en-US" sz="3200" dirty="0">
                <a:latin typeface="Bookman Old Style" panose="02050604050505020204" pitchFamily="18" charset="0"/>
              </a:rPr>
            </a:br>
            <a:r>
              <a:rPr lang="en-US" sz="3200" u="sng" dirty="0">
                <a:latin typeface="Bookman Old Style" panose="02050604050505020204" pitchFamily="18" charset="0"/>
              </a:rPr>
              <a:t>Department of Computer Science </a:t>
            </a:r>
            <a:br>
              <a:rPr lang="en-US" sz="3200" u="sng" dirty="0">
                <a:latin typeface="Bookman Old Style" panose="02050604050505020204" pitchFamily="18" charset="0"/>
              </a:rPr>
            </a:br>
            <a:r>
              <a:rPr lang="en-US" sz="3200" u="sng" dirty="0">
                <a:latin typeface="Bookman Old Style" panose="02050604050505020204" pitchFamily="18" charset="0"/>
              </a:rPr>
              <a:t>Gujarat University </a:t>
            </a:r>
            <a:br>
              <a:rPr lang="en-US" sz="3200" u="sng" dirty="0">
                <a:latin typeface="Bookman Old Style" panose="02050604050505020204" pitchFamily="18" charset="0"/>
              </a:rPr>
            </a:br>
            <a:r>
              <a:rPr lang="en-US" sz="3200" u="sng" dirty="0">
                <a:latin typeface="Bookman Old Style" panose="02050604050505020204" pitchFamily="18" charset="0"/>
              </a:rPr>
              <a:t>5 Year Integrated M.Sc.(Computer Science) </a:t>
            </a:r>
            <a:br>
              <a:rPr lang="en-US" sz="3200" u="sng" dirty="0">
                <a:latin typeface="Bookman Old Style" panose="02050604050505020204" pitchFamily="18" charset="0"/>
              </a:rPr>
            </a:br>
            <a:r>
              <a:rPr lang="en-US" sz="3200" u="sng" dirty="0">
                <a:latin typeface="Bookman Old Style" panose="02050604050505020204" pitchFamily="18" charset="0"/>
              </a:rPr>
              <a:t>Semester – VI</a:t>
            </a:r>
            <a:br>
              <a:rPr lang="en-US" sz="3200" u="sng" dirty="0">
                <a:latin typeface="Bookman Old Style" panose="02050604050505020204" pitchFamily="18" charset="0"/>
              </a:rPr>
            </a:br>
            <a:endParaRPr lang="en-US" sz="3200" u="sng" dirty="0">
              <a:latin typeface="Bookman Old Style" panose="02050604050505020204" pitchFamily="18" charset="0"/>
            </a:endParaRPr>
          </a:p>
        </p:txBody>
      </p:sp>
      <p:sp>
        <p:nvSpPr>
          <p:cNvPr id="3" name="Subtitle 2"/>
          <p:cNvSpPr>
            <a:spLocks noGrp="1"/>
          </p:cNvSpPr>
          <p:nvPr>
            <p:ph type="subTitle" idx="1"/>
          </p:nvPr>
        </p:nvSpPr>
        <p:spPr>
          <a:xfrm>
            <a:off x="0" y="3429000"/>
            <a:ext cx="9144000" cy="3429000"/>
          </a:xfrm>
        </p:spPr>
        <p:txBody>
          <a:bodyPr>
            <a:normAutofit/>
          </a:bodyPr>
          <a:lstStyle/>
          <a:p>
            <a:r>
              <a:rPr lang="en-US" sz="4000" b="1" dirty="0">
                <a:solidFill>
                  <a:schemeClr val="tx1"/>
                </a:solidFill>
                <a:latin typeface="Bookman Old Style" panose="02050604050505020204" pitchFamily="18" charset="0"/>
              </a:rPr>
              <a:t> E-COMMERCE APPLICATION</a:t>
            </a:r>
          </a:p>
          <a:p>
            <a:endParaRPr lang="en-US" b="1" dirty="0">
              <a:solidFill>
                <a:schemeClr val="tx1"/>
              </a:solidFill>
              <a:latin typeface="Bookman Old Style" panose="02050604050505020204" pitchFamily="18" charset="0"/>
            </a:endParaRPr>
          </a:p>
          <a:p>
            <a:r>
              <a:rPr lang="en-US" b="1" dirty="0">
                <a:solidFill>
                  <a:schemeClr val="tx1"/>
                </a:solidFill>
                <a:latin typeface="Bookman Old Style" panose="02050604050505020204" pitchFamily="18" charset="0"/>
              </a:rPr>
              <a:t>       </a:t>
            </a:r>
          </a:p>
          <a:p>
            <a:pPr algn="l"/>
            <a:r>
              <a:rPr lang="en-US" b="1" u="sng" dirty="0">
                <a:solidFill>
                  <a:schemeClr val="tx1"/>
                </a:solidFill>
                <a:latin typeface="Bookman Old Style" panose="02050604050505020204" pitchFamily="18" charset="0"/>
              </a:rPr>
              <a:t>PRESENTED BY:</a:t>
            </a:r>
          </a:p>
          <a:p>
            <a:pPr algn="l"/>
            <a:r>
              <a:rPr lang="en-US" dirty="0" err="1">
                <a:solidFill>
                  <a:schemeClr val="tx1"/>
                </a:solidFill>
                <a:latin typeface="Bookman Old Style" panose="02050604050505020204" pitchFamily="18" charset="0"/>
              </a:rPr>
              <a:t>Jhanvi</a:t>
            </a:r>
            <a:r>
              <a:rPr lang="en-US" dirty="0">
                <a:solidFill>
                  <a:schemeClr val="tx1"/>
                </a:solidFill>
                <a:latin typeface="Bookman Old Style" panose="02050604050505020204" pitchFamily="18" charset="0"/>
              </a:rPr>
              <a:t> </a:t>
            </a:r>
            <a:r>
              <a:rPr lang="en-US" dirty="0" err="1">
                <a:solidFill>
                  <a:schemeClr val="tx1"/>
                </a:solidFill>
                <a:latin typeface="Bookman Old Style" panose="02050604050505020204" pitchFamily="18" charset="0"/>
              </a:rPr>
              <a:t>Vekariya</a:t>
            </a:r>
            <a:r>
              <a:rPr lang="en-US" dirty="0">
                <a:solidFill>
                  <a:schemeClr val="tx1"/>
                </a:solidFill>
                <a:latin typeface="Bookman Old Style" panose="02050604050505020204" pitchFamily="18" charset="0"/>
              </a:rPr>
              <a:t> (60024)</a:t>
            </a:r>
            <a:endParaRPr lang="en-US" b="1" u="sng" dirty="0">
              <a:solidFill>
                <a:schemeClr val="tx1"/>
              </a:solidFill>
              <a:latin typeface="Bookman Old Style" panose="02050604050505020204" pitchFamily="18" charset="0"/>
            </a:endParaRPr>
          </a:p>
          <a:p>
            <a:pPr algn="l"/>
            <a:r>
              <a:rPr lang="en-US" dirty="0">
                <a:solidFill>
                  <a:schemeClr val="tx1"/>
                </a:solidFill>
                <a:latin typeface="Bookman Old Style" panose="02050604050505020204" pitchFamily="18" charset="0"/>
              </a:rPr>
              <a:t>Fenil Kachhadiya (60026)</a:t>
            </a:r>
          </a:p>
          <a:p>
            <a:pPr algn="l"/>
            <a:r>
              <a:rPr lang="en-US" dirty="0">
                <a:solidFill>
                  <a:schemeClr val="tx1"/>
                </a:solidFill>
                <a:latin typeface="Bookman Old Style" panose="02050604050505020204" pitchFamily="18" charset="0"/>
              </a:rPr>
              <a:t>Tanisha Rathod (60071)                                         </a:t>
            </a:r>
            <a:r>
              <a:rPr lang="en-US" b="1" u="sng" dirty="0">
                <a:solidFill>
                  <a:schemeClr val="tx1"/>
                </a:solidFill>
                <a:latin typeface="Bookman Old Style" panose="02050604050505020204" pitchFamily="18" charset="0"/>
              </a:rPr>
              <a:t>UNDER THE </a:t>
            </a:r>
            <a:r>
              <a:rPr lang="en-US" sz="1600" b="1" u="sng" dirty="0">
                <a:solidFill>
                  <a:schemeClr val="tx1"/>
                </a:solidFill>
                <a:latin typeface="Bookman Old Style" panose="02050604050505020204" pitchFamily="18" charset="0"/>
              </a:rPr>
              <a:t>GUIDAN</a:t>
            </a:r>
            <a:r>
              <a:rPr lang="en-US" sz="1600" b="1" u="sng" dirty="0">
                <a:latin typeface="Bookman Old Style" panose="02050604050505020204" pitchFamily="18" charset="0"/>
              </a:rPr>
              <a:t>CE </a:t>
            </a:r>
            <a:r>
              <a:rPr lang="en-US" sz="1600" b="1" u="sng" dirty="0">
                <a:solidFill>
                  <a:schemeClr val="tx1"/>
                </a:solidFill>
                <a:latin typeface="Bookman Old Style" panose="02050604050505020204" pitchFamily="18" charset="0"/>
              </a:rPr>
              <a:t>OF</a:t>
            </a:r>
            <a:r>
              <a:rPr lang="en-US" b="1" u="sng" dirty="0">
                <a:solidFill>
                  <a:schemeClr val="tx1"/>
                </a:solidFill>
                <a:latin typeface="Bookman Old Style" panose="02050604050505020204" pitchFamily="18" charset="0"/>
              </a:rPr>
              <a:t> : </a:t>
            </a:r>
          </a:p>
          <a:p>
            <a:pPr algn="l"/>
            <a:r>
              <a:rPr lang="en-US" dirty="0">
                <a:solidFill>
                  <a:schemeClr val="tx1"/>
                </a:solidFill>
                <a:latin typeface="Bookman Old Style" panose="02050604050505020204" pitchFamily="18" charset="0"/>
              </a:rPr>
              <a:t>                                                                              Dr. </a:t>
            </a:r>
            <a:r>
              <a:rPr lang="en-US" dirty="0" err="1">
                <a:solidFill>
                  <a:schemeClr val="tx1"/>
                </a:solidFill>
                <a:latin typeface="Bookman Old Style" panose="02050604050505020204" pitchFamily="18" charset="0"/>
              </a:rPr>
              <a:t>Jigna</a:t>
            </a:r>
            <a:r>
              <a:rPr lang="en-US" dirty="0">
                <a:solidFill>
                  <a:schemeClr val="tx1"/>
                </a:solidFill>
                <a:latin typeface="Bookman Old Style" panose="02050604050505020204" pitchFamily="18" charset="0"/>
              </a:rPr>
              <a:t> </a:t>
            </a:r>
            <a:r>
              <a:rPr lang="en-US" dirty="0" err="1">
                <a:solidFill>
                  <a:schemeClr val="tx1"/>
                </a:solidFill>
                <a:latin typeface="Bookman Old Style" panose="02050604050505020204" pitchFamily="18" charset="0"/>
              </a:rPr>
              <a:t>Satani</a:t>
            </a:r>
            <a:endParaRPr lang="en-US" dirty="0">
              <a:solidFill>
                <a:schemeClr val="tx1"/>
              </a:solidFill>
              <a:latin typeface="Bookman Old Style" panose="02050604050505020204" pitchFamily="18" charset="0"/>
            </a:endParaRPr>
          </a:p>
        </p:txBody>
      </p:sp>
      <p:sp>
        <p:nvSpPr>
          <p:cNvPr id="5" name="Footer Placeholder 4">
            <a:extLst>
              <a:ext uri="{FF2B5EF4-FFF2-40B4-BE49-F238E27FC236}">
                <a16:creationId xmlns:a16="http://schemas.microsoft.com/office/drawing/2014/main" id="{13766BA1-AB3A-4AEF-BB7B-374CA060B531}"/>
              </a:ext>
            </a:extLst>
          </p:cNvPr>
          <p:cNvSpPr>
            <a:spLocks noGrp="1"/>
          </p:cNvSpPr>
          <p:nvPr>
            <p:ph type="ftr" sz="quarter" idx="11"/>
          </p:nvPr>
        </p:nvSpPr>
        <p:spPr>
          <a:xfrm>
            <a:off x="3124200" y="6492875"/>
            <a:ext cx="2895600" cy="365125"/>
          </a:xfrm>
        </p:spPr>
        <p:txBody>
          <a:bodyPr/>
          <a:lstStyle/>
          <a:p>
            <a:r>
              <a:rPr lang="en-US" dirty="0"/>
              <a:t>Department of Computer Science</a:t>
            </a:r>
          </a:p>
        </p:txBody>
      </p:sp>
      <p:pic>
        <p:nvPicPr>
          <p:cNvPr id="8" name="Picture 7">
            <a:extLst>
              <a:ext uri="{FF2B5EF4-FFF2-40B4-BE49-F238E27FC236}">
                <a16:creationId xmlns:a16="http://schemas.microsoft.com/office/drawing/2014/main" id="{782DB76E-9AD1-4CE4-84EE-A50B93C527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48100" y="0"/>
            <a:ext cx="1447800" cy="1371600"/>
          </a:xfrm>
          <a:prstGeom prst="rect">
            <a:avLst/>
          </a:prstGeom>
        </p:spPr>
      </p:pic>
    </p:spTree>
    <p:extLst>
      <p:ext uri="{BB962C8B-B14F-4D97-AF65-F5344CB8AC3E}">
        <p14:creationId xmlns:p14="http://schemas.microsoft.com/office/powerpoint/2010/main" val="3738632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FDB83E-CB71-4788-B9EC-29AB724A0B1F}"/>
              </a:ext>
            </a:extLst>
          </p:cNvPr>
          <p:cNvSpPr>
            <a:spLocks noGrp="1"/>
          </p:cNvSpPr>
          <p:nvPr>
            <p:ph idx="1"/>
          </p:nvPr>
        </p:nvSpPr>
        <p:spPr>
          <a:xfrm>
            <a:off x="533400" y="1219200"/>
            <a:ext cx="8077200" cy="5273675"/>
          </a:xfrm>
        </p:spPr>
        <p:txBody>
          <a:bodyPr>
            <a:normAutofit fontScale="92500" lnSpcReduction="10000"/>
          </a:bodyPr>
          <a:lstStyle/>
          <a:p>
            <a:pPr marL="0" indent="0">
              <a:buNone/>
            </a:pPr>
            <a:endParaRPr lang="en-US" sz="2300" dirty="0">
              <a:latin typeface="Bookman Old Style" panose="02050604050505020204" pitchFamily="18" charset="0"/>
            </a:endParaRPr>
          </a:p>
          <a:p>
            <a:pPr marL="0" indent="0">
              <a:buNone/>
            </a:pPr>
            <a:r>
              <a:rPr lang="en-US" sz="3100" b="1" dirty="0">
                <a:latin typeface="Bookman Old Style" panose="02050604050505020204" pitchFamily="18" charset="0"/>
              </a:rPr>
              <a:t>1)User Login:</a:t>
            </a:r>
            <a:r>
              <a:rPr lang="en-US" sz="3100" dirty="0">
                <a:latin typeface="Bookman Old Style" panose="02050604050505020204" pitchFamily="18" charset="0"/>
              </a:rPr>
              <a:t> Allow users to log in using username, email.</a:t>
            </a:r>
          </a:p>
          <a:p>
            <a:pPr marL="0" indent="0">
              <a:buNone/>
            </a:pPr>
            <a:r>
              <a:rPr lang="en-US" sz="3100" b="1" dirty="0">
                <a:latin typeface="Bookman Old Style" panose="02050604050505020204" pitchFamily="18" charset="0"/>
              </a:rPr>
              <a:t>2)Product Catalog: </a:t>
            </a:r>
            <a:r>
              <a:rPr lang="en-US" sz="3100" dirty="0">
                <a:latin typeface="Bookman Old Style" panose="02050604050505020204" pitchFamily="18" charset="0"/>
              </a:rPr>
              <a:t>Display a wide range of jewelry items categorized (</a:t>
            </a:r>
            <a:r>
              <a:rPr lang="en-US" sz="3100" dirty="0" err="1">
                <a:latin typeface="Bookman Old Style" panose="02050604050505020204" pitchFamily="18" charset="0"/>
              </a:rPr>
              <a:t>e.g.,necklaces</a:t>
            </a:r>
            <a:r>
              <a:rPr lang="en-US" sz="3100" dirty="0">
                <a:latin typeface="Bookman Old Style" panose="02050604050505020204" pitchFamily="18" charset="0"/>
              </a:rPr>
              <a:t>, earrings, phone charms).</a:t>
            </a:r>
          </a:p>
          <a:p>
            <a:pPr marL="0" indent="0">
              <a:buNone/>
            </a:pPr>
            <a:r>
              <a:rPr lang="en-US" sz="3100" b="1" dirty="0">
                <a:latin typeface="Bookman Old Style" panose="02050604050505020204" pitchFamily="18" charset="0"/>
              </a:rPr>
              <a:t>3)Product Details: </a:t>
            </a:r>
            <a:r>
              <a:rPr lang="en-US" sz="3100" dirty="0">
                <a:latin typeface="Bookman Old Style" panose="02050604050505020204" pitchFamily="18" charset="0"/>
              </a:rPr>
              <a:t>Display detailed descriptions, images information for each item. </a:t>
            </a:r>
            <a:endParaRPr lang="en-US" sz="3100" b="1" dirty="0">
              <a:latin typeface="Bookman Old Style" panose="02050604050505020204" pitchFamily="18" charset="0"/>
            </a:endParaRPr>
          </a:p>
          <a:p>
            <a:pPr marL="0" indent="0">
              <a:buNone/>
            </a:pPr>
            <a:r>
              <a:rPr lang="en-US" sz="3100" b="1" dirty="0">
                <a:latin typeface="Bookman Old Style" panose="02050604050505020204" pitchFamily="18" charset="0"/>
              </a:rPr>
              <a:t>4)Shopping Cart: </a:t>
            </a:r>
            <a:r>
              <a:rPr lang="en-US" sz="3100" dirty="0">
                <a:latin typeface="Bookman Old Style" panose="02050604050505020204" pitchFamily="18" charset="0"/>
              </a:rPr>
              <a:t>Enable users to add items to a cart for purchase.</a:t>
            </a:r>
          </a:p>
          <a:p>
            <a:pPr marL="0" indent="0">
              <a:buNone/>
            </a:pPr>
            <a:r>
              <a:rPr lang="en-US" sz="3200" b="1" dirty="0">
                <a:latin typeface="Bookman Old Style" panose="02050604050505020204" pitchFamily="18" charset="0"/>
              </a:rPr>
              <a:t>5)Search: </a:t>
            </a:r>
            <a:r>
              <a:rPr lang="en-US" sz="3200" dirty="0">
                <a:latin typeface="Bookman Old Style" panose="02050604050505020204" pitchFamily="18" charset="0"/>
              </a:rPr>
              <a:t>Implement a search bar for finding specific product</a:t>
            </a:r>
            <a:endParaRPr lang="en-US" sz="3100" dirty="0">
              <a:latin typeface="Bookman Old Style" panose="02050604050505020204" pitchFamily="18" charset="0"/>
            </a:endParaRPr>
          </a:p>
          <a:p>
            <a:pPr marL="0" indent="0">
              <a:buNone/>
            </a:pPr>
            <a:endParaRPr lang="en-US" sz="4400" dirty="0">
              <a:latin typeface="Bookman Old Style" panose="02050604050505020204" pitchFamily="18" charset="0"/>
            </a:endParaRPr>
          </a:p>
          <a:p>
            <a:pPr marL="0" indent="0">
              <a:buNone/>
            </a:pPr>
            <a:endParaRPr lang="en-US" sz="2000" dirty="0">
              <a:latin typeface="Bookman Old Style" panose="02050604050505020204" pitchFamily="18" charset="0"/>
            </a:endParaRPr>
          </a:p>
          <a:p>
            <a:pPr marL="0" indent="0">
              <a:buNone/>
            </a:pPr>
            <a:endParaRPr lang="en-US" sz="2000" dirty="0">
              <a:latin typeface="Bookman Old Style" panose="02050604050505020204" pitchFamily="18" charset="0"/>
            </a:endParaRPr>
          </a:p>
          <a:p>
            <a:pPr marL="0" indent="0">
              <a:buNone/>
            </a:pPr>
            <a:endParaRPr lang="en-US" sz="2000" dirty="0">
              <a:latin typeface="Bookman Old Style" panose="02050604050505020204" pitchFamily="18" charset="0"/>
            </a:endParaRPr>
          </a:p>
        </p:txBody>
      </p:sp>
      <p:sp>
        <p:nvSpPr>
          <p:cNvPr id="9" name="Footer Placeholder 8">
            <a:extLst>
              <a:ext uri="{FF2B5EF4-FFF2-40B4-BE49-F238E27FC236}">
                <a16:creationId xmlns:a16="http://schemas.microsoft.com/office/drawing/2014/main" id="{B55F5A0A-58A7-4E89-8DE9-10DF48D2274D}"/>
              </a:ext>
            </a:extLst>
          </p:cNvPr>
          <p:cNvSpPr>
            <a:spLocks noGrp="1"/>
          </p:cNvSpPr>
          <p:nvPr>
            <p:ph type="ftr" sz="quarter" idx="11"/>
          </p:nvPr>
        </p:nvSpPr>
        <p:spPr>
          <a:xfrm>
            <a:off x="3276600" y="6492875"/>
            <a:ext cx="2895600" cy="365125"/>
          </a:xfrm>
        </p:spPr>
        <p:txBody>
          <a:bodyPr/>
          <a:lstStyle/>
          <a:p>
            <a:r>
              <a:rPr lang="en-US" dirty="0"/>
              <a:t>Department of Computer Science</a:t>
            </a:r>
          </a:p>
        </p:txBody>
      </p:sp>
      <p:pic>
        <p:nvPicPr>
          <p:cNvPr id="5" name="Picture 4">
            <a:extLst>
              <a:ext uri="{FF2B5EF4-FFF2-40B4-BE49-F238E27FC236}">
                <a16:creationId xmlns:a16="http://schemas.microsoft.com/office/drawing/2014/main" id="{B61D8830-0FCC-43AA-AC64-67CBDC18CD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28675" cy="828675"/>
          </a:xfrm>
          <a:prstGeom prst="rect">
            <a:avLst/>
          </a:prstGeom>
        </p:spPr>
      </p:pic>
      <p:sp>
        <p:nvSpPr>
          <p:cNvPr id="2" name="Title 1">
            <a:extLst>
              <a:ext uri="{FF2B5EF4-FFF2-40B4-BE49-F238E27FC236}">
                <a16:creationId xmlns:a16="http://schemas.microsoft.com/office/drawing/2014/main" id="{155B61AF-BB26-AD12-8792-72FFCAFDAD74}"/>
              </a:ext>
            </a:extLst>
          </p:cNvPr>
          <p:cNvSpPr>
            <a:spLocks noGrp="1"/>
          </p:cNvSpPr>
          <p:nvPr>
            <p:ph type="title"/>
          </p:nvPr>
        </p:nvSpPr>
        <p:spPr>
          <a:xfrm>
            <a:off x="0" y="0"/>
            <a:ext cx="9144000" cy="1066800"/>
          </a:xfrm>
        </p:spPr>
        <p:txBody>
          <a:bodyPr>
            <a:normAutofit/>
          </a:bodyPr>
          <a:lstStyle/>
          <a:p>
            <a:pPr algn="ctr"/>
            <a:r>
              <a:rPr lang="en-US" sz="3200" b="1" dirty="0">
                <a:latin typeface="Bookman Old Style" panose="02050604050505020204" pitchFamily="18" charset="0"/>
              </a:rPr>
              <a:t>       </a:t>
            </a:r>
            <a:endParaRPr lang="en-US" sz="3200" dirty="0">
              <a:latin typeface="Bookman Old Style" panose="02050604050505020204" pitchFamily="18" charset="0"/>
            </a:endParaRPr>
          </a:p>
        </p:txBody>
      </p:sp>
    </p:spTree>
    <p:extLst>
      <p:ext uri="{BB962C8B-B14F-4D97-AF65-F5344CB8AC3E}">
        <p14:creationId xmlns:p14="http://schemas.microsoft.com/office/powerpoint/2010/main" val="3753075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8B94B4-82A5-77A9-F685-21780A24D499}"/>
              </a:ext>
            </a:extLst>
          </p:cNvPr>
          <p:cNvSpPr>
            <a:spLocks noGrp="1"/>
          </p:cNvSpPr>
          <p:nvPr>
            <p:ph idx="1"/>
          </p:nvPr>
        </p:nvSpPr>
        <p:spPr>
          <a:xfrm>
            <a:off x="628650" y="828675"/>
            <a:ext cx="7886700" cy="5348288"/>
          </a:xfrm>
        </p:spPr>
        <p:txBody>
          <a:bodyPr>
            <a:normAutofit/>
          </a:bodyPr>
          <a:lstStyle/>
          <a:p>
            <a:pPr marL="0" indent="0">
              <a:buNone/>
            </a:pPr>
            <a:endParaRPr lang="en-US" sz="2400" b="1" dirty="0">
              <a:latin typeface="Bookman Old Style" panose="02050604050505020204" pitchFamily="18" charset="0"/>
            </a:endParaRPr>
          </a:p>
          <a:p>
            <a:pPr marL="0" indent="0">
              <a:buNone/>
            </a:pPr>
            <a:r>
              <a:rPr lang="en-US" sz="2400" b="1" dirty="0">
                <a:latin typeface="Bookman Old Style" panose="02050604050505020204" pitchFamily="18" charset="0"/>
              </a:rPr>
              <a:t>6)Payment Gateway : </a:t>
            </a:r>
            <a:r>
              <a:rPr lang="en-US" sz="2400" dirty="0">
                <a:latin typeface="Bookman Old Style" panose="02050604050505020204" pitchFamily="18" charset="0"/>
              </a:rPr>
              <a:t>Support multiple payment options (</a:t>
            </a:r>
            <a:r>
              <a:rPr lang="en-US" sz="2400" dirty="0" err="1">
                <a:latin typeface="Bookman Old Style" panose="02050604050505020204" pitchFamily="18" charset="0"/>
              </a:rPr>
              <a:t>RazorPay</a:t>
            </a:r>
            <a:r>
              <a:rPr lang="en-US" sz="2400" dirty="0">
                <a:latin typeface="Bookman Old Style" panose="02050604050505020204" pitchFamily="18" charset="0"/>
              </a:rPr>
              <a:t>, UPI, Card, etc.).</a:t>
            </a:r>
          </a:p>
          <a:p>
            <a:pPr marL="0" indent="0">
              <a:buNone/>
            </a:pPr>
            <a:r>
              <a:rPr lang="en-US" sz="2400" b="1" dirty="0">
                <a:latin typeface="Bookman Old Style" panose="02050604050505020204" pitchFamily="18" charset="0"/>
              </a:rPr>
              <a:t>7)User Reviews: </a:t>
            </a:r>
            <a:r>
              <a:rPr lang="en-US" sz="2400" dirty="0">
                <a:latin typeface="Bookman Old Style" panose="02050604050505020204" pitchFamily="18" charset="0"/>
              </a:rPr>
              <a:t>Allow users to review products.</a:t>
            </a:r>
          </a:p>
          <a:p>
            <a:pPr marL="0" indent="0">
              <a:buNone/>
            </a:pPr>
            <a:r>
              <a:rPr lang="en-US" sz="2400" b="1" dirty="0">
                <a:latin typeface="Bookman Old Style" panose="02050604050505020204" pitchFamily="18" charset="0"/>
              </a:rPr>
              <a:t>8)Order Tracking: </a:t>
            </a:r>
            <a:r>
              <a:rPr lang="en-US" sz="2400" dirty="0">
                <a:latin typeface="Bookman Old Style" panose="02050604050505020204" pitchFamily="18" charset="0"/>
              </a:rPr>
              <a:t>Users can view their order history and track the status of current orders. (Future Work).</a:t>
            </a:r>
          </a:p>
          <a:p>
            <a:pPr marL="0" indent="0">
              <a:buNone/>
            </a:pPr>
            <a:r>
              <a:rPr lang="en-US" sz="2400" b="1" dirty="0">
                <a:latin typeface="Bookman Old Style" panose="02050604050505020204" pitchFamily="18" charset="0"/>
              </a:rPr>
              <a:t>9)Customization Feature: </a:t>
            </a:r>
            <a:r>
              <a:rPr lang="en-US" sz="2400" dirty="0">
                <a:latin typeface="Bookman Old Style" panose="02050604050505020204" pitchFamily="18" charset="0"/>
              </a:rPr>
              <a:t>Allow users to customize jewelry (e.g., choose materials, beads, charms, </a:t>
            </a:r>
            <a:r>
              <a:rPr lang="en-US" sz="2400" dirty="0" err="1">
                <a:latin typeface="Bookman Old Style" panose="02050604050505020204" pitchFamily="18" charset="0"/>
              </a:rPr>
              <a:t>etc</a:t>
            </a:r>
            <a:r>
              <a:rPr lang="en-US" sz="2400" dirty="0">
                <a:latin typeface="Bookman Old Style" panose="02050604050505020204" pitchFamily="18" charset="0"/>
              </a:rPr>
              <a:t>).(Future Work) </a:t>
            </a:r>
          </a:p>
          <a:p>
            <a:pPr marL="0" indent="0">
              <a:buNone/>
            </a:pPr>
            <a:r>
              <a:rPr lang="en-US" sz="2400" b="1" dirty="0">
                <a:latin typeface="Bookman Old Style" panose="02050604050505020204" pitchFamily="18" charset="0"/>
              </a:rPr>
              <a:t>10)Notifications and Alerts: </a:t>
            </a:r>
            <a:r>
              <a:rPr lang="en-US" sz="2400" dirty="0">
                <a:latin typeface="Bookman Old Style" panose="02050604050505020204" pitchFamily="18" charset="0"/>
              </a:rPr>
              <a:t>Send push notifications for order updates, discounts, new arrivals, </a:t>
            </a:r>
            <a:r>
              <a:rPr lang="en-US" sz="2400" dirty="0" err="1">
                <a:latin typeface="Bookman Old Style" panose="02050604050505020204" pitchFamily="18" charset="0"/>
              </a:rPr>
              <a:t>etc</a:t>
            </a:r>
            <a:r>
              <a:rPr lang="en-US" sz="2400" dirty="0">
                <a:latin typeface="Bookman Old Style" panose="02050604050505020204" pitchFamily="18" charset="0"/>
              </a:rPr>
              <a:t>(Future Work).</a:t>
            </a:r>
          </a:p>
          <a:p>
            <a:pPr marL="0" indent="0">
              <a:buNone/>
            </a:pPr>
            <a:endParaRPr lang="en-IN"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56A70E68-A828-C62F-678F-0D47BBD4142E}"/>
              </a:ext>
            </a:extLst>
          </p:cNvPr>
          <p:cNvSpPr>
            <a:spLocks noGrp="1"/>
          </p:cNvSpPr>
          <p:nvPr>
            <p:ph type="ftr" sz="quarter" idx="11"/>
          </p:nvPr>
        </p:nvSpPr>
        <p:spPr/>
        <p:txBody>
          <a:bodyPr/>
          <a:lstStyle/>
          <a:p>
            <a:r>
              <a:rPr lang="en-US"/>
              <a:t>Department of Computer Science</a:t>
            </a:r>
          </a:p>
        </p:txBody>
      </p:sp>
      <p:pic>
        <p:nvPicPr>
          <p:cNvPr id="5" name="Picture 4">
            <a:extLst>
              <a:ext uri="{FF2B5EF4-FFF2-40B4-BE49-F238E27FC236}">
                <a16:creationId xmlns:a16="http://schemas.microsoft.com/office/drawing/2014/main" id="{82C09CBE-1709-E54D-B72B-CE5A6CD5C41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28675" cy="828675"/>
          </a:xfrm>
          <a:prstGeom prst="rect">
            <a:avLst/>
          </a:prstGeom>
        </p:spPr>
      </p:pic>
    </p:spTree>
    <p:extLst>
      <p:ext uri="{BB962C8B-B14F-4D97-AF65-F5344CB8AC3E}">
        <p14:creationId xmlns:p14="http://schemas.microsoft.com/office/powerpoint/2010/main" val="3112042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62F7C4-918F-4713-BDDD-B2EF6648DAA9}"/>
              </a:ext>
            </a:extLst>
          </p:cNvPr>
          <p:cNvSpPr>
            <a:spLocks noGrp="1"/>
          </p:cNvSpPr>
          <p:nvPr>
            <p:ph idx="1"/>
          </p:nvPr>
        </p:nvSpPr>
        <p:spPr>
          <a:xfrm>
            <a:off x="0" y="1219200"/>
            <a:ext cx="9144000" cy="5715000"/>
          </a:xfrm>
        </p:spPr>
        <p:txBody>
          <a:bodyPr>
            <a:normAutofit/>
          </a:bodyPr>
          <a:lstStyle/>
          <a:p>
            <a:pPr marL="457200" lvl="1" indent="0">
              <a:buNone/>
            </a:pPr>
            <a:endParaRPr lang="en-US" sz="3200" dirty="0">
              <a:latin typeface="Bookman Old Style" panose="02050604050505020204" pitchFamily="18" charset="0"/>
            </a:endParaRPr>
          </a:p>
          <a:p>
            <a:pPr marL="0" indent="0">
              <a:buNone/>
            </a:pPr>
            <a:endParaRPr lang="en-US" sz="3200" dirty="0">
              <a:latin typeface="Bookman Old Style" panose="02050604050505020204" pitchFamily="18" charset="0"/>
            </a:endParaRPr>
          </a:p>
          <a:p>
            <a:endParaRPr lang="en-US" sz="3200" dirty="0">
              <a:latin typeface="Bookman Old Style" panose="02050604050505020204" pitchFamily="18" charset="0"/>
            </a:endParaRPr>
          </a:p>
          <a:p>
            <a:pPr marL="0" indent="0">
              <a:buNone/>
            </a:pPr>
            <a:endParaRPr lang="en-US" sz="3200" dirty="0">
              <a:latin typeface="Bookman Old Style" panose="02050604050505020204" pitchFamily="18" charset="0"/>
            </a:endParaRPr>
          </a:p>
        </p:txBody>
      </p:sp>
      <p:sp>
        <p:nvSpPr>
          <p:cNvPr id="5" name="Footer Placeholder 4">
            <a:extLst>
              <a:ext uri="{FF2B5EF4-FFF2-40B4-BE49-F238E27FC236}">
                <a16:creationId xmlns:a16="http://schemas.microsoft.com/office/drawing/2014/main" id="{91BAC75C-5761-44DA-A31A-8A66B8031EE4}"/>
              </a:ext>
            </a:extLst>
          </p:cNvPr>
          <p:cNvSpPr>
            <a:spLocks noGrp="1"/>
          </p:cNvSpPr>
          <p:nvPr>
            <p:ph type="ftr" sz="quarter" idx="11"/>
          </p:nvPr>
        </p:nvSpPr>
        <p:spPr/>
        <p:txBody>
          <a:bodyPr/>
          <a:lstStyle/>
          <a:p>
            <a:r>
              <a:rPr lang="en-US"/>
              <a:t>Department of Computer Science</a:t>
            </a:r>
          </a:p>
        </p:txBody>
      </p:sp>
      <p:pic>
        <p:nvPicPr>
          <p:cNvPr id="6" name="Picture 5">
            <a:extLst>
              <a:ext uri="{FF2B5EF4-FFF2-40B4-BE49-F238E27FC236}">
                <a16:creationId xmlns:a16="http://schemas.microsoft.com/office/drawing/2014/main" id="{D8A6FE99-0382-46F4-9FAE-DF4018837A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 y="0"/>
            <a:ext cx="828675" cy="828675"/>
          </a:xfrm>
          <a:prstGeom prst="rect">
            <a:avLst/>
          </a:prstGeom>
        </p:spPr>
      </p:pic>
      <p:sp>
        <p:nvSpPr>
          <p:cNvPr id="2" name="Title 1">
            <a:extLst>
              <a:ext uri="{FF2B5EF4-FFF2-40B4-BE49-F238E27FC236}">
                <a16:creationId xmlns:a16="http://schemas.microsoft.com/office/drawing/2014/main" id="{5932172E-FB5A-7A95-7C2E-F6619B843DDE}"/>
              </a:ext>
            </a:extLst>
          </p:cNvPr>
          <p:cNvSpPr>
            <a:spLocks noGrp="1"/>
          </p:cNvSpPr>
          <p:nvPr>
            <p:ph type="title"/>
          </p:nvPr>
        </p:nvSpPr>
        <p:spPr>
          <a:xfrm>
            <a:off x="0" y="0"/>
            <a:ext cx="9144000" cy="1006476"/>
          </a:xfrm>
        </p:spPr>
        <p:txBody>
          <a:bodyPr>
            <a:normAutofit/>
          </a:bodyPr>
          <a:lstStyle/>
          <a:p>
            <a:pPr algn="ctr"/>
            <a:r>
              <a:rPr lang="en-US" sz="3200" b="1" dirty="0">
                <a:latin typeface="Bookman Old Style" panose="02050604050505020204" pitchFamily="18" charset="0"/>
              </a:rPr>
              <a:t>       TOOLS AND TECHNOLOGIES</a:t>
            </a:r>
          </a:p>
        </p:txBody>
      </p:sp>
      <p:graphicFrame>
        <p:nvGraphicFramePr>
          <p:cNvPr id="11" name="Table 10"/>
          <p:cNvGraphicFramePr>
            <a:graphicFrameLocks noGrp="1"/>
          </p:cNvGraphicFramePr>
          <p:nvPr>
            <p:extLst>
              <p:ext uri="{D42A27DB-BD31-4B8C-83A1-F6EECF244321}">
                <p14:modId xmlns:p14="http://schemas.microsoft.com/office/powerpoint/2010/main" val="4258359829"/>
              </p:ext>
            </p:extLst>
          </p:nvPr>
        </p:nvGraphicFramePr>
        <p:xfrm>
          <a:off x="1562100" y="986598"/>
          <a:ext cx="6019800" cy="4833986"/>
        </p:xfrm>
        <a:graphic>
          <a:graphicData uri="http://schemas.openxmlformats.org/drawingml/2006/table">
            <a:tbl>
              <a:tblPr firstRow="1" bandRow="1">
                <a:tableStyleId>{5C22544A-7EE6-4342-B048-85BDC9FD1C3A}</a:tableStyleId>
              </a:tblPr>
              <a:tblGrid>
                <a:gridCol w="3009900">
                  <a:extLst>
                    <a:ext uri="{9D8B030D-6E8A-4147-A177-3AD203B41FA5}">
                      <a16:colId xmlns:a16="http://schemas.microsoft.com/office/drawing/2014/main" val="20000"/>
                    </a:ext>
                  </a:extLst>
                </a:gridCol>
                <a:gridCol w="3009900">
                  <a:extLst>
                    <a:ext uri="{9D8B030D-6E8A-4147-A177-3AD203B41FA5}">
                      <a16:colId xmlns:a16="http://schemas.microsoft.com/office/drawing/2014/main" val="20001"/>
                    </a:ext>
                  </a:extLst>
                </a:gridCol>
              </a:tblGrid>
              <a:tr h="718930">
                <a:tc>
                  <a:txBody>
                    <a:bodyPr/>
                    <a:lstStyle/>
                    <a:p>
                      <a:pPr algn="ctr">
                        <a:lnSpc>
                          <a:spcPct val="150000"/>
                        </a:lnSpc>
                        <a:spcAft>
                          <a:spcPts val="800"/>
                        </a:spcAft>
                        <a:buNone/>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FRONTEND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a:solidFill>
                      <a:schemeClr val="bg1">
                        <a:lumMod val="95000"/>
                      </a:schemeClr>
                    </a:solidFill>
                  </a:tcPr>
                </a:tc>
                <a:tc>
                  <a:txBody>
                    <a:bodyPr/>
                    <a:lstStyle/>
                    <a:p>
                      <a:pPr algn="ctr">
                        <a:lnSpc>
                          <a:spcPct val="150000"/>
                        </a:lnSpc>
                        <a:spcAft>
                          <a:spcPts val="800"/>
                        </a:spcAft>
                        <a:buNone/>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BACKEND</a:t>
                      </a:r>
                    </a:p>
                  </a:txBody>
                  <a:tcPr>
                    <a:solidFill>
                      <a:schemeClr val="bg1">
                        <a:lumMod val="95000"/>
                      </a:schemeClr>
                    </a:solidFill>
                  </a:tcPr>
                </a:tc>
                <a:extLst>
                  <a:ext uri="{0D108BD9-81ED-4DB2-BD59-A6C34878D82A}">
                    <a16:rowId xmlns:a16="http://schemas.microsoft.com/office/drawing/2014/main" val="10000"/>
                  </a:ext>
                </a:extLst>
              </a:tr>
              <a:tr h="769061">
                <a:tc>
                  <a:txBody>
                    <a:bodyPr/>
                    <a:lstStyle/>
                    <a:p>
                      <a:pPr algn="just">
                        <a:lnSpc>
                          <a:spcPct val="150000"/>
                        </a:lnSpc>
                        <a:spcAft>
                          <a:spcPts val="800"/>
                        </a:spcAft>
                        <a:buNone/>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HTML:</a:t>
                      </a:r>
                      <a:r>
                        <a:rPr lang="en-US" sz="18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Structures the content of a web page displayed inside an Android app.</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just">
                        <a:lnSpc>
                          <a:spcPct val="150000"/>
                        </a:lnSpc>
                        <a:spcAft>
                          <a:spcPts val="800"/>
                        </a:spcAft>
                        <a:buNone/>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PHP: </a:t>
                      </a:r>
                      <a:r>
                        <a:rPr lang="en-US" sz="14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Handles backend logic like Processing requests from Android apps.</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0001"/>
                  </a:ext>
                </a:extLst>
              </a:tr>
              <a:tr h="769061">
                <a:tc>
                  <a:txBody>
                    <a:bodyPr/>
                    <a:lstStyle/>
                    <a:p>
                      <a:pPr algn="just">
                        <a:lnSpc>
                          <a:spcPct val="150000"/>
                        </a:lnSpc>
                        <a:spcAft>
                          <a:spcPts val="800"/>
                        </a:spcAft>
                        <a:buNone/>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CSS: </a:t>
                      </a:r>
                      <a:r>
                        <a:rPr lang="en-US" sz="14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Styles the HTML content (colors, layout, fonts) for a better user interface.</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just">
                        <a:lnSpc>
                          <a:spcPct val="150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MYSQL: </a:t>
                      </a: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Stores app data such as user profiles, product info, etc., </a:t>
                      </a:r>
                      <a:endParaRPr lang="en-IN" sz="1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193260260"/>
                  </a:ext>
                </a:extLst>
              </a:tr>
              <a:tr h="769061">
                <a:tc>
                  <a:txBody>
                    <a:bodyPr/>
                    <a:lstStyle/>
                    <a:p>
                      <a:pPr algn="just">
                        <a:lnSpc>
                          <a:spcPct val="150000"/>
                        </a:lnSpc>
                        <a:spcAft>
                          <a:spcPts val="800"/>
                        </a:spcAft>
                        <a:buNone/>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JAVASCRIPT: </a:t>
                      </a:r>
                      <a:r>
                        <a:rPr lang="en-US" sz="18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4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Adds dynamic behaviors such as form validation, animations.</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just">
                        <a:lnSpc>
                          <a:spcPct val="150000"/>
                        </a:lnSpc>
                        <a:spcAft>
                          <a:spcPts val="800"/>
                        </a:spcAft>
                        <a:buNone/>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JAVA: </a:t>
                      </a:r>
                      <a:r>
                        <a:rPr lang="en-US" sz="1400" b="0" dirty="0">
                          <a:effectLst/>
                          <a:latin typeface="Times New Roman" panose="02020603050405020304" pitchFamily="18" charset="0"/>
                          <a:ea typeface="Calibri" panose="020F0502020204030204" pitchFamily="34" charset="0"/>
                          <a:cs typeface="Times New Roman" panose="02020603050405020304" pitchFamily="18" charset="0"/>
                        </a:rPr>
                        <a:t>Builds the core app logic, UI behavior, services, activities, and handles system interactions.</a:t>
                      </a:r>
                      <a:endParaRPr lang="en-IN" sz="14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574168790"/>
                  </a:ext>
                </a:extLst>
              </a:tr>
              <a:tr h="769061">
                <a:tc>
                  <a:txBody>
                    <a:bodyPr/>
                    <a:lstStyle/>
                    <a:p>
                      <a:pPr algn="just">
                        <a:lnSpc>
                          <a:spcPct val="150000"/>
                        </a:lnSpc>
                        <a:spcAft>
                          <a:spcPts val="800"/>
                        </a:spcAft>
                        <a:buNone/>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XML: </a:t>
                      </a:r>
                      <a:r>
                        <a:rPr lang="en-US" sz="1400" b="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Used to define: UI layouts, App configuration, Resource values</a:t>
                      </a:r>
                      <a:endParaRPr lang="en-IN" sz="1400" b="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gn="just">
                        <a:lnSpc>
                          <a:spcPct val="150000"/>
                        </a:lnSpc>
                        <a:spcAft>
                          <a:spcPts val="800"/>
                        </a:spcAft>
                        <a:buNone/>
                      </a:pP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ANDROID</a:t>
                      </a:r>
                    </a:p>
                  </a:txBody>
                  <a:tcPr/>
                </a:tc>
                <a:extLst>
                  <a:ext uri="{0D108BD9-81ED-4DB2-BD59-A6C34878D82A}">
                    <a16:rowId xmlns:a16="http://schemas.microsoft.com/office/drawing/2014/main" val="3339431793"/>
                  </a:ext>
                </a:extLst>
              </a:tr>
            </a:tbl>
          </a:graphicData>
        </a:graphic>
      </p:graphicFrame>
    </p:spTree>
    <p:extLst>
      <p:ext uri="{BB962C8B-B14F-4D97-AF65-F5344CB8AC3E}">
        <p14:creationId xmlns:p14="http://schemas.microsoft.com/office/powerpoint/2010/main" val="1941225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A6A8A-5E30-3F30-E775-DAD9F9101BA7}"/>
              </a:ext>
            </a:extLst>
          </p:cNvPr>
          <p:cNvSpPr>
            <a:spLocks noGrp="1"/>
          </p:cNvSpPr>
          <p:nvPr>
            <p:ph type="title"/>
          </p:nvPr>
        </p:nvSpPr>
        <p:spPr/>
        <p:txBody>
          <a:bodyPr>
            <a:normAutofit fontScale="90000"/>
          </a:bodyPr>
          <a:lstStyle/>
          <a:p>
            <a:pPr algn="ctr"/>
            <a:r>
              <a:rPr lang="en-US" sz="3600" b="1" dirty="0">
                <a:latin typeface="Bookman Old Style" panose="02050604050505020204" pitchFamily="18" charset="0"/>
              </a:rPr>
              <a:t>SYSTEM ARCHITECTURE</a:t>
            </a:r>
            <a:br>
              <a:rPr lang="en-US" sz="3600" b="1" dirty="0">
                <a:latin typeface="Bookman Old Style" panose="02050604050505020204" pitchFamily="18" charset="0"/>
              </a:rPr>
            </a:br>
            <a:r>
              <a:rPr lang="en-US" sz="2700" b="1" dirty="0">
                <a:latin typeface="Bookman Old Style" panose="02050604050505020204" pitchFamily="18" charset="0"/>
              </a:rPr>
              <a:t>MODULE HIERARCHY</a:t>
            </a:r>
            <a:br>
              <a:rPr lang="en-US" sz="2700" b="1" dirty="0">
                <a:latin typeface="Bookman Old Style" panose="02050604050505020204" pitchFamily="18" charset="0"/>
              </a:rPr>
            </a:br>
            <a:endParaRPr lang="en-IN" sz="2700" dirty="0"/>
          </a:p>
        </p:txBody>
      </p:sp>
      <p:sp>
        <p:nvSpPr>
          <p:cNvPr id="3" name="Content Placeholder 2">
            <a:extLst>
              <a:ext uri="{FF2B5EF4-FFF2-40B4-BE49-F238E27FC236}">
                <a16:creationId xmlns:a16="http://schemas.microsoft.com/office/drawing/2014/main" id="{770CB72A-88C8-3F99-35F5-F3D777A57865}"/>
              </a:ext>
            </a:extLst>
          </p:cNvPr>
          <p:cNvSpPr>
            <a:spLocks noGrp="1"/>
          </p:cNvSpPr>
          <p:nvPr>
            <p:ph idx="1"/>
          </p:nvPr>
        </p:nvSpPr>
        <p:spPr/>
        <p:txBody>
          <a:bodyPr/>
          <a:lstStyle/>
          <a:p>
            <a:r>
              <a:rPr lang="en-IN" dirty="0">
                <a:latin typeface="Bookman Old Style" panose="02050604050505020204" pitchFamily="18" charset="0"/>
              </a:rPr>
              <a:t>User Management Module</a:t>
            </a:r>
          </a:p>
          <a:p>
            <a:r>
              <a:rPr lang="en-IN" dirty="0">
                <a:latin typeface="Bookman Old Style" panose="02050604050505020204" pitchFamily="18" charset="0"/>
              </a:rPr>
              <a:t>Product Management Module</a:t>
            </a:r>
          </a:p>
          <a:p>
            <a:r>
              <a:rPr lang="en-IN" dirty="0">
                <a:latin typeface="Bookman Old Style" panose="02050604050505020204" pitchFamily="18" charset="0"/>
              </a:rPr>
              <a:t>Order Management Module</a:t>
            </a:r>
          </a:p>
          <a:p>
            <a:r>
              <a:rPr lang="en-IN" dirty="0">
                <a:latin typeface="Bookman Old Style" panose="02050604050505020204" pitchFamily="18" charset="0"/>
              </a:rPr>
              <a:t>Reviews Management Module</a:t>
            </a:r>
          </a:p>
          <a:p>
            <a:r>
              <a:rPr lang="en-IN" dirty="0">
                <a:latin typeface="Bookman Old Style" panose="02050604050505020204" pitchFamily="18" charset="0"/>
              </a:rPr>
              <a:t>Category Management</a:t>
            </a:r>
          </a:p>
          <a:p>
            <a:endParaRPr lang="en-IN" dirty="0"/>
          </a:p>
        </p:txBody>
      </p:sp>
      <p:sp>
        <p:nvSpPr>
          <p:cNvPr id="4" name="Footer Placeholder 3">
            <a:extLst>
              <a:ext uri="{FF2B5EF4-FFF2-40B4-BE49-F238E27FC236}">
                <a16:creationId xmlns:a16="http://schemas.microsoft.com/office/drawing/2014/main" id="{F063C790-F668-9A32-6B76-B76ED477A998}"/>
              </a:ext>
            </a:extLst>
          </p:cNvPr>
          <p:cNvSpPr>
            <a:spLocks noGrp="1"/>
          </p:cNvSpPr>
          <p:nvPr>
            <p:ph type="ftr" sz="quarter" idx="11"/>
          </p:nvPr>
        </p:nvSpPr>
        <p:spPr/>
        <p:txBody>
          <a:bodyPr/>
          <a:lstStyle/>
          <a:p>
            <a:r>
              <a:rPr lang="en-US"/>
              <a:t>Department of Computer Science</a:t>
            </a:r>
          </a:p>
        </p:txBody>
      </p:sp>
    </p:spTree>
    <p:extLst>
      <p:ext uri="{BB962C8B-B14F-4D97-AF65-F5344CB8AC3E}">
        <p14:creationId xmlns:p14="http://schemas.microsoft.com/office/powerpoint/2010/main" val="365416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74F4099-5AD2-4558-B402-180F92A7022B}"/>
              </a:ext>
            </a:extLst>
          </p:cNvPr>
          <p:cNvSpPr>
            <a:spLocks noGrp="1"/>
          </p:cNvSpPr>
          <p:nvPr>
            <p:ph type="title"/>
          </p:nvPr>
        </p:nvSpPr>
        <p:spPr>
          <a:xfrm>
            <a:off x="0" y="0"/>
            <a:ext cx="9144000" cy="990600"/>
          </a:xfrm>
        </p:spPr>
        <p:txBody>
          <a:bodyPr>
            <a:normAutofit/>
          </a:bodyPr>
          <a:lstStyle/>
          <a:p>
            <a:pPr algn="ctr"/>
            <a:r>
              <a:rPr lang="en-US" sz="3200" b="1" dirty="0">
                <a:latin typeface="Bookman Old Style" panose="02050604050505020204" pitchFamily="18" charset="0"/>
              </a:rPr>
              <a:t>    </a:t>
            </a:r>
          </a:p>
        </p:txBody>
      </p:sp>
      <p:sp>
        <p:nvSpPr>
          <p:cNvPr id="3" name="Content Placeholder 2">
            <a:extLst>
              <a:ext uri="{FF2B5EF4-FFF2-40B4-BE49-F238E27FC236}">
                <a16:creationId xmlns:a16="http://schemas.microsoft.com/office/drawing/2014/main" id="{98E4C6FB-0DD6-4C05-9D23-A91BCF523A6C}"/>
              </a:ext>
            </a:extLst>
          </p:cNvPr>
          <p:cNvSpPr>
            <a:spLocks noGrp="1"/>
          </p:cNvSpPr>
          <p:nvPr>
            <p:ph idx="1"/>
          </p:nvPr>
        </p:nvSpPr>
        <p:spPr>
          <a:xfrm>
            <a:off x="381000" y="847726"/>
            <a:ext cx="8305800" cy="5508626"/>
          </a:xfrm>
        </p:spPr>
        <p:txBody>
          <a:bodyPr>
            <a:normAutofit/>
          </a:bodyPr>
          <a:lstStyle/>
          <a:p>
            <a:pPr marL="457200" lvl="1" indent="0" algn="ctr">
              <a:buNone/>
            </a:pPr>
            <a:r>
              <a:rPr lang="en-US" sz="2400" b="1" dirty="0">
                <a:latin typeface="Bookman Old Style" panose="02050604050505020204" pitchFamily="18" charset="0"/>
              </a:rPr>
              <a:t>	MODULE HIERARCHY</a:t>
            </a:r>
          </a:p>
          <a:p>
            <a:pPr marL="457200" lvl="1" indent="0" algn="ctr">
              <a:buNone/>
            </a:pPr>
            <a:endParaRPr lang="en-US" sz="2400" b="1" dirty="0">
              <a:latin typeface="Bookman Old Style" panose="02050604050505020204" pitchFamily="18" charset="0"/>
            </a:endParaRPr>
          </a:p>
          <a:p>
            <a:pPr marL="914400" lvl="1" indent="-457200">
              <a:buAutoNum type="alphaUcParenR"/>
            </a:pPr>
            <a:r>
              <a:rPr lang="en-US" sz="2400" b="1" dirty="0">
                <a:latin typeface="Bookman Old Style" panose="02050604050505020204" pitchFamily="18" charset="0"/>
              </a:rPr>
              <a:t>User Management Module</a:t>
            </a:r>
          </a:p>
          <a:p>
            <a:pPr marL="800100" lvl="1" indent="-342900"/>
            <a:r>
              <a:rPr lang="en-US" sz="2400" dirty="0">
                <a:latin typeface="Bookman Old Style" panose="02050604050505020204" pitchFamily="18" charset="0"/>
              </a:rPr>
              <a:t>Responsible for user authentication, profile management, etc.</a:t>
            </a:r>
          </a:p>
          <a:p>
            <a:pPr marL="800100" lvl="1" indent="-342900"/>
            <a:endParaRPr lang="en-US" sz="2400" dirty="0">
              <a:latin typeface="Bookman Old Style" panose="02050604050505020204" pitchFamily="18" charset="0"/>
            </a:endParaRPr>
          </a:p>
          <a:p>
            <a:pPr marL="457200" lvl="1" indent="0">
              <a:buNone/>
            </a:pPr>
            <a:r>
              <a:rPr lang="en-US" sz="2400" b="1" dirty="0">
                <a:latin typeface="Bookman Old Style" panose="02050604050505020204" pitchFamily="18" charset="0"/>
              </a:rPr>
              <a:t>B) Product Management Module</a:t>
            </a:r>
          </a:p>
          <a:p>
            <a:pPr marL="800100" lvl="1" indent="-342900"/>
            <a:r>
              <a:rPr lang="en-US" sz="2400" dirty="0">
                <a:latin typeface="Bookman Old Style" panose="02050604050505020204" pitchFamily="18" charset="0"/>
              </a:rPr>
              <a:t>Handles the management of jewelry products, including adding new products, updating existing ones, managing inventory, etc.</a:t>
            </a:r>
          </a:p>
          <a:p>
            <a:pPr marL="457200" lvl="1" indent="0">
              <a:buNone/>
            </a:pPr>
            <a:endParaRPr lang="en-US" sz="2400" dirty="0">
              <a:latin typeface="Bookman Old Style" panose="02050604050505020204" pitchFamily="18" charset="0"/>
            </a:endParaRPr>
          </a:p>
          <a:p>
            <a:pPr marL="457200" lvl="1" indent="0">
              <a:buNone/>
            </a:pPr>
            <a:r>
              <a:rPr lang="en-US" sz="2400" b="1" dirty="0">
                <a:latin typeface="Bookman Old Style" panose="02050604050505020204" pitchFamily="18" charset="0"/>
              </a:rPr>
              <a:t>C) Order Management Module</a:t>
            </a:r>
          </a:p>
          <a:p>
            <a:pPr marL="800100" lvl="1" indent="-342900"/>
            <a:r>
              <a:rPr lang="en-US" sz="2400" dirty="0">
                <a:latin typeface="Bookman Old Style" panose="02050604050505020204" pitchFamily="18" charset="0"/>
              </a:rPr>
              <a:t>Deals with processing orders, managing the shopping cart, calculating prices, handling payments, etc.</a:t>
            </a:r>
          </a:p>
          <a:p>
            <a:pPr marL="457200" lvl="1" indent="0">
              <a:buNone/>
            </a:pPr>
            <a:endParaRPr lang="en-US" sz="2400" dirty="0">
              <a:latin typeface="Bookman Old Style" panose="02050604050505020204" pitchFamily="18" charset="0"/>
            </a:endParaRPr>
          </a:p>
          <a:p>
            <a:pPr marL="0" indent="0">
              <a:buNone/>
            </a:pPr>
            <a:endParaRPr lang="en-US" dirty="0">
              <a:latin typeface="Bookman Old Style" panose="02050604050505020204" pitchFamily="18" charset="0"/>
            </a:endParaRPr>
          </a:p>
          <a:p>
            <a:pPr marL="0" indent="0">
              <a:buNone/>
            </a:pPr>
            <a:endParaRPr lang="en-US" dirty="0"/>
          </a:p>
        </p:txBody>
      </p:sp>
      <p:sp>
        <p:nvSpPr>
          <p:cNvPr id="7" name="Footer Placeholder 6">
            <a:extLst>
              <a:ext uri="{FF2B5EF4-FFF2-40B4-BE49-F238E27FC236}">
                <a16:creationId xmlns:a16="http://schemas.microsoft.com/office/drawing/2014/main" id="{35959911-F65F-4AB0-8573-F7EA658175A9}"/>
              </a:ext>
            </a:extLst>
          </p:cNvPr>
          <p:cNvSpPr>
            <a:spLocks noGrp="1"/>
          </p:cNvSpPr>
          <p:nvPr>
            <p:ph type="ftr" sz="quarter" idx="11"/>
          </p:nvPr>
        </p:nvSpPr>
        <p:spPr/>
        <p:txBody>
          <a:bodyPr/>
          <a:lstStyle/>
          <a:p>
            <a:r>
              <a:rPr lang="en-US"/>
              <a:t>Department of Computer Science</a:t>
            </a:r>
          </a:p>
        </p:txBody>
      </p:sp>
      <p:pic>
        <p:nvPicPr>
          <p:cNvPr id="8" name="Picture 7">
            <a:extLst>
              <a:ext uri="{FF2B5EF4-FFF2-40B4-BE49-F238E27FC236}">
                <a16:creationId xmlns:a16="http://schemas.microsoft.com/office/drawing/2014/main" id="{F66196C7-4DA1-4E8A-A8CE-98A08A5A31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 y="9525"/>
            <a:ext cx="828675" cy="828675"/>
          </a:xfrm>
          <a:prstGeom prst="rect">
            <a:avLst/>
          </a:prstGeom>
        </p:spPr>
      </p:pic>
    </p:spTree>
    <p:extLst>
      <p:ext uri="{BB962C8B-B14F-4D97-AF65-F5344CB8AC3E}">
        <p14:creationId xmlns:p14="http://schemas.microsoft.com/office/powerpoint/2010/main" val="4094472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6549C-8F6F-323B-B2FC-5A4905BDE63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F94FD0E-05D0-AA27-057F-ABB8BD115447}"/>
              </a:ext>
            </a:extLst>
          </p:cNvPr>
          <p:cNvSpPr>
            <a:spLocks noGrp="1"/>
          </p:cNvSpPr>
          <p:nvPr>
            <p:ph idx="1"/>
          </p:nvPr>
        </p:nvSpPr>
        <p:spPr/>
        <p:txBody>
          <a:bodyPr>
            <a:normAutofit/>
          </a:bodyPr>
          <a:lstStyle/>
          <a:p>
            <a:pPr marL="0" indent="0">
              <a:buNone/>
            </a:pPr>
            <a:r>
              <a:rPr lang="en-IN" sz="2400" b="1" dirty="0">
                <a:latin typeface="Bookman Old Style" panose="02050604050505020204" pitchFamily="18" charset="0"/>
              </a:rPr>
              <a:t>D) Review Management Module</a:t>
            </a:r>
          </a:p>
          <a:p>
            <a:r>
              <a:rPr lang="en-IN" sz="2400" dirty="0">
                <a:latin typeface="Bookman Old Style" panose="02050604050505020204" pitchFamily="18" charset="0"/>
              </a:rPr>
              <a:t>A review management module for an online jewellery application is essential for facilitating customer feedback, and improving the overall user experience.</a:t>
            </a:r>
          </a:p>
          <a:p>
            <a:pPr marL="0" indent="0">
              <a:buNone/>
            </a:pPr>
            <a:r>
              <a:rPr lang="en-IN" sz="2400" b="1" dirty="0">
                <a:latin typeface="Bookman Old Style" panose="02050604050505020204" pitchFamily="18" charset="0"/>
              </a:rPr>
              <a:t>E) Category Management</a:t>
            </a:r>
          </a:p>
          <a:p>
            <a:r>
              <a:rPr lang="en-IN" sz="2400" dirty="0">
                <a:latin typeface="Bookman Old Style" panose="02050604050505020204" pitchFamily="18" charset="0"/>
              </a:rPr>
              <a:t>Enables administrators to create and manage product categories (e.g., </a:t>
            </a:r>
            <a:r>
              <a:rPr lang="en-IN" sz="2400" dirty="0" err="1">
                <a:latin typeface="Bookman Old Style" panose="02050604050505020204" pitchFamily="18" charset="0"/>
              </a:rPr>
              <a:t>earings</a:t>
            </a:r>
            <a:r>
              <a:rPr lang="en-IN" sz="2400" dirty="0">
                <a:latin typeface="Bookman Old Style" panose="02050604050505020204" pitchFamily="18" charset="0"/>
              </a:rPr>
              <a:t>, necklaces, bracelets) to organize products for easy navigation.</a:t>
            </a:r>
          </a:p>
          <a:p>
            <a:endParaRPr lang="en-IN"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F17DF545-D906-9F11-6E2C-37F092B03E96}"/>
              </a:ext>
            </a:extLst>
          </p:cNvPr>
          <p:cNvSpPr>
            <a:spLocks noGrp="1"/>
          </p:cNvSpPr>
          <p:nvPr>
            <p:ph type="ftr" sz="quarter" idx="11"/>
          </p:nvPr>
        </p:nvSpPr>
        <p:spPr/>
        <p:txBody>
          <a:bodyPr/>
          <a:lstStyle/>
          <a:p>
            <a:r>
              <a:rPr lang="en-US"/>
              <a:t>Department of Computer Science</a:t>
            </a:r>
          </a:p>
        </p:txBody>
      </p:sp>
      <p:pic>
        <p:nvPicPr>
          <p:cNvPr id="5" name="Picture 4">
            <a:extLst>
              <a:ext uri="{FF2B5EF4-FFF2-40B4-BE49-F238E27FC236}">
                <a16:creationId xmlns:a16="http://schemas.microsoft.com/office/drawing/2014/main" id="{A30D14E7-4A94-16F0-4D91-FEC3EEAA5E5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463"/>
            <a:ext cx="828675" cy="828675"/>
          </a:xfrm>
          <a:prstGeom prst="rect">
            <a:avLst/>
          </a:prstGeom>
        </p:spPr>
      </p:pic>
    </p:spTree>
    <p:extLst>
      <p:ext uri="{BB962C8B-B14F-4D97-AF65-F5344CB8AC3E}">
        <p14:creationId xmlns:p14="http://schemas.microsoft.com/office/powerpoint/2010/main" val="1144228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5E16B-F8C5-4D82-95D9-D7C068B96FEA}"/>
              </a:ext>
            </a:extLst>
          </p:cNvPr>
          <p:cNvSpPr>
            <a:spLocks noGrp="1"/>
          </p:cNvSpPr>
          <p:nvPr>
            <p:ph type="title"/>
          </p:nvPr>
        </p:nvSpPr>
        <p:spPr>
          <a:xfrm>
            <a:off x="0" y="-42931"/>
            <a:ext cx="9144000" cy="828675"/>
          </a:xfrm>
        </p:spPr>
        <p:txBody>
          <a:bodyPr>
            <a:normAutofit/>
          </a:bodyPr>
          <a:lstStyle/>
          <a:p>
            <a:pPr algn="ctr"/>
            <a:r>
              <a:rPr lang="en-US" sz="3200" b="1" dirty="0">
                <a:latin typeface="Bookman Old Style" panose="02050604050505020204" pitchFamily="18" charset="0"/>
              </a:rPr>
              <a:t>WORK DIVISION</a:t>
            </a:r>
          </a:p>
        </p:txBody>
      </p:sp>
      <p:graphicFrame>
        <p:nvGraphicFramePr>
          <p:cNvPr id="4" name="Content Placeholder 3">
            <a:extLst>
              <a:ext uri="{FF2B5EF4-FFF2-40B4-BE49-F238E27FC236}">
                <a16:creationId xmlns:a16="http://schemas.microsoft.com/office/drawing/2014/main" id="{D09BE912-EA6B-91EC-5A18-752F493CC28A}"/>
              </a:ext>
            </a:extLst>
          </p:cNvPr>
          <p:cNvGraphicFramePr>
            <a:graphicFrameLocks noGrp="1"/>
          </p:cNvGraphicFramePr>
          <p:nvPr>
            <p:ph idx="1"/>
            <p:extLst>
              <p:ext uri="{D42A27DB-BD31-4B8C-83A1-F6EECF244321}">
                <p14:modId xmlns:p14="http://schemas.microsoft.com/office/powerpoint/2010/main" val="4160541645"/>
              </p:ext>
            </p:extLst>
          </p:nvPr>
        </p:nvGraphicFramePr>
        <p:xfrm>
          <a:off x="609600" y="1825625"/>
          <a:ext cx="7905750" cy="2525410"/>
        </p:xfrm>
        <a:graphic>
          <a:graphicData uri="http://schemas.openxmlformats.org/drawingml/2006/table">
            <a:tbl>
              <a:tblPr firstRow="1" bandRow="1">
                <a:tableStyleId>{073A0DAA-6AF3-43AB-8588-CEC1D06C72B9}</a:tableStyleId>
              </a:tblPr>
              <a:tblGrid>
                <a:gridCol w="3952875">
                  <a:extLst>
                    <a:ext uri="{9D8B030D-6E8A-4147-A177-3AD203B41FA5}">
                      <a16:colId xmlns:a16="http://schemas.microsoft.com/office/drawing/2014/main" val="71314816"/>
                    </a:ext>
                  </a:extLst>
                </a:gridCol>
                <a:gridCol w="3952875">
                  <a:extLst>
                    <a:ext uri="{9D8B030D-6E8A-4147-A177-3AD203B41FA5}">
                      <a16:colId xmlns:a16="http://schemas.microsoft.com/office/drawing/2014/main" val="2647695223"/>
                    </a:ext>
                  </a:extLst>
                </a:gridCol>
              </a:tblGrid>
              <a:tr h="845835">
                <a:tc>
                  <a:txBody>
                    <a:bodyPr/>
                    <a:lstStyle/>
                    <a:p>
                      <a:pPr algn="ctr"/>
                      <a:endParaRPr lang="en-US" sz="2000" dirty="0">
                        <a:latin typeface="Bookman Old Style" panose="02050604050505020204" pitchFamily="18" charset="0"/>
                      </a:endParaRPr>
                    </a:p>
                    <a:p>
                      <a:pPr algn="ctr"/>
                      <a:r>
                        <a:rPr lang="en-US" sz="2000" dirty="0">
                          <a:latin typeface="Bookman Old Style" panose="02050604050505020204" pitchFamily="18" charset="0"/>
                        </a:rPr>
                        <a:t>WORK </a:t>
                      </a:r>
                      <a:r>
                        <a:rPr lang="en-US" sz="2000" b="1" dirty="0">
                          <a:latin typeface="Bookman Old Style" panose="02050604050505020204" pitchFamily="18" charset="0"/>
                        </a:rPr>
                        <a:t>DIVISION</a:t>
                      </a:r>
                      <a:endParaRPr lang="en-IN" sz="2000" dirty="0">
                        <a:latin typeface="Bookman Old Style" panose="02050604050505020204" pitchFamily="18" charset="0"/>
                      </a:endParaRPr>
                    </a:p>
                  </a:txBody>
                  <a:tcPr marL="87630" marR="87630"/>
                </a:tc>
                <a:tc>
                  <a:txBody>
                    <a:bodyPr/>
                    <a:lstStyle/>
                    <a:p>
                      <a:pPr algn="ctr"/>
                      <a:endParaRPr lang="en-US" sz="2000" dirty="0">
                        <a:latin typeface="Bookman Old Style" panose="02050604050505020204" pitchFamily="18" charset="0"/>
                      </a:endParaRPr>
                    </a:p>
                    <a:p>
                      <a:pPr algn="ctr"/>
                      <a:r>
                        <a:rPr lang="en-US" sz="2000" dirty="0">
                          <a:latin typeface="Bookman Old Style" panose="02050604050505020204" pitchFamily="18" charset="0"/>
                        </a:rPr>
                        <a:t>TEAM MEMBERS</a:t>
                      </a:r>
                      <a:endParaRPr lang="en-IN" sz="2000" dirty="0">
                        <a:latin typeface="Bookman Old Style" panose="02050604050505020204" pitchFamily="18" charset="0"/>
                      </a:endParaRPr>
                    </a:p>
                  </a:txBody>
                  <a:tcPr marL="87630" marR="87630"/>
                </a:tc>
                <a:extLst>
                  <a:ext uri="{0D108BD9-81ED-4DB2-BD59-A6C34878D82A}">
                    <a16:rowId xmlns:a16="http://schemas.microsoft.com/office/drawing/2014/main" val="2398740701"/>
                  </a:ext>
                </a:extLst>
              </a:tr>
              <a:tr h="833740">
                <a:tc>
                  <a:txBody>
                    <a:bodyPr/>
                    <a:lstStyle/>
                    <a:p>
                      <a:pPr algn="l"/>
                      <a:r>
                        <a:rPr lang="en-US" sz="2000" dirty="0">
                          <a:latin typeface="Bookman Old Style" panose="02050604050505020204" pitchFamily="18" charset="0"/>
                        </a:rPr>
                        <a:t>JAVA</a:t>
                      </a:r>
                      <a:r>
                        <a:rPr lang="en-US" sz="2000" baseline="0" dirty="0">
                          <a:latin typeface="Bookman Old Style" panose="02050604050505020204" pitchFamily="18" charset="0"/>
                        </a:rPr>
                        <a:t> , XML </a:t>
                      </a:r>
                      <a:r>
                        <a:rPr lang="en-US" sz="2000" dirty="0">
                          <a:latin typeface="Bookman Old Style" panose="02050604050505020204" pitchFamily="18" charset="0"/>
                        </a:rPr>
                        <a:t>,ANDROID,</a:t>
                      </a:r>
                      <a:r>
                        <a:rPr lang="en-US" sz="2000" baseline="0" dirty="0">
                          <a:latin typeface="Bookman Old Style" panose="02050604050505020204" pitchFamily="18" charset="0"/>
                        </a:rPr>
                        <a:t> MYSQL</a:t>
                      </a:r>
                      <a:endParaRPr lang="en-IN" sz="2000" b="0" dirty="0">
                        <a:latin typeface="Bookman Old Style" panose="02050604050505020204" pitchFamily="18" charset="0"/>
                      </a:endParaRPr>
                    </a:p>
                  </a:txBody>
                  <a:tcPr marL="87630" marR="87630"/>
                </a:tc>
                <a:tc>
                  <a:txBody>
                    <a:bodyPr/>
                    <a:lstStyle/>
                    <a:p>
                      <a:r>
                        <a:rPr lang="en-IN" sz="2000" dirty="0">
                          <a:latin typeface="Bookman Old Style" panose="02050604050505020204" pitchFamily="18" charset="0"/>
                        </a:rPr>
                        <a:t>FENIL</a:t>
                      </a:r>
                      <a:r>
                        <a:rPr lang="en-IN" sz="2000" baseline="0" dirty="0">
                          <a:latin typeface="Bookman Old Style" panose="02050604050505020204" pitchFamily="18" charset="0"/>
                        </a:rPr>
                        <a:t> KACHHADIYA</a:t>
                      </a:r>
                    </a:p>
                    <a:p>
                      <a:r>
                        <a:rPr lang="en-IN" sz="2000" baseline="0" dirty="0">
                          <a:latin typeface="Bookman Old Style" panose="02050604050505020204" pitchFamily="18" charset="0"/>
                        </a:rPr>
                        <a:t>TANISHA RATHOD</a:t>
                      </a:r>
                      <a:endParaRPr lang="en-IN" sz="2000" dirty="0">
                        <a:latin typeface="Bookman Old Style" panose="02050604050505020204" pitchFamily="18" charset="0"/>
                      </a:endParaRPr>
                    </a:p>
                  </a:txBody>
                  <a:tcPr marL="87630" marR="87630"/>
                </a:tc>
                <a:extLst>
                  <a:ext uri="{0D108BD9-81ED-4DB2-BD59-A6C34878D82A}">
                    <a16:rowId xmlns:a16="http://schemas.microsoft.com/office/drawing/2014/main" val="66330549"/>
                  </a:ext>
                </a:extLst>
              </a:tr>
              <a:tr h="845835">
                <a:tc>
                  <a:txBody>
                    <a:bodyPr/>
                    <a:lstStyle/>
                    <a:p>
                      <a:pPr algn="ctr"/>
                      <a:endParaRPr lang="en-US" sz="2000" dirty="0">
                        <a:latin typeface="Bookman Old Style" panose="02050604050505020204" pitchFamily="18" charset="0"/>
                      </a:endParaRPr>
                    </a:p>
                    <a:p>
                      <a:pPr algn="l"/>
                      <a:r>
                        <a:rPr lang="en-US" sz="2000" dirty="0">
                          <a:latin typeface="Bookman Old Style" panose="02050604050505020204" pitchFamily="18" charset="0"/>
                        </a:rPr>
                        <a:t>HTML</a:t>
                      </a:r>
                      <a:r>
                        <a:rPr lang="en-US" sz="2000" baseline="0" dirty="0">
                          <a:latin typeface="Bookman Old Style" panose="02050604050505020204" pitchFamily="18" charset="0"/>
                        </a:rPr>
                        <a:t> , CSS , PHP , </a:t>
                      </a:r>
                      <a:r>
                        <a:rPr lang="en-US" sz="2000" dirty="0">
                          <a:latin typeface="Bookman Old Style" panose="02050604050505020204" pitchFamily="18" charset="0"/>
                        </a:rPr>
                        <a:t>ANDROID</a:t>
                      </a:r>
                    </a:p>
                  </a:txBody>
                  <a:tcPr marL="87630" marR="87630"/>
                </a:tc>
                <a:tc>
                  <a:txBody>
                    <a:bodyPr/>
                    <a:lstStyle/>
                    <a:p>
                      <a:r>
                        <a:rPr lang="en-IN" sz="2000" dirty="0">
                          <a:latin typeface="Bookman Old Style" panose="02050604050505020204" pitchFamily="18" charset="0"/>
                        </a:rPr>
                        <a:t>FENIL KACHHADIYA</a:t>
                      </a:r>
                    </a:p>
                    <a:p>
                      <a:r>
                        <a:rPr lang="en-IN" sz="2000" dirty="0">
                          <a:latin typeface="Bookman Old Style" panose="02050604050505020204" pitchFamily="18" charset="0"/>
                        </a:rPr>
                        <a:t>JHANVI VEKARIYA</a:t>
                      </a:r>
                    </a:p>
                  </a:txBody>
                  <a:tcPr marL="87630" marR="87630"/>
                </a:tc>
                <a:extLst>
                  <a:ext uri="{0D108BD9-81ED-4DB2-BD59-A6C34878D82A}">
                    <a16:rowId xmlns:a16="http://schemas.microsoft.com/office/drawing/2014/main" val="545707781"/>
                  </a:ext>
                </a:extLst>
              </a:tr>
            </a:tbl>
          </a:graphicData>
        </a:graphic>
      </p:graphicFrame>
      <p:sp>
        <p:nvSpPr>
          <p:cNvPr id="5" name="Footer Placeholder 4">
            <a:extLst>
              <a:ext uri="{FF2B5EF4-FFF2-40B4-BE49-F238E27FC236}">
                <a16:creationId xmlns:a16="http://schemas.microsoft.com/office/drawing/2014/main" id="{1BE81A40-DCC8-4FA6-9F0D-D935C7FD8525}"/>
              </a:ext>
            </a:extLst>
          </p:cNvPr>
          <p:cNvSpPr>
            <a:spLocks noGrp="1"/>
          </p:cNvSpPr>
          <p:nvPr>
            <p:ph type="ftr" sz="quarter" idx="11"/>
          </p:nvPr>
        </p:nvSpPr>
        <p:spPr/>
        <p:txBody>
          <a:bodyPr/>
          <a:lstStyle/>
          <a:p>
            <a:r>
              <a:rPr lang="en-US"/>
              <a:t>Department of Computer Science</a:t>
            </a:r>
          </a:p>
        </p:txBody>
      </p:sp>
      <p:pic>
        <p:nvPicPr>
          <p:cNvPr id="6" name="Picture 5">
            <a:extLst>
              <a:ext uri="{FF2B5EF4-FFF2-40B4-BE49-F238E27FC236}">
                <a16:creationId xmlns:a16="http://schemas.microsoft.com/office/drawing/2014/main" id="{1793294D-FF74-4C8C-844C-206D0E4ACB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174"/>
            <a:ext cx="828675" cy="828675"/>
          </a:xfrm>
          <a:prstGeom prst="rect">
            <a:avLst/>
          </a:prstGeom>
        </p:spPr>
      </p:pic>
    </p:spTree>
    <p:extLst>
      <p:ext uri="{BB962C8B-B14F-4D97-AF65-F5344CB8AC3E}">
        <p14:creationId xmlns:p14="http://schemas.microsoft.com/office/powerpoint/2010/main" val="2506609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DB0A918-D51B-0B18-5C68-33C1296E7005}"/>
              </a:ext>
            </a:extLst>
          </p:cNvPr>
          <p:cNvSpPr>
            <a:spLocks noGrp="1"/>
          </p:cNvSpPr>
          <p:nvPr>
            <p:ph type="title"/>
          </p:nvPr>
        </p:nvSpPr>
        <p:spPr>
          <a:xfrm>
            <a:off x="853937" y="2819400"/>
            <a:ext cx="7436126" cy="1006474"/>
          </a:xfrm>
        </p:spPr>
        <p:txBody>
          <a:bodyPr>
            <a:normAutofit/>
          </a:bodyPr>
          <a:lstStyle/>
          <a:p>
            <a:pPr algn="ctr"/>
            <a:r>
              <a:rPr lang="en-IN" sz="3600" b="1" dirty="0">
                <a:latin typeface="Bookman Old Style" panose="02050604050505020204" pitchFamily="18" charset="0"/>
              </a:rPr>
              <a:t>Use Case Diagram</a:t>
            </a:r>
          </a:p>
        </p:txBody>
      </p:sp>
      <p:sp>
        <p:nvSpPr>
          <p:cNvPr id="4" name="Footer Placeholder 3">
            <a:extLst>
              <a:ext uri="{FF2B5EF4-FFF2-40B4-BE49-F238E27FC236}">
                <a16:creationId xmlns:a16="http://schemas.microsoft.com/office/drawing/2014/main" id="{5AE82B2B-FC6E-4FD3-A644-1F2D19DBEB61}"/>
              </a:ext>
            </a:extLst>
          </p:cNvPr>
          <p:cNvSpPr>
            <a:spLocks noGrp="1"/>
          </p:cNvSpPr>
          <p:nvPr>
            <p:ph type="ftr" sz="quarter" idx="11"/>
          </p:nvPr>
        </p:nvSpPr>
        <p:spPr/>
        <p:txBody>
          <a:bodyPr/>
          <a:lstStyle/>
          <a:p>
            <a:r>
              <a:rPr lang="en-US"/>
              <a:t>Department of Computer Science</a:t>
            </a:r>
          </a:p>
        </p:txBody>
      </p:sp>
      <p:pic>
        <p:nvPicPr>
          <p:cNvPr id="5" name="Picture 4">
            <a:extLst>
              <a:ext uri="{FF2B5EF4-FFF2-40B4-BE49-F238E27FC236}">
                <a16:creationId xmlns:a16="http://schemas.microsoft.com/office/drawing/2014/main" id="{BCA875B1-1404-4725-85E3-32E08F42EE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28675" cy="828675"/>
          </a:xfrm>
          <a:prstGeom prst="rect">
            <a:avLst/>
          </a:prstGeom>
        </p:spPr>
      </p:pic>
      <p:sp>
        <p:nvSpPr>
          <p:cNvPr id="2" name="Rectangle 1"/>
          <p:cNvSpPr/>
          <p:nvPr/>
        </p:nvSpPr>
        <p:spPr>
          <a:xfrm>
            <a:off x="2674685" y="414337"/>
            <a:ext cx="3794630" cy="584775"/>
          </a:xfrm>
          <a:prstGeom prst="rect">
            <a:avLst/>
          </a:prstGeom>
        </p:spPr>
        <p:txBody>
          <a:bodyPr wrap="none">
            <a:spAutoFit/>
          </a:bodyPr>
          <a:lstStyle/>
          <a:p>
            <a:pPr algn="ctr"/>
            <a:r>
              <a:rPr lang="en-US" sz="3200" b="1" dirty="0">
                <a:latin typeface="Bookman Old Style" panose="02050604050505020204" pitchFamily="18" charset="0"/>
              </a:rPr>
              <a:t>SYSTEM DESIGN</a:t>
            </a:r>
          </a:p>
        </p:txBody>
      </p:sp>
    </p:spTree>
    <p:extLst>
      <p:ext uri="{BB962C8B-B14F-4D97-AF65-F5344CB8AC3E}">
        <p14:creationId xmlns:p14="http://schemas.microsoft.com/office/powerpoint/2010/main" val="287842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DB0A918-D51B-0B18-5C68-33C1296E7005}"/>
              </a:ext>
            </a:extLst>
          </p:cNvPr>
          <p:cNvSpPr>
            <a:spLocks noGrp="1"/>
          </p:cNvSpPr>
          <p:nvPr>
            <p:ph type="title"/>
          </p:nvPr>
        </p:nvSpPr>
        <p:spPr>
          <a:xfrm>
            <a:off x="628649" y="152400"/>
            <a:ext cx="7886700" cy="1006474"/>
          </a:xfrm>
        </p:spPr>
        <p:txBody>
          <a:bodyPr/>
          <a:lstStyle/>
          <a:p>
            <a:r>
              <a:rPr lang="en-IN" b="1" dirty="0">
                <a:latin typeface="Bookman Old Style" panose="02050604050505020204" pitchFamily="18" charset="0"/>
              </a:rPr>
              <a:t>             </a:t>
            </a:r>
          </a:p>
        </p:txBody>
      </p:sp>
      <p:sp>
        <p:nvSpPr>
          <p:cNvPr id="4" name="Footer Placeholder 3">
            <a:extLst>
              <a:ext uri="{FF2B5EF4-FFF2-40B4-BE49-F238E27FC236}">
                <a16:creationId xmlns:a16="http://schemas.microsoft.com/office/drawing/2014/main" id="{5AE82B2B-FC6E-4FD3-A644-1F2D19DBEB61}"/>
              </a:ext>
            </a:extLst>
          </p:cNvPr>
          <p:cNvSpPr>
            <a:spLocks noGrp="1"/>
          </p:cNvSpPr>
          <p:nvPr>
            <p:ph type="ftr" sz="quarter" idx="11"/>
          </p:nvPr>
        </p:nvSpPr>
        <p:spPr/>
        <p:txBody>
          <a:bodyPr/>
          <a:lstStyle/>
          <a:p>
            <a:r>
              <a:rPr lang="en-US" dirty="0"/>
              <a:t>Department of Computer Science</a:t>
            </a:r>
          </a:p>
        </p:txBody>
      </p:sp>
      <p:pic>
        <p:nvPicPr>
          <p:cNvPr id="5" name="Picture 4">
            <a:extLst>
              <a:ext uri="{FF2B5EF4-FFF2-40B4-BE49-F238E27FC236}">
                <a16:creationId xmlns:a16="http://schemas.microsoft.com/office/drawing/2014/main" id="{BCA875B1-1404-4725-85E3-32E08F42EE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28675" cy="828675"/>
          </a:xfrm>
          <a:prstGeom prst="rect">
            <a:avLst/>
          </a:prstGeom>
        </p:spPr>
      </p:pic>
      <p:sp>
        <p:nvSpPr>
          <p:cNvPr id="6" name="TextBox 5"/>
          <p:cNvSpPr txBox="1"/>
          <p:nvPr/>
        </p:nvSpPr>
        <p:spPr>
          <a:xfrm>
            <a:off x="4286250" y="6120845"/>
            <a:ext cx="1828800" cy="307777"/>
          </a:xfrm>
          <a:prstGeom prst="rect">
            <a:avLst/>
          </a:prstGeom>
          <a:noFill/>
        </p:spPr>
        <p:txBody>
          <a:bodyPr wrap="square" rtlCol="0">
            <a:spAutoFit/>
          </a:bodyPr>
          <a:lstStyle/>
          <a:p>
            <a:r>
              <a:rPr lang="en-US" sz="1400" dirty="0"/>
              <a:t>Figure: 1.1</a:t>
            </a:r>
            <a:endParaRPr lang="en-IN" sz="1400" dirty="0"/>
          </a:p>
        </p:txBody>
      </p:sp>
      <p:pic>
        <p:nvPicPr>
          <p:cNvPr id="2" name="Content Placeholder 1"/>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909041" y="5638800"/>
            <a:ext cx="70118" cy="50800"/>
          </a:xfrm>
        </p:spPr>
      </p:pic>
      <p:pic>
        <p:nvPicPr>
          <p:cNvPr id="7" name="Picture 6">
            <a:extLst>
              <a:ext uri="{FF2B5EF4-FFF2-40B4-BE49-F238E27FC236}">
                <a16:creationId xmlns:a16="http://schemas.microsoft.com/office/drawing/2014/main" id="{F8805CE6-25D9-427E-81E6-4425AA9822B3}"/>
              </a:ext>
            </a:extLst>
          </p:cNvPr>
          <p:cNvPicPr>
            <a:picLocks noChangeAspect="1"/>
          </p:cNvPicPr>
          <p:nvPr/>
        </p:nvPicPr>
        <p:blipFill>
          <a:blip r:embed="rId4"/>
          <a:stretch>
            <a:fillRect/>
          </a:stretch>
        </p:blipFill>
        <p:spPr>
          <a:xfrm>
            <a:off x="1143000" y="-52552"/>
            <a:ext cx="7886700" cy="6173397"/>
          </a:xfrm>
          <a:prstGeom prst="rect">
            <a:avLst/>
          </a:prstGeom>
        </p:spPr>
      </p:pic>
    </p:spTree>
    <p:extLst>
      <p:ext uri="{BB962C8B-B14F-4D97-AF65-F5344CB8AC3E}">
        <p14:creationId xmlns:p14="http://schemas.microsoft.com/office/powerpoint/2010/main" val="1194467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9FD64B-7D9E-40F6-8CAF-AC5B500727F0}"/>
              </a:ext>
            </a:extLst>
          </p:cNvPr>
          <p:cNvSpPr>
            <a:spLocks noGrp="1"/>
          </p:cNvSpPr>
          <p:nvPr>
            <p:ph idx="1"/>
          </p:nvPr>
        </p:nvSpPr>
        <p:spPr>
          <a:xfrm>
            <a:off x="0" y="828676"/>
            <a:ext cx="9144000" cy="5419724"/>
          </a:xfrm>
        </p:spPr>
        <p:txBody>
          <a:bodyPr>
            <a:normAutofit/>
          </a:bodyPr>
          <a:lstStyle/>
          <a:p>
            <a:pPr marL="0" indent="0" algn="ctr">
              <a:buNone/>
            </a:pPr>
            <a:r>
              <a:rPr lang="en-US" sz="3200" b="1" dirty="0">
                <a:latin typeface="Bookman Old Style" panose="02050604050505020204" pitchFamily="18" charset="0"/>
              </a:rPr>
              <a:t>SYSTEM DESIGN</a:t>
            </a:r>
          </a:p>
          <a:p>
            <a:pPr marL="0" indent="0" algn="ctr">
              <a:buNone/>
            </a:pPr>
            <a:endParaRPr lang="en-US" sz="2600" b="1" dirty="0">
              <a:latin typeface="Bookman Old Style" panose="02050604050505020204" pitchFamily="18" charset="0"/>
            </a:endParaRPr>
          </a:p>
          <a:p>
            <a:pPr marL="0" indent="0" algn="ctr">
              <a:buNone/>
            </a:pPr>
            <a:endParaRPr lang="en-US" sz="2600" b="1" dirty="0">
              <a:latin typeface="Bookman Old Style" panose="02050604050505020204" pitchFamily="18" charset="0"/>
            </a:endParaRPr>
          </a:p>
          <a:p>
            <a:pPr marL="0" indent="0" algn="ctr">
              <a:buNone/>
            </a:pPr>
            <a:endParaRPr lang="en-US" sz="3600" b="1" dirty="0">
              <a:latin typeface="Bookman Old Style" panose="02050604050505020204" pitchFamily="18" charset="0"/>
            </a:endParaRPr>
          </a:p>
          <a:p>
            <a:pPr marL="0" indent="0" algn="ctr">
              <a:buNone/>
            </a:pPr>
            <a:r>
              <a:rPr lang="en-IN" sz="3600" b="1" dirty="0">
                <a:latin typeface="Bookman Old Style" panose="02050604050505020204" pitchFamily="18" charset="0"/>
              </a:rPr>
              <a:t>System Flow Diagram </a:t>
            </a:r>
            <a:endParaRPr lang="en-US" sz="3600" b="1"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926BF292-6400-4217-85AA-113C2383D5A8}"/>
              </a:ext>
            </a:extLst>
          </p:cNvPr>
          <p:cNvSpPr>
            <a:spLocks noGrp="1"/>
          </p:cNvSpPr>
          <p:nvPr>
            <p:ph type="ftr" sz="quarter" idx="11"/>
          </p:nvPr>
        </p:nvSpPr>
        <p:spPr/>
        <p:txBody>
          <a:bodyPr/>
          <a:lstStyle/>
          <a:p>
            <a:r>
              <a:rPr lang="en-US"/>
              <a:t>Department of Computer Science</a:t>
            </a:r>
          </a:p>
        </p:txBody>
      </p:sp>
      <p:pic>
        <p:nvPicPr>
          <p:cNvPr id="5" name="Picture 4">
            <a:extLst>
              <a:ext uri="{FF2B5EF4-FFF2-40B4-BE49-F238E27FC236}">
                <a16:creationId xmlns:a16="http://schemas.microsoft.com/office/drawing/2014/main" id="{066953F0-728C-4D56-9547-364E792A6B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28675" cy="828675"/>
          </a:xfrm>
          <a:prstGeom prst="rect">
            <a:avLst/>
          </a:prstGeom>
        </p:spPr>
      </p:pic>
    </p:spTree>
    <p:extLst>
      <p:ext uri="{BB962C8B-B14F-4D97-AF65-F5344CB8AC3E}">
        <p14:creationId xmlns:p14="http://schemas.microsoft.com/office/powerpoint/2010/main" val="1183905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756"/>
            <a:ext cx="9144000" cy="895350"/>
          </a:xfrm>
        </p:spPr>
        <p:txBody>
          <a:bodyPr/>
          <a:lstStyle/>
          <a:p>
            <a:pPr algn="ctr"/>
            <a:r>
              <a:rPr lang="en-US" b="1" dirty="0">
                <a:latin typeface="Bookman Old Style" panose="02050604050505020204" pitchFamily="18" charset="0"/>
              </a:rPr>
              <a:t>   Table of Content </a:t>
            </a:r>
          </a:p>
        </p:txBody>
      </p:sp>
      <p:sp>
        <p:nvSpPr>
          <p:cNvPr id="3" name="Content Placeholder 2"/>
          <p:cNvSpPr>
            <a:spLocks noGrp="1"/>
          </p:cNvSpPr>
          <p:nvPr>
            <p:ph idx="1"/>
          </p:nvPr>
        </p:nvSpPr>
        <p:spPr>
          <a:xfrm>
            <a:off x="914399" y="725557"/>
            <a:ext cx="8534401" cy="6172200"/>
          </a:xfrm>
        </p:spPr>
        <p:txBody>
          <a:bodyPr>
            <a:noAutofit/>
          </a:bodyPr>
          <a:lstStyle/>
          <a:p>
            <a:pPr marL="0" indent="0">
              <a:buNone/>
            </a:pPr>
            <a:endParaRPr lang="en-US" sz="1600" dirty="0">
              <a:latin typeface="Bookman Old Style" panose="02050604050505020204" pitchFamily="18" charset="0"/>
            </a:endParaRPr>
          </a:p>
          <a:p>
            <a:pPr marL="0" indent="0">
              <a:buNone/>
            </a:pPr>
            <a:r>
              <a:rPr lang="en-US" sz="1600" dirty="0">
                <a:latin typeface="Bookman Old Style" panose="02050604050505020204" pitchFamily="18" charset="0"/>
              </a:rPr>
              <a:t>• Project Profile </a:t>
            </a:r>
          </a:p>
          <a:p>
            <a:pPr marL="0" indent="0">
              <a:buNone/>
            </a:pPr>
            <a:r>
              <a:rPr lang="en-US" sz="1600" dirty="0">
                <a:latin typeface="Bookman Old Style" panose="02050604050505020204" pitchFamily="18" charset="0"/>
              </a:rPr>
              <a:t>• System Analysis		 </a:t>
            </a:r>
          </a:p>
          <a:p>
            <a:pPr marL="0" indent="0">
              <a:buNone/>
            </a:pPr>
            <a:r>
              <a:rPr lang="en-US" sz="1600" dirty="0">
                <a:latin typeface="Bookman Old Style" panose="02050604050505020204" pitchFamily="18" charset="0"/>
              </a:rPr>
              <a:t>	 – Reference websites 	</a:t>
            </a:r>
          </a:p>
          <a:p>
            <a:pPr marL="0" indent="0">
              <a:buNone/>
            </a:pPr>
            <a:r>
              <a:rPr lang="en-US" sz="1600" dirty="0">
                <a:latin typeface="Bookman Old Style" panose="02050604050505020204" pitchFamily="18" charset="0"/>
              </a:rPr>
              <a:t>	 – List of users 				 </a:t>
            </a:r>
          </a:p>
          <a:p>
            <a:pPr marL="0" indent="0">
              <a:buNone/>
            </a:pPr>
            <a:r>
              <a:rPr lang="en-US" sz="1600" dirty="0">
                <a:latin typeface="Bookman Old Style" panose="02050604050505020204" pitchFamily="18" charset="0"/>
              </a:rPr>
              <a:t>	 – Requirement specifications 	</a:t>
            </a:r>
          </a:p>
          <a:p>
            <a:pPr marL="0" indent="0">
              <a:buNone/>
            </a:pPr>
            <a:r>
              <a:rPr lang="en-US" sz="1600" dirty="0">
                <a:latin typeface="Bookman Old Style" panose="02050604050505020204" pitchFamily="18" charset="0"/>
              </a:rPr>
              <a:t>	 – Tools and Technologies </a:t>
            </a:r>
          </a:p>
          <a:p>
            <a:pPr marL="0" indent="0">
              <a:buNone/>
            </a:pPr>
            <a:r>
              <a:rPr lang="en-US" sz="1600" dirty="0">
                <a:latin typeface="Bookman Old Style" panose="02050604050505020204" pitchFamily="18" charset="0"/>
              </a:rPr>
              <a:t>• System Architecture 	</a:t>
            </a:r>
          </a:p>
          <a:p>
            <a:pPr marL="0" indent="0">
              <a:buNone/>
            </a:pPr>
            <a:r>
              <a:rPr lang="en-US" sz="1600" dirty="0">
                <a:latin typeface="Bookman Old Style" panose="02050604050505020204" pitchFamily="18" charset="0"/>
              </a:rPr>
              <a:t>	– Module hierarchy 	</a:t>
            </a:r>
          </a:p>
          <a:p>
            <a:pPr marL="0" indent="0">
              <a:buNone/>
            </a:pPr>
            <a:r>
              <a:rPr lang="en-US" sz="1600" dirty="0">
                <a:latin typeface="Bookman Old Style" panose="02050604050505020204" pitchFamily="18" charset="0"/>
              </a:rPr>
              <a:t>	– Work division</a:t>
            </a:r>
          </a:p>
          <a:p>
            <a:pPr marL="0" indent="0">
              <a:buNone/>
            </a:pPr>
            <a:r>
              <a:rPr lang="en-US" sz="1600" dirty="0">
                <a:latin typeface="Bookman Old Style" panose="02050604050505020204" pitchFamily="18" charset="0"/>
              </a:rPr>
              <a:t> • System Design 	</a:t>
            </a:r>
          </a:p>
          <a:p>
            <a:pPr marL="0" indent="0">
              <a:buNone/>
            </a:pPr>
            <a:r>
              <a:rPr lang="en-US" sz="1600" dirty="0">
                <a:latin typeface="Bookman Old Style" panose="02050604050505020204" pitchFamily="18" charset="0"/>
              </a:rPr>
              <a:t>	 – Use case diagram 	</a:t>
            </a:r>
          </a:p>
          <a:p>
            <a:pPr marL="0" indent="0">
              <a:buNone/>
            </a:pPr>
            <a:r>
              <a:rPr lang="en-US" sz="1600" dirty="0">
                <a:latin typeface="Bookman Old Style" panose="02050604050505020204" pitchFamily="18" charset="0"/>
              </a:rPr>
              <a:t>	 – System Flow Diagram</a:t>
            </a:r>
          </a:p>
          <a:p>
            <a:pPr marL="0" indent="0">
              <a:buNone/>
            </a:pPr>
            <a:r>
              <a:rPr lang="en-US" sz="1600" dirty="0">
                <a:latin typeface="Bookman Old Style" panose="02050604050505020204" pitchFamily="18" charset="0"/>
              </a:rPr>
              <a:t>	 – Activity diagram</a:t>
            </a:r>
          </a:p>
          <a:p>
            <a:pPr marL="0" indent="0">
              <a:buNone/>
            </a:pPr>
            <a:r>
              <a:rPr lang="en-US" sz="1600" dirty="0">
                <a:latin typeface="Bookman Old Style" panose="02050604050505020204" pitchFamily="18" charset="0"/>
              </a:rPr>
              <a:t>	 – ER diagram</a:t>
            </a:r>
          </a:p>
          <a:p>
            <a:pPr marL="0" indent="0">
              <a:buNone/>
            </a:pPr>
            <a:r>
              <a:rPr lang="en-US" sz="1600" dirty="0">
                <a:latin typeface="Bookman Old Style" panose="02050604050505020204" pitchFamily="18" charset="0"/>
              </a:rPr>
              <a:t>	 – Class diagram</a:t>
            </a:r>
          </a:p>
          <a:p>
            <a:pPr marL="0" indent="0">
              <a:buNone/>
            </a:pPr>
            <a:r>
              <a:rPr lang="en-US" sz="1600" dirty="0">
                <a:latin typeface="Bookman Old Style" panose="02050604050505020204" pitchFamily="18" charset="0"/>
              </a:rPr>
              <a:t>• Data Dictionary</a:t>
            </a:r>
          </a:p>
          <a:p>
            <a:r>
              <a:rPr lang="en-US" sz="1600" dirty="0">
                <a:latin typeface="Bookman Old Style" panose="02050604050505020204" pitchFamily="18" charset="0"/>
              </a:rPr>
              <a:t>Screenshots</a:t>
            </a:r>
          </a:p>
          <a:p>
            <a:endParaRPr lang="en-US" sz="1600" dirty="0">
              <a:latin typeface="Bookman Old Style" panose="02050604050505020204" pitchFamily="18" charset="0"/>
            </a:endParaRPr>
          </a:p>
        </p:txBody>
      </p:sp>
      <p:sp>
        <p:nvSpPr>
          <p:cNvPr id="5" name="Footer Placeholder 4">
            <a:extLst>
              <a:ext uri="{FF2B5EF4-FFF2-40B4-BE49-F238E27FC236}">
                <a16:creationId xmlns:a16="http://schemas.microsoft.com/office/drawing/2014/main" id="{C416B54C-777D-4BAB-A0AE-07BC61CBE9B9}"/>
              </a:ext>
            </a:extLst>
          </p:cNvPr>
          <p:cNvSpPr>
            <a:spLocks noGrp="1"/>
          </p:cNvSpPr>
          <p:nvPr>
            <p:ph type="ftr" sz="quarter" idx="11"/>
          </p:nvPr>
        </p:nvSpPr>
        <p:spPr>
          <a:xfrm>
            <a:off x="3200400" y="6483350"/>
            <a:ext cx="2895600" cy="365125"/>
          </a:xfrm>
        </p:spPr>
        <p:txBody>
          <a:bodyPr/>
          <a:lstStyle/>
          <a:p>
            <a:r>
              <a:rPr lang="en-US" dirty="0"/>
              <a:t>Department of Computer Science</a:t>
            </a:r>
          </a:p>
        </p:txBody>
      </p:sp>
      <p:pic>
        <p:nvPicPr>
          <p:cNvPr id="7" name="Picture 6">
            <a:extLst>
              <a:ext uri="{FF2B5EF4-FFF2-40B4-BE49-F238E27FC236}">
                <a16:creationId xmlns:a16="http://schemas.microsoft.com/office/drawing/2014/main" id="{B7AE0B48-B6E6-4321-8E03-D6E1D1E993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050"/>
            <a:ext cx="914400" cy="914400"/>
          </a:xfrm>
          <a:prstGeom prst="rect">
            <a:avLst/>
          </a:prstGeom>
        </p:spPr>
      </p:pic>
    </p:spTree>
    <p:extLst>
      <p:ext uri="{BB962C8B-B14F-4D97-AF65-F5344CB8AC3E}">
        <p14:creationId xmlns:p14="http://schemas.microsoft.com/office/powerpoint/2010/main" val="3927622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9372600" y="228600"/>
            <a:ext cx="152400" cy="1752600"/>
          </a:xfrm>
        </p:spPr>
        <p:txBody>
          <a:bodyPr>
            <a:noAutofit/>
          </a:bodyPr>
          <a:lstStyle/>
          <a:p>
            <a:endParaRPr lang="en-IN" sz="1000" dirty="0"/>
          </a:p>
        </p:txBody>
      </p:sp>
      <p:sp>
        <p:nvSpPr>
          <p:cNvPr id="3" name="Content Placeholder 2"/>
          <p:cNvSpPr>
            <a:spLocks noGrp="1"/>
          </p:cNvSpPr>
          <p:nvPr>
            <p:ph idx="1"/>
          </p:nvPr>
        </p:nvSpPr>
        <p:spPr>
          <a:xfrm flipV="1">
            <a:off x="1066800" y="1676400"/>
            <a:ext cx="7448550" cy="149225"/>
          </a:xfrm>
        </p:spPr>
        <p:txBody>
          <a:bodyPr>
            <a:normAutofit fontScale="25000" lnSpcReduction="20000"/>
          </a:bodyPr>
          <a:lstStyle/>
          <a:p>
            <a:pPr marL="0" indent="0">
              <a:buNone/>
            </a:pP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76200"/>
            <a:ext cx="7753350" cy="6624320"/>
          </a:xfrm>
          <a:prstGeom prst="rect">
            <a:avLst/>
          </a:prstGeom>
        </p:spPr>
      </p:pic>
      <p:pic>
        <p:nvPicPr>
          <p:cNvPr id="6" name="Picture 5">
            <a:extLst>
              <a:ext uri="{FF2B5EF4-FFF2-40B4-BE49-F238E27FC236}">
                <a16:creationId xmlns:a16="http://schemas.microsoft.com/office/drawing/2014/main" id="{2310B82E-6ABD-5AE5-27DD-EA5AD38F56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36444"/>
            <a:ext cx="828675" cy="828675"/>
          </a:xfrm>
          <a:prstGeom prst="rect">
            <a:avLst/>
          </a:prstGeom>
        </p:spPr>
      </p:pic>
      <p:sp>
        <p:nvSpPr>
          <p:cNvPr id="4" name="Rectangle 3"/>
          <p:cNvSpPr/>
          <p:nvPr/>
        </p:nvSpPr>
        <p:spPr>
          <a:xfrm>
            <a:off x="7820025" y="6515854"/>
            <a:ext cx="1287532" cy="369332"/>
          </a:xfrm>
          <a:prstGeom prst="rect">
            <a:avLst/>
          </a:prstGeom>
        </p:spPr>
        <p:txBody>
          <a:bodyPr wrap="none">
            <a:spAutoFit/>
          </a:bodyPr>
          <a:lstStyle/>
          <a:p>
            <a:r>
              <a:rPr lang="en-US" dirty="0"/>
              <a:t>Figure: 2.1</a:t>
            </a:r>
            <a:endParaRPr lang="en-IN" dirty="0"/>
          </a:p>
        </p:txBody>
      </p:sp>
    </p:spTree>
    <p:extLst>
      <p:ext uri="{BB962C8B-B14F-4D97-AF65-F5344CB8AC3E}">
        <p14:creationId xmlns:p14="http://schemas.microsoft.com/office/powerpoint/2010/main" val="26325639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9FD64B-7D9E-40F6-8CAF-AC5B500727F0}"/>
              </a:ext>
            </a:extLst>
          </p:cNvPr>
          <p:cNvSpPr>
            <a:spLocks noGrp="1"/>
          </p:cNvSpPr>
          <p:nvPr>
            <p:ph idx="1"/>
          </p:nvPr>
        </p:nvSpPr>
        <p:spPr>
          <a:xfrm>
            <a:off x="0" y="828676"/>
            <a:ext cx="9144000" cy="5419724"/>
          </a:xfrm>
        </p:spPr>
        <p:txBody>
          <a:bodyPr>
            <a:normAutofit/>
          </a:bodyPr>
          <a:lstStyle/>
          <a:p>
            <a:pPr marL="0" indent="0" algn="ctr">
              <a:buNone/>
            </a:pPr>
            <a:endParaRPr lang="en-US" sz="2600" b="1" dirty="0">
              <a:latin typeface="Bookman Old Style" panose="02050604050505020204" pitchFamily="18" charset="0"/>
            </a:endParaRPr>
          </a:p>
          <a:p>
            <a:pPr marL="0" indent="0" algn="ctr">
              <a:buNone/>
            </a:pPr>
            <a:endParaRPr lang="en-US" sz="2600" b="1" dirty="0">
              <a:latin typeface="Bookman Old Style" panose="02050604050505020204" pitchFamily="18" charset="0"/>
            </a:endParaRPr>
          </a:p>
          <a:p>
            <a:pPr marL="0" indent="0" algn="ctr">
              <a:buNone/>
            </a:pPr>
            <a:endParaRPr lang="en-US" sz="2600" b="1" dirty="0">
              <a:latin typeface="Bookman Old Style" panose="02050604050505020204" pitchFamily="18" charset="0"/>
            </a:endParaRPr>
          </a:p>
          <a:p>
            <a:pPr marL="0" indent="0" algn="ctr">
              <a:buNone/>
            </a:pPr>
            <a:endParaRPr lang="en-US" sz="3600" b="1" dirty="0">
              <a:latin typeface="Bookman Old Style" panose="02050604050505020204" pitchFamily="18" charset="0"/>
            </a:endParaRPr>
          </a:p>
          <a:p>
            <a:pPr marL="0" indent="0" algn="ctr">
              <a:buNone/>
            </a:pPr>
            <a:r>
              <a:rPr lang="en-IN" sz="3600" b="1" dirty="0">
                <a:latin typeface="Bookman Old Style" panose="02050604050505020204" pitchFamily="18" charset="0"/>
              </a:rPr>
              <a:t>Activity Diagram</a:t>
            </a:r>
            <a:endParaRPr lang="en-US" sz="3600" b="1"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926BF292-6400-4217-85AA-113C2383D5A8}"/>
              </a:ext>
            </a:extLst>
          </p:cNvPr>
          <p:cNvSpPr>
            <a:spLocks noGrp="1"/>
          </p:cNvSpPr>
          <p:nvPr>
            <p:ph type="ftr" sz="quarter" idx="11"/>
          </p:nvPr>
        </p:nvSpPr>
        <p:spPr/>
        <p:txBody>
          <a:bodyPr/>
          <a:lstStyle/>
          <a:p>
            <a:r>
              <a:rPr lang="en-US"/>
              <a:t>Department of Computer Science</a:t>
            </a:r>
          </a:p>
        </p:txBody>
      </p:sp>
      <p:pic>
        <p:nvPicPr>
          <p:cNvPr id="5" name="Picture 4">
            <a:extLst>
              <a:ext uri="{FF2B5EF4-FFF2-40B4-BE49-F238E27FC236}">
                <a16:creationId xmlns:a16="http://schemas.microsoft.com/office/drawing/2014/main" id="{066953F0-728C-4D56-9547-364E792A6B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28675" cy="828675"/>
          </a:xfrm>
          <a:prstGeom prst="rect">
            <a:avLst/>
          </a:prstGeom>
        </p:spPr>
      </p:pic>
    </p:spTree>
    <p:extLst>
      <p:ext uri="{BB962C8B-B14F-4D97-AF65-F5344CB8AC3E}">
        <p14:creationId xmlns:p14="http://schemas.microsoft.com/office/powerpoint/2010/main" val="541171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26BF292-6400-4217-85AA-113C2383D5A8}"/>
              </a:ext>
            </a:extLst>
          </p:cNvPr>
          <p:cNvSpPr>
            <a:spLocks noGrp="1"/>
          </p:cNvSpPr>
          <p:nvPr>
            <p:ph type="ftr" sz="quarter" idx="11"/>
          </p:nvPr>
        </p:nvSpPr>
        <p:spPr/>
        <p:txBody>
          <a:bodyPr/>
          <a:lstStyle/>
          <a:p>
            <a:r>
              <a:rPr lang="en-US"/>
              <a:t>Department of Computer Science</a:t>
            </a:r>
          </a:p>
        </p:txBody>
      </p:sp>
      <p:pic>
        <p:nvPicPr>
          <p:cNvPr id="5" name="Picture 4">
            <a:extLst>
              <a:ext uri="{FF2B5EF4-FFF2-40B4-BE49-F238E27FC236}">
                <a16:creationId xmlns:a16="http://schemas.microsoft.com/office/drawing/2014/main" id="{066953F0-728C-4D56-9547-364E792A6B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828675" cy="828675"/>
          </a:xfrm>
          <a:prstGeom prst="rect">
            <a:avLst/>
          </a:prstGeom>
        </p:spPr>
      </p:pic>
      <p:sp>
        <p:nvSpPr>
          <p:cNvPr id="6" name="Rectangle 5"/>
          <p:cNvSpPr/>
          <p:nvPr/>
        </p:nvSpPr>
        <p:spPr>
          <a:xfrm>
            <a:off x="3721446" y="6062837"/>
            <a:ext cx="1701107" cy="369332"/>
          </a:xfrm>
          <a:prstGeom prst="rect">
            <a:avLst/>
          </a:prstGeom>
        </p:spPr>
        <p:txBody>
          <a:bodyPr wrap="none">
            <a:spAutoFit/>
          </a:bodyPr>
          <a:lstStyle/>
          <a:p>
            <a:r>
              <a:rPr lang="en-US" dirty="0">
                <a:solidFill>
                  <a:srgbClr val="000000"/>
                </a:solidFill>
              </a:rPr>
              <a:t>Figure: 3.1</a:t>
            </a:r>
            <a:endParaRPr lang="en-IN" dirty="0">
              <a:effectLst/>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8675" y="215805"/>
            <a:ext cx="5934075" cy="5647724"/>
          </a:xfrm>
          <a:prstGeom prst="rect">
            <a:avLst/>
          </a:prstGeom>
        </p:spPr>
      </p:pic>
    </p:spTree>
    <p:extLst>
      <p:ext uri="{BB962C8B-B14F-4D97-AF65-F5344CB8AC3E}">
        <p14:creationId xmlns:p14="http://schemas.microsoft.com/office/powerpoint/2010/main" val="451497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14B07-3D92-4D24-B58F-CB5E04245C01}"/>
              </a:ext>
            </a:extLst>
          </p:cNvPr>
          <p:cNvSpPr>
            <a:spLocks noGrp="1"/>
          </p:cNvSpPr>
          <p:nvPr>
            <p:ph type="title"/>
          </p:nvPr>
        </p:nvSpPr>
        <p:spPr/>
        <p:txBody>
          <a:bodyPr/>
          <a:lstStyle/>
          <a:p>
            <a:pPr algn="ctr"/>
            <a:r>
              <a:rPr lang="en-US" b="1" dirty="0">
                <a:latin typeface="Bookman Old Style" panose="02050604050505020204" pitchFamily="18" charset="0"/>
              </a:rPr>
              <a:t>SYSTEM DESIGN</a:t>
            </a:r>
          </a:p>
        </p:txBody>
      </p:sp>
      <p:sp>
        <p:nvSpPr>
          <p:cNvPr id="5" name="Content Placeholder 4">
            <a:extLst>
              <a:ext uri="{FF2B5EF4-FFF2-40B4-BE49-F238E27FC236}">
                <a16:creationId xmlns:a16="http://schemas.microsoft.com/office/drawing/2014/main" id="{3E935591-C4D0-8CCA-AB1F-9876CF57131F}"/>
              </a:ext>
            </a:extLst>
          </p:cNvPr>
          <p:cNvSpPr>
            <a:spLocks noGrp="1"/>
          </p:cNvSpPr>
          <p:nvPr>
            <p:ph idx="1"/>
          </p:nvPr>
        </p:nvSpPr>
        <p:spPr/>
        <p:txBody>
          <a:bodyPr/>
          <a:lstStyle/>
          <a:p>
            <a:pPr algn="ctr"/>
            <a:endParaRPr lang="en-US" b="1" dirty="0">
              <a:latin typeface="Bookman Old Style" panose="02050604050505020204" pitchFamily="18" charset="0"/>
            </a:endParaRPr>
          </a:p>
          <a:p>
            <a:pPr algn="ctr"/>
            <a:endParaRPr lang="en-US" b="1" dirty="0">
              <a:latin typeface="Bookman Old Style" panose="02050604050505020204" pitchFamily="18" charset="0"/>
            </a:endParaRPr>
          </a:p>
          <a:p>
            <a:pPr marL="0" indent="0" algn="ctr">
              <a:buNone/>
            </a:pPr>
            <a:endParaRPr lang="en-US" b="1" dirty="0">
              <a:latin typeface="Bookman Old Style" panose="02050604050505020204" pitchFamily="18" charset="0"/>
            </a:endParaRPr>
          </a:p>
          <a:p>
            <a:pPr marL="0" indent="0" algn="ctr">
              <a:buNone/>
            </a:pPr>
            <a:endParaRPr lang="en-US" b="1" dirty="0">
              <a:latin typeface="Bookman Old Style" panose="02050604050505020204" pitchFamily="18" charset="0"/>
            </a:endParaRPr>
          </a:p>
          <a:p>
            <a:pPr marL="0" indent="0" algn="ctr">
              <a:buNone/>
            </a:pPr>
            <a:r>
              <a:rPr lang="en-US" b="1" dirty="0">
                <a:latin typeface="Bookman Old Style" panose="02050604050505020204" pitchFamily="18" charset="0"/>
              </a:rPr>
              <a:t> </a:t>
            </a:r>
            <a:r>
              <a:rPr lang="en-US" sz="3200" b="1" dirty="0">
                <a:latin typeface="Bookman Old Style" panose="02050604050505020204" pitchFamily="18" charset="0"/>
              </a:rPr>
              <a:t>ER DIAGRAM</a:t>
            </a:r>
            <a:endParaRPr lang="en-IN" sz="3200" dirty="0"/>
          </a:p>
        </p:txBody>
      </p:sp>
      <p:sp>
        <p:nvSpPr>
          <p:cNvPr id="4" name="Footer Placeholder 3">
            <a:extLst>
              <a:ext uri="{FF2B5EF4-FFF2-40B4-BE49-F238E27FC236}">
                <a16:creationId xmlns:a16="http://schemas.microsoft.com/office/drawing/2014/main" id="{BA0F5D7A-A7CA-45C3-B38E-9213D453F7A9}"/>
              </a:ext>
            </a:extLst>
          </p:cNvPr>
          <p:cNvSpPr>
            <a:spLocks noGrp="1"/>
          </p:cNvSpPr>
          <p:nvPr>
            <p:ph type="ftr" sz="quarter" idx="11"/>
          </p:nvPr>
        </p:nvSpPr>
        <p:spPr/>
        <p:txBody>
          <a:bodyPr/>
          <a:lstStyle/>
          <a:p>
            <a:r>
              <a:rPr lang="en-US"/>
              <a:t>Department of Computer Science</a:t>
            </a:r>
          </a:p>
        </p:txBody>
      </p:sp>
      <p:pic>
        <p:nvPicPr>
          <p:cNvPr id="6" name="Picture 5">
            <a:extLst>
              <a:ext uri="{FF2B5EF4-FFF2-40B4-BE49-F238E27FC236}">
                <a16:creationId xmlns:a16="http://schemas.microsoft.com/office/drawing/2014/main" id="{BDEDD18D-C405-46B8-B623-EC9D0E449A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463"/>
            <a:ext cx="828675" cy="828675"/>
          </a:xfrm>
          <a:prstGeom prst="rect">
            <a:avLst/>
          </a:prstGeom>
        </p:spPr>
      </p:pic>
    </p:spTree>
    <p:extLst>
      <p:ext uri="{BB962C8B-B14F-4D97-AF65-F5344CB8AC3E}">
        <p14:creationId xmlns:p14="http://schemas.microsoft.com/office/powerpoint/2010/main" val="4240839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926BF292-6400-4217-85AA-113C2383D5A8}"/>
              </a:ext>
            </a:extLst>
          </p:cNvPr>
          <p:cNvSpPr>
            <a:spLocks noGrp="1"/>
          </p:cNvSpPr>
          <p:nvPr>
            <p:ph type="ftr" sz="quarter" idx="11"/>
          </p:nvPr>
        </p:nvSpPr>
        <p:spPr/>
        <p:txBody>
          <a:bodyPr/>
          <a:lstStyle/>
          <a:p>
            <a:r>
              <a:rPr lang="en-US"/>
              <a:t>Department of Computer Science</a:t>
            </a:r>
          </a:p>
        </p:txBody>
      </p:sp>
      <p:pic>
        <p:nvPicPr>
          <p:cNvPr id="5" name="Picture 4">
            <a:extLst>
              <a:ext uri="{FF2B5EF4-FFF2-40B4-BE49-F238E27FC236}">
                <a16:creationId xmlns:a16="http://schemas.microsoft.com/office/drawing/2014/main" id="{066953F0-728C-4D56-9547-364E792A6B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39" y="0"/>
            <a:ext cx="828675" cy="828675"/>
          </a:xfrm>
          <a:prstGeom prst="rect">
            <a:avLst/>
          </a:prstGeom>
        </p:spPr>
      </p:pic>
      <p:sp>
        <p:nvSpPr>
          <p:cNvPr id="6" name="Rectangle 5"/>
          <p:cNvSpPr/>
          <p:nvPr/>
        </p:nvSpPr>
        <p:spPr>
          <a:xfrm>
            <a:off x="3810000" y="6079436"/>
            <a:ext cx="1701107" cy="369332"/>
          </a:xfrm>
          <a:prstGeom prst="rect">
            <a:avLst/>
          </a:prstGeom>
        </p:spPr>
        <p:txBody>
          <a:bodyPr wrap="none">
            <a:spAutoFit/>
          </a:bodyPr>
          <a:lstStyle/>
          <a:p>
            <a:r>
              <a:rPr lang="en-US" dirty="0">
                <a:solidFill>
                  <a:srgbClr val="000000"/>
                </a:solidFill>
              </a:rPr>
              <a:t>Figure: 4.1</a:t>
            </a:r>
            <a:endParaRPr lang="en-IN" dirty="0">
              <a:effectLst/>
            </a:endParaRPr>
          </a:p>
        </p:txBody>
      </p:sp>
      <p:pic>
        <p:nvPicPr>
          <p:cNvPr id="307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7598" y="0"/>
            <a:ext cx="8988804" cy="61191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9535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14B07-3D92-4D24-B58F-CB5E04245C01}"/>
              </a:ext>
            </a:extLst>
          </p:cNvPr>
          <p:cNvSpPr>
            <a:spLocks noGrp="1"/>
          </p:cNvSpPr>
          <p:nvPr>
            <p:ph type="title"/>
          </p:nvPr>
        </p:nvSpPr>
        <p:spPr/>
        <p:txBody>
          <a:bodyPr/>
          <a:lstStyle/>
          <a:p>
            <a:pPr algn="ctr"/>
            <a:r>
              <a:rPr lang="en-US" b="1" dirty="0">
                <a:latin typeface="Bookman Old Style" panose="02050604050505020204" pitchFamily="18" charset="0"/>
              </a:rPr>
              <a:t>SYSTEM DESIGN</a:t>
            </a:r>
          </a:p>
        </p:txBody>
      </p:sp>
      <p:sp>
        <p:nvSpPr>
          <p:cNvPr id="5" name="Content Placeholder 4">
            <a:extLst>
              <a:ext uri="{FF2B5EF4-FFF2-40B4-BE49-F238E27FC236}">
                <a16:creationId xmlns:a16="http://schemas.microsoft.com/office/drawing/2014/main" id="{3E935591-C4D0-8CCA-AB1F-9876CF57131F}"/>
              </a:ext>
            </a:extLst>
          </p:cNvPr>
          <p:cNvSpPr>
            <a:spLocks noGrp="1"/>
          </p:cNvSpPr>
          <p:nvPr>
            <p:ph idx="1"/>
          </p:nvPr>
        </p:nvSpPr>
        <p:spPr/>
        <p:txBody>
          <a:bodyPr/>
          <a:lstStyle/>
          <a:p>
            <a:pPr algn="ctr"/>
            <a:endParaRPr lang="en-US" b="1" dirty="0">
              <a:latin typeface="Bookman Old Style" panose="02050604050505020204" pitchFamily="18" charset="0"/>
            </a:endParaRPr>
          </a:p>
          <a:p>
            <a:pPr algn="ctr"/>
            <a:endParaRPr lang="en-US" b="1" dirty="0">
              <a:latin typeface="Bookman Old Style" panose="02050604050505020204" pitchFamily="18" charset="0"/>
            </a:endParaRPr>
          </a:p>
          <a:p>
            <a:pPr marL="0" indent="0" algn="ctr">
              <a:buNone/>
            </a:pPr>
            <a:endParaRPr lang="en-US" b="1" dirty="0">
              <a:latin typeface="Bookman Old Style" panose="02050604050505020204" pitchFamily="18" charset="0"/>
            </a:endParaRPr>
          </a:p>
          <a:p>
            <a:pPr marL="0" indent="0" algn="ctr">
              <a:buNone/>
            </a:pPr>
            <a:endParaRPr lang="en-US" b="1" dirty="0">
              <a:latin typeface="Bookman Old Style" panose="02050604050505020204" pitchFamily="18" charset="0"/>
            </a:endParaRPr>
          </a:p>
          <a:p>
            <a:pPr marL="0" indent="0" algn="ctr">
              <a:buNone/>
            </a:pPr>
            <a:r>
              <a:rPr lang="en-US" b="1" dirty="0">
                <a:latin typeface="Bookman Old Style" panose="02050604050505020204" pitchFamily="18" charset="0"/>
              </a:rPr>
              <a:t> </a:t>
            </a:r>
            <a:r>
              <a:rPr lang="en-US" sz="3200" b="1" dirty="0">
                <a:latin typeface="Bookman Old Style" panose="02050604050505020204" pitchFamily="18" charset="0"/>
              </a:rPr>
              <a:t>CLASS DIAGRAM</a:t>
            </a:r>
            <a:endParaRPr lang="en-IN" sz="3200" dirty="0"/>
          </a:p>
        </p:txBody>
      </p:sp>
      <p:sp>
        <p:nvSpPr>
          <p:cNvPr id="4" name="Footer Placeholder 3">
            <a:extLst>
              <a:ext uri="{FF2B5EF4-FFF2-40B4-BE49-F238E27FC236}">
                <a16:creationId xmlns:a16="http://schemas.microsoft.com/office/drawing/2014/main" id="{BA0F5D7A-A7CA-45C3-B38E-9213D453F7A9}"/>
              </a:ext>
            </a:extLst>
          </p:cNvPr>
          <p:cNvSpPr>
            <a:spLocks noGrp="1"/>
          </p:cNvSpPr>
          <p:nvPr>
            <p:ph type="ftr" sz="quarter" idx="11"/>
          </p:nvPr>
        </p:nvSpPr>
        <p:spPr/>
        <p:txBody>
          <a:bodyPr/>
          <a:lstStyle/>
          <a:p>
            <a:r>
              <a:rPr lang="en-US"/>
              <a:t>Department of Computer Science</a:t>
            </a:r>
          </a:p>
        </p:txBody>
      </p:sp>
      <p:pic>
        <p:nvPicPr>
          <p:cNvPr id="6" name="Picture 5">
            <a:extLst>
              <a:ext uri="{FF2B5EF4-FFF2-40B4-BE49-F238E27FC236}">
                <a16:creationId xmlns:a16="http://schemas.microsoft.com/office/drawing/2014/main" id="{BDEDD18D-C405-46B8-B623-EC9D0E449A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463"/>
            <a:ext cx="828675" cy="828675"/>
          </a:xfrm>
          <a:prstGeom prst="rect">
            <a:avLst/>
          </a:prstGeom>
        </p:spPr>
      </p:pic>
    </p:spTree>
    <p:extLst>
      <p:ext uri="{BB962C8B-B14F-4D97-AF65-F5344CB8AC3E}">
        <p14:creationId xmlns:p14="http://schemas.microsoft.com/office/powerpoint/2010/main" val="3172033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BEEBA-F432-43EB-A506-A7CC5DA89D45}"/>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E51D4947-D421-4981-9129-9BF12A4CAC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700" y="681728"/>
            <a:ext cx="8610600" cy="5383377"/>
          </a:xfrm>
        </p:spPr>
      </p:pic>
      <p:sp>
        <p:nvSpPr>
          <p:cNvPr id="4" name="Footer Placeholder 3">
            <a:extLst>
              <a:ext uri="{FF2B5EF4-FFF2-40B4-BE49-F238E27FC236}">
                <a16:creationId xmlns:a16="http://schemas.microsoft.com/office/drawing/2014/main" id="{B0DFF9F6-BA61-4652-AE8B-3170554AA2FC}"/>
              </a:ext>
            </a:extLst>
          </p:cNvPr>
          <p:cNvSpPr>
            <a:spLocks noGrp="1"/>
          </p:cNvSpPr>
          <p:nvPr>
            <p:ph type="ftr" sz="quarter" idx="11"/>
          </p:nvPr>
        </p:nvSpPr>
        <p:spPr/>
        <p:txBody>
          <a:bodyPr/>
          <a:lstStyle/>
          <a:p>
            <a:r>
              <a:rPr lang="en-US"/>
              <a:t>Department of Computer Science</a:t>
            </a:r>
          </a:p>
        </p:txBody>
      </p:sp>
      <p:pic>
        <p:nvPicPr>
          <p:cNvPr id="7" name="Picture 6">
            <a:extLst>
              <a:ext uri="{FF2B5EF4-FFF2-40B4-BE49-F238E27FC236}">
                <a16:creationId xmlns:a16="http://schemas.microsoft.com/office/drawing/2014/main" id="{539EF996-2C30-40C9-897D-28CD03F3A6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7463"/>
            <a:ext cx="828675" cy="828675"/>
          </a:xfrm>
          <a:prstGeom prst="rect">
            <a:avLst/>
          </a:prstGeom>
        </p:spPr>
      </p:pic>
      <p:sp>
        <p:nvSpPr>
          <p:cNvPr id="5" name="TextBox 4">
            <a:extLst>
              <a:ext uri="{FF2B5EF4-FFF2-40B4-BE49-F238E27FC236}">
                <a16:creationId xmlns:a16="http://schemas.microsoft.com/office/drawing/2014/main" id="{1A54CB37-C1FE-D2A1-1A16-609C4540AA6E}"/>
              </a:ext>
            </a:extLst>
          </p:cNvPr>
          <p:cNvSpPr txBox="1"/>
          <p:nvPr/>
        </p:nvSpPr>
        <p:spPr>
          <a:xfrm>
            <a:off x="3962400" y="6024037"/>
            <a:ext cx="1219200" cy="369332"/>
          </a:xfrm>
          <a:prstGeom prst="rect">
            <a:avLst/>
          </a:prstGeom>
          <a:noFill/>
        </p:spPr>
        <p:txBody>
          <a:bodyPr wrap="square">
            <a:spAutoFit/>
          </a:bodyPr>
          <a:lstStyle/>
          <a:p>
            <a:r>
              <a:rPr lang="en-US" dirty="0">
                <a:solidFill>
                  <a:srgbClr val="000000"/>
                </a:solidFill>
              </a:rPr>
              <a:t>Figure: 5.1</a:t>
            </a:r>
            <a:endParaRPr lang="en-IN" dirty="0">
              <a:effectLst/>
            </a:endParaRPr>
          </a:p>
        </p:txBody>
      </p:sp>
    </p:spTree>
    <p:extLst>
      <p:ext uri="{BB962C8B-B14F-4D97-AF65-F5344CB8AC3E}">
        <p14:creationId xmlns:p14="http://schemas.microsoft.com/office/powerpoint/2010/main" val="22542517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7A20A-949F-FCB4-A1F1-001461D1AA5A}"/>
              </a:ext>
            </a:extLst>
          </p:cNvPr>
          <p:cNvSpPr>
            <a:spLocks noGrp="1"/>
          </p:cNvSpPr>
          <p:nvPr>
            <p:ph type="title"/>
          </p:nvPr>
        </p:nvSpPr>
        <p:spPr>
          <a:xfrm>
            <a:off x="-381000" y="2438400"/>
            <a:ext cx="8667750" cy="1325563"/>
          </a:xfrm>
        </p:spPr>
        <p:txBody>
          <a:bodyPr/>
          <a:lstStyle/>
          <a:p>
            <a:r>
              <a:rPr lang="en-US" b="1" dirty="0">
                <a:latin typeface="Bookman Old Style" panose="02050604050505020204" pitchFamily="18" charset="0"/>
              </a:rPr>
              <a:t>            DATA DICTIONARY DIAGRAM</a:t>
            </a:r>
            <a:endParaRPr lang="en-IN" b="1"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4FF4EDDA-5D11-180A-CCD2-F412FE2E1C20}"/>
              </a:ext>
            </a:extLst>
          </p:cNvPr>
          <p:cNvSpPr>
            <a:spLocks noGrp="1"/>
          </p:cNvSpPr>
          <p:nvPr>
            <p:ph type="ftr" sz="quarter" idx="11"/>
          </p:nvPr>
        </p:nvSpPr>
        <p:spPr/>
        <p:txBody>
          <a:bodyPr/>
          <a:lstStyle/>
          <a:p>
            <a:r>
              <a:rPr lang="en-US"/>
              <a:t>Department of Computer Science</a:t>
            </a:r>
          </a:p>
        </p:txBody>
      </p:sp>
      <p:pic>
        <p:nvPicPr>
          <p:cNvPr id="5" name="Content Placeholder 4">
            <a:extLst>
              <a:ext uri="{FF2B5EF4-FFF2-40B4-BE49-F238E27FC236}">
                <a16:creationId xmlns:a16="http://schemas.microsoft.com/office/drawing/2014/main" id="{0A6BA933-BDCC-10B9-C891-561FF35FAEA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827156" cy="827156"/>
          </a:xfrm>
          <a:prstGeom prst="rect">
            <a:avLst/>
          </a:prstGeom>
        </p:spPr>
      </p:pic>
      <p:sp>
        <p:nvSpPr>
          <p:cNvPr id="3" name="Rectangle 2"/>
          <p:cNvSpPr/>
          <p:nvPr/>
        </p:nvSpPr>
        <p:spPr>
          <a:xfrm>
            <a:off x="2781300" y="450021"/>
            <a:ext cx="3581400" cy="523220"/>
          </a:xfrm>
          <a:prstGeom prst="rect">
            <a:avLst/>
          </a:prstGeom>
        </p:spPr>
        <p:txBody>
          <a:bodyPr wrap="square">
            <a:spAutoFit/>
          </a:bodyPr>
          <a:lstStyle/>
          <a:p>
            <a:r>
              <a:rPr lang="en-US" sz="2800" b="1" dirty="0">
                <a:latin typeface="Bookman Old Style" panose="02050604050505020204" pitchFamily="18" charset="0"/>
              </a:rPr>
              <a:t>SYSTEM DESIGN</a:t>
            </a:r>
            <a:endParaRPr lang="en-IN" sz="2800" dirty="0"/>
          </a:p>
        </p:txBody>
      </p:sp>
    </p:spTree>
    <p:extLst>
      <p:ext uri="{BB962C8B-B14F-4D97-AF65-F5344CB8AC3E}">
        <p14:creationId xmlns:p14="http://schemas.microsoft.com/office/powerpoint/2010/main" val="12989612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7A20A-949F-FCB4-A1F1-001461D1AA5A}"/>
              </a:ext>
            </a:extLst>
          </p:cNvPr>
          <p:cNvSpPr>
            <a:spLocks noGrp="1"/>
          </p:cNvSpPr>
          <p:nvPr>
            <p:ph type="title"/>
          </p:nvPr>
        </p:nvSpPr>
        <p:spPr>
          <a:xfrm>
            <a:off x="2057400" y="206071"/>
            <a:ext cx="7886700" cy="610514"/>
          </a:xfrm>
        </p:spPr>
        <p:txBody>
          <a:bodyPr>
            <a:normAutofit fontScale="90000"/>
          </a:bodyPr>
          <a:lstStyle/>
          <a:p>
            <a:r>
              <a:rPr lang="en-US" b="1" dirty="0">
                <a:latin typeface="Bookman Old Style" panose="02050604050505020204" pitchFamily="18" charset="0"/>
              </a:rPr>
              <a:t>         </a:t>
            </a:r>
            <a:br>
              <a:rPr lang="en-US" b="1" dirty="0">
                <a:latin typeface="Bookman Old Style" panose="02050604050505020204" pitchFamily="18" charset="0"/>
              </a:rPr>
            </a:br>
            <a:endParaRPr lang="en-IN" b="1"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4FF4EDDA-5D11-180A-CCD2-F412FE2E1C20}"/>
              </a:ext>
            </a:extLst>
          </p:cNvPr>
          <p:cNvSpPr>
            <a:spLocks noGrp="1"/>
          </p:cNvSpPr>
          <p:nvPr>
            <p:ph type="ftr" sz="quarter" idx="11"/>
          </p:nvPr>
        </p:nvSpPr>
        <p:spPr>
          <a:xfrm>
            <a:off x="3068638" y="6420173"/>
            <a:ext cx="3086100" cy="365125"/>
          </a:xfrm>
        </p:spPr>
        <p:txBody>
          <a:bodyPr/>
          <a:lstStyle/>
          <a:p>
            <a:r>
              <a:rPr lang="en-US"/>
              <a:t>Department of Computer Science</a:t>
            </a:r>
          </a:p>
        </p:txBody>
      </p:sp>
      <p:pic>
        <p:nvPicPr>
          <p:cNvPr id="5" name="Content Placeholder 4">
            <a:extLst>
              <a:ext uri="{FF2B5EF4-FFF2-40B4-BE49-F238E27FC236}">
                <a16:creationId xmlns:a16="http://schemas.microsoft.com/office/drawing/2014/main" id="{0A6BA933-BDCC-10B9-C891-561FF35FAEA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827156" cy="827156"/>
          </a:xfrm>
          <a:prstGeom prst="rect">
            <a:avLst/>
          </a:prstGeom>
        </p:spPr>
      </p:pic>
      <p:sp>
        <p:nvSpPr>
          <p:cNvPr id="3" name="AutoShape 2" descr="ER digram (2).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descr="ER digram (2).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8" name="Table 7">
            <a:extLst>
              <a:ext uri="{FF2B5EF4-FFF2-40B4-BE49-F238E27FC236}">
                <a16:creationId xmlns:a16="http://schemas.microsoft.com/office/drawing/2014/main" id="{6AE61B14-381F-472D-9C20-860D91ED6A19}"/>
              </a:ext>
            </a:extLst>
          </p:cNvPr>
          <p:cNvGraphicFramePr>
            <a:graphicFrameLocks noGrp="1"/>
          </p:cNvGraphicFramePr>
          <p:nvPr/>
        </p:nvGraphicFramePr>
        <p:xfrm>
          <a:off x="762000" y="1174674"/>
          <a:ext cx="6778242" cy="5273041"/>
        </p:xfrm>
        <a:graphic>
          <a:graphicData uri="http://schemas.openxmlformats.org/drawingml/2006/table">
            <a:tbl>
              <a:tblPr/>
              <a:tblGrid>
                <a:gridCol w="1520442">
                  <a:extLst>
                    <a:ext uri="{9D8B030D-6E8A-4147-A177-3AD203B41FA5}">
                      <a16:colId xmlns:a16="http://schemas.microsoft.com/office/drawing/2014/main" val="3425813706"/>
                    </a:ext>
                  </a:extLst>
                </a:gridCol>
                <a:gridCol w="1676400">
                  <a:extLst>
                    <a:ext uri="{9D8B030D-6E8A-4147-A177-3AD203B41FA5}">
                      <a16:colId xmlns:a16="http://schemas.microsoft.com/office/drawing/2014/main" val="3734869069"/>
                    </a:ext>
                  </a:extLst>
                </a:gridCol>
                <a:gridCol w="1295400">
                  <a:extLst>
                    <a:ext uri="{9D8B030D-6E8A-4147-A177-3AD203B41FA5}">
                      <a16:colId xmlns:a16="http://schemas.microsoft.com/office/drawing/2014/main" val="3337729514"/>
                    </a:ext>
                  </a:extLst>
                </a:gridCol>
                <a:gridCol w="2286000">
                  <a:extLst>
                    <a:ext uri="{9D8B030D-6E8A-4147-A177-3AD203B41FA5}">
                      <a16:colId xmlns:a16="http://schemas.microsoft.com/office/drawing/2014/main" val="1077724038"/>
                    </a:ext>
                  </a:extLst>
                </a:gridCol>
              </a:tblGrid>
              <a:tr h="381001">
                <a:tc>
                  <a:txBody>
                    <a:bodyPr/>
                    <a:lstStyle/>
                    <a:p>
                      <a:pPr algn="ctr"/>
                      <a:r>
                        <a:rPr lang="en-IN" sz="1800" b="1" baseline="0" dirty="0"/>
                        <a:t>Column Name</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1" baseline="0" dirty="0"/>
                        <a:t>Data Type</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1" baseline="0" dirty="0"/>
                        <a:t>Size</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1" baseline="0" dirty="0"/>
                        <a:t>Description</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4394363"/>
                  </a:ext>
                </a:extLst>
              </a:tr>
              <a:tr h="230110">
                <a:tc>
                  <a:txBody>
                    <a:bodyPr/>
                    <a:lstStyle/>
                    <a:p>
                      <a:r>
                        <a:rPr lang="en-IN" sz="1200" dirty="0"/>
                        <a:t>Id</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err="1"/>
                        <a:t>bigint</a:t>
                      </a:r>
                      <a:endParaRPr lang="en-IN" sz="1200" dirty="0"/>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20</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Primary key (Order ID)</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8042572"/>
                  </a:ext>
                </a:extLst>
              </a:tr>
              <a:tr h="230110">
                <a:tc>
                  <a:txBody>
                    <a:bodyPr/>
                    <a:lstStyle/>
                    <a:p>
                      <a:r>
                        <a:rPr lang="en-IN" sz="1200" dirty="0"/>
                        <a:t>Code</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Varchar</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20</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Unique order code</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7342051"/>
                  </a:ext>
                </a:extLst>
              </a:tr>
              <a:tr h="230110">
                <a:tc>
                  <a:txBody>
                    <a:bodyPr/>
                    <a:lstStyle/>
                    <a:p>
                      <a:r>
                        <a:rPr lang="en-IN" sz="1200"/>
                        <a:t>buyer</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Varchar</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50</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Name of the buyer</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764135"/>
                  </a:ext>
                </a:extLst>
              </a:tr>
              <a:tr h="230110">
                <a:tc>
                  <a:txBody>
                    <a:bodyPr/>
                    <a:lstStyle/>
                    <a:p>
                      <a:r>
                        <a:rPr lang="en-IN" sz="1200"/>
                        <a:t>address</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Varchar</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300</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Delivery address</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535899"/>
                  </a:ext>
                </a:extLst>
              </a:tr>
              <a:tr h="230110">
                <a:tc>
                  <a:txBody>
                    <a:bodyPr/>
                    <a:lstStyle/>
                    <a:p>
                      <a:r>
                        <a:rPr lang="en-IN" sz="1200"/>
                        <a:t>email</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varchar</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50</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Buyer email address</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8113414"/>
                  </a:ext>
                </a:extLst>
              </a:tr>
              <a:tr h="230110">
                <a:tc>
                  <a:txBody>
                    <a:bodyPr/>
                    <a:lstStyle/>
                    <a:p>
                      <a:r>
                        <a:rPr lang="en-IN" sz="1200"/>
                        <a:t>shipping</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varchar</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20</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Shipping method</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5583592"/>
                  </a:ext>
                </a:extLst>
              </a:tr>
              <a:tr h="230110">
                <a:tc>
                  <a:txBody>
                    <a:bodyPr/>
                    <a:lstStyle/>
                    <a:p>
                      <a:r>
                        <a:rPr lang="en-IN" sz="1200"/>
                        <a:t>shipping_location</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varchar</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50</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Location of shipping</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8880542"/>
                  </a:ext>
                </a:extLst>
              </a:tr>
              <a:tr h="230110">
                <a:tc>
                  <a:txBody>
                    <a:bodyPr/>
                    <a:lstStyle/>
                    <a:p>
                      <a:r>
                        <a:rPr lang="en-IN" sz="1200"/>
                        <a:t>shipping_rate</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decimal</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12,2</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Cost of shipping</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3139210"/>
                  </a:ext>
                </a:extLst>
              </a:tr>
              <a:tr h="177430">
                <a:tc>
                  <a:txBody>
                    <a:bodyPr/>
                    <a:lstStyle/>
                    <a:p>
                      <a:r>
                        <a:rPr lang="en-IN" sz="1200" dirty="0" err="1"/>
                        <a:t>date_ship</a:t>
                      </a:r>
                      <a:endParaRPr lang="en-IN" sz="1200" dirty="0"/>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bigint</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20</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Shipping date (timestamp)</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4274010"/>
                  </a:ext>
                </a:extLst>
              </a:tr>
              <a:tr h="230110">
                <a:tc>
                  <a:txBody>
                    <a:bodyPr/>
                    <a:lstStyle/>
                    <a:p>
                      <a:r>
                        <a:rPr lang="en-IN" sz="1200"/>
                        <a:t>phone</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varchar</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50</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Contact number</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0822763"/>
                  </a:ext>
                </a:extLst>
              </a:tr>
              <a:tr h="230110">
                <a:tc>
                  <a:txBody>
                    <a:bodyPr/>
                    <a:lstStyle/>
                    <a:p>
                      <a:r>
                        <a:rPr lang="en-IN" sz="1200"/>
                        <a:t>comment</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text</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Buyer comment</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7229211"/>
                  </a:ext>
                </a:extLst>
              </a:tr>
              <a:tr h="230110">
                <a:tc>
                  <a:txBody>
                    <a:bodyPr/>
                    <a:lstStyle/>
                    <a:p>
                      <a:r>
                        <a:rPr lang="en-IN" sz="1200"/>
                        <a:t>status</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varchar</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50</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Status of the order</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8052118"/>
                  </a:ext>
                </a:extLst>
              </a:tr>
              <a:tr h="230110">
                <a:tc>
                  <a:txBody>
                    <a:bodyPr/>
                    <a:lstStyle/>
                    <a:p>
                      <a:r>
                        <a:rPr lang="en-IN" sz="1200"/>
                        <a:t>payment</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varchar</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50</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Payment method</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3792440"/>
                  </a:ext>
                </a:extLst>
              </a:tr>
              <a:tr h="230110">
                <a:tc>
                  <a:txBody>
                    <a:bodyPr/>
                    <a:lstStyle/>
                    <a:p>
                      <a:r>
                        <a:rPr lang="en-IN" sz="1200"/>
                        <a:t>payment_status</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varchar</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20</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Payment status</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8859229"/>
                  </a:ext>
                </a:extLst>
              </a:tr>
              <a:tr h="230110">
                <a:tc>
                  <a:txBody>
                    <a:bodyPr/>
                    <a:lstStyle/>
                    <a:p>
                      <a:r>
                        <a:rPr lang="en-IN" sz="1200"/>
                        <a:t>payment_data</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text</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Payment information</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3624700"/>
                  </a:ext>
                </a:extLst>
              </a:tr>
              <a:tr h="230110">
                <a:tc>
                  <a:txBody>
                    <a:bodyPr/>
                    <a:lstStyle/>
                    <a:p>
                      <a:r>
                        <a:rPr lang="en-IN" sz="1200"/>
                        <a:t>total_fees</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decimal</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12,2</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Total order amount</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7855725"/>
                  </a:ext>
                </a:extLst>
              </a:tr>
              <a:tr h="230110">
                <a:tc>
                  <a:txBody>
                    <a:bodyPr/>
                    <a:lstStyle/>
                    <a:p>
                      <a:r>
                        <a:rPr lang="en-IN" sz="1200"/>
                        <a:t>tax</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decimal</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12,2</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Tax amount</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9636837"/>
                  </a:ext>
                </a:extLst>
              </a:tr>
              <a:tr h="230110">
                <a:tc>
                  <a:txBody>
                    <a:bodyPr/>
                    <a:lstStyle/>
                    <a:p>
                      <a:r>
                        <a:rPr lang="en-IN" sz="1200"/>
                        <a:t>serial</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varchar</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100</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Serial number of order</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3291960"/>
                  </a:ext>
                </a:extLst>
              </a:tr>
              <a:tr h="230110">
                <a:tc>
                  <a:txBody>
                    <a:bodyPr/>
                    <a:lstStyle/>
                    <a:p>
                      <a:r>
                        <a:rPr lang="en-IN" sz="1200"/>
                        <a:t>created_at</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bigint</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20</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Creation timestamp</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0891676"/>
                  </a:ext>
                </a:extLst>
              </a:tr>
              <a:tr h="230110">
                <a:tc>
                  <a:txBody>
                    <a:bodyPr/>
                    <a:lstStyle/>
                    <a:p>
                      <a:r>
                        <a:rPr lang="en-IN" sz="1200"/>
                        <a:t>last_update</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err="1"/>
                        <a:t>bigint</a:t>
                      </a:r>
                      <a:endParaRPr lang="en-IN" sz="1200" dirty="0"/>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a:t>20</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200" dirty="0"/>
                        <a:t>Last update timestamp</a:t>
                      </a:r>
                    </a:p>
                  </a:txBody>
                  <a:tcPr marL="61721" marR="61721" marT="30861" marB="308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9205950"/>
                  </a:ext>
                </a:extLst>
              </a:tr>
            </a:tbl>
          </a:graphicData>
        </a:graphic>
      </p:graphicFrame>
      <p:sp>
        <p:nvSpPr>
          <p:cNvPr id="12" name="Rectangle 2">
            <a:extLst>
              <a:ext uri="{FF2B5EF4-FFF2-40B4-BE49-F238E27FC236}">
                <a16:creationId xmlns:a16="http://schemas.microsoft.com/office/drawing/2014/main" id="{4FFC9C58-2082-40A2-830B-774AC1CAAFBD}"/>
              </a:ext>
            </a:extLst>
          </p:cNvPr>
          <p:cNvSpPr>
            <a:spLocks noChangeArrowheads="1"/>
          </p:cNvSpPr>
          <p:nvPr/>
        </p:nvSpPr>
        <p:spPr bwMode="auto">
          <a:xfrm>
            <a:off x="729992" y="731353"/>
            <a:ext cx="78867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1. </a:t>
            </a:r>
            <a:r>
              <a:rPr kumimoji="0" lang="en-US" altLang="en-US" sz="1600" b="1" i="0" u="none" strike="noStrike" cap="none" normalizeH="0" baseline="0" dirty="0">
                <a:ln>
                  <a:noFill/>
                </a:ln>
                <a:solidFill>
                  <a:schemeClr val="tx1"/>
                </a:solidFill>
                <a:effectLst/>
                <a:latin typeface="Arial" panose="020B0604020202020204" pitchFamily="34" charset="0"/>
              </a:rPr>
              <a:t>Table Name</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Unicode MS" panose="020B0604020202020204" pitchFamily="34" charset="-128"/>
              </a:rPr>
              <a:t>product_order</a:t>
            </a:r>
            <a:r>
              <a:rPr kumimoji="0" lang="en-US" altLang="en-US"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7000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Department of Computer Science</a:t>
            </a:r>
          </a:p>
        </p:txBody>
      </p:sp>
      <p:pic>
        <p:nvPicPr>
          <p:cNvPr id="3" name="Picture 2">
            <a:extLst>
              <a:ext uri="{FF2B5EF4-FFF2-40B4-BE49-F238E27FC236}">
                <a16:creationId xmlns:a16="http://schemas.microsoft.com/office/drawing/2014/main" id="{F50F8DD6-B6E9-48D0-9346-F2A2293146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7463"/>
            <a:ext cx="828675" cy="828675"/>
          </a:xfrm>
          <a:prstGeom prst="rect">
            <a:avLst/>
          </a:prstGeom>
        </p:spPr>
      </p:pic>
      <p:graphicFrame>
        <p:nvGraphicFramePr>
          <p:cNvPr id="7" name="Table 6">
            <a:extLst>
              <a:ext uri="{FF2B5EF4-FFF2-40B4-BE49-F238E27FC236}">
                <a16:creationId xmlns:a16="http://schemas.microsoft.com/office/drawing/2014/main" id="{82ED4557-3554-470E-A78C-A30888BA7F92}"/>
              </a:ext>
            </a:extLst>
          </p:cNvPr>
          <p:cNvGraphicFramePr>
            <a:graphicFrameLocks noGrp="1"/>
          </p:cNvGraphicFramePr>
          <p:nvPr/>
        </p:nvGraphicFramePr>
        <p:xfrm>
          <a:off x="828675" y="1752600"/>
          <a:ext cx="7460933" cy="4572000"/>
        </p:xfrm>
        <a:graphic>
          <a:graphicData uri="http://schemas.openxmlformats.org/drawingml/2006/table">
            <a:tbl>
              <a:tblPr/>
              <a:tblGrid>
                <a:gridCol w="1971675">
                  <a:extLst>
                    <a:ext uri="{9D8B030D-6E8A-4147-A177-3AD203B41FA5}">
                      <a16:colId xmlns:a16="http://schemas.microsoft.com/office/drawing/2014/main" val="1900470217"/>
                    </a:ext>
                  </a:extLst>
                </a:gridCol>
                <a:gridCol w="1971675">
                  <a:extLst>
                    <a:ext uri="{9D8B030D-6E8A-4147-A177-3AD203B41FA5}">
                      <a16:colId xmlns:a16="http://schemas.microsoft.com/office/drawing/2014/main" val="52416776"/>
                    </a:ext>
                  </a:extLst>
                </a:gridCol>
                <a:gridCol w="1600200">
                  <a:extLst>
                    <a:ext uri="{9D8B030D-6E8A-4147-A177-3AD203B41FA5}">
                      <a16:colId xmlns:a16="http://schemas.microsoft.com/office/drawing/2014/main" val="3331079397"/>
                    </a:ext>
                  </a:extLst>
                </a:gridCol>
                <a:gridCol w="1917383">
                  <a:extLst>
                    <a:ext uri="{9D8B030D-6E8A-4147-A177-3AD203B41FA5}">
                      <a16:colId xmlns:a16="http://schemas.microsoft.com/office/drawing/2014/main" val="1191029671"/>
                    </a:ext>
                  </a:extLst>
                </a:gridCol>
              </a:tblGrid>
              <a:tr h="0">
                <a:tc>
                  <a:txBody>
                    <a:bodyPr/>
                    <a:lstStyle/>
                    <a:p>
                      <a:pPr algn="ctr"/>
                      <a:r>
                        <a:rPr lang="en-IN" sz="2000" b="1" dirty="0"/>
                        <a:t>Column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a:t>Data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a:t>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2000" b="1" dirty="0"/>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7367492"/>
                  </a:ext>
                </a:extLst>
              </a:tr>
              <a:tr h="0">
                <a:tc>
                  <a:txBody>
                    <a:bodyPr/>
                    <a:lstStyle/>
                    <a:p>
                      <a:r>
                        <a:rPr lang="en-IN" sz="1600" dirty="0"/>
                        <a:t>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err="1"/>
                        <a:t>bigint</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Primary key (Product 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5112995"/>
                  </a:ext>
                </a:extLst>
              </a:tr>
              <a:tr h="0">
                <a:tc>
                  <a:txBody>
                    <a:bodyPr/>
                    <a:lstStyle/>
                    <a:p>
                      <a:r>
                        <a:rPr lang="en-IN" sz="1600"/>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varchar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Name of the product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0905140"/>
                  </a:ext>
                </a:extLst>
              </a:tr>
              <a:tr h="0">
                <a:tc>
                  <a:txBody>
                    <a:bodyPr/>
                    <a:lstStyle/>
                    <a:p>
                      <a:r>
                        <a:rPr lang="en-IN" sz="1600"/>
                        <a:t>image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varchar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110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Product image URL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7885650"/>
                  </a:ext>
                </a:extLst>
              </a:tr>
              <a:tr h="0">
                <a:tc>
                  <a:txBody>
                    <a:bodyPr/>
                    <a:lstStyle/>
                    <a:p>
                      <a:r>
                        <a:rPr lang="en-IN" sz="1600"/>
                        <a:t>price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decimal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12,2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Regular price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8006781"/>
                  </a:ext>
                </a:extLst>
              </a:tr>
              <a:tr h="0">
                <a:tc>
                  <a:txBody>
                    <a:bodyPr/>
                    <a:lstStyle/>
                    <a:p>
                      <a:r>
                        <a:rPr lang="en-IN" sz="1600"/>
                        <a:t>price_discount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double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Discounted price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6638614"/>
                  </a:ext>
                </a:extLst>
              </a:tr>
              <a:tr h="0">
                <a:tc>
                  <a:txBody>
                    <a:bodyPr/>
                    <a:lstStyle/>
                    <a:p>
                      <a:r>
                        <a:rPr lang="en-IN" sz="1600"/>
                        <a:t>stock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Quantity in stock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906861"/>
                  </a:ext>
                </a:extLst>
              </a:tr>
              <a:tr h="0">
                <a:tc>
                  <a:txBody>
                    <a:bodyPr/>
                    <a:lstStyle/>
                    <a:p>
                      <a:r>
                        <a:rPr lang="en-IN" sz="1600" dirty="0"/>
                        <a:t>draft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tinyint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Draft status (0 or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2825882"/>
                  </a:ext>
                </a:extLst>
              </a:tr>
              <a:tr h="0">
                <a:tc>
                  <a:txBody>
                    <a:bodyPr/>
                    <a:lstStyle/>
                    <a:p>
                      <a:r>
                        <a:rPr lang="en-IN" sz="1600"/>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text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Product 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2355016"/>
                  </a:ext>
                </a:extLst>
              </a:tr>
              <a:tr h="0">
                <a:tc>
                  <a:txBody>
                    <a:bodyPr/>
                    <a:lstStyle/>
                    <a:p>
                      <a:r>
                        <a:rPr lang="en-IN" sz="1600"/>
                        <a:t>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varchar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Product 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41474036"/>
                  </a:ext>
                </a:extLst>
              </a:tr>
              <a:tr h="0">
                <a:tc>
                  <a:txBody>
                    <a:bodyPr/>
                    <a:lstStyle/>
                    <a:p>
                      <a:r>
                        <a:rPr lang="en-IN" sz="1600"/>
                        <a:t>created_at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bigint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Creation timestamp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3457977"/>
                  </a:ext>
                </a:extLst>
              </a:tr>
              <a:tr h="0">
                <a:tc>
                  <a:txBody>
                    <a:bodyPr/>
                    <a:lstStyle/>
                    <a:p>
                      <a:r>
                        <a:rPr lang="en-IN" sz="1600" dirty="0" err="1"/>
                        <a:t>last_update</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bigint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Last update timestamp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0748286"/>
                  </a:ext>
                </a:extLst>
              </a:tr>
            </a:tbl>
          </a:graphicData>
        </a:graphic>
      </p:graphicFrame>
      <p:sp>
        <p:nvSpPr>
          <p:cNvPr id="10" name="Rectangle 2">
            <a:extLst>
              <a:ext uri="{FF2B5EF4-FFF2-40B4-BE49-F238E27FC236}">
                <a16:creationId xmlns:a16="http://schemas.microsoft.com/office/drawing/2014/main" id="{DB4B8B11-6CC9-4F90-A4A5-7A88E8DB222E}"/>
              </a:ext>
            </a:extLst>
          </p:cNvPr>
          <p:cNvSpPr>
            <a:spLocks noChangeArrowheads="1"/>
          </p:cNvSpPr>
          <p:nvPr/>
        </p:nvSpPr>
        <p:spPr bwMode="auto">
          <a:xfrm>
            <a:off x="828675" y="830749"/>
            <a:ext cx="275960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2. </a:t>
            </a:r>
            <a:r>
              <a:rPr kumimoji="0" lang="en-US" altLang="en-US" b="1" i="0" u="none" strike="noStrike" cap="none" normalizeH="0" baseline="0" dirty="0">
                <a:ln>
                  <a:noFill/>
                </a:ln>
                <a:solidFill>
                  <a:schemeClr val="tx1"/>
                </a:solidFill>
                <a:effectLst/>
                <a:latin typeface="Arial" panose="020B0604020202020204" pitchFamily="34" charset="0"/>
              </a:rPr>
              <a:t>Table Name</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Unicode MS" panose="020B0604020202020204" pitchFamily="34" charset="-128"/>
              </a:rPr>
              <a:t>product</a:t>
            </a:r>
            <a:r>
              <a:rPr kumimoji="0" lang="en-US" altLang="en-US" sz="2000"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8527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28469-A3C3-437B-9470-0CC12D3A9219}"/>
              </a:ext>
            </a:extLst>
          </p:cNvPr>
          <p:cNvSpPr>
            <a:spLocks noGrp="1"/>
          </p:cNvSpPr>
          <p:nvPr>
            <p:ph type="title"/>
          </p:nvPr>
        </p:nvSpPr>
        <p:spPr>
          <a:xfrm>
            <a:off x="0" y="0"/>
            <a:ext cx="9144000" cy="990600"/>
          </a:xfrm>
        </p:spPr>
        <p:txBody>
          <a:bodyPr/>
          <a:lstStyle/>
          <a:p>
            <a:pPr algn="ctr"/>
            <a:r>
              <a:rPr lang="en-US" b="1" dirty="0">
                <a:solidFill>
                  <a:schemeClr val="bg1">
                    <a:lumMod val="10000"/>
                  </a:schemeClr>
                </a:solidFill>
                <a:latin typeface="Bookman Old Style" panose="02050604050505020204" pitchFamily="18" charset="0"/>
              </a:rPr>
              <a:t>             PROJECT PROFILE</a:t>
            </a:r>
            <a:endParaRPr lang="en-US" dirty="0">
              <a:latin typeface="Bookman Old Style" panose="02050604050505020204" pitchFamily="18" charset="0"/>
            </a:endParaRPr>
          </a:p>
        </p:txBody>
      </p:sp>
      <p:graphicFrame>
        <p:nvGraphicFramePr>
          <p:cNvPr id="4" name="Content Placeholder 3">
            <a:extLst>
              <a:ext uri="{FF2B5EF4-FFF2-40B4-BE49-F238E27FC236}">
                <a16:creationId xmlns:a16="http://schemas.microsoft.com/office/drawing/2014/main" id="{F7EB544D-BF0F-4636-B7D9-8C16EC195645}"/>
              </a:ext>
            </a:extLst>
          </p:cNvPr>
          <p:cNvGraphicFramePr>
            <a:graphicFrameLocks noGrp="1"/>
          </p:cNvGraphicFramePr>
          <p:nvPr>
            <p:ph idx="1"/>
            <p:extLst>
              <p:ext uri="{D42A27DB-BD31-4B8C-83A1-F6EECF244321}">
                <p14:modId xmlns:p14="http://schemas.microsoft.com/office/powerpoint/2010/main" val="748350682"/>
              </p:ext>
            </p:extLst>
          </p:nvPr>
        </p:nvGraphicFramePr>
        <p:xfrm>
          <a:off x="0" y="828676"/>
          <a:ext cx="9144000" cy="5756289"/>
        </p:xfrm>
        <a:graphic>
          <a:graphicData uri="http://schemas.openxmlformats.org/drawingml/2006/table">
            <a:tbl>
              <a:tblPr firstRow="1" bandRow="1">
                <a:tableStyleId>{5940675A-B579-460E-94D1-54222C63F5DA}</a:tableStyleId>
              </a:tblPr>
              <a:tblGrid>
                <a:gridCol w="3276600">
                  <a:extLst>
                    <a:ext uri="{9D8B030D-6E8A-4147-A177-3AD203B41FA5}">
                      <a16:colId xmlns:a16="http://schemas.microsoft.com/office/drawing/2014/main" val="674620221"/>
                    </a:ext>
                  </a:extLst>
                </a:gridCol>
                <a:gridCol w="5867400">
                  <a:extLst>
                    <a:ext uri="{9D8B030D-6E8A-4147-A177-3AD203B41FA5}">
                      <a16:colId xmlns:a16="http://schemas.microsoft.com/office/drawing/2014/main" val="3320220188"/>
                    </a:ext>
                  </a:extLst>
                </a:gridCol>
              </a:tblGrid>
              <a:tr h="748521">
                <a:tc>
                  <a:txBody>
                    <a:bodyPr/>
                    <a:lstStyle/>
                    <a:p>
                      <a:pPr algn="ctr"/>
                      <a:r>
                        <a:rPr lang="en-US" sz="3600" u="sng" dirty="0">
                          <a:latin typeface="Bookman Old Style" panose="02050604050505020204" pitchFamily="18" charset="0"/>
                        </a:rPr>
                        <a:t>TITLE</a:t>
                      </a:r>
                    </a:p>
                  </a:txBody>
                  <a:tcPr/>
                </a:tc>
                <a:tc>
                  <a:txBody>
                    <a:bodyPr/>
                    <a:lstStyle/>
                    <a:p>
                      <a:pPr algn="ctr"/>
                      <a:r>
                        <a:rPr lang="en-US" sz="3600" u="sng" dirty="0">
                          <a:latin typeface="Bookman Old Style" panose="02050604050505020204" pitchFamily="18" charset="0"/>
                        </a:rPr>
                        <a:t>DESCRIPTION</a:t>
                      </a:r>
                    </a:p>
                  </a:txBody>
                  <a:tcPr/>
                </a:tc>
                <a:extLst>
                  <a:ext uri="{0D108BD9-81ED-4DB2-BD59-A6C34878D82A}">
                    <a16:rowId xmlns:a16="http://schemas.microsoft.com/office/drawing/2014/main" val="1127259527"/>
                  </a:ext>
                </a:extLst>
              </a:tr>
              <a:tr h="402548">
                <a:tc>
                  <a:txBody>
                    <a:bodyPr/>
                    <a:lstStyle/>
                    <a:p>
                      <a:r>
                        <a:rPr lang="en-US" sz="1800" b="0" dirty="0">
                          <a:latin typeface="Bookman Old Style" panose="02050604050505020204" pitchFamily="18" charset="0"/>
                        </a:rPr>
                        <a:t>1.Name of the project</a:t>
                      </a:r>
                    </a:p>
                  </a:txBody>
                  <a:tcPr/>
                </a:tc>
                <a:tc>
                  <a:txBody>
                    <a:bodyPr/>
                    <a:lstStyle/>
                    <a:p>
                      <a:r>
                        <a:rPr lang="en-US" sz="1800" dirty="0">
                          <a:latin typeface="Bookman Old Style" panose="02050604050505020204" pitchFamily="18" charset="0"/>
                        </a:rPr>
                        <a:t>E-commerce Application</a:t>
                      </a:r>
                    </a:p>
                  </a:txBody>
                  <a:tcPr/>
                </a:tc>
                <a:extLst>
                  <a:ext uri="{0D108BD9-81ED-4DB2-BD59-A6C34878D82A}">
                    <a16:rowId xmlns:a16="http://schemas.microsoft.com/office/drawing/2014/main" val="1081020404"/>
                  </a:ext>
                </a:extLst>
              </a:tr>
              <a:tr h="1159881">
                <a:tc>
                  <a:txBody>
                    <a:bodyPr/>
                    <a:lstStyle/>
                    <a:p>
                      <a:r>
                        <a:rPr lang="en-US" sz="1800" b="0" dirty="0">
                          <a:latin typeface="Bookman Old Style" panose="02050604050505020204" pitchFamily="18" charset="0"/>
                        </a:rPr>
                        <a:t>2.Objective</a:t>
                      </a:r>
                    </a:p>
                  </a:txBody>
                  <a:tcPr/>
                </a:tc>
                <a:tc>
                  <a:txBody>
                    <a:bodyPr/>
                    <a:lstStyle/>
                    <a:p>
                      <a:r>
                        <a:rPr lang="en-US" sz="1800" dirty="0">
                          <a:latin typeface="Bookman Old Style" panose="02050604050505020204" pitchFamily="18" charset="0"/>
                        </a:rPr>
                        <a:t>Aim of our application is to offer users seamless shopping experience, enable customization, give detailed product information and secure transaction</a:t>
                      </a:r>
                    </a:p>
                  </a:txBody>
                  <a:tcPr/>
                </a:tc>
                <a:extLst>
                  <a:ext uri="{0D108BD9-81ED-4DB2-BD59-A6C34878D82A}">
                    <a16:rowId xmlns:a16="http://schemas.microsoft.com/office/drawing/2014/main" val="2148641704"/>
                  </a:ext>
                </a:extLst>
              </a:tr>
              <a:tr h="748521">
                <a:tc>
                  <a:txBody>
                    <a:bodyPr/>
                    <a:lstStyle/>
                    <a:p>
                      <a:r>
                        <a:rPr lang="en-US" sz="1800" b="0" dirty="0">
                          <a:latin typeface="Bookman Old Style" panose="02050604050505020204" pitchFamily="18" charset="0"/>
                        </a:rPr>
                        <a:t>3.Tools,Technologies and Framework</a:t>
                      </a:r>
                    </a:p>
                  </a:txBody>
                  <a:tcPr/>
                </a:tc>
                <a:tc>
                  <a:txBody>
                    <a:bodyPr/>
                    <a:lstStyle/>
                    <a:p>
                      <a:r>
                        <a:rPr lang="en-US" sz="1800" dirty="0">
                          <a:latin typeface="Bookman Old Style" panose="02050604050505020204" pitchFamily="18" charset="0"/>
                        </a:rPr>
                        <a:t>HTML,CSS,PHP,MYSQL,JAVA,XML,</a:t>
                      </a:r>
                    </a:p>
                    <a:p>
                      <a:r>
                        <a:rPr lang="en-US" sz="1800" dirty="0">
                          <a:latin typeface="Bookman Old Style" panose="02050604050505020204" pitchFamily="18" charset="0"/>
                        </a:rPr>
                        <a:t>ANDROID.</a:t>
                      </a:r>
                    </a:p>
                  </a:txBody>
                  <a:tcPr/>
                </a:tc>
                <a:extLst>
                  <a:ext uri="{0D108BD9-81ED-4DB2-BD59-A6C34878D82A}">
                    <a16:rowId xmlns:a16="http://schemas.microsoft.com/office/drawing/2014/main" val="2615737729"/>
                  </a:ext>
                </a:extLst>
              </a:tr>
              <a:tr h="471355">
                <a:tc>
                  <a:txBody>
                    <a:bodyPr/>
                    <a:lstStyle/>
                    <a:p>
                      <a:r>
                        <a:rPr lang="en-US" sz="1800" b="0" dirty="0">
                          <a:latin typeface="Bookman Old Style" panose="02050604050505020204" pitchFamily="18" charset="0"/>
                        </a:rPr>
                        <a:t>4.Duration</a:t>
                      </a:r>
                    </a:p>
                  </a:txBody>
                  <a:tcPr/>
                </a:tc>
                <a:tc>
                  <a:txBody>
                    <a:bodyPr/>
                    <a:lstStyle/>
                    <a:p>
                      <a:r>
                        <a:rPr lang="en-US" sz="1800" dirty="0">
                          <a:latin typeface="Bookman Old Style" panose="02050604050505020204" pitchFamily="18" charset="0"/>
                        </a:rPr>
                        <a:t>6 Months</a:t>
                      </a:r>
                    </a:p>
                  </a:txBody>
                  <a:tcPr/>
                </a:tc>
                <a:extLst>
                  <a:ext uri="{0D108BD9-81ED-4DB2-BD59-A6C34878D82A}">
                    <a16:rowId xmlns:a16="http://schemas.microsoft.com/office/drawing/2014/main" val="75646833"/>
                  </a:ext>
                </a:extLst>
              </a:tr>
              <a:tr h="642144">
                <a:tc>
                  <a:txBody>
                    <a:bodyPr/>
                    <a:lstStyle/>
                    <a:p>
                      <a:r>
                        <a:rPr lang="en-US" sz="1800" b="0" dirty="0">
                          <a:latin typeface="Bookman Old Style" panose="02050604050505020204" pitchFamily="18" charset="0"/>
                        </a:rPr>
                        <a:t>5.Minimum software and hardware requirements</a:t>
                      </a:r>
                    </a:p>
                  </a:txBody>
                  <a:tcPr/>
                </a:tc>
                <a:tc>
                  <a:txBody>
                    <a:bodyPr/>
                    <a:lstStyle/>
                    <a:p>
                      <a:r>
                        <a:rPr lang="en-US" sz="1800" dirty="0">
                          <a:latin typeface="Bookman Old Style" panose="02050604050505020204" pitchFamily="18" charset="0"/>
                        </a:rPr>
                        <a:t>Android studio , XAMPP</a:t>
                      </a:r>
                      <a:r>
                        <a:rPr lang="en-US" sz="1800" baseline="0" dirty="0">
                          <a:latin typeface="Bookman Old Style" panose="02050604050505020204" pitchFamily="18" charset="0"/>
                        </a:rPr>
                        <a:t> , </a:t>
                      </a:r>
                      <a:r>
                        <a:rPr lang="en-IN" sz="1800" b="0" i="0" kern="1200" dirty="0">
                          <a:solidFill>
                            <a:schemeClr val="tx1"/>
                          </a:solidFill>
                          <a:effectLst/>
                          <a:latin typeface="Bookman Old Style" panose="02050604050505020204" pitchFamily="18" charset="0"/>
                          <a:ea typeface="+mn-ea"/>
                          <a:cs typeface="+mn-cs"/>
                        </a:rPr>
                        <a:t>Visual Studio </a:t>
                      </a:r>
                      <a:endParaRPr lang="en-US" sz="1800" b="0" dirty="0">
                        <a:latin typeface="Bookman Old Style" panose="02050604050505020204" pitchFamily="18" charset="0"/>
                      </a:endParaRPr>
                    </a:p>
                  </a:txBody>
                  <a:tcPr/>
                </a:tc>
                <a:extLst>
                  <a:ext uri="{0D108BD9-81ED-4DB2-BD59-A6C34878D82A}">
                    <a16:rowId xmlns:a16="http://schemas.microsoft.com/office/drawing/2014/main" val="1696601821"/>
                  </a:ext>
                </a:extLst>
              </a:tr>
              <a:tr h="357480">
                <a:tc>
                  <a:txBody>
                    <a:bodyPr/>
                    <a:lstStyle/>
                    <a:p>
                      <a:r>
                        <a:rPr lang="en-US" sz="1800" b="0" dirty="0">
                          <a:latin typeface="Bookman Old Style" panose="02050604050505020204" pitchFamily="18" charset="0"/>
                        </a:rPr>
                        <a:t>6.Team size</a:t>
                      </a:r>
                    </a:p>
                  </a:txBody>
                  <a:tcPr/>
                </a:tc>
                <a:tc>
                  <a:txBody>
                    <a:bodyPr/>
                    <a:lstStyle/>
                    <a:p>
                      <a:r>
                        <a:rPr lang="en-US" sz="1800" dirty="0">
                          <a:latin typeface="Bookman Old Style" panose="02050604050505020204" pitchFamily="18" charset="0"/>
                        </a:rPr>
                        <a:t>3</a:t>
                      </a:r>
                    </a:p>
                  </a:txBody>
                  <a:tcPr/>
                </a:tc>
                <a:extLst>
                  <a:ext uri="{0D108BD9-81ED-4DB2-BD59-A6C34878D82A}">
                    <a16:rowId xmlns:a16="http://schemas.microsoft.com/office/drawing/2014/main" val="927428714"/>
                  </a:ext>
                </a:extLst>
              </a:tr>
              <a:tr h="1161809">
                <a:tc>
                  <a:txBody>
                    <a:bodyPr/>
                    <a:lstStyle/>
                    <a:p>
                      <a:r>
                        <a:rPr lang="en-US" sz="1800" b="0" dirty="0">
                          <a:latin typeface="Bookman Old Style" panose="02050604050505020204" pitchFamily="18" charset="0"/>
                        </a:rPr>
                        <a:t>7.Team members</a:t>
                      </a:r>
                    </a:p>
                  </a:txBody>
                  <a:tcPr/>
                </a:tc>
                <a:tc>
                  <a:txBody>
                    <a:bodyPr/>
                    <a:lstStyle/>
                    <a:p>
                      <a:r>
                        <a:rPr lang="en-US" sz="1800" dirty="0">
                          <a:latin typeface="Bookman Old Style" panose="02050604050505020204" pitchFamily="18" charset="0"/>
                        </a:rPr>
                        <a:t>Fenil </a:t>
                      </a:r>
                      <a:r>
                        <a:rPr lang="en-US" sz="1800" dirty="0" err="1">
                          <a:latin typeface="Bookman Old Style" panose="02050604050505020204" pitchFamily="18" charset="0"/>
                        </a:rPr>
                        <a:t>Kachhadiya</a:t>
                      </a:r>
                      <a:r>
                        <a:rPr lang="en-US" sz="1800" dirty="0">
                          <a:latin typeface="Bookman Old Style" panose="02050604050505020204" pitchFamily="18" charset="0"/>
                        </a:rPr>
                        <a:t> (14)</a:t>
                      </a:r>
                    </a:p>
                    <a:p>
                      <a:r>
                        <a:rPr lang="en-US" sz="1800" dirty="0">
                          <a:latin typeface="Bookman Old Style" panose="02050604050505020204" pitchFamily="18" charset="0"/>
                        </a:rPr>
                        <a:t>Tanisha Rathod (95)</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1800" dirty="0">
                          <a:latin typeface="Bookman Old Style" panose="02050604050505020204" pitchFamily="18" charset="0"/>
                        </a:rPr>
                        <a:t>Jhanvi </a:t>
                      </a:r>
                      <a:r>
                        <a:rPr lang="en-US" sz="1800" dirty="0" err="1">
                          <a:latin typeface="Bookman Old Style" panose="02050604050505020204" pitchFamily="18" charset="0"/>
                        </a:rPr>
                        <a:t>Vekariya</a:t>
                      </a:r>
                      <a:r>
                        <a:rPr lang="en-US" sz="1800" dirty="0">
                          <a:latin typeface="Bookman Old Style" panose="02050604050505020204" pitchFamily="18" charset="0"/>
                        </a:rPr>
                        <a:t> (116) </a:t>
                      </a:r>
                    </a:p>
                    <a:p>
                      <a:endParaRPr lang="en-US" sz="1800" dirty="0">
                        <a:latin typeface="Bookman Old Style" panose="02050604050505020204" pitchFamily="18" charset="0"/>
                      </a:endParaRPr>
                    </a:p>
                  </a:txBody>
                  <a:tcPr/>
                </a:tc>
                <a:extLst>
                  <a:ext uri="{0D108BD9-81ED-4DB2-BD59-A6C34878D82A}">
                    <a16:rowId xmlns:a16="http://schemas.microsoft.com/office/drawing/2014/main" val="362415951"/>
                  </a:ext>
                </a:extLst>
              </a:tr>
            </a:tbl>
          </a:graphicData>
        </a:graphic>
      </p:graphicFrame>
      <p:sp>
        <p:nvSpPr>
          <p:cNvPr id="7" name="Footer Placeholder 6">
            <a:extLst>
              <a:ext uri="{FF2B5EF4-FFF2-40B4-BE49-F238E27FC236}">
                <a16:creationId xmlns:a16="http://schemas.microsoft.com/office/drawing/2014/main" id="{A84A177B-5C30-4B42-8687-0A13EF23A91F}"/>
              </a:ext>
            </a:extLst>
          </p:cNvPr>
          <p:cNvSpPr>
            <a:spLocks noGrp="1"/>
          </p:cNvSpPr>
          <p:nvPr>
            <p:ph type="ftr" sz="quarter" idx="11"/>
          </p:nvPr>
        </p:nvSpPr>
        <p:spPr>
          <a:xfrm>
            <a:off x="3276600" y="6520935"/>
            <a:ext cx="2895600" cy="365125"/>
          </a:xfrm>
        </p:spPr>
        <p:txBody>
          <a:bodyPr/>
          <a:lstStyle/>
          <a:p>
            <a:r>
              <a:rPr lang="en-US" dirty="0"/>
              <a:t>Department of Computer Science</a:t>
            </a:r>
          </a:p>
        </p:txBody>
      </p:sp>
      <p:pic>
        <p:nvPicPr>
          <p:cNvPr id="6" name="Picture 5">
            <a:extLst>
              <a:ext uri="{FF2B5EF4-FFF2-40B4-BE49-F238E27FC236}">
                <a16:creationId xmlns:a16="http://schemas.microsoft.com/office/drawing/2014/main" id="{15D979A2-8F09-4B2A-B336-7637DD1F53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 y="0"/>
            <a:ext cx="828675" cy="828675"/>
          </a:xfrm>
          <a:prstGeom prst="rect">
            <a:avLst/>
          </a:prstGeom>
        </p:spPr>
      </p:pic>
    </p:spTree>
    <p:extLst>
      <p:ext uri="{BB962C8B-B14F-4D97-AF65-F5344CB8AC3E}">
        <p14:creationId xmlns:p14="http://schemas.microsoft.com/office/powerpoint/2010/main" val="930312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Department of Computer Science</a:t>
            </a:r>
          </a:p>
        </p:txBody>
      </p:sp>
      <p:pic>
        <p:nvPicPr>
          <p:cNvPr id="3" name="Picture 2">
            <a:extLst>
              <a:ext uri="{FF2B5EF4-FFF2-40B4-BE49-F238E27FC236}">
                <a16:creationId xmlns:a16="http://schemas.microsoft.com/office/drawing/2014/main" id="{82AE40F5-59E3-460E-BA05-367D991271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28675" cy="828675"/>
          </a:xfrm>
          <a:prstGeom prst="rect">
            <a:avLst/>
          </a:prstGeom>
        </p:spPr>
      </p:pic>
      <p:graphicFrame>
        <p:nvGraphicFramePr>
          <p:cNvPr id="7" name="Table 6">
            <a:extLst>
              <a:ext uri="{FF2B5EF4-FFF2-40B4-BE49-F238E27FC236}">
                <a16:creationId xmlns:a16="http://schemas.microsoft.com/office/drawing/2014/main" id="{62A6CCE1-A3B3-438D-901E-8980505A9879}"/>
              </a:ext>
            </a:extLst>
          </p:cNvPr>
          <p:cNvGraphicFramePr>
            <a:graphicFrameLocks noGrp="1"/>
          </p:cNvGraphicFramePr>
          <p:nvPr/>
        </p:nvGraphicFramePr>
        <p:xfrm>
          <a:off x="682543" y="1558409"/>
          <a:ext cx="7886700" cy="3535680"/>
        </p:xfrm>
        <a:graphic>
          <a:graphicData uri="http://schemas.openxmlformats.org/drawingml/2006/table">
            <a:tbl>
              <a:tblPr/>
              <a:tblGrid>
                <a:gridCol w="1971675">
                  <a:extLst>
                    <a:ext uri="{9D8B030D-6E8A-4147-A177-3AD203B41FA5}">
                      <a16:colId xmlns:a16="http://schemas.microsoft.com/office/drawing/2014/main" val="2145494640"/>
                    </a:ext>
                  </a:extLst>
                </a:gridCol>
                <a:gridCol w="1971675">
                  <a:extLst>
                    <a:ext uri="{9D8B030D-6E8A-4147-A177-3AD203B41FA5}">
                      <a16:colId xmlns:a16="http://schemas.microsoft.com/office/drawing/2014/main" val="4254173317"/>
                    </a:ext>
                  </a:extLst>
                </a:gridCol>
                <a:gridCol w="1447800">
                  <a:extLst>
                    <a:ext uri="{9D8B030D-6E8A-4147-A177-3AD203B41FA5}">
                      <a16:colId xmlns:a16="http://schemas.microsoft.com/office/drawing/2014/main" val="133954324"/>
                    </a:ext>
                  </a:extLst>
                </a:gridCol>
                <a:gridCol w="2495550">
                  <a:extLst>
                    <a:ext uri="{9D8B030D-6E8A-4147-A177-3AD203B41FA5}">
                      <a16:colId xmlns:a16="http://schemas.microsoft.com/office/drawing/2014/main" val="1712577495"/>
                    </a:ext>
                  </a:extLst>
                </a:gridCol>
              </a:tblGrid>
              <a:tr h="0">
                <a:tc>
                  <a:txBody>
                    <a:bodyPr/>
                    <a:lstStyle/>
                    <a:p>
                      <a:pPr algn="ctr"/>
                      <a:r>
                        <a:rPr lang="en-IN" sz="1800" b="1" dirty="0"/>
                        <a:t>Column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1" dirty="0"/>
                        <a:t>Data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1" dirty="0"/>
                        <a:t>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1" dirty="0"/>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6400301"/>
                  </a:ext>
                </a:extLst>
              </a:tr>
              <a:tr h="0">
                <a:tc>
                  <a:txBody>
                    <a:bodyPr/>
                    <a:lstStyle/>
                    <a:p>
                      <a:r>
                        <a:rPr lang="en-IN" sz="1600" dirty="0"/>
                        <a:t>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err="1"/>
                        <a:t>bigint</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Primary key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638578"/>
                  </a:ext>
                </a:extLst>
              </a:tr>
              <a:tr h="0">
                <a:tc>
                  <a:txBody>
                    <a:bodyPr/>
                    <a:lstStyle/>
                    <a:p>
                      <a:r>
                        <a:rPr lang="en-IN" sz="1600"/>
                        <a:t>order_id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bigint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Foreign key referencing order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0956604"/>
                  </a:ext>
                </a:extLst>
              </a:tr>
              <a:tr h="0">
                <a:tc>
                  <a:txBody>
                    <a:bodyPr/>
                    <a:lstStyle/>
                    <a:p>
                      <a:r>
                        <a:rPr lang="en-IN" sz="1600" dirty="0" err="1"/>
                        <a:t>product_id</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bigint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Foreign key referencing product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3245389"/>
                  </a:ext>
                </a:extLst>
              </a:tr>
              <a:tr h="0">
                <a:tc>
                  <a:txBody>
                    <a:bodyPr/>
                    <a:lstStyle/>
                    <a:p>
                      <a:r>
                        <a:rPr lang="en-IN" sz="1600"/>
                        <a:t>product_name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varchar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Name of the product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5215357"/>
                  </a:ext>
                </a:extLst>
              </a:tr>
              <a:tr h="0">
                <a:tc>
                  <a:txBody>
                    <a:bodyPr/>
                    <a:lstStyle/>
                    <a:p>
                      <a:r>
                        <a:rPr lang="en-IN" sz="1600"/>
                        <a:t>amount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Quantity ordered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2719001"/>
                  </a:ext>
                </a:extLst>
              </a:tr>
              <a:tr h="0">
                <a:tc>
                  <a:txBody>
                    <a:bodyPr/>
                    <a:lstStyle/>
                    <a:p>
                      <a:r>
                        <a:rPr lang="en-IN" sz="1600"/>
                        <a:t>price_item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decimal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12,2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Price per item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1597818"/>
                  </a:ext>
                </a:extLst>
              </a:tr>
              <a:tr h="0">
                <a:tc>
                  <a:txBody>
                    <a:bodyPr/>
                    <a:lstStyle/>
                    <a:p>
                      <a:r>
                        <a:rPr lang="en-IN" sz="1600"/>
                        <a:t>created_at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bigint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Creation timestamp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1499616"/>
                  </a:ext>
                </a:extLst>
              </a:tr>
              <a:tr h="0">
                <a:tc>
                  <a:txBody>
                    <a:bodyPr/>
                    <a:lstStyle/>
                    <a:p>
                      <a:r>
                        <a:rPr lang="en-IN" sz="1600"/>
                        <a:t>last_update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bigint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Last update timestamp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9159752"/>
                  </a:ext>
                </a:extLst>
              </a:tr>
            </a:tbl>
          </a:graphicData>
        </a:graphic>
      </p:graphicFrame>
      <p:sp>
        <p:nvSpPr>
          <p:cNvPr id="8" name="Rectangle 1">
            <a:extLst>
              <a:ext uri="{FF2B5EF4-FFF2-40B4-BE49-F238E27FC236}">
                <a16:creationId xmlns:a16="http://schemas.microsoft.com/office/drawing/2014/main" id="{DAB5AB5B-D484-4988-A736-A5F2EC8F20C9}"/>
              </a:ext>
            </a:extLst>
          </p:cNvPr>
          <p:cNvSpPr>
            <a:spLocks noChangeArrowheads="1"/>
          </p:cNvSpPr>
          <p:nvPr/>
        </p:nvSpPr>
        <p:spPr bwMode="auto">
          <a:xfrm>
            <a:off x="714074" y="729734"/>
            <a:ext cx="38210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3. </a:t>
            </a:r>
            <a:r>
              <a:rPr kumimoji="0" lang="en-US" altLang="en-US" sz="1600" b="1" i="0" u="none" strike="noStrike" cap="none" normalizeH="0" baseline="0" dirty="0">
                <a:ln>
                  <a:noFill/>
                </a:ln>
                <a:solidFill>
                  <a:schemeClr val="tx1"/>
                </a:solidFill>
                <a:effectLst/>
                <a:latin typeface="Arial" panose="020B0604020202020204" pitchFamily="34" charset="0"/>
              </a:rPr>
              <a:t>Table Name</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Unicode MS" panose="020B0604020202020204" pitchFamily="34" charset="-128"/>
              </a:rPr>
              <a:t>product_order_detail</a:t>
            </a:r>
            <a:r>
              <a:rPr kumimoji="0" lang="en-US" altLang="en-US"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87607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Department of Computer Science</a:t>
            </a:r>
          </a:p>
        </p:txBody>
      </p:sp>
      <p:pic>
        <p:nvPicPr>
          <p:cNvPr id="3" name="Picture 2">
            <a:extLst>
              <a:ext uri="{FF2B5EF4-FFF2-40B4-BE49-F238E27FC236}">
                <a16:creationId xmlns:a16="http://schemas.microsoft.com/office/drawing/2014/main" id="{82AE40F5-59E3-460E-BA05-367D991271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5" y="0"/>
            <a:ext cx="1295400" cy="1030357"/>
          </a:xfrm>
          <a:prstGeom prst="rect">
            <a:avLst/>
          </a:prstGeom>
        </p:spPr>
      </p:pic>
      <p:graphicFrame>
        <p:nvGraphicFramePr>
          <p:cNvPr id="5" name="Table 4">
            <a:extLst>
              <a:ext uri="{FF2B5EF4-FFF2-40B4-BE49-F238E27FC236}">
                <a16:creationId xmlns:a16="http://schemas.microsoft.com/office/drawing/2014/main" id="{49F58B25-D408-4594-97E0-11B726D0B240}"/>
              </a:ext>
            </a:extLst>
          </p:cNvPr>
          <p:cNvGraphicFramePr>
            <a:graphicFrameLocks noGrp="1"/>
          </p:cNvGraphicFramePr>
          <p:nvPr/>
        </p:nvGraphicFramePr>
        <p:xfrm>
          <a:off x="673976" y="1615440"/>
          <a:ext cx="7886700" cy="3383280"/>
        </p:xfrm>
        <a:graphic>
          <a:graphicData uri="http://schemas.openxmlformats.org/drawingml/2006/table">
            <a:tbl>
              <a:tblPr/>
              <a:tblGrid>
                <a:gridCol w="1971675">
                  <a:extLst>
                    <a:ext uri="{9D8B030D-6E8A-4147-A177-3AD203B41FA5}">
                      <a16:colId xmlns:a16="http://schemas.microsoft.com/office/drawing/2014/main" val="629673300"/>
                    </a:ext>
                  </a:extLst>
                </a:gridCol>
                <a:gridCol w="1971675">
                  <a:extLst>
                    <a:ext uri="{9D8B030D-6E8A-4147-A177-3AD203B41FA5}">
                      <a16:colId xmlns:a16="http://schemas.microsoft.com/office/drawing/2014/main" val="2999388337"/>
                    </a:ext>
                  </a:extLst>
                </a:gridCol>
                <a:gridCol w="1631074">
                  <a:extLst>
                    <a:ext uri="{9D8B030D-6E8A-4147-A177-3AD203B41FA5}">
                      <a16:colId xmlns:a16="http://schemas.microsoft.com/office/drawing/2014/main" val="3091419581"/>
                    </a:ext>
                  </a:extLst>
                </a:gridCol>
                <a:gridCol w="2312276">
                  <a:extLst>
                    <a:ext uri="{9D8B030D-6E8A-4147-A177-3AD203B41FA5}">
                      <a16:colId xmlns:a16="http://schemas.microsoft.com/office/drawing/2014/main" val="1262468147"/>
                    </a:ext>
                  </a:extLst>
                </a:gridCol>
              </a:tblGrid>
              <a:tr h="0">
                <a:tc>
                  <a:txBody>
                    <a:bodyPr/>
                    <a:lstStyle/>
                    <a:p>
                      <a:pPr algn="ctr"/>
                      <a:r>
                        <a:rPr lang="en-IN" sz="1800" b="1" dirty="0"/>
                        <a:t>Column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1" dirty="0"/>
                        <a:t>Data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1" dirty="0"/>
                        <a:t>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1" dirty="0"/>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7168044"/>
                  </a:ext>
                </a:extLst>
              </a:tr>
              <a:tr h="0">
                <a:tc>
                  <a:txBody>
                    <a:bodyPr/>
                    <a:lstStyle/>
                    <a:p>
                      <a:r>
                        <a:rPr lang="en-IN" sz="1600" dirty="0"/>
                        <a:t>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err="1"/>
                        <a:t>bigint</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Primary key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5970672"/>
                  </a:ext>
                </a:extLst>
              </a:tr>
              <a:tr h="0">
                <a:tc>
                  <a:txBody>
                    <a:bodyPr/>
                    <a:lstStyle/>
                    <a:p>
                      <a:r>
                        <a:rPr lang="en-IN" sz="1600"/>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varchar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Category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201526"/>
                  </a:ext>
                </a:extLst>
              </a:tr>
              <a:tr h="0">
                <a:tc>
                  <a:txBody>
                    <a:bodyPr/>
                    <a:lstStyle/>
                    <a:p>
                      <a:r>
                        <a:rPr lang="en-IN" sz="1600"/>
                        <a:t>icon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varchar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Icon image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8934382"/>
                  </a:ext>
                </a:extLst>
              </a:tr>
              <a:tr h="0">
                <a:tc>
                  <a:txBody>
                    <a:bodyPr/>
                    <a:lstStyle/>
                    <a:p>
                      <a:r>
                        <a:rPr lang="en-IN" sz="1600"/>
                        <a:t>draft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tinyint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Draft 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3444999"/>
                  </a:ext>
                </a:extLst>
              </a:tr>
              <a:tr h="0">
                <a:tc>
                  <a:txBody>
                    <a:bodyPr/>
                    <a:lstStyle/>
                    <a:p>
                      <a:r>
                        <a:rPr lang="en-IN" sz="1600"/>
                        <a:t>brief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varchar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Short 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2504945"/>
                  </a:ext>
                </a:extLst>
              </a:tr>
              <a:tr h="0">
                <a:tc>
                  <a:txBody>
                    <a:bodyPr/>
                    <a:lstStyle/>
                    <a:p>
                      <a:r>
                        <a:rPr lang="en-IN" sz="1600"/>
                        <a:t>color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varchar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err="1"/>
                        <a:t>Color</a:t>
                      </a:r>
                      <a:r>
                        <a:rPr lang="en-IN" sz="1600" dirty="0"/>
                        <a:t> code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297690"/>
                  </a:ext>
                </a:extLst>
              </a:tr>
              <a:tr h="0">
                <a:tc>
                  <a:txBody>
                    <a:bodyPr/>
                    <a:lstStyle/>
                    <a:p>
                      <a:r>
                        <a:rPr lang="en-IN" sz="1600"/>
                        <a:t>priority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Display priority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4530983"/>
                  </a:ext>
                </a:extLst>
              </a:tr>
              <a:tr h="0">
                <a:tc>
                  <a:txBody>
                    <a:bodyPr/>
                    <a:lstStyle/>
                    <a:p>
                      <a:r>
                        <a:rPr lang="en-IN" sz="1600"/>
                        <a:t>created_at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bigint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Creation timestamp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7104619"/>
                  </a:ext>
                </a:extLst>
              </a:tr>
              <a:tr h="0">
                <a:tc>
                  <a:txBody>
                    <a:bodyPr/>
                    <a:lstStyle/>
                    <a:p>
                      <a:r>
                        <a:rPr lang="en-IN" sz="1600"/>
                        <a:t>last_update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bigint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Last update timestamp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4883750"/>
                  </a:ext>
                </a:extLst>
              </a:tr>
            </a:tbl>
          </a:graphicData>
        </a:graphic>
      </p:graphicFrame>
      <p:sp>
        <p:nvSpPr>
          <p:cNvPr id="7" name="Rectangle 1">
            <a:extLst>
              <a:ext uri="{FF2B5EF4-FFF2-40B4-BE49-F238E27FC236}">
                <a16:creationId xmlns:a16="http://schemas.microsoft.com/office/drawing/2014/main" id="{835166BC-515B-456A-9185-2947B81D2B9D}"/>
              </a:ext>
            </a:extLst>
          </p:cNvPr>
          <p:cNvSpPr>
            <a:spLocks noChangeArrowheads="1"/>
          </p:cNvSpPr>
          <p:nvPr/>
        </p:nvSpPr>
        <p:spPr bwMode="auto">
          <a:xfrm>
            <a:off x="1143000" y="1004009"/>
            <a:ext cx="25963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4. </a:t>
            </a:r>
            <a:r>
              <a:rPr kumimoji="0" lang="en-US" altLang="en-US" sz="1600" b="1" i="0" u="none" strike="noStrike" cap="none" normalizeH="0" baseline="0" dirty="0">
                <a:ln>
                  <a:noFill/>
                </a:ln>
                <a:solidFill>
                  <a:schemeClr val="tx1"/>
                </a:solidFill>
                <a:effectLst/>
                <a:latin typeface="Arial" panose="020B0604020202020204" pitchFamily="34" charset="0"/>
              </a:rPr>
              <a:t>Table Name</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Unicode MS" panose="020B0604020202020204" pitchFamily="34" charset="-128"/>
              </a:rPr>
              <a:t>category</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32238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F5C1D9D-6A42-4F36-AFA8-26FA5E591E44}"/>
              </a:ext>
            </a:extLst>
          </p:cNvPr>
          <p:cNvSpPr>
            <a:spLocks noGrp="1"/>
          </p:cNvSpPr>
          <p:nvPr>
            <p:ph type="ftr" sz="quarter" idx="11"/>
          </p:nvPr>
        </p:nvSpPr>
        <p:spPr/>
        <p:txBody>
          <a:bodyPr/>
          <a:lstStyle/>
          <a:p>
            <a:r>
              <a:rPr lang="en-US"/>
              <a:t>Department of Computer Science</a:t>
            </a:r>
          </a:p>
        </p:txBody>
      </p:sp>
      <p:graphicFrame>
        <p:nvGraphicFramePr>
          <p:cNvPr id="3" name="Table 2">
            <a:extLst>
              <a:ext uri="{FF2B5EF4-FFF2-40B4-BE49-F238E27FC236}">
                <a16:creationId xmlns:a16="http://schemas.microsoft.com/office/drawing/2014/main" id="{3EB7306F-D229-42CB-B4D4-E871E2877483}"/>
              </a:ext>
            </a:extLst>
          </p:cNvPr>
          <p:cNvGraphicFramePr>
            <a:graphicFrameLocks noGrp="1"/>
          </p:cNvGraphicFramePr>
          <p:nvPr/>
        </p:nvGraphicFramePr>
        <p:xfrm>
          <a:off x="628650" y="1835860"/>
          <a:ext cx="7886700" cy="2042160"/>
        </p:xfrm>
        <a:graphic>
          <a:graphicData uri="http://schemas.openxmlformats.org/drawingml/2006/table">
            <a:tbl>
              <a:tblPr/>
              <a:tblGrid>
                <a:gridCol w="1971675">
                  <a:extLst>
                    <a:ext uri="{9D8B030D-6E8A-4147-A177-3AD203B41FA5}">
                      <a16:colId xmlns:a16="http://schemas.microsoft.com/office/drawing/2014/main" val="273516749"/>
                    </a:ext>
                  </a:extLst>
                </a:gridCol>
                <a:gridCol w="1971675">
                  <a:extLst>
                    <a:ext uri="{9D8B030D-6E8A-4147-A177-3AD203B41FA5}">
                      <a16:colId xmlns:a16="http://schemas.microsoft.com/office/drawing/2014/main" val="2324651035"/>
                    </a:ext>
                  </a:extLst>
                </a:gridCol>
                <a:gridCol w="1971675">
                  <a:extLst>
                    <a:ext uri="{9D8B030D-6E8A-4147-A177-3AD203B41FA5}">
                      <a16:colId xmlns:a16="http://schemas.microsoft.com/office/drawing/2014/main" val="3307756218"/>
                    </a:ext>
                  </a:extLst>
                </a:gridCol>
                <a:gridCol w="1971675">
                  <a:extLst>
                    <a:ext uri="{9D8B030D-6E8A-4147-A177-3AD203B41FA5}">
                      <a16:colId xmlns:a16="http://schemas.microsoft.com/office/drawing/2014/main" val="1846513848"/>
                    </a:ext>
                  </a:extLst>
                </a:gridCol>
              </a:tblGrid>
              <a:tr h="0">
                <a:tc>
                  <a:txBody>
                    <a:bodyPr/>
                    <a:lstStyle/>
                    <a:p>
                      <a:pPr algn="ctr"/>
                      <a:r>
                        <a:rPr lang="en-IN" sz="1800" b="1" dirty="0"/>
                        <a:t>Column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1" dirty="0"/>
                        <a:t>Data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1" dirty="0"/>
                        <a:t>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1" dirty="0"/>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7716865"/>
                  </a:ext>
                </a:extLst>
              </a:tr>
              <a:tr h="0">
                <a:tc>
                  <a:txBody>
                    <a:bodyPr/>
                    <a:lstStyle/>
                    <a:p>
                      <a:r>
                        <a:rPr lang="en-IN" sz="1600" dirty="0"/>
                        <a:t>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err="1"/>
                        <a:t>bigint</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Primary key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1878269"/>
                  </a:ext>
                </a:extLst>
              </a:tr>
              <a:tr h="0">
                <a:tc>
                  <a:txBody>
                    <a:bodyPr/>
                    <a:lstStyle/>
                    <a:p>
                      <a:r>
                        <a:rPr lang="en-IN" sz="1600" dirty="0"/>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varchar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Full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8751128"/>
                  </a:ext>
                </a:extLst>
              </a:tr>
              <a:tr h="0">
                <a:tc>
                  <a:txBody>
                    <a:bodyPr/>
                    <a:lstStyle/>
                    <a:p>
                      <a:r>
                        <a:rPr lang="en-IN" sz="1600"/>
                        <a:t>username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varchar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Unique username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9792798"/>
                  </a:ext>
                </a:extLst>
              </a:tr>
              <a:tr h="0">
                <a:tc>
                  <a:txBody>
                    <a:bodyPr/>
                    <a:lstStyle/>
                    <a:p>
                      <a:r>
                        <a:rPr lang="en-IN" sz="1600"/>
                        <a:t>email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varchar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User email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2712772"/>
                  </a:ext>
                </a:extLst>
              </a:tr>
              <a:tr h="0">
                <a:tc>
                  <a:txBody>
                    <a:bodyPr/>
                    <a:lstStyle/>
                    <a:p>
                      <a:r>
                        <a:rPr lang="en-IN" sz="1600"/>
                        <a:t>password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text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Encrypted password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1625707"/>
                  </a:ext>
                </a:extLst>
              </a:tr>
            </a:tbl>
          </a:graphicData>
        </a:graphic>
      </p:graphicFrame>
      <p:sp>
        <p:nvSpPr>
          <p:cNvPr id="4" name="Rectangle 1">
            <a:extLst>
              <a:ext uri="{FF2B5EF4-FFF2-40B4-BE49-F238E27FC236}">
                <a16:creationId xmlns:a16="http://schemas.microsoft.com/office/drawing/2014/main" id="{EB781449-B216-4D48-8FFF-580FED16071A}"/>
              </a:ext>
            </a:extLst>
          </p:cNvPr>
          <p:cNvSpPr>
            <a:spLocks noChangeArrowheads="1"/>
          </p:cNvSpPr>
          <p:nvPr/>
        </p:nvSpPr>
        <p:spPr bwMode="auto">
          <a:xfrm>
            <a:off x="1300655" y="999579"/>
            <a:ext cx="22212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5. </a:t>
            </a:r>
            <a:r>
              <a:rPr kumimoji="0" lang="en-US" altLang="en-US" sz="1600" b="1" i="0" u="none" strike="noStrike" cap="none" normalizeH="0" baseline="0" dirty="0">
                <a:ln>
                  <a:noFill/>
                </a:ln>
                <a:solidFill>
                  <a:schemeClr val="tx1"/>
                </a:solidFill>
                <a:effectLst/>
                <a:latin typeface="Arial" panose="020B0604020202020204" pitchFamily="34" charset="0"/>
              </a:rPr>
              <a:t>Table Name</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Unicode MS" panose="020B0604020202020204" pitchFamily="34" charset="-128"/>
              </a:rPr>
              <a:t>user</a:t>
            </a:r>
            <a:r>
              <a:rPr kumimoji="0" lang="en-US" altLang="en-US" sz="20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8E3584D4-B1B3-4E92-A977-EDC6BD94BF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5" y="0"/>
            <a:ext cx="1295400" cy="1030357"/>
          </a:xfrm>
          <a:prstGeom prst="rect">
            <a:avLst/>
          </a:prstGeom>
        </p:spPr>
      </p:pic>
    </p:spTree>
    <p:extLst>
      <p:ext uri="{BB962C8B-B14F-4D97-AF65-F5344CB8AC3E}">
        <p14:creationId xmlns:p14="http://schemas.microsoft.com/office/powerpoint/2010/main" val="3276250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3E61408-626D-4C97-B319-096C6B316460}"/>
              </a:ext>
            </a:extLst>
          </p:cNvPr>
          <p:cNvSpPr>
            <a:spLocks noGrp="1"/>
          </p:cNvSpPr>
          <p:nvPr>
            <p:ph type="ftr" sz="quarter" idx="11"/>
          </p:nvPr>
        </p:nvSpPr>
        <p:spPr/>
        <p:txBody>
          <a:bodyPr/>
          <a:lstStyle/>
          <a:p>
            <a:r>
              <a:rPr lang="en-US"/>
              <a:t>Department of Computer Science</a:t>
            </a:r>
          </a:p>
        </p:txBody>
      </p:sp>
      <p:graphicFrame>
        <p:nvGraphicFramePr>
          <p:cNvPr id="3" name="Table 2">
            <a:extLst>
              <a:ext uri="{FF2B5EF4-FFF2-40B4-BE49-F238E27FC236}">
                <a16:creationId xmlns:a16="http://schemas.microsoft.com/office/drawing/2014/main" id="{65A3F11E-0006-417A-ACBC-672FE38F4B08}"/>
              </a:ext>
            </a:extLst>
          </p:cNvPr>
          <p:cNvGraphicFramePr>
            <a:graphicFrameLocks noGrp="1"/>
          </p:cNvGraphicFramePr>
          <p:nvPr/>
        </p:nvGraphicFramePr>
        <p:xfrm>
          <a:off x="838200" y="2310388"/>
          <a:ext cx="7886700" cy="1280160"/>
        </p:xfrm>
        <a:graphic>
          <a:graphicData uri="http://schemas.openxmlformats.org/drawingml/2006/table">
            <a:tbl>
              <a:tblPr/>
              <a:tblGrid>
                <a:gridCol w="1971675">
                  <a:extLst>
                    <a:ext uri="{9D8B030D-6E8A-4147-A177-3AD203B41FA5}">
                      <a16:colId xmlns:a16="http://schemas.microsoft.com/office/drawing/2014/main" val="2410033820"/>
                    </a:ext>
                  </a:extLst>
                </a:gridCol>
                <a:gridCol w="1971675">
                  <a:extLst>
                    <a:ext uri="{9D8B030D-6E8A-4147-A177-3AD203B41FA5}">
                      <a16:colId xmlns:a16="http://schemas.microsoft.com/office/drawing/2014/main" val="388062716"/>
                    </a:ext>
                  </a:extLst>
                </a:gridCol>
                <a:gridCol w="1971675">
                  <a:extLst>
                    <a:ext uri="{9D8B030D-6E8A-4147-A177-3AD203B41FA5}">
                      <a16:colId xmlns:a16="http://schemas.microsoft.com/office/drawing/2014/main" val="245389309"/>
                    </a:ext>
                  </a:extLst>
                </a:gridCol>
                <a:gridCol w="1971675">
                  <a:extLst>
                    <a:ext uri="{9D8B030D-6E8A-4147-A177-3AD203B41FA5}">
                      <a16:colId xmlns:a16="http://schemas.microsoft.com/office/drawing/2014/main" val="2568794731"/>
                    </a:ext>
                  </a:extLst>
                </a:gridCol>
              </a:tblGrid>
              <a:tr h="0">
                <a:tc>
                  <a:txBody>
                    <a:bodyPr/>
                    <a:lstStyle/>
                    <a:p>
                      <a:pPr algn="ctr"/>
                      <a:r>
                        <a:rPr lang="en-IN" sz="1800" b="1" dirty="0"/>
                        <a:t>Column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1" dirty="0"/>
                        <a:t>Data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1" dirty="0"/>
                        <a:t>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1" dirty="0"/>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455718"/>
                  </a:ext>
                </a:extLst>
              </a:tr>
              <a:tr h="0">
                <a:tc>
                  <a:txBody>
                    <a:bodyPr/>
                    <a:lstStyle/>
                    <a:p>
                      <a:r>
                        <a:rPr lang="en-IN" sz="1600" dirty="0" err="1"/>
                        <a:t>product_id</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bigint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Foreign key referencing product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978678"/>
                  </a:ext>
                </a:extLst>
              </a:tr>
              <a:tr h="0">
                <a:tc>
                  <a:txBody>
                    <a:bodyPr/>
                    <a:lstStyle/>
                    <a:p>
                      <a:r>
                        <a:rPr lang="en-IN" sz="1600" dirty="0"/>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varchar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Image file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2327674"/>
                  </a:ext>
                </a:extLst>
              </a:tr>
            </a:tbl>
          </a:graphicData>
        </a:graphic>
      </p:graphicFrame>
      <p:sp>
        <p:nvSpPr>
          <p:cNvPr id="4" name="Rectangle 1">
            <a:extLst>
              <a:ext uri="{FF2B5EF4-FFF2-40B4-BE49-F238E27FC236}">
                <a16:creationId xmlns:a16="http://schemas.microsoft.com/office/drawing/2014/main" id="{E42DC277-77CA-462C-AC6E-9F0724076A08}"/>
              </a:ext>
            </a:extLst>
          </p:cNvPr>
          <p:cNvSpPr>
            <a:spLocks noChangeArrowheads="1"/>
          </p:cNvSpPr>
          <p:nvPr/>
        </p:nvSpPr>
        <p:spPr bwMode="auto">
          <a:xfrm>
            <a:off x="1143000" y="1186934"/>
            <a:ext cx="32311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6. </a:t>
            </a:r>
            <a:r>
              <a:rPr kumimoji="0" lang="en-US" altLang="en-US" sz="1600" b="1" i="0" u="none" strike="noStrike" cap="none" normalizeH="0" baseline="0" dirty="0">
                <a:ln>
                  <a:noFill/>
                </a:ln>
                <a:solidFill>
                  <a:schemeClr val="tx1"/>
                </a:solidFill>
                <a:effectLst/>
                <a:latin typeface="Arial" panose="020B0604020202020204" pitchFamily="34" charset="0"/>
              </a:rPr>
              <a:t>Table Name</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Unicode MS" panose="020B0604020202020204" pitchFamily="34" charset="-128"/>
              </a:rPr>
              <a:t>product_image</a:t>
            </a:r>
            <a:r>
              <a:rPr kumimoji="0" lang="en-US" altLang="en-US"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7AEEB368-9E0B-4966-A294-3314DEB5ECF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5" y="0"/>
            <a:ext cx="1295400" cy="1030357"/>
          </a:xfrm>
          <a:prstGeom prst="rect">
            <a:avLst/>
          </a:prstGeom>
        </p:spPr>
      </p:pic>
    </p:spTree>
    <p:extLst>
      <p:ext uri="{BB962C8B-B14F-4D97-AF65-F5344CB8AC3E}">
        <p14:creationId xmlns:p14="http://schemas.microsoft.com/office/powerpoint/2010/main" val="2942672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68C96B-AE33-4910-8ED6-EAAF4622BCC8}"/>
              </a:ext>
            </a:extLst>
          </p:cNvPr>
          <p:cNvSpPr>
            <a:spLocks noGrp="1"/>
          </p:cNvSpPr>
          <p:nvPr>
            <p:ph type="ftr" sz="quarter" idx="11"/>
          </p:nvPr>
        </p:nvSpPr>
        <p:spPr/>
        <p:txBody>
          <a:bodyPr/>
          <a:lstStyle/>
          <a:p>
            <a:r>
              <a:rPr lang="en-US"/>
              <a:t>Department of Computer Science</a:t>
            </a:r>
          </a:p>
        </p:txBody>
      </p:sp>
      <p:graphicFrame>
        <p:nvGraphicFramePr>
          <p:cNvPr id="3" name="Table 2">
            <a:extLst>
              <a:ext uri="{FF2B5EF4-FFF2-40B4-BE49-F238E27FC236}">
                <a16:creationId xmlns:a16="http://schemas.microsoft.com/office/drawing/2014/main" id="{2DCE269B-4A4F-42EE-BC25-15C31D216A92}"/>
              </a:ext>
            </a:extLst>
          </p:cNvPr>
          <p:cNvGraphicFramePr>
            <a:graphicFrameLocks noGrp="1"/>
          </p:cNvGraphicFramePr>
          <p:nvPr/>
        </p:nvGraphicFramePr>
        <p:xfrm>
          <a:off x="628650" y="2133600"/>
          <a:ext cx="7886700" cy="1524000"/>
        </p:xfrm>
        <a:graphic>
          <a:graphicData uri="http://schemas.openxmlformats.org/drawingml/2006/table">
            <a:tbl>
              <a:tblPr/>
              <a:tblGrid>
                <a:gridCol w="1971675">
                  <a:extLst>
                    <a:ext uri="{9D8B030D-6E8A-4147-A177-3AD203B41FA5}">
                      <a16:colId xmlns:a16="http://schemas.microsoft.com/office/drawing/2014/main" val="798704548"/>
                    </a:ext>
                  </a:extLst>
                </a:gridCol>
                <a:gridCol w="1971675">
                  <a:extLst>
                    <a:ext uri="{9D8B030D-6E8A-4147-A177-3AD203B41FA5}">
                      <a16:colId xmlns:a16="http://schemas.microsoft.com/office/drawing/2014/main" val="3102853008"/>
                    </a:ext>
                  </a:extLst>
                </a:gridCol>
                <a:gridCol w="1971675">
                  <a:extLst>
                    <a:ext uri="{9D8B030D-6E8A-4147-A177-3AD203B41FA5}">
                      <a16:colId xmlns:a16="http://schemas.microsoft.com/office/drawing/2014/main" val="1319763495"/>
                    </a:ext>
                  </a:extLst>
                </a:gridCol>
                <a:gridCol w="1971675">
                  <a:extLst>
                    <a:ext uri="{9D8B030D-6E8A-4147-A177-3AD203B41FA5}">
                      <a16:colId xmlns:a16="http://schemas.microsoft.com/office/drawing/2014/main" val="2462927613"/>
                    </a:ext>
                  </a:extLst>
                </a:gridCol>
              </a:tblGrid>
              <a:tr h="0">
                <a:tc>
                  <a:txBody>
                    <a:bodyPr/>
                    <a:lstStyle/>
                    <a:p>
                      <a:pPr algn="ctr"/>
                      <a:r>
                        <a:rPr lang="en-IN" sz="1800" b="1" dirty="0"/>
                        <a:t>Column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1" dirty="0"/>
                        <a:t>Data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1" dirty="0"/>
                        <a:t>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1" dirty="0"/>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9838240"/>
                  </a:ext>
                </a:extLst>
              </a:tr>
              <a:tr h="0">
                <a:tc>
                  <a:txBody>
                    <a:bodyPr/>
                    <a:lstStyle/>
                    <a:p>
                      <a:r>
                        <a:rPr lang="en-IN" sz="1600" dirty="0" err="1"/>
                        <a:t>product_id</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err="1"/>
                        <a:t>bigint</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Foreign key referencing product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6111563"/>
                  </a:ext>
                </a:extLst>
              </a:tr>
              <a:tr h="0">
                <a:tc>
                  <a:txBody>
                    <a:bodyPr/>
                    <a:lstStyle/>
                    <a:p>
                      <a:r>
                        <a:rPr lang="en-IN" sz="1600"/>
                        <a:t>category_id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bigint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Foreign key referencing category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3936103"/>
                  </a:ext>
                </a:extLst>
              </a:tr>
            </a:tbl>
          </a:graphicData>
        </a:graphic>
      </p:graphicFrame>
      <p:sp>
        <p:nvSpPr>
          <p:cNvPr id="4" name="Rectangle 1">
            <a:extLst>
              <a:ext uri="{FF2B5EF4-FFF2-40B4-BE49-F238E27FC236}">
                <a16:creationId xmlns:a16="http://schemas.microsoft.com/office/drawing/2014/main" id="{0823CFA2-9255-4496-AA3A-844C7C82BBDA}"/>
              </a:ext>
            </a:extLst>
          </p:cNvPr>
          <p:cNvSpPr>
            <a:spLocks noChangeArrowheads="1"/>
          </p:cNvSpPr>
          <p:nvPr/>
        </p:nvSpPr>
        <p:spPr bwMode="auto">
          <a:xfrm>
            <a:off x="914400" y="958334"/>
            <a:ext cx="34876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7. </a:t>
            </a:r>
            <a:r>
              <a:rPr kumimoji="0" lang="en-US" altLang="en-US" sz="1600" b="1" i="0" u="none" strike="noStrike" cap="none" normalizeH="0" baseline="0" dirty="0">
                <a:ln>
                  <a:noFill/>
                </a:ln>
                <a:solidFill>
                  <a:schemeClr val="tx1"/>
                </a:solidFill>
                <a:effectLst/>
                <a:latin typeface="Arial" panose="020B0604020202020204" pitchFamily="34" charset="0"/>
              </a:rPr>
              <a:t>Table Name</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Unicode MS" panose="020B0604020202020204" pitchFamily="34" charset="-128"/>
              </a:rPr>
              <a:t>product_category</a:t>
            </a:r>
            <a:r>
              <a:rPr kumimoji="0" lang="en-US" altLang="en-US"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8AD49D6E-EBB8-403E-9BC4-68C7F62AD08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5" y="0"/>
            <a:ext cx="1295400" cy="1030357"/>
          </a:xfrm>
          <a:prstGeom prst="rect">
            <a:avLst/>
          </a:prstGeom>
        </p:spPr>
      </p:pic>
    </p:spTree>
    <p:extLst>
      <p:ext uri="{BB962C8B-B14F-4D97-AF65-F5344CB8AC3E}">
        <p14:creationId xmlns:p14="http://schemas.microsoft.com/office/powerpoint/2010/main" val="40457338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654CB00-A61B-4115-A50A-6D06CC3CEB76}"/>
              </a:ext>
            </a:extLst>
          </p:cNvPr>
          <p:cNvSpPr>
            <a:spLocks noGrp="1"/>
          </p:cNvSpPr>
          <p:nvPr>
            <p:ph type="ftr" sz="quarter" idx="11"/>
          </p:nvPr>
        </p:nvSpPr>
        <p:spPr/>
        <p:txBody>
          <a:bodyPr/>
          <a:lstStyle/>
          <a:p>
            <a:r>
              <a:rPr lang="en-US"/>
              <a:t>Department of Computer Science</a:t>
            </a:r>
          </a:p>
        </p:txBody>
      </p:sp>
      <p:graphicFrame>
        <p:nvGraphicFramePr>
          <p:cNvPr id="3" name="Table 2">
            <a:extLst>
              <a:ext uri="{FF2B5EF4-FFF2-40B4-BE49-F238E27FC236}">
                <a16:creationId xmlns:a16="http://schemas.microsoft.com/office/drawing/2014/main" id="{3B7D4114-25A3-424B-8415-AECC9D86D9BB}"/>
              </a:ext>
            </a:extLst>
          </p:cNvPr>
          <p:cNvGraphicFramePr>
            <a:graphicFrameLocks noGrp="1"/>
          </p:cNvGraphicFramePr>
          <p:nvPr/>
        </p:nvGraphicFramePr>
        <p:xfrm>
          <a:off x="652955" y="1677799"/>
          <a:ext cx="7886700" cy="3657600"/>
        </p:xfrm>
        <a:graphic>
          <a:graphicData uri="http://schemas.openxmlformats.org/drawingml/2006/table">
            <a:tbl>
              <a:tblPr/>
              <a:tblGrid>
                <a:gridCol w="1971675">
                  <a:extLst>
                    <a:ext uri="{9D8B030D-6E8A-4147-A177-3AD203B41FA5}">
                      <a16:colId xmlns:a16="http://schemas.microsoft.com/office/drawing/2014/main" val="2032175695"/>
                    </a:ext>
                  </a:extLst>
                </a:gridCol>
                <a:gridCol w="1971675">
                  <a:extLst>
                    <a:ext uri="{9D8B030D-6E8A-4147-A177-3AD203B41FA5}">
                      <a16:colId xmlns:a16="http://schemas.microsoft.com/office/drawing/2014/main" val="912547297"/>
                    </a:ext>
                  </a:extLst>
                </a:gridCol>
                <a:gridCol w="1971675">
                  <a:extLst>
                    <a:ext uri="{9D8B030D-6E8A-4147-A177-3AD203B41FA5}">
                      <a16:colId xmlns:a16="http://schemas.microsoft.com/office/drawing/2014/main" val="3567095274"/>
                    </a:ext>
                  </a:extLst>
                </a:gridCol>
                <a:gridCol w="1971675">
                  <a:extLst>
                    <a:ext uri="{9D8B030D-6E8A-4147-A177-3AD203B41FA5}">
                      <a16:colId xmlns:a16="http://schemas.microsoft.com/office/drawing/2014/main" val="1763829320"/>
                    </a:ext>
                  </a:extLst>
                </a:gridCol>
              </a:tblGrid>
              <a:tr h="0">
                <a:tc>
                  <a:txBody>
                    <a:bodyPr/>
                    <a:lstStyle/>
                    <a:p>
                      <a:pPr algn="ctr"/>
                      <a:r>
                        <a:rPr lang="en-IN" sz="2000" b="1" dirty="0"/>
                        <a:t>Column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1" dirty="0"/>
                        <a:t>Data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1" dirty="0"/>
                        <a:t>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800" b="1" dirty="0"/>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1987251"/>
                  </a:ext>
                </a:extLst>
              </a:tr>
              <a:tr h="0">
                <a:tc>
                  <a:txBody>
                    <a:bodyPr/>
                    <a:lstStyle/>
                    <a:p>
                      <a:r>
                        <a:rPr lang="en-IN" sz="1600" dirty="0"/>
                        <a:t>id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err="1"/>
                        <a:t>bigint</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Primary key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3817911"/>
                  </a:ext>
                </a:extLst>
              </a:tr>
              <a:tr h="0">
                <a:tc>
                  <a:txBody>
                    <a:bodyPr/>
                    <a:lstStyle/>
                    <a:p>
                      <a:r>
                        <a:rPr lang="en-IN" sz="1600" dirty="0"/>
                        <a:t>title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varchar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News title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6154826"/>
                  </a:ext>
                </a:extLst>
              </a:tr>
              <a:tr h="0">
                <a:tc>
                  <a:txBody>
                    <a:bodyPr/>
                    <a:lstStyle/>
                    <a:p>
                      <a:r>
                        <a:rPr lang="en-IN" sz="1600" dirty="0" err="1"/>
                        <a:t>brief_content</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varchar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Short content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5489336"/>
                  </a:ext>
                </a:extLst>
              </a:tr>
              <a:tr h="0">
                <a:tc>
                  <a:txBody>
                    <a:bodyPr/>
                    <a:lstStyle/>
                    <a:p>
                      <a:r>
                        <a:rPr lang="en-IN" sz="1600"/>
                        <a:t>full_content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text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Full content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6603726"/>
                  </a:ext>
                </a:extLst>
              </a:tr>
              <a:tr h="0">
                <a:tc>
                  <a:txBody>
                    <a:bodyPr/>
                    <a:lstStyle/>
                    <a:p>
                      <a:r>
                        <a:rPr lang="en-IN" sz="1600"/>
                        <a:t>image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varchar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Image URL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4842369"/>
                  </a:ext>
                </a:extLst>
              </a:tr>
              <a:tr h="0">
                <a:tc>
                  <a:txBody>
                    <a:bodyPr/>
                    <a:lstStyle/>
                    <a:p>
                      <a:r>
                        <a:rPr lang="en-IN" sz="1600"/>
                        <a:t>draft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tinyint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Draft 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7251704"/>
                  </a:ext>
                </a:extLst>
              </a:tr>
              <a:tr h="0">
                <a:tc>
                  <a:txBody>
                    <a:bodyPr/>
                    <a:lstStyle/>
                    <a:p>
                      <a:r>
                        <a:rPr lang="en-IN" sz="1600"/>
                        <a:t>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varchar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Publication 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8803111"/>
                  </a:ext>
                </a:extLst>
              </a:tr>
              <a:tr h="0">
                <a:tc>
                  <a:txBody>
                    <a:bodyPr/>
                    <a:lstStyle/>
                    <a:p>
                      <a:r>
                        <a:rPr lang="en-IN" sz="1600"/>
                        <a:t>created_at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bigint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Creation timestamp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4107252"/>
                  </a:ext>
                </a:extLst>
              </a:tr>
              <a:tr h="0">
                <a:tc>
                  <a:txBody>
                    <a:bodyPr/>
                    <a:lstStyle/>
                    <a:p>
                      <a:r>
                        <a:rPr lang="en-IN" sz="1600"/>
                        <a:t>last_update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bigint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dirty="0"/>
                        <a:t>Last update timestamp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3033825"/>
                  </a:ext>
                </a:extLst>
              </a:tr>
            </a:tbl>
          </a:graphicData>
        </a:graphic>
      </p:graphicFrame>
      <p:sp>
        <p:nvSpPr>
          <p:cNvPr id="4" name="Rectangle 1">
            <a:extLst>
              <a:ext uri="{FF2B5EF4-FFF2-40B4-BE49-F238E27FC236}">
                <a16:creationId xmlns:a16="http://schemas.microsoft.com/office/drawing/2014/main" id="{6AA64446-A118-4A43-B1B9-38ADEFFACF5F}"/>
              </a:ext>
            </a:extLst>
          </p:cNvPr>
          <p:cNvSpPr>
            <a:spLocks noChangeArrowheads="1"/>
          </p:cNvSpPr>
          <p:nvPr/>
        </p:nvSpPr>
        <p:spPr bwMode="auto">
          <a:xfrm>
            <a:off x="1219200" y="1034534"/>
            <a:ext cx="274382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8. </a:t>
            </a:r>
            <a:r>
              <a:rPr kumimoji="0" lang="en-US" altLang="en-US" sz="1600" b="1" i="0" u="none" strike="noStrike" cap="none" normalizeH="0" baseline="0" dirty="0">
                <a:ln>
                  <a:noFill/>
                </a:ln>
                <a:solidFill>
                  <a:schemeClr val="tx1"/>
                </a:solidFill>
                <a:effectLst/>
                <a:latin typeface="Arial" panose="020B0604020202020204" pitchFamily="34" charset="0"/>
              </a:rPr>
              <a:t>Table Name</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Unicode MS" panose="020B0604020202020204" pitchFamily="34" charset="-128"/>
              </a:rPr>
              <a:t>news_info</a:t>
            </a:r>
            <a:r>
              <a:rPr kumimoji="0" lang="en-US" altLang="en-US"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EE56D8ED-DAA7-4426-9059-E11EC035F58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5" y="0"/>
            <a:ext cx="1295400" cy="1030357"/>
          </a:xfrm>
          <a:prstGeom prst="rect">
            <a:avLst/>
          </a:prstGeom>
        </p:spPr>
      </p:pic>
    </p:spTree>
    <p:extLst>
      <p:ext uri="{BB962C8B-B14F-4D97-AF65-F5344CB8AC3E}">
        <p14:creationId xmlns:p14="http://schemas.microsoft.com/office/powerpoint/2010/main" val="3818135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Department of Computer Science</a:t>
            </a:r>
          </a:p>
        </p:txBody>
      </p:sp>
      <p:sp>
        <p:nvSpPr>
          <p:cNvPr id="3" name="Rectangle 2"/>
          <p:cNvSpPr/>
          <p:nvPr/>
        </p:nvSpPr>
        <p:spPr>
          <a:xfrm>
            <a:off x="1704040" y="381000"/>
            <a:ext cx="5735919" cy="769441"/>
          </a:xfrm>
          <a:prstGeom prst="rect">
            <a:avLst/>
          </a:prstGeom>
        </p:spPr>
        <p:txBody>
          <a:bodyPr wrap="square">
            <a:spAutoFit/>
          </a:bodyPr>
          <a:lstStyle/>
          <a:p>
            <a:pPr algn="ctr"/>
            <a:r>
              <a:rPr lang="en-US" sz="4400" b="1" dirty="0">
                <a:latin typeface="Bookman Old Style" panose="02050604050505020204" pitchFamily="18" charset="0"/>
              </a:rPr>
              <a:t>SCREENSHOTS</a:t>
            </a:r>
          </a:p>
        </p:txBody>
      </p:sp>
      <p:sp>
        <p:nvSpPr>
          <p:cNvPr id="4" name="Rectangle 3"/>
          <p:cNvSpPr/>
          <p:nvPr/>
        </p:nvSpPr>
        <p:spPr>
          <a:xfrm>
            <a:off x="2962423" y="3244334"/>
            <a:ext cx="3219151" cy="584775"/>
          </a:xfrm>
          <a:prstGeom prst="rect">
            <a:avLst/>
          </a:prstGeom>
        </p:spPr>
        <p:txBody>
          <a:bodyPr wrap="none">
            <a:spAutoFit/>
          </a:bodyPr>
          <a:lstStyle/>
          <a:p>
            <a:pPr algn="ctr"/>
            <a:r>
              <a:rPr lang="en-US" sz="3200" b="1" dirty="0">
                <a:latin typeface="Bookman Old Style" panose="02050604050505020204" pitchFamily="18" charset="0"/>
              </a:rPr>
              <a:t>ADMIN PANEL</a:t>
            </a:r>
          </a:p>
        </p:txBody>
      </p:sp>
      <p:pic>
        <p:nvPicPr>
          <p:cNvPr id="5" name="Picture 4">
            <a:extLst>
              <a:ext uri="{FF2B5EF4-FFF2-40B4-BE49-F238E27FC236}">
                <a16:creationId xmlns:a16="http://schemas.microsoft.com/office/drawing/2014/main" id="{82AE40F5-59E3-460E-BA05-367D991271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9514"/>
            <a:ext cx="1295400" cy="1030357"/>
          </a:xfrm>
          <a:prstGeom prst="rect">
            <a:avLst/>
          </a:prstGeom>
        </p:spPr>
      </p:pic>
    </p:spTree>
    <p:extLst>
      <p:ext uri="{BB962C8B-B14F-4D97-AF65-F5344CB8AC3E}">
        <p14:creationId xmlns:p14="http://schemas.microsoft.com/office/powerpoint/2010/main" val="4576879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Department of Computer Science</a:t>
            </a:r>
          </a:p>
        </p:txBody>
      </p:sp>
      <p:sp>
        <p:nvSpPr>
          <p:cNvPr id="3" name="Rectangle 2"/>
          <p:cNvSpPr/>
          <p:nvPr/>
        </p:nvSpPr>
        <p:spPr>
          <a:xfrm>
            <a:off x="2691519" y="0"/>
            <a:ext cx="3583032" cy="369332"/>
          </a:xfrm>
          <a:prstGeom prst="rect">
            <a:avLst/>
          </a:prstGeom>
        </p:spPr>
        <p:txBody>
          <a:bodyPr wrap="none">
            <a:spAutoFit/>
          </a:bodyPr>
          <a:lstStyle/>
          <a:p>
            <a:pPr algn="ctr"/>
            <a:r>
              <a:rPr lang="en-US" b="1" dirty="0">
                <a:latin typeface="Bookman Old Style" panose="02050604050505020204" pitchFamily="18" charset="0"/>
              </a:rPr>
              <a:t>Figure 5.1 Admin login 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762000"/>
            <a:ext cx="8382000" cy="5594351"/>
          </a:xfrm>
          <a:prstGeom prst="rect">
            <a:avLst/>
          </a:prstGeom>
        </p:spPr>
      </p:pic>
    </p:spTree>
    <p:extLst>
      <p:ext uri="{BB962C8B-B14F-4D97-AF65-F5344CB8AC3E}">
        <p14:creationId xmlns:p14="http://schemas.microsoft.com/office/powerpoint/2010/main" val="42360034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Department of Computer Science</a:t>
            </a:r>
          </a:p>
        </p:txBody>
      </p:sp>
      <p:sp>
        <p:nvSpPr>
          <p:cNvPr id="4" name="Rectangle 3"/>
          <p:cNvSpPr/>
          <p:nvPr/>
        </p:nvSpPr>
        <p:spPr>
          <a:xfrm>
            <a:off x="2817002" y="87009"/>
            <a:ext cx="3584636" cy="369332"/>
          </a:xfrm>
          <a:prstGeom prst="rect">
            <a:avLst/>
          </a:prstGeom>
        </p:spPr>
        <p:txBody>
          <a:bodyPr wrap="none">
            <a:spAutoFit/>
          </a:bodyPr>
          <a:lstStyle/>
          <a:p>
            <a:pPr algn="ctr"/>
            <a:r>
              <a:rPr lang="en-US" b="1" dirty="0">
                <a:latin typeface="Bookman Old Style" panose="02050604050505020204" pitchFamily="18" charset="0"/>
              </a:rPr>
              <a:t>Figure 5.2 Admin dashboard</a:t>
            </a:r>
          </a:p>
        </p:txBody>
      </p:sp>
      <p:pic>
        <p:nvPicPr>
          <p:cNvPr id="6" name="Picture 5">
            <a:extLst>
              <a:ext uri="{FF2B5EF4-FFF2-40B4-BE49-F238E27FC236}">
                <a16:creationId xmlns:a16="http://schemas.microsoft.com/office/drawing/2014/main" id="{35499A4D-2056-46F1-A864-21383CC30176}"/>
              </a:ext>
            </a:extLst>
          </p:cNvPr>
          <p:cNvPicPr>
            <a:picLocks noChangeAspect="1"/>
          </p:cNvPicPr>
          <p:nvPr/>
        </p:nvPicPr>
        <p:blipFill>
          <a:blip r:embed="rId2"/>
          <a:stretch>
            <a:fillRect/>
          </a:stretch>
        </p:blipFill>
        <p:spPr>
          <a:xfrm>
            <a:off x="0" y="533400"/>
            <a:ext cx="9144000" cy="5715000"/>
          </a:xfrm>
          <a:prstGeom prst="rect">
            <a:avLst/>
          </a:prstGeom>
        </p:spPr>
      </p:pic>
    </p:spTree>
    <p:extLst>
      <p:ext uri="{BB962C8B-B14F-4D97-AF65-F5344CB8AC3E}">
        <p14:creationId xmlns:p14="http://schemas.microsoft.com/office/powerpoint/2010/main" val="27082724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Department of Computer Science</a:t>
            </a:r>
          </a:p>
        </p:txBody>
      </p:sp>
      <p:sp>
        <p:nvSpPr>
          <p:cNvPr id="3" name="Rectangle 2"/>
          <p:cNvSpPr/>
          <p:nvPr/>
        </p:nvSpPr>
        <p:spPr>
          <a:xfrm>
            <a:off x="2928601" y="59810"/>
            <a:ext cx="3206327" cy="369332"/>
          </a:xfrm>
          <a:prstGeom prst="rect">
            <a:avLst/>
          </a:prstGeom>
        </p:spPr>
        <p:txBody>
          <a:bodyPr wrap="none">
            <a:spAutoFit/>
          </a:bodyPr>
          <a:lstStyle/>
          <a:p>
            <a:pPr algn="ctr"/>
            <a:r>
              <a:rPr lang="en-US" b="1" dirty="0">
                <a:latin typeface="Bookman Old Style" panose="02050604050505020204" pitchFamily="18" charset="0"/>
              </a:rPr>
              <a:t>Figure 5.3 User order list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609601"/>
            <a:ext cx="8686800" cy="5746750"/>
          </a:xfrm>
          <a:prstGeom prst="rect">
            <a:avLst/>
          </a:prstGeom>
        </p:spPr>
      </p:pic>
    </p:spTree>
    <p:extLst>
      <p:ext uri="{BB962C8B-B14F-4D97-AF65-F5344CB8AC3E}">
        <p14:creationId xmlns:p14="http://schemas.microsoft.com/office/powerpoint/2010/main" val="4155268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C6DB-8A04-D2E9-6188-D16D8CCC42A2}"/>
              </a:ext>
            </a:extLst>
          </p:cNvPr>
          <p:cNvSpPr>
            <a:spLocks noGrp="1"/>
          </p:cNvSpPr>
          <p:nvPr>
            <p:ph type="title"/>
          </p:nvPr>
        </p:nvSpPr>
        <p:spPr/>
        <p:txBody>
          <a:bodyPr/>
          <a:lstStyle/>
          <a:p>
            <a:pPr algn="ctr"/>
            <a:r>
              <a:rPr lang="en-IN" b="1" dirty="0">
                <a:latin typeface="Bookman Old Style" panose="02050604050505020204" pitchFamily="18" charset="0"/>
              </a:rPr>
              <a:t>SYSTEM ANALYSIS</a:t>
            </a:r>
          </a:p>
        </p:txBody>
      </p:sp>
      <p:sp>
        <p:nvSpPr>
          <p:cNvPr id="3" name="Content Placeholder 2">
            <a:extLst>
              <a:ext uri="{FF2B5EF4-FFF2-40B4-BE49-F238E27FC236}">
                <a16:creationId xmlns:a16="http://schemas.microsoft.com/office/drawing/2014/main" id="{8916A0FF-579E-B07E-D104-088B83E03C36}"/>
              </a:ext>
            </a:extLst>
          </p:cNvPr>
          <p:cNvSpPr>
            <a:spLocks noGrp="1"/>
          </p:cNvSpPr>
          <p:nvPr>
            <p:ph idx="1"/>
          </p:nvPr>
        </p:nvSpPr>
        <p:spPr>
          <a:xfrm>
            <a:off x="628650" y="1690689"/>
            <a:ext cx="7886700" cy="4486274"/>
          </a:xfrm>
        </p:spPr>
        <p:txBody>
          <a:bodyPr>
            <a:normAutofit/>
          </a:bodyPr>
          <a:lstStyle/>
          <a:p>
            <a:pPr marL="0" indent="0" algn="ctr">
              <a:buNone/>
            </a:pPr>
            <a:r>
              <a:rPr lang="en-IN" sz="2400" b="1" dirty="0">
                <a:latin typeface="Bookman Old Style" panose="02050604050505020204" pitchFamily="18" charset="0"/>
              </a:rPr>
              <a:t>REFERENCE WEBSITES</a:t>
            </a:r>
          </a:p>
          <a:p>
            <a:pPr marL="0" indent="0">
              <a:buNone/>
            </a:pPr>
            <a:endParaRPr lang="en-US" sz="2400" b="1" dirty="0"/>
          </a:p>
          <a:p>
            <a:r>
              <a:rPr lang="en-US" sz="2800" b="1" dirty="0">
                <a:hlinkClick r:id="rId2"/>
              </a:rPr>
              <a:t>www.giva.com</a:t>
            </a:r>
            <a:endParaRPr lang="en-US" sz="2800" b="1" dirty="0"/>
          </a:p>
          <a:p>
            <a:r>
              <a:rPr lang="en-US" sz="2800" b="1" dirty="0">
                <a:hlinkClick r:id="rId3"/>
              </a:rPr>
              <a:t>www.tanishq.com</a:t>
            </a:r>
            <a:endParaRPr lang="en-US" sz="2800" b="1" dirty="0"/>
          </a:p>
          <a:p>
            <a:r>
              <a:rPr lang="en-US" sz="2800" b="1" dirty="0">
                <a:hlinkClick r:id="rId4"/>
              </a:rPr>
              <a:t>www.blueston.com</a:t>
            </a:r>
            <a:endParaRPr lang="en-US" sz="2800" b="1" dirty="0"/>
          </a:p>
          <a:p>
            <a:pPr marL="0" indent="0">
              <a:buNone/>
            </a:pPr>
            <a:endParaRPr lang="en-IN" sz="2400" b="1" dirty="0"/>
          </a:p>
          <a:p>
            <a:pPr marL="0" indent="0">
              <a:buNone/>
            </a:pPr>
            <a:endParaRPr lang="en-IN" sz="2400" b="1" dirty="0"/>
          </a:p>
        </p:txBody>
      </p:sp>
      <p:sp>
        <p:nvSpPr>
          <p:cNvPr id="4" name="Footer Placeholder 3">
            <a:extLst>
              <a:ext uri="{FF2B5EF4-FFF2-40B4-BE49-F238E27FC236}">
                <a16:creationId xmlns:a16="http://schemas.microsoft.com/office/drawing/2014/main" id="{6ABB4AEF-7A8B-BF60-587C-8CAB6A845DE5}"/>
              </a:ext>
            </a:extLst>
          </p:cNvPr>
          <p:cNvSpPr>
            <a:spLocks noGrp="1"/>
          </p:cNvSpPr>
          <p:nvPr>
            <p:ph type="ftr" sz="quarter" idx="11"/>
          </p:nvPr>
        </p:nvSpPr>
        <p:spPr/>
        <p:txBody>
          <a:bodyPr/>
          <a:lstStyle/>
          <a:p>
            <a:r>
              <a:rPr lang="en-US"/>
              <a:t>Department of Computer Science</a:t>
            </a:r>
          </a:p>
        </p:txBody>
      </p:sp>
      <p:pic>
        <p:nvPicPr>
          <p:cNvPr id="5" name="Picture 4">
            <a:extLst>
              <a:ext uri="{FF2B5EF4-FFF2-40B4-BE49-F238E27FC236}">
                <a16:creationId xmlns:a16="http://schemas.microsoft.com/office/drawing/2014/main" id="{0F0CA668-2142-B6FF-C78B-34FD2AAB320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7463"/>
            <a:ext cx="828675" cy="828675"/>
          </a:xfrm>
          <a:prstGeom prst="rect">
            <a:avLst/>
          </a:prstGeom>
        </p:spPr>
      </p:pic>
    </p:spTree>
    <p:extLst>
      <p:ext uri="{BB962C8B-B14F-4D97-AF65-F5344CB8AC3E}">
        <p14:creationId xmlns:p14="http://schemas.microsoft.com/office/powerpoint/2010/main" val="3315060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Department of Computer Science</a:t>
            </a:r>
          </a:p>
        </p:txBody>
      </p:sp>
      <p:sp>
        <p:nvSpPr>
          <p:cNvPr id="3" name="Rectangle 2"/>
          <p:cNvSpPr/>
          <p:nvPr/>
        </p:nvSpPr>
        <p:spPr>
          <a:xfrm>
            <a:off x="2819400" y="0"/>
            <a:ext cx="3719287" cy="369332"/>
          </a:xfrm>
          <a:prstGeom prst="rect">
            <a:avLst/>
          </a:prstGeom>
        </p:spPr>
        <p:txBody>
          <a:bodyPr wrap="none">
            <a:spAutoFit/>
          </a:bodyPr>
          <a:lstStyle/>
          <a:p>
            <a:pPr algn="ctr"/>
            <a:r>
              <a:rPr lang="en-US" b="1" dirty="0">
                <a:latin typeface="Bookman Old Style" panose="02050604050505020204" pitchFamily="18" charset="0"/>
              </a:rPr>
              <a:t>Figure 5.4 User order update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57200"/>
            <a:ext cx="8686800" cy="5791200"/>
          </a:xfrm>
          <a:prstGeom prst="rect">
            <a:avLst/>
          </a:prstGeom>
        </p:spPr>
      </p:pic>
    </p:spTree>
    <p:extLst>
      <p:ext uri="{BB962C8B-B14F-4D97-AF65-F5344CB8AC3E}">
        <p14:creationId xmlns:p14="http://schemas.microsoft.com/office/powerpoint/2010/main" val="27391422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Department of Computer Science</a:t>
            </a:r>
          </a:p>
        </p:txBody>
      </p:sp>
      <p:sp>
        <p:nvSpPr>
          <p:cNvPr id="3" name="Rectangle 2"/>
          <p:cNvSpPr/>
          <p:nvPr/>
        </p:nvSpPr>
        <p:spPr>
          <a:xfrm>
            <a:off x="2999133" y="0"/>
            <a:ext cx="3719288" cy="369332"/>
          </a:xfrm>
          <a:prstGeom prst="rect">
            <a:avLst/>
          </a:prstGeom>
        </p:spPr>
        <p:txBody>
          <a:bodyPr wrap="none">
            <a:spAutoFit/>
          </a:bodyPr>
          <a:lstStyle/>
          <a:p>
            <a:pPr algn="ctr"/>
            <a:r>
              <a:rPr lang="en-US" b="1" dirty="0">
                <a:latin typeface="Bookman Old Style" panose="02050604050505020204" pitchFamily="18" charset="0"/>
              </a:rPr>
              <a:t>Figure 5.5 User order update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62643"/>
            <a:ext cx="8686800" cy="5932714"/>
          </a:xfrm>
          <a:prstGeom prst="rect">
            <a:avLst/>
          </a:prstGeom>
        </p:spPr>
      </p:pic>
    </p:spTree>
    <p:extLst>
      <p:ext uri="{BB962C8B-B14F-4D97-AF65-F5344CB8AC3E}">
        <p14:creationId xmlns:p14="http://schemas.microsoft.com/office/powerpoint/2010/main" val="38045814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Department of Computer Science</a:t>
            </a:r>
          </a:p>
        </p:txBody>
      </p:sp>
      <p:sp>
        <p:nvSpPr>
          <p:cNvPr id="3" name="Rectangle 2"/>
          <p:cNvSpPr/>
          <p:nvPr/>
        </p:nvSpPr>
        <p:spPr>
          <a:xfrm>
            <a:off x="3028950" y="46281"/>
            <a:ext cx="3692037" cy="369332"/>
          </a:xfrm>
          <a:prstGeom prst="rect">
            <a:avLst/>
          </a:prstGeom>
        </p:spPr>
        <p:txBody>
          <a:bodyPr wrap="none">
            <a:spAutoFit/>
          </a:bodyPr>
          <a:lstStyle/>
          <a:p>
            <a:pPr algn="ctr"/>
            <a:r>
              <a:rPr lang="en-US" b="1" dirty="0">
                <a:latin typeface="Bookman Old Style" panose="02050604050505020204" pitchFamily="18" charset="0"/>
              </a:rPr>
              <a:t>Figure 5.6 User order invoice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33400"/>
            <a:ext cx="8686800" cy="5715001"/>
          </a:xfrm>
          <a:prstGeom prst="rect">
            <a:avLst/>
          </a:prstGeom>
        </p:spPr>
      </p:pic>
    </p:spTree>
    <p:extLst>
      <p:ext uri="{BB962C8B-B14F-4D97-AF65-F5344CB8AC3E}">
        <p14:creationId xmlns:p14="http://schemas.microsoft.com/office/powerpoint/2010/main" val="31560363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Department of Computer Science</a:t>
            </a:r>
          </a:p>
        </p:txBody>
      </p:sp>
      <p:sp>
        <p:nvSpPr>
          <p:cNvPr id="3" name="Rectangle 2"/>
          <p:cNvSpPr/>
          <p:nvPr/>
        </p:nvSpPr>
        <p:spPr>
          <a:xfrm>
            <a:off x="3006952" y="-3312"/>
            <a:ext cx="3316934" cy="369332"/>
          </a:xfrm>
          <a:prstGeom prst="rect">
            <a:avLst/>
          </a:prstGeom>
        </p:spPr>
        <p:txBody>
          <a:bodyPr wrap="none">
            <a:spAutoFit/>
          </a:bodyPr>
          <a:lstStyle/>
          <a:p>
            <a:pPr algn="ctr"/>
            <a:r>
              <a:rPr lang="en-US" b="1" dirty="0">
                <a:latin typeface="Bookman Old Style" panose="02050604050505020204" pitchFamily="18" charset="0"/>
              </a:rPr>
              <a:t>Figure 5.7 Product details</a:t>
            </a:r>
          </a:p>
        </p:txBody>
      </p:sp>
      <p:pic>
        <p:nvPicPr>
          <p:cNvPr id="4" name="Picture 3"/>
          <p:cNvPicPr>
            <a:picLocks noChangeAspect="1"/>
          </p:cNvPicPr>
          <p:nvPr/>
        </p:nvPicPr>
        <p:blipFill>
          <a:blip r:embed="rId2"/>
          <a:stretch>
            <a:fillRect/>
          </a:stretch>
        </p:blipFill>
        <p:spPr>
          <a:xfrm>
            <a:off x="228600" y="609600"/>
            <a:ext cx="8686800" cy="5638800"/>
          </a:xfrm>
          <a:prstGeom prst="rect">
            <a:avLst/>
          </a:prstGeom>
        </p:spPr>
      </p:pic>
    </p:spTree>
    <p:extLst>
      <p:ext uri="{BB962C8B-B14F-4D97-AF65-F5344CB8AC3E}">
        <p14:creationId xmlns:p14="http://schemas.microsoft.com/office/powerpoint/2010/main" val="30153033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048000" y="6653281"/>
            <a:ext cx="2990850" cy="168276"/>
          </a:xfrm>
        </p:spPr>
        <p:txBody>
          <a:bodyPr/>
          <a:lstStyle/>
          <a:p>
            <a:r>
              <a:rPr lang="en-US" dirty="0"/>
              <a:t>Department of Computer Science</a:t>
            </a:r>
          </a:p>
        </p:txBody>
      </p:sp>
      <p:sp>
        <p:nvSpPr>
          <p:cNvPr id="3" name="Rectangle 2"/>
          <p:cNvSpPr/>
          <p:nvPr/>
        </p:nvSpPr>
        <p:spPr>
          <a:xfrm>
            <a:off x="3257076" y="67990"/>
            <a:ext cx="2969083" cy="369332"/>
          </a:xfrm>
          <a:prstGeom prst="rect">
            <a:avLst/>
          </a:prstGeom>
        </p:spPr>
        <p:txBody>
          <a:bodyPr wrap="none">
            <a:spAutoFit/>
          </a:bodyPr>
          <a:lstStyle/>
          <a:p>
            <a:pPr algn="ctr"/>
            <a:r>
              <a:rPr lang="en-US" b="1" dirty="0">
                <a:latin typeface="Bookman Old Style" panose="02050604050505020204" pitchFamily="18" charset="0"/>
              </a:rPr>
              <a:t>Figure 5.8 Add product</a:t>
            </a:r>
          </a:p>
        </p:txBody>
      </p:sp>
      <p:pic>
        <p:nvPicPr>
          <p:cNvPr id="4" name="Picture 3"/>
          <p:cNvPicPr>
            <a:picLocks noChangeAspect="1"/>
          </p:cNvPicPr>
          <p:nvPr/>
        </p:nvPicPr>
        <p:blipFill>
          <a:blip r:embed="rId2"/>
          <a:stretch>
            <a:fillRect/>
          </a:stretch>
        </p:blipFill>
        <p:spPr>
          <a:xfrm>
            <a:off x="228601" y="457200"/>
            <a:ext cx="8763000" cy="6096000"/>
          </a:xfrm>
          <a:prstGeom prst="rect">
            <a:avLst/>
          </a:prstGeom>
        </p:spPr>
      </p:pic>
    </p:spTree>
    <p:extLst>
      <p:ext uri="{BB962C8B-B14F-4D97-AF65-F5344CB8AC3E}">
        <p14:creationId xmlns:p14="http://schemas.microsoft.com/office/powerpoint/2010/main" val="8816183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Department of Computer Science</a:t>
            </a:r>
          </a:p>
        </p:txBody>
      </p:sp>
      <p:sp>
        <p:nvSpPr>
          <p:cNvPr id="3" name="Rectangle 2"/>
          <p:cNvSpPr/>
          <p:nvPr/>
        </p:nvSpPr>
        <p:spPr>
          <a:xfrm>
            <a:off x="2712628" y="0"/>
            <a:ext cx="3448381" cy="369332"/>
          </a:xfrm>
          <a:prstGeom prst="rect">
            <a:avLst/>
          </a:prstGeom>
        </p:spPr>
        <p:txBody>
          <a:bodyPr wrap="none">
            <a:spAutoFit/>
          </a:bodyPr>
          <a:lstStyle/>
          <a:p>
            <a:pPr algn="ctr"/>
            <a:r>
              <a:rPr lang="en-US" b="1" dirty="0">
                <a:latin typeface="Bookman Old Style" panose="02050604050505020204" pitchFamily="18" charset="0"/>
              </a:rPr>
              <a:t>Figure 5.9 Category details</a:t>
            </a:r>
          </a:p>
        </p:txBody>
      </p:sp>
      <p:pic>
        <p:nvPicPr>
          <p:cNvPr id="6" name="Picture 5">
            <a:extLst>
              <a:ext uri="{FF2B5EF4-FFF2-40B4-BE49-F238E27FC236}">
                <a16:creationId xmlns:a16="http://schemas.microsoft.com/office/drawing/2014/main" id="{F71CF1AF-C7F7-41E2-9F1F-7D86582989CC}"/>
              </a:ext>
            </a:extLst>
          </p:cNvPr>
          <p:cNvPicPr>
            <a:picLocks noChangeAspect="1"/>
          </p:cNvPicPr>
          <p:nvPr/>
        </p:nvPicPr>
        <p:blipFill>
          <a:blip r:embed="rId2"/>
          <a:stretch>
            <a:fillRect/>
          </a:stretch>
        </p:blipFill>
        <p:spPr>
          <a:xfrm>
            <a:off x="228600" y="609600"/>
            <a:ext cx="8686800" cy="5562600"/>
          </a:xfrm>
          <a:prstGeom prst="rect">
            <a:avLst/>
          </a:prstGeom>
        </p:spPr>
      </p:pic>
    </p:spTree>
    <p:extLst>
      <p:ext uri="{BB962C8B-B14F-4D97-AF65-F5344CB8AC3E}">
        <p14:creationId xmlns:p14="http://schemas.microsoft.com/office/powerpoint/2010/main" val="876208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114710" y="6621200"/>
            <a:ext cx="3086100" cy="168276"/>
          </a:xfrm>
        </p:spPr>
        <p:txBody>
          <a:bodyPr/>
          <a:lstStyle/>
          <a:p>
            <a:r>
              <a:rPr lang="en-US"/>
              <a:t>Department of Computer Science</a:t>
            </a:r>
          </a:p>
        </p:txBody>
      </p:sp>
      <p:sp>
        <p:nvSpPr>
          <p:cNvPr id="3" name="Rectangle 2"/>
          <p:cNvSpPr/>
          <p:nvPr/>
        </p:nvSpPr>
        <p:spPr>
          <a:xfrm>
            <a:off x="2943187" y="-76200"/>
            <a:ext cx="3257623" cy="369332"/>
          </a:xfrm>
          <a:prstGeom prst="rect">
            <a:avLst/>
          </a:prstGeom>
        </p:spPr>
        <p:txBody>
          <a:bodyPr wrap="none">
            <a:spAutoFit/>
          </a:bodyPr>
          <a:lstStyle/>
          <a:p>
            <a:pPr algn="ctr"/>
            <a:r>
              <a:rPr lang="en-US" b="1" dirty="0">
                <a:latin typeface="Bookman Old Style" panose="02050604050505020204" pitchFamily="18" charset="0"/>
              </a:rPr>
              <a:t>Figure 5.10 Add Category</a:t>
            </a:r>
          </a:p>
        </p:txBody>
      </p:sp>
      <p:pic>
        <p:nvPicPr>
          <p:cNvPr id="4" name="Picture 3"/>
          <p:cNvPicPr>
            <a:picLocks noChangeAspect="1"/>
          </p:cNvPicPr>
          <p:nvPr/>
        </p:nvPicPr>
        <p:blipFill>
          <a:blip r:embed="rId2"/>
          <a:stretch>
            <a:fillRect/>
          </a:stretch>
        </p:blipFill>
        <p:spPr>
          <a:xfrm>
            <a:off x="228600" y="272786"/>
            <a:ext cx="8686800" cy="6204213"/>
          </a:xfrm>
          <a:prstGeom prst="rect">
            <a:avLst/>
          </a:prstGeom>
        </p:spPr>
      </p:pic>
    </p:spTree>
    <p:extLst>
      <p:ext uri="{BB962C8B-B14F-4D97-AF65-F5344CB8AC3E}">
        <p14:creationId xmlns:p14="http://schemas.microsoft.com/office/powerpoint/2010/main" val="35346755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Department of Computer Science</a:t>
            </a:r>
          </a:p>
        </p:txBody>
      </p:sp>
      <p:sp>
        <p:nvSpPr>
          <p:cNvPr id="3" name="Rectangle 2"/>
          <p:cNvSpPr/>
          <p:nvPr/>
        </p:nvSpPr>
        <p:spPr>
          <a:xfrm>
            <a:off x="2307601" y="-76200"/>
            <a:ext cx="4528804" cy="369332"/>
          </a:xfrm>
          <a:prstGeom prst="rect">
            <a:avLst/>
          </a:prstGeom>
        </p:spPr>
        <p:txBody>
          <a:bodyPr wrap="none">
            <a:spAutoFit/>
          </a:bodyPr>
          <a:lstStyle/>
          <a:p>
            <a:pPr algn="ctr"/>
            <a:r>
              <a:rPr lang="en-US" b="1" dirty="0">
                <a:latin typeface="Bookman Old Style" panose="02050604050505020204" pitchFamily="18" charset="0"/>
              </a:rPr>
              <a:t>Figure 5.11 News information detail</a:t>
            </a:r>
          </a:p>
        </p:txBody>
      </p:sp>
      <p:pic>
        <p:nvPicPr>
          <p:cNvPr id="6" name="Picture 5">
            <a:extLst>
              <a:ext uri="{FF2B5EF4-FFF2-40B4-BE49-F238E27FC236}">
                <a16:creationId xmlns:a16="http://schemas.microsoft.com/office/drawing/2014/main" id="{00ADA743-A16D-41BF-A886-606957FFCE52}"/>
              </a:ext>
            </a:extLst>
          </p:cNvPr>
          <p:cNvPicPr>
            <a:picLocks noChangeAspect="1"/>
          </p:cNvPicPr>
          <p:nvPr/>
        </p:nvPicPr>
        <p:blipFill>
          <a:blip r:embed="rId2"/>
          <a:stretch>
            <a:fillRect/>
          </a:stretch>
        </p:blipFill>
        <p:spPr>
          <a:xfrm>
            <a:off x="228600" y="533400"/>
            <a:ext cx="8686800" cy="5410200"/>
          </a:xfrm>
          <a:prstGeom prst="rect">
            <a:avLst/>
          </a:prstGeom>
        </p:spPr>
      </p:pic>
    </p:spTree>
    <p:extLst>
      <p:ext uri="{BB962C8B-B14F-4D97-AF65-F5344CB8AC3E}">
        <p14:creationId xmlns:p14="http://schemas.microsoft.com/office/powerpoint/2010/main" val="12629725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Department of Computer Science</a:t>
            </a:r>
          </a:p>
        </p:txBody>
      </p:sp>
      <p:sp>
        <p:nvSpPr>
          <p:cNvPr id="3" name="Rectangle 2"/>
          <p:cNvSpPr/>
          <p:nvPr/>
        </p:nvSpPr>
        <p:spPr>
          <a:xfrm>
            <a:off x="2114711" y="0"/>
            <a:ext cx="4796506" cy="369332"/>
          </a:xfrm>
          <a:prstGeom prst="rect">
            <a:avLst/>
          </a:prstGeom>
        </p:spPr>
        <p:txBody>
          <a:bodyPr wrap="none">
            <a:spAutoFit/>
          </a:bodyPr>
          <a:lstStyle/>
          <a:p>
            <a:pPr algn="ctr"/>
            <a:r>
              <a:rPr lang="en-US" b="1" dirty="0">
                <a:latin typeface="Bookman Old Style" panose="02050604050505020204" pitchFamily="18" charset="0"/>
              </a:rPr>
              <a:t>Figure 5.12 Shipping Location details </a:t>
            </a:r>
          </a:p>
        </p:txBody>
      </p:sp>
      <p:pic>
        <p:nvPicPr>
          <p:cNvPr id="4" name="Picture 3"/>
          <p:cNvPicPr>
            <a:picLocks noChangeAspect="1"/>
          </p:cNvPicPr>
          <p:nvPr/>
        </p:nvPicPr>
        <p:blipFill>
          <a:blip r:embed="rId2"/>
          <a:stretch>
            <a:fillRect/>
          </a:stretch>
        </p:blipFill>
        <p:spPr>
          <a:xfrm>
            <a:off x="152400" y="609600"/>
            <a:ext cx="8839200" cy="5181600"/>
          </a:xfrm>
          <a:prstGeom prst="rect">
            <a:avLst/>
          </a:prstGeom>
        </p:spPr>
      </p:pic>
    </p:spTree>
    <p:extLst>
      <p:ext uri="{BB962C8B-B14F-4D97-AF65-F5344CB8AC3E}">
        <p14:creationId xmlns:p14="http://schemas.microsoft.com/office/powerpoint/2010/main" val="11799554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3028950" y="6477000"/>
            <a:ext cx="3086100" cy="244476"/>
          </a:xfrm>
        </p:spPr>
        <p:txBody>
          <a:bodyPr/>
          <a:lstStyle/>
          <a:p>
            <a:r>
              <a:rPr lang="en-US" dirty="0"/>
              <a:t>Department of Computer Science</a:t>
            </a:r>
          </a:p>
        </p:txBody>
      </p:sp>
      <p:sp>
        <p:nvSpPr>
          <p:cNvPr id="3" name="Rectangle 2"/>
          <p:cNvSpPr/>
          <p:nvPr/>
        </p:nvSpPr>
        <p:spPr>
          <a:xfrm>
            <a:off x="3276600" y="0"/>
            <a:ext cx="3350597" cy="369332"/>
          </a:xfrm>
          <a:prstGeom prst="rect">
            <a:avLst/>
          </a:prstGeom>
        </p:spPr>
        <p:txBody>
          <a:bodyPr wrap="none">
            <a:spAutoFit/>
          </a:bodyPr>
          <a:lstStyle/>
          <a:p>
            <a:pPr algn="ctr"/>
            <a:r>
              <a:rPr lang="en-US" b="1" dirty="0">
                <a:latin typeface="Bookman Old Style" panose="02050604050505020204" pitchFamily="18" charset="0"/>
              </a:rPr>
              <a:t>Figure 5.13 Admin setting</a:t>
            </a:r>
          </a:p>
        </p:txBody>
      </p:sp>
      <p:pic>
        <p:nvPicPr>
          <p:cNvPr id="4" name="Picture 3"/>
          <p:cNvPicPr>
            <a:picLocks noChangeAspect="1"/>
          </p:cNvPicPr>
          <p:nvPr/>
        </p:nvPicPr>
        <p:blipFill>
          <a:blip r:embed="rId2"/>
          <a:stretch>
            <a:fillRect/>
          </a:stretch>
        </p:blipFill>
        <p:spPr>
          <a:xfrm>
            <a:off x="228600" y="369332"/>
            <a:ext cx="8610600" cy="6107668"/>
          </a:xfrm>
          <a:prstGeom prst="rect">
            <a:avLst/>
          </a:prstGeom>
        </p:spPr>
      </p:pic>
    </p:spTree>
    <p:extLst>
      <p:ext uri="{BB962C8B-B14F-4D97-AF65-F5344CB8AC3E}">
        <p14:creationId xmlns:p14="http://schemas.microsoft.com/office/powerpoint/2010/main" val="519040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C44FF-295F-D2F2-7ACA-DC6CD687C465}"/>
              </a:ext>
            </a:extLst>
          </p:cNvPr>
          <p:cNvSpPr>
            <a:spLocks noGrp="1"/>
          </p:cNvSpPr>
          <p:nvPr>
            <p:ph type="title"/>
          </p:nvPr>
        </p:nvSpPr>
        <p:spPr/>
        <p:txBody>
          <a:bodyPr/>
          <a:lstStyle/>
          <a:p>
            <a:pPr algn="ctr"/>
            <a:r>
              <a:rPr lang="en-US" b="1" u="sng" dirty="0">
                <a:latin typeface="Arial Black" panose="020B0A04020102020204" pitchFamily="34" charset="0"/>
              </a:rPr>
              <a:t>LIST OF USERS</a:t>
            </a:r>
            <a:br>
              <a:rPr lang="en-US" b="1" u="sng" dirty="0">
                <a:latin typeface="Arial Black" panose="020B0A04020102020204" pitchFamily="34" charset="0"/>
              </a:rPr>
            </a:br>
            <a:endParaRPr lang="en-IN" dirty="0"/>
          </a:p>
        </p:txBody>
      </p:sp>
      <p:sp>
        <p:nvSpPr>
          <p:cNvPr id="3" name="Content Placeholder 2">
            <a:extLst>
              <a:ext uri="{FF2B5EF4-FFF2-40B4-BE49-F238E27FC236}">
                <a16:creationId xmlns:a16="http://schemas.microsoft.com/office/drawing/2014/main" id="{64458CC1-68FF-7BB7-8867-14FFBF8F5E45}"/>
              </a:ext>
            </a:extLst>
          </p:cNvPr>
          <p:cNvSpPr>
            <a:spLocks noGrp="1"/>
          </p:cNvSpPr>
          <p:nvPr>
            <p:ph idx="1"/>
          </p:nvPr>
        </p:nvSpPr>
        <p:spPr/>
        <p:txBody>
          <a:bodyPr/>
          <a:lstStyle/>
          <a:p>
            <a:r>
              <a:rPr lang="en-IN" dirty="0">
                <a:latin typeface="Bookman Old Style" panose="02050604050505020204" pitchFamily="18" charset="0"/>
              </a:rPr>
              <a:t>ADMIN</a:t>
            </a:r>
          </a:p>
          <a:p>
            <a:r>
              <a:rPr lang="en-IN" dirty="0">
                <a:latin typeface="Bookman Old Style" panose="02050604050505020204" pitchFamily="18" charset="0"/>
              </a:rPr>
              <a:t>CUSTOMER</a:t>
            </a:r>
          </a:p>
          <a:p>
            <a:r>
              <a:rPr lang="en-IN" dirty="0">
                <a:latin typeface="Bookman Old Style" panose="02050604050505020204" pitchFamily="18" charset="0"/>
              </a:rPr>
              <a:t>VISITOR</a:t>
            </a:r>
          </a:p>
        </p:txBody>
      </p:sp>
      <p:sp>
        <p:nvSpPr>
          <p:cNvPr id="4" name="Footer Placeholder 3">
            <a:extLst>
              <a:ext uri="{FF2B5EF4-FFF2-40B4-BE49-F238E27FC236}">
                <a16:creationId xmlns:a16="http://schemas.microsoft.com/office/drawing/2014/main" id="{04CAE243-CEFD-3E4D-B95C-0B8565034A57}"/>
              </a:ext>
            </a:extLst>
          </p:cNvPr>
          <p:cNvSpPr>
            <a:spLocks noGrp="1"/>
          </p:cNvSpPr>
          <p:nvPr>
            <p:ph type="ftr" sz="quarter" idx="11"/>
          </p:nvPr>
        </p:nvSpPr>
        <p:spPr/>
        <p:txBody>
          <a:bodyPr/>
          <a:lstStyle/>
          <a:p>
            <a:r>
              <a:rPr lang="en-US"/>
              <a:t>Department of Computer Science</a:t>
            </a:r>
          </a:p>
        </p:txBody>
      </p:sp>
    </p:spTree>
    <p:extLst>
      <p:ext uri="{BB962C8B-B14F-4D97-AF65-F5344CB8AC3E}">
        <p14:creationId xmlns:p14="http://schemas.microsoft.com/office/powerpoint/2010/main" val="11849375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Department of Computer Science</a:t>
            </a:r>
          </a:p>
        </p:txBody>
      </p:sp>
      <p:sp>
        <p:nvSpPr>
          <p:cNvPr id="3" name="Rectangle 2"/>
          <p:cNvSpPr/>
          <p:nvPr/>
        </p:nvSpPr>
        <p:spPr>
          <a:xfrm>
            <a:off x="1704040" y="381000"/>
            <a:ext cx="5735919" cy="769441"/>
          </a:xfrm>
          <a:prstGeom prst="rect">
            <a:avLst/>
          </a:prstGeom>
        </p:spPr>
        <p:txBody>
          <a:bodyPr wrap="square">
            <a:spAutoFit/>
          </a:bodyPr>
          <a:lstStyle/>
          <a:p>
            <a:pPr algn="ctr"/>
            <a:r>
              <a:rPr lang="en-US" sz="4400" b="1" dirty="0">
                <a:latin typeface="Bookman Old Style" panose="02050604050505020204" pitchFamily="18" charset="0"/>
              </a:rPr>
              <a:t>SCREENSHOTS</a:t>
            </a:r>
          </a:p>
        </p:txBody>
      </p:sp>
      <p:sp>
        <p:nvSpPr>
          <p:cNvPr id="4" name="Rectangle 3"/>
          <p:cNvSpPr/>
          <p:nvPr/>
        </p:nvSpPr>
        <p:spPr>
          <a:xfrm>
            <a:off x="1912459" y="3244334"/>
            <a:ext cx="5319085" cy="584775"/>
          </a:xfrm>
          <a:prstGeom prst="rect">
            <a:avLst/>
          </a:prstGeom>
        </p:spPr>
        <p:txBody>
          <a:bodyPr wrap="none">
            <a:spAutoFit/>
          </a:bodyPr>
          <a:lstStyle/>
          <a:p>
            <a:pPr algn="ctr"/>
            <a:r>
              <a:rPr lang="en-US" sz="3200" b="1" dirty="0">
                <a:latin typeface="Bookman Old Style" panose="02050604050505020204" pitchFamily="18" charset="0"/>
              </a:rPr>
              <a:t>ANDROID APPLICATION</a:t>
            </a:r>
          </a:p>
        </p:txBody>
      </p:sp>
      <p:pic>
        <p:nvPicPr>
          <p:cNvPr id="5" name="Picture 4">
            <a:extLst>
              <a:ext uri="{FF2B5EF4-FFF2-40B4-BE49-F238E27FC236}">
                <a16:creationId xmlns:a16="http://schemas.microsoft.com/office/drawing/2014/main" id="{82AE40F5-59E3-460E-BA05-367D991271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79514"/>
            <a:ext cx="1295400" cy="1030357"/>
          </a:xfrm>
          <a:prstGeom prst="rect">
            <a:avLst/>
          </a:prstGeom>
        </p:spPr>
      </p:pic>
    </p:spTree>
    <p:extLst>
      <p:ext uri="{BB962C8B-B14F-4D97-AF65-F5344CB8AC3E}">
        <p14:creationId xmlns:p14="http://schemas.microsoft.com/office/powerpoint/2010/main" val="20403917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57400" y="19878"/>
            <a:ext cx="5562600" cy="369332"/>
          </a:xfrm>
          <a:prstGeom prst="rect">
            <a:avLst/>
          </a:prstGeom>
        </p:spPr>
        <p:txBody>
          <a:bodyPr wrap="square">
            <a:spAutoFit/>
          </a:bodyPr>
          <a:lstStyle/>
          <a:p>
            <a:pPr algn="ctr"/>
            <a:r>
              <a:rPr lang="en-US" b="1" dirty="0">
                <a:latin typeface="Bookman Old Style" panose="02050604050505020204" pitchFamily="18" charset="0"/>
              </a:rPr>
              <a:t>Figure 5.14 Android Application Views </a:t>
            </a:r>
          </a:p>
        </p:txBody>
      </p:sp>
      <p:pic>
        <p:nvPicPr>
          <p:cNvPr id="8" name="Picture 7">
            <a:extLst>
              <a:ext uri="{FF2B5EF4-FFF2-40B4-BE49-F238E27FC236}">
                <a16:creationId xmlns:a16="http://schemas.microsoft.com/office/drawing/2014/main" id="{F42BAF9B-6557-4FF7-9523-FA57179C53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57679"/>
            <a:ext cx="3276600" cy="6307667"/>
          </a:xfrm>
          <a:prstGeom prst="rect">
            <a:avLst/>
          </a:prstGeom>
        </p:spPr>
      </p:pic>
      <p:pic>
        <p:nvPicPr>
          <p:cNvPr id="12" name="Picture 11">
            <a:extLst>
              <a:ext uri="{FF2B5EF4-FFF2-40B4-BE49-F238E27FC236}">
                <a16:creationId xmlns:a16="http://schemas.microsoft.com/office/drawing/2014/main" id="{CBCA5A02-7BE4-4986-88C7-BF845D75A7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9797" y="410231"/>
            <a:ext cx="3448050" cy="6163990"/>
          </a:xfrm>
          <a:prstGeom prst="rect">
            <a:avLst/>
          </a:prstGeom>
        </p:spPr>
      </p:pic>
    </p:spTree>
    <p:extLst>
      <p:ext uri="{BB962C8B-B14F-4D97-AF65-F5344CB8AC3E}">
        <p14:creationId xmlns:p14="http://schemas.microsoft.com/office/powerpoint/2010/main" val="25378902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flipH="1" flipV="1">
            <a:off x="6115050" y="3505200"/>
            <a:ext cx="971550" cy="1742661"/>
          </a:xfrm>
        </p:spPr>
        <p:txBody>
          <a:bodyPr/>
          <a:lstStyle/>
          <a:p>
            <a:endParaRPr lang="en-US" dirty="0"/>
          </a:p>
        </p:txBody>
      </p:sp>
      <p:sp>
        <p:nvSpPr>
          <p:cNvPr id="3" name="Rectangle 2"/>
          <p:cNvSpPr/>
          <p:nvPr/>
        </p:nvSpPr>
        <p:spPr>
          <a:xfrm>
            <a:off x="1676400" y="33130"/>
            <a:ext cx="5410200" cy="369332"/>
          </a:xfrm>
          <a:prstGeom prst="rect">
            <a:avLst/>
          </a:prstGeom>
        </p:spPr>
        <p:txBody>
          <a:bodyPr wrap="square">
            <a:spAutoFit/>
          </a:bodyPr>
          <a:lstStyle/>
          <a:p>
            <a:pPr algn="ctr"/>
            <a:r>
              <a:rPr lang="en-US" b="1" dirty="0">
                <a:latin typeface="Bookman Old Style" panose="02050604050505020204" pitchFamily="18" charset="0"/>
              </a:rPr>
              <a:t>Figure 5.14 </a:t>
            </a:r>
            <a:r>
              <a:rPr lang="en-US" b="1" dirty="0" err="1">
                <a:latin typeface="Bookman Old Style" panose="02050604050505020204" pitchFamily="18" charset="0"/>
              </a:rPr>
              <a:t>Searchbar</a:t>
            </a:r>
            <a:r>
              <a:rPr lang="en-US" b="1" dirty="0">
                <a:latin typeface="Bookman Old Style" panose="02050604050505020204" pitchFamily="18" charset="0"/>
              </a:rPr>
              <a:t>   </a:t>
            </a:r>
          </a:p>
        </p:txBody>
      </p:sp>
      <p:pic>
        <p:nvPicPr>
          <p:cNvPr id="7" name="Picture 6">
            <a:extLst>
              <a:ext uri="{FF2B5EF4-FFF2-40B4-BE49-F238E27FC236}">
                <a16:creationId xmlns:a16="http://schemas.microsoft.com/office/drawing/2014/main" id="{63278D60-F589-42B5-9775-ACB5504841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6325" y="431364"/>
            <a:ext cx="3429000" cy="6393505"/>
          </a:xfrm>
          <a:prstGeom prst="rect">
            <a:avLst/>
          </a:prstGeom>
        </p:spPr>
      </p:pic>
      <p:pic>
        <p:nvPicPr>
          <p:cNvPr id="9" name="Picture 8">
            <a:extLst>
              <a:ext uri="{FF2B5EF4-FFF2-40B4-BE49-F238E27FC236}">
                <a16:creationId xmlns:a16="http://schemas.microsoft.com/office/drawing/2014/main" id="{E9A1BC67-2EB9-4891-859D-6CB0F6014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453415"/>
            <a:ext cx="3429000" cy="6371454"/>
          </a:xfrm>
          <a:prstGeom prst="rect">
            <a:avLst/>
          </a:prstGeom>
        </p:spPr>
      </p:pic>
    </p:spTree>
    <p:extLst>
      <p:ext uri="{BB962C8B-B14F-4D97-AF65-F5344CB8AC3E}">
        <p14:creationId xmlns:p14="http://schemas.microsoft.com/office/powerpoint/2010/main" val="14832615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flipH="1" flipV="1">
            <a:off x="6115050" y="3505200"/>
            <a:ext cx="971550" cy="1742661"/>
          </a:xfrm>
        </p:spPr>
        <p:txBody>
          <a:bodyPr/>
          <a:lstStyle/>
          <a:p>
            <a:endParaRPr lang="en-US" dirty="0"/>
          </a:p>
        </p:txBody>
      </p:sp>
      <p:sp>
        <p:nvSpPr>
          <p:cNvPr id="3" name="Rectangle 2"/>
          <p:cNvSpPr/>
          <p:nvPr/>
        </p:nvSpPr>
        <p:spPr>
          <a:xfrm>
            <a:off x="1676400" y="-19422"/>
            <a:ext cx="5410200" cy="369332"/>
          </a:xfrm>
          <a:prstGeom prst="rect">
            <a:avLst/>
          </a:prstGeom>
        </p:spPr>
        <p:txBody>
          <a:bodyPr wrap="square">
            <a:spAutoFit/>
          </a:bodyPr>
          <a:lstStyle/>
          <a:p>
            <a:pPr algn="ctr"/>
            <a:r>
              <a:rPr lang="en-US" b="1" dirty="0">
                <a:latin typeface="Bookman Old Style" panose="02050604050505020204" pitchFamily="18" charset="0"/>
              </a:rPr>
              <a:t>Figure 5.15 Categorized Items   </a:t>
            </a:r>
          </a:p>
        </p:txBody>
      </p:sp>
      <p:pic>
        <p:nvPicPr>
          <p:cNvPr id="5" name="Picture 4">
            <a:extLst>
              <a:ext uri="{FF2B5EF4-FFF2-40B4-BE49-F238E27FC236}">
                <a16:creationId xmlns:a16="http://schemas.microsoft.com/office/drawing/2014/main" id="{C967BED4-7629-4A32-82CA-40CAB5C59A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402462"/>
            <a:ext cx="3352800" cy="6455538"/>
          </a:xfrm>
          <a:prstGeom prst="rect">
            <a:avLst/>
          </a:prstGeom>
        </p:spPr>
      </p:pic>
      <p:pic>
        <p:nvPicPr>
          <p:cNvPr id="8" name="Picture 7">
            <a:extLst>
              <a:ext uri="{FF2B5EF4-FFF2-40B4-BE49-F238E27FC236}">
                <a16:creationId xmlns:a16="http://schemas.microsoft.com/office/drawing/2014/main" id="{2719C39D-20F0-4697-992A-55D0530E5E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381000"/>
            <a:ext cx="3352800" cy="6455538"/>
          </a:xfrm>
          <a:prstGeom prst="rect">
            <a:avLst/>
          </a:prstGeom>
        </p:spPr>
      </p:pic>
    </p:spTree>
    <p:extLst>
      <p:ext uri="{BB962C8B-B14F-4D97-AF65-F5344CB8AC3E}">
        <p14:creationId xmlns:p14="http://schemas.microsoft.com/office/powerpoint/2010/main" val="9897787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5867400" y="4800600"/>
            <a:ext cx="3086100" cy="365125"/>
          </a:xfrm>
        </p:spPr>
        <p:txBody>
          <a:bodyPr/>
          <a:lstStyle/>
          <a:p>
            <a:endParaRPr lang="en-US" dirty="0"/>
          </a:p>
        </p:txBody>
      </p:sp>
      <p:sp>
        <p:nvSpPr>
          <p:cNvPr id="3" name="Rectangle 2"/>
          <p:cNvSpPr/>
          <p:nvPr/>
        </p:nvSpPr>
        <p:spPr>
          <a:xfrm>
            <a:off x="1981200" y="-33130"/>
            <a:ext cx="5562600" cy="369332"/>
          </a:xfrm>
          <a:prstGeom prst="rect">
            <a:avLst/>
          </a:prstGeom>
        </p:spPr>
        <p:txBody>
          <a:bodyPr wrap="square">
            <a:spAutoFit/>
          </a:bodyPr>
          <a:lstStyle/>
          <a:p>
            <a:pPr algn="ctr"/>
            <a:r>
              <a:rPr lang="en-US" b="1" dirty="0">
                <a:latin typeface="Bookman Old Style" panose="02050604050505020204" pitchFamily="18" charset="0"/>
              </a:rPr>
              <a:t>Figure 5.16 Product details</a:t>
            </a:r>
          </a:p>
        </p:txBody>
      </p:sp>
      <p:pic>
        <p:nvPicPr>
          <p:cNvPr id="7" name="Picture 6">
            <a:extLst>
              <a:ext uri="{FF2B5EF4-FFF2-40B4-BE49-F238E27FC236}">
                <a16:creationId xmlns:a16="http://schemas.microsoft.com/office/drawing/2014/main" id="{11EE5645-A6A0-421B-ACEA-12B501D71B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457200"/>
            <a:ext cx="3276600" cy="6400800"/>
          </a:xfrm>
          <a:prstGeom prst="rect">
            <a:avLst/>
          </a:prstGeom>
        </p:spPr>
      </p:pic>
      <p:pic>
        <p:nvPicPr>
          <p:cNvPr id="9" name="Picture 8">
            <a:extLst>
              <a:ext uri="{FF2B5EF4-FFF2-40B4-BE49-F238E27FC236}">
                <a16:creationId xmlns:a16="http://schemas.microsoft.com/office/drawing/2014/main" id="{3D63517F-42E7-42DC-8DEF-9E6A76E172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2" y="457200"/>
            <a:ext cx="3086100" cy="6400800"/>
          </a:xfrm>
          <a:prstGeom prst="rect">
            <a:avLst/>
          </a:prstGeom>
        </p:spPr>
      </p:pic>
    </p:spTree>
    <p:extLst>
      <p:ext uri="{BB962C8B-B14F-4D97-AF65-F5344CB8AC3E}">
        <p14:creationId xmlns:p14="http://schemas.microsoft.com/office/powerpoint/2010/main" val="28376149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Department of Computer Science</a:t>
            </a:r>
          </a:p>
        </p:txBody>
      </p:sp>
      <p:sp>
        <p:nvSpPr>
          <p:cNvPr id="3" name="Rectangle 2"/>
          <p:cNvSpPr/>
          <p:nvPr/>
        </p:nvSpPr>
        <p:spPr>
          <a:xfrm>
            <a:off x="2133600" y="0"/>
            <a:ext cx="5257800" cy="369332"/>
          </a:xfrm>
          <a:prstGeom prst="rect">
            <a:avLst/>
          </a:prstGeom>
        </p:spPr>
        <p:txBody>
          <a:bodyPr wrap="square">
            <a:spAutoFit/>
          </a:bodyPr>
          <a:lstStyle/>
          <a:p>
            <a:pPr algn="ctr"/>
            <a:r>
              <a:rPr lang="en-US" b="1" dirty="0">
                <a:latin typeface="Bookman Old Style" panose="02050604050505020204" pitchFamily="18" charset="0"/>
              </a:rPr>
              <a:t>Figure 5.17 Shopping cart </a:t>
            </a:r>
          </a:p>
        </p:txBody>
      </p:sp>
      <p:pic>
        <p:nvPicPr>
          <p:cNvPr id="6" name="Picture 5">
            <a:extLst>
              <a:ext uri="{FF2B5EF4-FFF2-40B4-BE49-F238E27FC236}">
                <a16:creationId xmlns:a16="http://schemas.microsoft.com/office/drawing/2014/main" id="{53D85779-1423-4CC8-BAD7-0AF406D572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330387"/>
            <a:ext cx="3448050" cy="5987019"/>
          </a:xfrm>
          <a:prstGeom prst="rect">
            <a:avLst/>
          </a:prstGeom>
        </p:spPr>
      </p:pic>
      <p:pic>
        <p:nvPicPr>
          <p:cNvPr id="8" name="Picture 7">
            <a:extLst>
              <a:ext uri="{FF2B5EF4-FFF2-40B4-BE49-F238E27FC236}">
                <a16:creationId xmlns:a16="http://schemas.microsoft.com/office/drawing/2014/main" id="{CD3B537B-7CF3-492D-8A64-7EB842ABC7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402411"/>
            <a:ext cx="3086100" cy="5920861"/>
          </a:xfrm>
          <a:prstGeom prst="rect">
            <a:avLst/>
          </a:prstGeom>
        </p:spPr>
      </p:pic>
    </p:spTree>
    <p:extLst>
      <p:ext uri="{BB962C8B-B14F-4D97-AF65-F5344CB8AC3E}">
        <p14:creationId xmlns:p14="http://schemas.microsoft.com/office/powerpoint/2010/main" val="42851410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Department of Computer Science</a:t>
            </a:r>
          </a:p>
        </p:txBody>
      </p:sp>
      <p:sp>
        <p:nvSpPr>
          <p:cNvPr id="3" name="Rectangle 2"/>
          <p:cNvSpPr/>
          <p:nvPr/>
        </p:nvSpPr>
        <p:spPr>
          <a:xfrm>
            <a:off x="1676400" y="41631"/>
            <a:ext cx="6477000" cy="369332"/>
          </a:xfrm>
          <a:prstGeom prst="rect">
            <a:avLst/>
          </a:prstGeom>
        </p:spPr>
        <p:txBody>
          <a:bodyPr wrap="square">
            <a:spAutoFit/>
          </a:bodyPr>
          <a:lstStyle/>
          <a:p>
            <a:pPr algn="ctr"/>
            <a:r>
              <a:rPr lang="en-US" b="1" dirty="0">
                <a:latin typeface="Bookman Old Style" panose="02050604050505020204" pitchFamily="18" charset="0"/>
              </a:rPr>
              <a:t>Figure 5.18 Checkout order and view order number  </a:t>
            </a:r>
          </a:p>
        </p:txBody>
      </p:sp>
      <p:pic>
        <p:nvPicPr>
          <p:cNvPr id="10" name="Picture 9">
            <a:extLst>
              <a:ext uri="{FF2B5EF4-FFF2-40B4-BE49-F238E27FC236}">
                <a16:creationId xmlns:a16="http://schemas.microsoft.com/office/drawing/2014/main" id="{7ABD5824-44A0-4D67-9B26-2DE68CFB9A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8950" y="497900"/>
            <a:ext cx="3086100" cy="6360099"/>
          </a:xfrm>
          <a:prstGeom prst="rect">
            <a:avLst/>
          </a:prstGeom>
        </p:spPr>
      </p:pic>
      <p:pic>
        <p:nvPicPr>
          <p:cNvPr id="12" name="Picture 11">
            <a:extLst>
              <a:ext uri="{FF2B5EF4-FFF2-40B4-BE49-F238E27FC236}">
                <a16:creationId xmlns:a16="http://schemas.microsoft.com/office/drawing/2014/main" id="{C296DF22-CC7D-4A94-B692-EB9175D58F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29878" y="497900"/>
            <a:ext cx="2983591" cy="6344334"/>
          </a:xfrm>
          <a:prstGeom prst="rect">
            <a:avLst/>
          </a:prstGeom>
        </p:spPr>
      </p:pic>
      <p:pic>
        <p:nvPicPr>
          <p:cNvPr id="5" name="Picture 4">
            <a:extLst>
              <a:ext uri="{FF2B5EF4-FFF2-40B4-BE49-F238E27FC236}">
                <a16:creationId xmlns:a16="http://schemas.microsoft.com/office/drawing/2014/main" id="{D3DA75A3-164C-4B85-9378-A3B4C2E16F2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359" y="497900"/>
            <a:ext cx="2983591" cy="6291535"/>
          </a:xfrm>
          <a:prstGeom prst="rect">
            <a:avLst/>
          </a:prstGeom>
        </p:spPr>
      </p:pic>
    </p:spTree>
    <p:extLst>
      <p:ext uri="{BB962C8B-B14F-4D97-AF65-F5344CB8AC3E}">
        <p14:creationId xmlns:p14="http://schemas.microsoft.com/office/powerpoint/2010/main" val="4319668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362200" y="3200400"/>
            <a:ext cx="400050" cy="1387477"/>
          </a:xfrm>
        </p:spPr>
        <p:txBody>
          <a:bodyPr/>
          <a:lstStyle/>
          <a:p>
            <a:endParaRPr lang="en-US" dirty="0"/>
          </a:p>
        </p:txBody>
      </p:sp>
      <p:sp>
        <p:nvSpPr>
          <p:cNvPr id="3" name="Rectangle 2"/>
          <p:cNvSpPr/>
          <p:nvPr/>
        </p:nvSpPr>
        <p:spPr>
          <a:xfrm>
            <a:off x="2667000" y="76200"/>
            <a:ext cx="6553200" cy="369332"/>
          </a:xfrm>
          <a:prstGeom prst="rect">
            <a:avLst/>
          </a:prstGeom>
        </p:spPr>
        <p:txBody>
          <a:bodyPr wrap="square">
            <a:spAutoFit/>
          </a:bodyPr>
          <a:lstStyle/>
          <a:p>
            <a:r>
              <a:rPr lang="en-US" b="1" dirty="0">
                <a:latin typeface="Bookman Old Style" panose="02050604050505020204" pitchFamily="18" charset="0"/>
              </a:rPr>
              <a:t>Figure 5.19 Payment method</a:t>
            </a:r>
            <a:endParaRPr lang="en-IN"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200" y="445532"/>
            <a:ext cx="2902226" cy="641246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74504" y="445532"/>
            <a:ext cx="2996648" cy="6412468"/>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67230" y="445532"/>
            <a:ext cx="2900570" cy="6389132"/>
          </a:xfrm>
          <a:prstGeom prst="rect">
            <a:avLst/>
          </a:prstGeom>
        </p:spPr>
      </p:pic>
    </p:spTree>
    <p:extLst>
      <p:ext uri="{BB962C8B-B14F-4D97-AF65-F5344CB8AC3E}">
        <p14:creationId xmlns:p14="http://schemas.microsoft.com/office/powerpoint/2010/main" val="7567682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533400" y="3612440"/>
            <a:ext cx="3086100" cy="228600"/>
          </a:xfrm>
        </p:spPr>
        <p:txBody>
          <a:bodyPr/>
          <a:lstStyle/>
          <a:p>
            <a:endParaRPr 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4200" y="369332"/>
            <a:ext cx="2819400" cy="6488667"/>
          </a:xfrm>
          <a:prstGeom prst="rect">
            <a:avLst/>
          </a:prstGeom>
        </p:spPr>
      </p:pic>
      <p:sp>
        <p:nvSpPr>
          <p:cNvPr id="4" name="Rectangle 3"/>
          <p:cNvSpPr/>
          <p:nvPr/>
        </p:nvSpPr>
        <p:spPr>
          <a:xfrm>
            <a:off x="2209800" y="-39756"/>
            <a:ext cx="5125121" cy="369332"/>
          </a:xfrm>
          <a:prstGeom prst="rect">
            <a:avLst/>
          </a:prstGeom>
        </p:spPr>
        <p:txBody>
          <a:bodyPr wrap="none">
            <a:spAutoFit/>
          </a:bodyPr>
          <a:lstStyle/>
          <a:p>
            <a:r>
              <a:rPr lang="en-US" b="1" dirty="0">
                <a:latin typeface="Bookman Old Style" panose="02050604050505020204" pitchFamily="18" charset="0"/>
              </a:rPr>
              <a:t>Figure 5.20 Payment Confirming Process</a:t>
            </a:r>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57900" y="369331"/>
            <a:ext cx="2971800" cy="6488667"/>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300" y="380134"/>
            <a:ext cx="2933700" cy="6464612"/>
          </a:xfrm>
          <a:prstGeom prst="rect">
            <a:avLst/>
          </a:prstGeom>
        </p:spPr>
      </p:pic>
    </p:spTree>
    <p:extLst>
      <p:ext uri="{BB962C8B-B14F-4D97-AF65-F5344CB8AC3E}">
        <p14:creationId xmlns:p14="http://schemas.microsoft.com/office/powerpoint/2010/main" val="28634345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Department of Computer Science</a:t>
            </a:r>
          </a:p>
        </p:txBody>
      </p:sp>
      <p:sp>
        <p:nvSpPr>
          <p:cNvPr id="3" name="Rectangle 2"/>
          <p:cNvSpPr/>
          <p:nvPr/>
        </p:nvSpPr>
        <p:spPr>
          <a:xfrm>
            <a:off x="1066800" y="67990"/>
            <a:ext cx="7658100" cy="369332"/>
          </a:xfrm>
          <a:prstGeom prst="rect">
            <a:avLst/>
          </a:prstGeom>
        </p:spPr>
        <p:txBody>
          <a:bodyPr wrap="square">
            <a:spAutoFit/>
          </a:bodyPr>
          <a:lstStyle/>
          <a:p>
            <a:r>
              <a:rPr lang="en-US" b="1" dirty="0">
                <a:latin typeface="Bookman Old Style" panose="02050604050505020204" pitchFamily="18" charset="0"/>
              </a:rPr>
              <a:t>Figure 5.21 Payment Successful invoice and show payment id</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100" y="457200"/>
            <a:ext cx="3733800" cy="6400800"/>
          </a:xfrm>
          <a:prstGeom prst="rect">
            <a:avLst/>
          </a:prstGeom>
        </p:spPr>
      </p:pic>
    </p:spTree>
    <p:extLst>
      <p:ext uri="{BB962C8B-B14F-4D97-AF65-F5344CB8AC3E}">
        <p14:creationId xmlns:p14="http://schemas.microsoft.com/office/powerpoint/2010/main" val="390027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C23867-9265-4A53-8C46-FA3C28F27B0E}"/>
              </a:ext>
            </a:extLst>
          </p:cNvPr>
          <p:cNvSpPr>
            <a:spLocks noGrp="1"/>
          </p:cNvSpPr>
          <p:nvPr>
            <p:ph idx="1"/>
          </p:nvPr>
        </p:nvSpPr>
        <p:spPr>
          <a:xfrm>
            <a:off x="152400" y="914400"/>
            <a:ext cx="8839200" cy="5525008"/>
          </a:xfrm>
        </p:spPr>
        <p:txBody>
          <a:bodyPr>
            <a:normAutofit lnSpcReduction="10000"/>
          </a:bodyPr>
          <a:lstStyle/>
          <a:p>
            <a:pPr marL="0" indent="0" algn="ctr">
              <a:buNone/>
            </a:pPr>
            <a:endParaRPr lang="en-US" b="1" u="sng" dirty="0">
              <a:latin typeface="Arial Black" panose="020B0A04020102020204" pitchFamily="34" charset="0"/>
            </a:endParaRPr>
          </a:p>
          <a:p>
            <a:pPr marL="0" indent="0">
              <a:buNone/>
            </a:pPr>
            <a:endParaRPr lang="en-US" sz="2800" dirty="0">
              <a:latin typeface="Bookman Old Style" panose="02050604050505020204" pitchFamily="18" charset="0"/>
            </a:endParaRPr>
          </a:p>
          <a:p>
            <a:pPr marL="0" indent="0">
              <a:buNone/>
            </a:pPr>
            <a:endParaRPr lang="en-US" sz="2800" dirty="0">
              <a:latin typeface="Bookman Old Style" panose="02050604050505020204" pitchFamily="18" charset="0"/>
            </a:endParaRPr>
          </a:p>
          <a:p>
            <a:pPr marL="0" indent="0">
              <a:buNone/>
            </a:pPr>
            <a:endParaRPr lang="en-US" sz="2400" dirty="0">
              <a:latin typeface="Bookman Old Style" panose="02050604050505020204" pitchFamily="18" charset="0"/>
            </a:endParaRPr>
          </a:p>
          <a:p>
            <a:pPr marL="0" indent="0">
              <a:buNone/>
            </a:pPr>
            <a:endParaRPr lang="en-US" sz="2400" dirty="0">
              <a:latin typeface="Bookman Old Style" panose="02050604050505020204" pitchFamily="18" charset="0"/>
            </a:endParaRPr>
          </a:p>
          <a:p>
            <a:pPr marL="0" indent="0">
              <a:buNone/>
            </a:pPr>
            <a:endParaRPr lang="en-US" sz="2400" dirty="0">
              <a:latin typeface="Bookman Old Style" panose="02050604050505020204" pitchFamily="18" charset="0"/>
            </a:endParaRPr>
          </a:p>
          <a:p>
            <a:pPr marL="0" indent="0" algn="ctr">
              <a:buNone/>
            </a:pPr>
            <a:endParaRPr lang="en-US" sz="2400" dirty="0">
              <a:latin typeface="Bookman Old Style" panose="02050604050505020204" pitchFamily="18" charset="0"/>
            </a:endParaRPr>
          </a:p>
          <a:p>
            <a:pPr marL="0" indent="0" algn="ctr">
              <a:buNone/>
            </a:pPr>
            <a:r>
              <a:rPr lang="en-US" sz="2800" b="1" dirty="0">
                <a:latin typeface="Bookman Old Style" panose="02050604050505020204" pitchFamily="18" charset="0"/>
              </a:rPr>
              <a:t>ADMIN</a:t>
            </a:r>
          </a:p>
          <a:p>
            <a:pPr marL="0" indent="0">
              <a:buNone/>
            </a:pPr>
            <a:r>
              <a:rPr lang="en-US" sz="2400" dirty="0">
                <a:latin typeface="Bookman Old Style" panose="02050604050505020204" pitchFamily="18" charset="0"/>
              </a:rPr>
              <a:t>This section encompasses key operational features of the application, including inventory management, order processing, and user administration. These functionalities are structured across various modules to support smooth workflows and efficient system management.</a:t>
            </a:r>
          </a:p>
        </p:txBody>
      </p:sp>
      <p:sp>
        <p:nvSpPr>
          <p:cNvPr id="6" name="Footer Placeholder 5">
            <a:extLst>
              <a:ext uri="{FF2B5EF4-FFF2-40B4-BE49-F238E27FC236}">
                <a16:creationId xmlns:a16="http://schemas.microsoft.com/office/drawing/2014/main" id="{0C0A5EAE-7FCE-4115-A41E-DC388F3F9611}"/>
              </a:ext>
            </a:extLst>
          </p:cNvPr>
          <p:cNvSpPr>
            <a:spLocks noGrp="1"/>
          </p:cNvSpPr>
          <p:nvPr>
            <p:ph type="ftr" sz="quarter" idx="11"/>
          </p:nvPr>
        </p:nvSpPr>
        <p:spPr/>
        <p:txBody>
          <a:bodyPr/>
          <a:lstStyle/>
          <a:p>
            <a:r>
              <a:rPr lang="en-US"/>
              <a:t>Department of Computer Science</a:t>
            </a:r>
          </a:p>
        </p:txBody>
      </p:sp>
      <p:pic>
        <p:nvPicPr>
          <p:cNvPr id="5" name="Picture 4">
            <a:extLst>
              <a:ext uri="{FF2B5EF4-FFF2-40B4-BE49-F238E27FC236}">
                <a16:creationId xmlns:a16="http://schemas.microsoft.com/office/drawing/2014/main" id="{DE41B9EB-6F6D-46F4-80A9-9C6879A7E7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28675" cy="828675"/>
          </a:xfrm>
          <a:prstGeom prst="rect">
            <a:avLst/>
          </a:prstGeom>
        </p:spPr>
      </p:pic>
      <p:pic>
        <p:nvPicPr>
          <p:cNvPr id="1026" name="Picture 2" descr="92,254 Admin Images, Stock Photos, 3D objects, &amp; Vectors | Shutterstock">
            <a:extLst>
              <a:ext uri="{FF2B5EF4-FFF2-40B4-BE49-F238E27FC236}">
                <a16:creationId xmlns:a16="http://schemas.microsoft.com/office/drawing/2014/main" id="{F7797D1B-C523-400B-B1D4-0378D44EA6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700" y="1501776"/>
            <a:ext cx="2514600"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5407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A83F-C8D0-C0B4-5258-B21D235DF2F6}"/>
              </a:ext>
            </a:extLst>
          </p:cNvPr>
          <p:cNvSpPr>
            <a:spLocks noGrp="1"/>
          </p:cNvSpPr>
          <p:nvPr>
            <p:ph type="title"/>
          </p:nvPr>
        </p:nvSpPr>
        <p:spPr/>
        <p:txBody>
          <a:bodyPr>
            <a:normAutofit/>
          </a:bodyPr>
          <a:lstStyle/>
          <a:p>
            <a:endParaRPr lang="en-IN" sz="3600" b="1" dirty="0"/>
          </a:p>
        </p:txBody>
      </p:sp>
      <p:sp>
        <p:nvSpPr>
          <p:cNvPr id="3" name="Content Placeholder 2">
            <a:extLst>
              <a:ext uri="{FF2B5EF4-FFF2-40B4-BE49-F238E27FC236}">
                <a16:creationId xmlns:a16="http://schemas.microsoft.com/office/drawing/2014/main" id="{E984AA55-AE35-9FE9-00C1-D83438C82FE5}"/>
              </a:ext>
            </a:extLst>
          </p:cNvPr>
          <p:cNvSpPr>
            <a:spLocks noGrp="1"/>
          </p:cNvSpPr>
          <p:nvPr>
            <p:ph idx="1"/>
          </p:nvPr>
        </p:nvSpPr>
        <p:spPr>
          <a:xfrm>
            <a:off x="628650" y="1905000"/>
            <a:ext cx="7886700" cy="3128963"/>
          </a:xfrm>
        </p:spPr>
        <p:txBody>
          <a:bodyPr/>
          <a:lstStyle/>
          <a:p>
            <a:endParaRPr lang="en-IN" dirty="0">
              <a:latin typeface="Bookman Old Style" panose="02050604050505020204" pitchFamily="18" charset="0"/>
            </a:endParaRPr>
          </a:p>
          <a:p>
            <a:pPr marL="0" indent="0">
              <a:buNone/>
            </a:pPr>
            <a:endParaRPr lang="en-IN" dirty="0">
              <a:latin typeface="Bookman Old Style" panose="02050604050505020204" pitchFamily="18" charset="0"/>
            </a:endParaRPr>
          </a:p>
          <a:p>
            <a:pPr marL="0" indent="0" algn="ctr">
              <a:buNone/>
            </a:pPr>
            <a:endParaRPr lang="en-IN" sz="4400" b="1" dirty="0">
              <a:latin typeface="Bookman Old Style" panose="02050604050505020204" pitchFamily="18" charset="0"/>
            </a:endParaRPr>
          </a:p>
          <a:p>
            <a:pPr marL="0" indent="0" algn="ctr">
              <a:buNone/>
            </a:pPr>
            <a:r>
              <a:rPr lang="en-IN" sz="4400" b="1" dirty="0">
                <a:latin typeface="Bookman Old Style" panose="02050604050505020204" pitchFamily="18" charset="0"/>
              </a:rPr>
              <a:t>Thank you </a:t>
            </a:r>
          </a:p>
          <a:p>
            <a:pPr marL="0" indent="0" algn="ctr">
              <a:buNone/>
            </a:pPr>
            <a:r>
              <a:rPr lang="en-IN" b="1" dirty="0">
                <a:latin typeface="Bookman Old Style" panose="02050604050505020204" pitchFamily="18" charset="0"/>
              </a:rPr>
              <a:t>                              </a:t>
            </a:r>
            <a:endParaRPr lang="en-IN" dirty="0">
              <a:latin typeface="Bookman Old Style" panose="02050604050505020204" pitchFamily="18" charset="0"/>
            </a:endParaRPr>
          </a:p>
        </p:txBody>
      </p:sp>
      <p:sp>
        <p:nvSpPr>
          <p:cNvPr id="4" name="Footer Placeholder 3">
            <a:extLst>
              <a:ext uri="{FF2B5EF4-FFF2-40B4-BE49-F238E27FC236}">
                <a16:creationId xmlns:a16="http://schemas.microsoft.com/office/drawing/2014/main" id="{664F7F8E-B785-F100-0E77-E0733EE1495D}"/>
              </a:ext>
            </a:extLst>
          </p:cNvPr>
          <p:cNvSpPr>
            <a:spLocks noGrp="1"/>
          </p:cNvSpPr>
          <p:nvPr>
            <p:ph type="ftr" sz="quarter" idx="11"/>
          </p:nvPr>
        </p:nvSpPr>
        <p:spPr/>
        <p:txBody>
          <a:bodyPr/>
          <a:lstStyle/>
          <a:p>
            <a:r>
              <a:rPr lang="en-US"/>
              <a:t>Department of Computer Science</a:t>
            </a:r>
          </a:p>
        </p:txBody>
      </p:sp>
      <p:pic>
        <p:nvPicPr>
          <p:cNvPr id="5" name="Picture 4">
            <a:extLst>
              <a:ext uri="{FF2B5EF4-FFF2-40B4-BE49-F238E27FC236}">
                <a16:creationId xmlns:a16="http://schemas.microsoft.com/office/drawing/2014/main" id="{82AE40F5-59E3-460E-BA05-367D991271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95400" cy="1295400"/>
          </a:xfrm>
          <a:prstGeom prst="rect">
            <a:avLst/>
          </a:prstGeom>
        </p:spPr>
      </p:pic>
    </p:spTree>
    <p:extLst>
      <p:ext uri="{BB962C8B-B14F-4D97-AF65-F5344CB8AC3E}">
        <p14:creationId xmlns:p14="http://schemas.microsoft.com/office/powerpoint/2010/main" val="343216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19F274-14FD-48D9-B950-24FCCD079756}"/>
              </a:ext>
            </a:extLst>
          </p:cNvPr>
          <p:cNvSpPr>
            <a:spLocks noGrp="1"/>
          </p:cNvSpPr>
          <p:nvPr>
            <p:ph idx="1"/>
          </p:nvPr>
        </p:nvSpPr>
        <p:spPr>
          <a:xfrm>
            <a:off x="228600" y="914400"/>
            <a:ext cx="8763000" cy="5334000"/>
          </a:xfrm>
        </p:spPr>
        <p:txBody>
          <a:bodyPr>
            <a:normAutofit/>
          </a:bodyPr>
          <a:lstStyle/>
          <a:p>
            <a:pPr marL="0" indent="0">
              <a:buNone/>
            </a:pPr>
            <a:endParaRPr lang="en-US" dirty="0">
              <a:latin typeface="Bookman Old Style" panose="02050604050505020204" pitchFamily="18" charset="0"/>
            </a:endParaRPr>
          </a:p>
          <a:p>
            <a:pPr marL="0" indent="0">
              <a:buNone/>
            </a:pPr>
            <a:endParaRPr lang="en-US" dirty="0">
              <a:latin typeface="Bookman Old Style" panose="02050604050505020204" pitchFamily="18" charset="0"/>
            </a:endParaRPr>
          </a:p>
          <a:p>
            <a:pPr marL="0" indent="0">
              <a:buNone/>
            </a:pPr>
            <a:endParaRPr lang="en-US" dirty="0">
              <a:latin typeface="Bookman Old Style" panose="02050604050505020204" pitchFamily="18" charset="0"/>
            </a:endParaRPr>
          </a:p>
          <a:p>
            <a:pPr marL="0" indent="0">
              <a:buNone/>
            </a:pPr>
            <a:endParaRPr lang="en-US" dirty="0">
              <a:latin typeface="Bookman Old Style" panose="02050604050505020204" pitchFamily="18" charset="0"/>
            </a:endParaRPr>
          </a:p>
          <a:p>
            <a:pPr marL="0" indent="0">
              <a:buNone/>
            </a:pPr>
            <a:endParaRPr lang="en-US" dirty="0">
              <a:latin typeface="Bookman Old Style" panose="02050604050505020204" pitchFamily="18" charset="0"/>
            </a:endParaRPr>
          </a:p>
          <a:p>
            <a:pPr marL="0" indent="0">
              <a:buNone/>
            </a:pPr>
            <a:r>
              <a:rPr lang="en-US" dirty="0">
                <a:latin typeface="Bookman Old Style" panose="02050604050505020204" pitchFamily="18" charset="0"/>
              </a:rPr>
              <a:t>			              </a:t>
            </a:r>
            <a:r>
              <a:rPr lang="en-US" sz="2800" b="1" dirty="0">
                <a:latin typeface="Bookman Old Style" panose="02050604050505020204" pitchFamily="18" charset="0"/>
              </a:rPr>
              <a:t>CUSTOMER</a:t>
            </a:r>
          </a:p>
          <a:p>
            <a:pPr marL="0" indent="0">
              <a:buNone/>
            </a:pPr>
            <a:r>
              <a:rPr lang="en-US" sz="2800" dirty="0">
                <a:latin typeface="Bookman Old Style" panose="02050604050505020204" pitchFamily="18" charset="0"/>
              </a:rPr>
              <a:t>Features available on the customer side include log-in, searching and viewing products, managing a cart, purchasing items, and handling order confirmations or cancellations.</a:t>
            </a:r>
          </a:p>
        </p:txBody>
      </p:sp>
      <p:sp>
        <p:nvSpPr>
          <p:cNvPr id="4" name="Footer Placeholder 3">
            <a:extLst>
              <a:ext uri="{FF2B5EF4-FFF2-40B4-BE49-F238E27FC236}">
                <a16:creationId xmlns:a16="http://schemas.microsoft.com/office/drawing/2014/main" id="{C8B4BB68-E1AA-4AF6-915C-10A37393FA58}"/>
              </a:ext>
            </a:extLst>
          </p:cNvPr>
          <p:cNvSpPr>
            <a:spLocks noGrp="1"/>
          </p:cNvSpPr>
          <p:nvPr>
            <p:ph type="ftr" sz="quarter" idx="11"/>
          </p:nvPr>
        </p:nvSpPr>
        <p:spPr/>
        <p:txBody>
          <a:bodyPr/>
          <a:lstStyle/>
          <a:p>
            <a:r>
              <a:rPr lang="en-US"/>
              <a:t>Department of Computer Science</a:t>
            </a:r>
          </a:p>
        </p:txBody>
      </p:sp>
      <p:pic>
        <p:nvPicPr>
          <p:cNvPr id="5" name="Picture 4">
            <a:extLst>
              <a:ext uri="{FF2B5EF4-FFF2-40B4-BE49-F238E27FC236}">
                <a16:creationId xmlns:a16="http://schemas.microsoft.com/office/drawing/2014/main" id="{9D85804C-3C93-4786-8678-586AB197457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28675" cy="828675"/>
          </a:xfrm>
          <a:prstGeom prst="rect">
            <a:avLst/>
          </a:prstGeom>
        </p:spPr>
      </p:pic>
      <p:pic>
        <p:nvPicPr>
          <p:cNvPr id="8" name="Picture 7">
            <a:extLst>
              <a:ext uri="{FF2B5EF4-FFF2-40B4-BE49-F238E27FC236}">
                <a16:creationId xmlns:a16="http://schemas.microsoft.com/office/drawing/2014/main" id="{22B5E4DA-CBC8-46A4-B999-D4D9EF3241D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05200" y="609600"/>
            <a:ext cx="2133600" cy="1981200"/>
          </a:xfrm>
          <a:prstGeom prst="rect">
            <a:avLst/>
          </a:prstGeom>
        </p:spPr>
      </p:pic>
    </p:spTree>
    <p:extLst>
      <p:ext uri="{BB962C8B-B14F-4D97-AF65-F5344CB8AC3E}">
        <p14:creationId xmlns:p14="http://schemas.microsoft.com/office/powerpoint/2010/main" val="2164375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3C40E-38CF-F330-BBF0-5B8C1722C9D5}"/>
              </a:ext>
            </a:extLst>
          </p:cNvPr>
          <p:cNvSpPr>
            <a:spLocks noGrp="1"/>
          </p:cNvSpPr>
          <p:nvPr>
            <p:ph type="title"/>
          </p:nvPr>
        </p:nvSpPr>
        <p:spPr/>
        <p:txBody>
          <a:bodyPr>
            <a:normAutofit fontScale="90000"/>
          </a:bodyPr>
          <a:lstStyle/>
          <a:p>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r>
              <a:rPr lang="en-IN" dirty="0"/>
              <a:t>                                       </a:t>
            </a:r>
            <a:br>
              <a:rPr lang="en-IN" dirty="0"/>
            </a:br>
            <a:br>
              <a:rPr lang="en-IN" dirty="0"/>
            </a:br>
            <a:br>
              <a:rPr lang="en-IN" dirty="0"/>
            </a:br>
            <a:br>
              <a:rPr lang="en-IN" dirty="0"/>
            </a:br>
            <a:br>
              <a:rPr lang="en-IN" dirty="0"/>
            </a:br>
            <a:r>
              <a:rPr lang="en-IN" dirty="0"/>
              <a:t>                                                				 						</a:t>
            </a:r>
            <a:r>
              <a:rPr lang="en-IN" sz="3100" b="1" dirty="0">
                <a:latin typeface="Bookman Old Style" panose="02050604050505020204" pitchFamily="18" charset="0"/>
              </a:rPr>
              <a:t>VISITOR</a:t>
            </a:r>
            <a:br>
              <a:rPr lang="en-IN" dirty="0"/>
            </a:br>
            <a:br>
              <a:rPr lang="en-IN" dirty="0"/>
            </a:br>
            <a:r>
              <a:rPr lang="en-US" sz="3600" dirty="0">
                <a:latin typeface="Bookman Old Style" panose="02050604050505020204" pitchFamily="18" charset="0"/>
              </a:rPr>
              <a:t>The visitor side includes features such as viewing categories, products, search.</a:t>
            </a:r>
            <a:br>
              <a:rPr lang="en-IN" dirty="0">
                <a:latin typeface="Bookman Old Style" panose="02050604050505020204" pitchFamily="18" charset="0"/>
              </a:rPr>
            </a:br>
            <a:br>
              <a:rPr lang="en-IN" dirty="0">
                <a:latin typeface="Bookman Old Style" panose="02050604050505020204" pitchFamily="18" charset="0"/>
              </a:rPr>
            </a:br>
            <a:endParaRPr lang="en-IN" b="1" dirty="0">
              <a:latin typeface="Bookman Old Style" panose="02050604050505020204" pitchFamily="18" charset="0"/>
            </a:endParaRPr>
          </a:p>
        </p:txBody>
      </p:sp>
      <p:pic>
        <p:nvPicPr>
          <p:cNvPr id="7" name="Content Placeholder 6">
            <a:extLst>
              <a:ext uri="{FF2B5EF4-FFF2-40B4-BE49-F238E27FC236}">
                <a16:creationId xmlns:a16="http://schemas.microsoft.com/office/drawing/2014/main" id="{AFA37C7C-1A74-6705-6C0E-41416B65F59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86100" y="427589"/>
            <a:ext cx="2971800" cy="2072480"/>
          </a:xfrm>
        </p:spPr>
      </p:pic>
      <p:sp>
        <p:nvSpPr>
          <p:cNvPr id="4" name="Footer Placeholder 3">
            <a:extLst>
              <a:ext uri="{FF2B5EF4-FFF2-40B4-BE49-F238E27FC236}">
                <a16:creationId xmlns:a16="http://schemas.microsoft.com/office/drawing/2014/main" id="{8905089F-5BB0-3A19-B7A6-5860D2F0E1AF}"/>
              </a:ext>
            </a:extLst>
          </p:cNvPr>
          <p:cNvSpPr>
            <a:spLocks noGrp="1"/>
          </p:cNvSpPr>
          <p:nvPr>
            <p:ph type="ftr" sz="quarter" idx="11"/>
          </p:nvPr>
        </p:nvSpPr>
        <p:spPr/>
        <p:txBody>
          <a:bodyPr/>
          <a:lstStyle/>
          <a:p>
            <a:r>
              <a:rPr lang="en-US"/>
              <a:t>Department of Computer Science</a:t>
            </a:r>
          </a:p>
        </p:txBody>
      </p:sp>
      <p:pic>
        <p:nvPicPr>
          <p:cNvPr id="5" name="Picture 4">
            <a:extLst>
              <a:ext uri="{FF2B5EF4-FFF2-40B4-BE49-F238E27FC236}">
                <a16:creationId xmlns:a16="http://schemas.microsoft.com/office/drawing/2014/main" id="{C0B076D8-7073-ECEA-2DE9-D7607EEBBA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828675" cy="828675"/>
          </a:xfrm>
          <a:prstGeom prst="rect">
            <a:avLst/>
          </a:prstGeom>
        </p:spPr>
      </p:pic>
    </p:spTree>
    <p:extLst>
      <p:ext uri="{BB962C8B-B14F-4D97-AF65-F5344CB8AC3E}">
        <p14:creationId xmlns:p14="http://schemas.microsoft.com/office/powerpoint/2010/main" val="1668353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4A2FD-14F0-380C-3308-3F8F6631197A}"/>
              </a:ext>
            </a:extLst>
          </p:cNvPr>
          <p:cNvSpPr>
            <a:spLocks noGrp="1"/>
          </p:cNvSpPr>
          <p:nvPr>
            <p:ph type="title"/>
          </p:nvPr>
        </p:nvSpPr>
        <p:spPr/>
        <p:txBody>
          <a:bodyPr/>
          <a:lstStyle/>
          <a:p>
            <a:pPr algn="ctr"/>
            <a:r>
              <a:rPr lang="en-US" sz="3600" b="1" dirty="0">
                <a:latin typeface="Bookman Old Style" panose="02050604050505020204" pitchFamily="18" charset="0"/>
              </a:rPr>
              <a:t> </a:t>
            </a:r>
            <a:r>
              <a:rPr lang="en-US" sz="3200" b="1" dirty="0">
                <a:latin typeface="Bookman Old Style" panose="02050604050505020204" pitchFamily="18" charset="0"/>
              </a:rPr>
              <a:t>REQUIREMENT SPECIFICATIONS</a:t>
            </a:r>
            <a:endParaRPr lang="en-IN" sz="3200" b="1" dirty="0"/>
          </a:p>
        </p:txBody>
      </p:sp>
      <p:sp>
        <p:nvSpPr>
          <p:cNvPr id="3" name="Content Placeholder 2">
            <a:extLst>
              <a:ext uri="{FF2B5EF4-FFF2-40B4-BE49-F238E27FC236}">
                <a16:creationId xmlns:a16="http://schemas.microsoft.com/office/drawing/2014/main" id="{75847DFB-276C-7AAF-81F8-BC031F5229F5}"/>
              </a:ext>
            </a:extLst>
          </p:cNvPr>
          <p:cNvSpPr>
            <a:spLocks noGrp="1"/>
          </p:cNvSpPr>
          <p:nvPr>
            <p:ph idx="1"/>
          </p:nvPr>
        </p:nvSpPr>
        <p:spPr/>
        <p:txBody>
          <a:bodyPr/>
          <a:lstStyle/>
          <a:p>
            <a:r>
              <a:rPr lang="en-IN" dirty="0">
                <a:latin typeface="Bookman Old Style" panose="02050604050505020204" pitchFamily="18" charset="0"/>
              </a:rPr>
              <a:t>User login</a:t>
            </a:r>
          </a:p>
          <a:p>
            <a:r>
              <a:rPr lang="en-IN" dirty="0">
                <a:latin typeface="Bookman Old Style" panose="02050604050505020204" pitchFamily="18" charset="0"/>
              </a:rPr>
              <a:t>Product </a:t>
            </a:r>
            <a:r>
              <a:rPr lang="en-IN" dirty="0" err="1">
                <a:latin typeface="Bookman Old Style" panose="02050604050505020204" pitchFamily="18" charset="0"/>
              </a:rPr>
              <a:t>Catalog</a:t>
            </a:r>
            <a:endParaRPr lang="en-IN" dirty="0">
              <a:latin typeface="Bookman Old Style" panose="02050604050505020204" pitchFamily="18" charset="0"/>
            </a:endParaRPr>
          </a:p>
          <a:p>
            <a:r>
              <a:rPr lang="en-IN" dirty="0">
                <a:latin typeface="Bookman Old Style" panose="02050604050505020204" pitchFamily="18" charset="0"/>
              </a:rPr>
              <a:t>Product Details</a:t>
            </a:r>
          </a:p>
          <a:p>
            <a:r>
              <a:rPr lang="en-IN" dirty="0">
                <a:latin typeface="Bookman Old Style" panose="02050604050505020204" pitchFamily="18" charset="0"/>
              </a:rPr>
              <a:t>Customization Feature</a:t>
            </a:r>
          </a:p>
          <a:p>
            <a:r>
              <a:rPr lang="en-IN" dirty="0">
                <a:latin typeface="Bookman Old Style" panose="02050604050505020204" pitchFamily="18" charset="0"/>
              </a:rPr>
              <a:t>Shopping Cart</a:t>
            </a:r>
          </a:p>
          <a:p>
            <a:r>
              <a:rPr lang="en-IN" dirty="0">
                <a:latin typeface="Bookman Old Style" panose="02050604050505020204" pitchFamily="18" charset="0"/>
              </a:rPr>
              <a:t>Search </a:t>
            </a:r>
          </a:p>
          <a:p>
            <a:r>
              <a:rPr lang="en-IN" dirty="0">
                <a:latin typeface="Bookman Old Style" panose="02050604050505020204" pitchFamily="18" charset="0"/>
              </a:rPr>
              <a:t>Payment Gateway</a:t>
            </a:r>
          </a:p>
          <a:p>
            <a:r>
              <a:rPr lang="en-IN" dirty="0">
                <a:latin typeface="Bookman Old Style" panose="02050604050505020204" pitchFamily="18" charset="0"/>
              </a:rPr>
              <a:t>Order Tracking</a:t>
            </a:r>
          </a:p>
          <a:p>
            <a:r>
              <a:rPr lang="en-IN" dirty="0">
                <a:latin typeface="Bookman Old Style" panose="02050604050505020204" pitchFamily="18" charset="0"/>
              </a:rPr>
              <a:t>User Reviews</a:t>
            </a:r>
          </a:p>
          <a:p>
            <a:r>
              <a:rPr lang="en-IN" dirty="0">
                <a:latin typeface="Bookman Old Style" panose="02050604050505020204" pitchFamily="18" charset="0"/>
              </a:rPr>
              <a:t>Notifications and Alerts</a:t>
            </a:r>
          </a:p>
          <a:p>
            <a:endParaRPr lang="en-IN" dirty="0"/>
          </a:p>
          <a:p>
            <a:endParaRPr lang="en-IN" dirty="0"/>
          </a:p>
        </p:txBody>
      </p:sp>
      <p:sp>
        <p:nvSpPr>
          <p:cNvPr id="4" name="Footer Placeholder 3">
            <a:extLst>
              <a:ext uri="{FF2B5EF4-FFF2-40B4-BE49-F238E27FC236}">
                <a16:creationId xmlns:a16="http://schemas.microsoft.com/office/drawing/2014/main" id="{AA8C67C9-04CE-8744-91E3-3906666D5ADB}"/>
              </a:ext>
            </a:extLst>
          </p:cNvPr>
          <p:cNvSpPr>
            <a:spLocks noGrp="1"/>
          </p:cNvSpPr>
          <p:nvPr>
            <p:ph type="ftr" sz="quarter" idx="11"/>
          </p:nvPr>
        </p:nvSpPr>
        <p:spPr/>
        <p:txBody>
          <a:bodyPr/>
          <a:lstStyle/>
          <a:p>
            <a:r>
              <a:rPr lang="en-US"/>
              <a:t>Department of Computer Science</a:t>
            </a:r>
          </a:p>
        </p:txBody>
      </p:sp>
    </p:spTree>
    <p:extLst>
      <p:ext uri="{BB962C8B-B14F-4D97-AF65-F5344CB8AC3E}">
        <p14:creationId xmlns:p14="http://schemas.microsoft.com/office/powerpoint/2010/main" val="4150187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13084</TotalTime>
  <Words>1804</Words>
  <Application>Microsoft Office PowerPoint</Application>
  <PresentationFormat>On-screen Show (4:3)</PresentationFormat>
  <Paragraphs>571</Paragraphs>
  <Slides>60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60</vt:i4>
      </vt:variant>
    </vt:vector>
  </HeadingPairs>
  <TitlesOfParts>
    <vt:vector size="69" baseType="lpstr">
      <vt:lpstr>Arial Unicode MS</vt:lpstr>
      <vt:lpstr>Aptos</vt:lpstr>
      <vt:lpstr>Aptos Display</vt:lpstr>
      <vt:lpstr>Arial</vt:lpstr>
      <vt:lpstr>Arial Black</vt:lpstr>
      <vt:lpstr>Bookman Old Style</vt:lpstr>
      <vt:lpstr>Calibri</vt:lpstr>
      <vt:lpstr>Times New Roman</vt:lpstr>
      <vt:lpstr>Office Theme</vt:lpstr>
      <vt:lpstr>  Department of Computer Science  Gujarat University  5 Year Integrated M.Sc.(Computer Science)  Semester – VI </vt:lpstr>
      <vt:lpstr>   Table of Content </vt:lpstr>
      <vt:lpstr>             PROJECT PROFILE</vt:lpstr>
      <vt:lpstr>SYSTEM ANALYSIS</vt:lpstr>
      <vt:lpstr>LIST OF USERS </vt:lpstr>
      <vt:lpstr>PowerPoint Presentation</vt:lpstr>
      <vt:lpstr>PowerPoint Presentation</vt:lpstr>
      <vt:lpstr>                                                                                                                 VISITOR  The visitor side includes features such as viewing categories, products, search.  </vt:lpstr>
      <vt:lpstr> REQUIREMENT SPECIFICATIONS</vt:lpstr>
      <vt:lpstr>       </vt:lpstr>
      <vt:lpstr>PowerPoint Presentation</vt:lpstr>
      <vt:lpstr>       TOOLS AND TECHNOLOGIES</vt:lpstr>
      <vt:lpstr>SYSTEM ARCHITECTURE MODULE HIERARCHY </vt:lpstr>
      <vt:lpstr>    </vt:lpstr>
      <vt:lpstr>PowerPoint Presentation</vt:lpstr>
      <vt:lpstr>WORK DIVISION</vt:lpstr>
      <vt:lpstr>Use Case Diagram</vt:lpstr>
      <vt:lpstr>             </vt:lpstr>
      <vt:lpstr>PowerPoint Presentation</vt:lpstr>
      <vt:lpstr>PowerPoint Presentation</vt:lpstr>
      <vt:lpstr>PowerPoint Presentation</vt:lpstr>
      <vt:lpstr>PowerPoint Presentation</vt:lpstr>
      <vt:lpstr>SYSTEM DESIGN</vt:lpstr>
      <vt:lpstr>PowerPoint Presentation</vt:lpstr>
      <vt:lpstr>SYSTEM DESIGN</vt:lpstr>
      <vt:lpstr>PowerPoint Presentation</vt:lpstr>
      <vt:lpstr>            DATA DICTIONARY DIAGRAM</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Gujarat University  5 Year Integrated M.Sc.(Computer Science)  Semester - IV</dc:title>
  <dc:creator>mcs287</dc:creator>
  <cp:lastModifiedBy>Fenil Kachhadiya</cp:lastModifiedBy>
  <cp:revision>375</cp:revision>
  <cp:lastPrinted>2024-11-30T14:38:58Z</cp:lastPrinted>
  <dcterms:created xsi:type="dcterms:W3CDTF">2024-03-15T06:32:45Z</dcterms:created>
  <dcterms:modified xsi:type="dcterms:W3CDTF">2025-06-16T08:45:26Z</dcterms:modified>
</cp:coreProperties>
</file>