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97" r:id="rId3"/>
    <p:sldId id="323" r:id="rId4"/>
    <p:sldId id="298" r:id="rId5"/>
    <p:sldId id="324" r:id="rId6"/>
    <p:sldId id="259" r:id="rId7"/>
    <p:sldId id="261" r:id="rId8"/>
    <p:sldId id="302" r:id="rId9"/>
    <p:sldId id="305" r:id="rId10"/>
    <p:sldId id="303" r:id="rId11"/>
    <p:sldId id="306" r:id="rId12"/>
    <p:sldId id="308" r:id="rId13"/>
    <p:sldId id="299" r:id="rId14"/>
    <p:sldId id="317" r:id="rId15"/>
    <p:sldId id="318" r:id="rId16"/>
    <p:sldId id="300" r:id="rId17"/>
    <p:sldId id="260" r:id="rId18"/>
    <p:sldId id="313" r:id="rId19"/>
    <p:sldId id="315" r:id="rId20"/>
    <p:sldId id="262" r:id="rId21"/>
    <p:sldId id="316" r:id="rId22"/>
    <p:sldId id="326" r:id="rId23"/>
    <p:sldId id="327" r:id="rId24"/>
    <p:sldId id="325" r:id="rId2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7"/>
      <p:bold r:id="rId28"/>
      <p:italic r:id="rId29"/>
      <p:boldItalic r:id="rId30"/>
    </p:embeddedFont>
    <p:embeddedFont>
      <p:font typeface="Barlow Light" panose="00000400000000000000" pitchFamily="2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Raleway Thin" pitchFamily="2" charset="0"/>
      <p:regular r:id="rId39"/>
      <p:bold r:id="rId40"/>
      <p:italic r:id="rId41"/>
      <p:boldItalic r:id="rId42"/>
    </p:embeddedFont>
    <p:embeddedFont>
      <p:font typeface="Trebuchet MS" panose="020B0603020202020204" pitchFamily="34" charset="0"/>
      <p:regular r:id="rId43"/>
      <p:bold r:id="rId44"/>
      <p:italic r:id="rId45"/>
      <p:boldItalic r:id="rId46"/>
    </p:embeddedFont>
    <p:embeddedFont>
      <p:font typeface="Wingdings 3" panose="05040102010807070707" pitchFamily="18" charset="2"/>
      <p:regular r:id="rId4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820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650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987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918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004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191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874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795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55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560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043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96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166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83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338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77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764954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00380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39427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31807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161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79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75178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601686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7749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1584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599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82347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3100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608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79811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135828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855925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549219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823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27337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5694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532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vergreenleaf.blogspot.com/2013/04/my-first-blog-award-liebster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418339" y="1079199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528143" y="37720"/>
            <a:ext cx="5810453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IN" dirty="0"/>
              <a:t>Predictive Modelling </a:t>
            </a:r>
            <a:br>
              <a:rPr lang="en-IN" dirty="0"/>
            </a:br>
            <a:r>
              <a:rPr lang="en-IN" sz="3600" dirty="0"/>
              <a:t>Group ID : G8</a:t>
            </a:r>
          </a:p>
        </p:txBody>
      </p:sp>
      <p:sp>
        <p:nvSpPr>
          <p:cNvPr id="339" name="Google Shape;338;p12"/>
          <p:cNvSpPr txBox="1">
            <a:spLocks/>
          </p:cNvSpPr>
          <p:nvPr/>
        </p:nvSpPr>
        <p:spPr>
          <a:xfrm>
            <a:off x="4655394" y="2091846"/>
            <a:ext cx="5810453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br>
              <a:rPr lang="en-US" sz="2400" dirty="0"/>
            </a:br>
            <a:r>
              <a:rPr lang="en-US" sz="2400" b="1" dirty="0">
                <a:solidFill>
                  <a:schemeClr val="tx1"/>
                </a:solidFill>
              </a:rPr>
              <a:t>Team: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1. Jenil Patel-19162121022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2. Fenil Patel-19162121020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3. Smit H. Patel-19162121030</a:t>
            </a: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31653" y="101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Insights 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53088" y="642950"/>
            <a:ext cx="8524387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b="1" dirty="0"/>
              <a:t>Duration:</a:t>
            </a:r>
          </a:p>
          <a:p>
            <a:r>
              <a:rPr lang="en-IN" sz="1600" b="1" dirty="0"/>
              <a:t>Measurement Level :</a:t>
            </a:r>
            <a:r>
              <a:rPr lang="en-IN" sz="1600" dirty="0"/>
              <a:t> Nominal as they are categorizing the responses into many categories.</a:t>
            </a:r>
          </a:p>
          <a:p>
            <a:r>
              <a:rPr lang="en-IN" sz="1600" b="1" dirty="0"/>
              <a:t>Data Type :</a:t>
            </a:r>
            <a:r>
              <a:rPr lang="en-IN" sz="1600" dirty="0"/>
              <a:t> Integer, indicating that the Duration of the trip is an integer value</a:t>
            </a:r>
          </a:p>
          <a:p>
            <a:r>
              <a:rPr lang="en-IN" sz="1600" b="1" dirty="0"/>
              <a:t>Role :</a:t>
            </a:r>
            <a:r>
              <a:rPr lang="en-IN" sz="1600" dirty="0"/>
              <a:t> </a:t>
            </a:r>
            <a:r>
              <a:rPr lang="en-US" sz="1600" dirty="0"/>
              <a:t>Target, it means that this column/field is the one to be Predicted using the Modeling (Business Objective)</a:t>
            </a:r>
            <a:endParaRPr lang="en-IN" sz="1600" dirty="0"/>
          </a:p>
          <a:p>
            <a:r>
              <a:rPr lang="en-IN" sz="1600" b="1" dirty="0"/>
              <a:t>Format :</a:t>
            </a:r>
            <a:r>
              <a:rPr lang="en-IN" sz="1600" dirty="0"/>
              <a:t> ####, indicates that this column’s integer value format is set to Default</a:t>
            </a:r>
          </a:p>
          <a:p>
            <a:r>
              <a:rPr lang="en-US" sz="1600" dirty="0"/>
              <a:t>Mode=4 hence, most of the trip duration present in the Dataset are 4.</a:t>
            </a:r>
          </a:p>
          <a:p>
            <a:r>
              <a:rPr lang="en-US" sz="1600" dirty="0"/>
              <a:t>Skewness = 2.194 =&gt; It is positively skewed as there’s a difference between the mean and median</a:t>
            </a:r>
          </a:p>
          <a:p>
            <a:r>
              <a:rPr lang="en-US" sz="1600" dirty="0"/>
              <a:t>Mean=19.264 =&gt; we have average duration of 19.264</a:t>
            </a:r>
          </a:p>
          <a:p>
            <a:r>
              <a:rPr lang="en-US" sz="1600" dirty="0"/>
              <a:t>Standard Deviation = 20.710 shows that the data is distributed within the range of +- 3.337 about the Mean</a:t>
            </a:r>
            <a:endParaRPr lang="en-IN" sz="16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651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43948" y="111475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Insights 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53088" y="652825"/>
            <a:ext cx="8524387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2. Distance</a:t>
            </a:r>
            <a:r>
              <a:rPr lang="en-IN" b="1" dirty="0"/>
              <a:t> :</a:t>
            </a:r>
          </a:p>
          <a:p>
            <a:r>
              <a:rPr lang="en-IN" sz="1600" b="1" dirty="0"/>
              <a:t>Measurement Level :</a:t>
            </a:r>
            <a:r>
              <a:rPr lang="en-IN" sz="1600" dirty="0"/>
              <a:t> </a:t>
            </a:r>
            <a:r>
              <a:rPr lang="en-US" sz="1600" b="1" dirty="0"/>
              <a:t>Continuous as it has continuous values within the range [10-33260]</a:t>
            </a:r>
            <a:endParaRPr lang="en-IN" sz="1600" dirty="0"/>
          </a:p>
          <a:p>
            <a:r>
              <a:rPr lang="en-IN" sz="1600" b="1" dirty="0"/>
              <a:t>Data Type :</a:t>
            </a:r>
            <a:r>
              <a:rPr lang="en-IN" sz="1600" dirty="0"/>
              <a:t> Integer, indicating that the Distance of the trip is an integer value</a:t>
            </a:r>
          </a:p>
          <a:p>
            <a:r>
              <a:rPr lang="en-IN" sz="1600" b="1" dirty="0"/>
              <a:t>Role :</a:t>
            </a:r>
            <a:r>
              <a:rPr lang="en-IN" sz="1600" dirty="0"/>
              <a:t> Input, it means that this column/field is a contributing factor in determining the output. </a:t>
            </a:r>
          </a:p>
          <a:p>
            <a:r>
              <a:rPr lang="en-IN" sz="1600" b="1" dirty="0"/>
              <a:t>Format :</a:t>
            </a:r>
            <a:r>
              <a:rPr lang="en-IN" sz="1600" dirty="0"/>
              <a:t> ####, indicates that this column’s integer value format is set to Default</a:t>
            </a:r>
            <a:endParaRPr lang="en-IN" sz="1600" b="1" dirty="0"/>
          </a:p>
          <a:p>
            <a:r>
              <a:rPr lang="en-US" sz="1600" b="1" dirty="0"/>
              <a:t>Mode=1140</a:t>
            </a:r>
            <a:r>
              <a:rPr lang="en-US" sz="1600" dirty="0"/>
              <a:t> hence, most of the trip distance present in the Dataset are 1140.</a:t>
            </a:r>
          </a:p>
          <a:p>
            <a:r>
              <a:rPr lang="en-US" sz="1600" dirty="0"/>
              <a:t>Skewness = 3.479 =&gt; It is positively skewed as there’s a difference between the mean and median</a:t>
            </a:r>
          </a:p>
          <a:p>
            <a:r>
              <a:rPr lang="en-US" sz="1600" dirty="0"/>
              <a:t>Mean=2883.258 =&gt; we have average distance of 2883.258</a:t>
            </a:r>
          </a:p>
          <a:p>
            <a:r>
              <a:rPr lang="en-US" sz="1600" dirty="0"/>
              <a:t>Standard Deviation = 3190.545 shows that the data is distributed within the range of +- 3190.545 about the Mean</a:t>
            </a:r>
            <a:endParaRPr lang="en-IN" sz="16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27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43948" y="111475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Insights 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53088" y="652825"/>
            <a:ext cx="8524387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en-IN" b="1" dirty="0"/>
              <a:t>Solar :</a:t>
            </a:r>
          </a:p>
          <a:p>
            <a:r>
              <a:rPr lang="en-IN" sz="1600" b="1" dirty="0"/>
              <a:t>Measurement Level :</a:t>
            </a:r>
            <a:r>
              <a:rPr lang="en-IN" sz="1600" dirty="0"/>
              <a:t> </a:t>
            </a:r>
            <a:r>
              <a:rPr lang="en-US" sz="1600" b="1" dirty="0"/>
              <a:t>Continuous as it has continuous values within the range [0-0.79]</a:t>
            </a:r>
            <a:endParaRPr lang="en-IN" sz="1600" dirty="0"/>
          </a:p>
          <a:p>
            <a:r>
              <a:rPr lang="en-IN" sz="1600" b="1" dirty="0"/>
              <a:t>Data Type :</a:t>
            </a:r>
            <a:r>
              <a:rPr lang="en-IN" sz="1600" dirty="0"/>
              <a:t> Integer, indicating that the solar radiation is an integer value</a:t>
            </a:r>
          </a:p>
          <a:p>
            <a:r>
              <a:rPr lang="en-IN" sz="1600" b="1" dirty="0"/>
              <a:t>Role :</a:t>
            </a:r>
            <a:r>
              <a:rPr lang="en-IN" sz="1600" dirty="0"/>
              <a:t> Input, it means that this column/field is a contributing factor in determining the output. </a:t>
            </a:r>
          </a:p>
          <a:p>
            <a:r>
              <a:rPr lang="en-IN" sz="1600" b="1" dirty="0"/>
              <a:t>Format :</a:t>
            </a:r>
            <a:r>
              <a:rPr lang="en-IN" sz="1600" dirty="0"/>
              <a:t> ####, indicates that this column’s integer value format is set to Default</a:t>
            </a:r>
            <a:endParaRPr lang="en-IN" sz="1600" b="1" dirty="0"/>
          </a:p>
          <a:p>
            <a:r>
              <a:rPr lang="en-US" sz="1600" b="1" dirty="0"/>
              <a:t>Mode=0</a:t>
            </a:r>
            <a:r>
              <a:rPr lang="en-US" sz="1600" dirty="0"/>
              <a:t> hence, most of the solar radiation present in the Dataset are 0.</a:t>
            </a:r>
          </a:p>
          <a:p>
            <a:r>
              <a:rPr lang="en-US" sz="1600" dirty="0"/>
              <a:t>Skewness = 3.577 =&gt; It is positively skewed as there’s a difference between the mean and median</a:t>
            </a:r>
          </a:p>
          <a:p>
            <a:r>
              <a:rPr lang="en-US" sz="1600" dirty="0"/>
              <a:t>Mean=0.064 =&gt; we have average solar radiation of 0.064</a:t>
            </a:r>
          </a:p>
          <a:p>
            <a:r>
              <a:rPr lang="en-US" sz="1600" dirty="0"/>
              <a:t>Standard Deviation = 0.244 shows that the data is distributed within the range of +- 0.244 about the Mean</a:t>
            </a:r>
            <a:endParaRPr lang="en-IN" sz="16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87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b="1" dirty="0"/>
              <a:t>Data Exploration Report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63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43948" y="111475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Data Exploration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53088" y="652825"/>
            <a:ext cx="8524387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Hypotheses formed about the data:</a:t>
            </a:r>
            <a:br>
              <a:rPr lang="en-US" dirty="0"/>
            </a:br>
            <a:r>
              <a:rPr lang="en-US" dirty="0"/>
              <a:t>- Frequently Distance and weather are most likely to affect the output.</a:t>
            </a:r>
          </a:p>
          <a:p>
            <a:r>
              <a:rPr lang="en-US" dirty="0" err="1"/>
              <a:t>Wheather</a:t>
            </a:r>
            <a:r>
              <a:rPr lang="en-US" dirty="0"/>
              <a:t> the distance is likely to affect the change in </a:t>
            </a:r>
            <a:r>
              <a:rPr lang="en-US"/>
              <a:t>the duration</a:t>
            </a:r>
            <a:endParaRPr lang="en-US" dirty="0"/>
          </a:p>
          <a:p>
            <a:r>
              <a:rPr lang="en-US" b="1" dirty="0"/>
              <a:t>Attributes seeming promising for further analysis:</a:t>
            </a:r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6BE8C0-1103-4A28-B832-59F9D5319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350" y="1713400"/>
            <a:ext cx="4589680" cy="316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0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53088" y="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Data Exploration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53088" y="513125"/>
            <a:ext cx="8524387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New characteristics about the data :</a:t>
            </a:r>
            <a:br>
              <a:rPr lang="en-US" b="1" dirty="0"/>
            </a:br>
            <a:r>
              <a:rPr lang="en-US" dirty="0"/>
              <a:t>- Distance has the most effect on target Duration with predictive power 0.52.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Ddweek</a:t>
            </a:r>
            <a:r>
              <a:rPr lang="en-US" dirty="0"/>
              <a:t>  has the least effect on target Duration with predictive power 0.01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How have these explorations changed your initial hypothesis? </a:t>
            </a:r>
            <a:br>
              <a:rPr lang="en-US" b="1" dirty="0"/>
            </a:br>
            <a:r>
              <a:rPr lang="en-US" dirty="0"/>
              <a:t>- Yes, our Hypothesis are proved wrong that weather are most affective on </a:t>
            </a:r>
          </a:p>
          <a:p>
            <a:pPr marL="114300" indent="0">
              <a:buNone/>
            </a:pPr>
            <a:r>
              <a:rPr lang="en-US" dirty="0"/>
              <a:t>	     predicting the trip duration.</a:t>
            </a:r>
          </a:p>
          <a:p>
            <a:pPr marL="114300" indent="0">
              <a:buNone/>
            </a:pPr>
            <a:endParaRPr lang="en-US" b="1" dirty="0"/>
          </a:p>
          <a:p>
            <a:r>
              <a:rPr lang="en-US" b="1" dirty="0"/>
              <a:t>Has this exploration altered the goals?</a:t>
            </a:r>
            <a:br>
              <a:rPr lang="en-US" b="1" dirty="0"/>
            </a:br>
            <a:r>
              <a:rPr lang="en-US" dirty="0"/>
              <a:t>- No, the goal remains the same to predict the trip duration.</a:t>
            </a:r>
            <a:br>
              <a:rPr lang="en-US" b="1" dirty="0"/>
            </a:b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0354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b="1" dirty="0"/>
              <a:t>Data Quality Report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460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7" name="Google Shape;594;p17"/>
          <p:cNvSpPr txBox="1">
            <a:spLocks/>
          </p:cNvSpPr>
          <p:nvPr/>
        </p:nvSpPr>
        <p:spPr>
          <a:xfrm>
            <a:off x="914173" y="594075"/>
            <a:ext cx="773485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dirty="0">
                <a:solidFill>
                  <a:schemeClr val="bg1"/>
                </a:solidFill>
              </a:rPr>
              <a:t>Null, Empty, Blank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0715E-B8CA-42C3-A735-0E9D7AE5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1966"/>
            <a:ext cx="9144000" cy="364153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53088" y="225775"/>
            <a:ext cx="731575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Data Quality Concerns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53088" y="881425"/>
            <a:ext cx="8524387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Missing attributes and blank fields in the Dataset ? </a:t>
            </a:r>
            <a:br>
              <a:rPr lang="en-US" b="1" dirty="0"/>
            </a:br>
            <a:r>
              <a:rPr lang="en-US" dirty="0"/>
              <a:t>- No Null, Blank, empty or Invalid Values present.</a:t>
            </a:r>
            <a:endParaRPr lang="en-US" b="1" dirty="0"/>
          </a:p>
          <a:p>
            <a:r>
              <a:rPr lang="en-US" b="1" dirty="0"/>
              <a:t>Spelling inconsistencies that may cause problems in later merges or transformations? </a:t>
            </a:r>
            <a:br>
              <a:rPr lang="en-US" b="1" dirty="0"/>
            </a:br>
            <a:r>
              <a:rPr lang="en-US" dirty="0"/>
              <a:t>- No spelling Inconsistences as the Number of unique values is equal to the number of categories in the Nominal or Flag fields.</a:t>
            </a:r>
            <a:endParaRPr lang="en-US" b="1" dirty="0"/>
          </a:p>
          <a:p>
            <a:r>
              <a:rPr lang="en-US" b="1" dirty="0"/>
              <a:t>Have you explored deviations to determine whether they are "noise" or phenomena worth analyzing further?</a:t>
            </a:r>
            <a:br>
              <a:rPr lang="en-US" b="1" dirty="0"/>
            </a:br>
            <a:r>
              <a:rPr lang="en-US" dirty="0"/>
              <a:t>- No deviations as there are mostly no Outliers or Extremes present</a:t>
            </a:r>
            <a:r>
              <a:rPr lang="en-US" b="1" dirty="0"/>
              <a:t> </a:t>
            </a:r>
            <a:r>
              <a:rPr lang="en-US" dirty="0"/>
              <a:t>in the Continuous variables</a:t>
            </a:r>
            <a:endParaRPr lang="en-US" b="1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745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53088" y="225775"/>
            <a:ext cx="731575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Data Quality Concerns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53088" y="881425"/>
            <a:ext cx="8752837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b="1" dirty="0"/>
          </a:p>
          <a:p>
            <a:r>
              <a:rPr lang="en-US" b="1" dirty="0"/>
              <a:t>Are the data stored in flat files? If so, are the delimiters consistent among files? Does each record contain the same number of fields?</a:t>
            </a:r>
            <a:br>
              <a:rPr lang="en-US" b="1" dirty="0"/>
            </a:br>
            <a:r>
              <a:rPr lang="en-US" dirty="0"/>
              <a:t>- Yes, the dataset provided is a CSV file which is a flat file. The  delimiters</a:t>
            </a:r>
            <a:br>
              <a:rPr lang="en-US" dirty="0"/>
            </a:br>
            <a:r>
              <a:rPr lang="en-US" dirty="0"/>
              <a:t>   are consistent and each record contains the same number of fields as no</a:t>
            </a:r>
            <a:br>
              <a:rPr lang="en-US" dirty="0"/>
            </a:br>
            <a:r>
              <a:rPr lang="en-US" dirty="0"/>
              <a:t>   blank or null values were found in the data when loaded into the source </a:t>
            </a:r>
            <a:br>
              <a:rPr lang="en-US" dirty="0"/>
            </a:br>
            <a:r>
              <a:rPr lang="en-US" dirty="0"/>
              <a:t>   node. </a:t>
            </a:r>
            <a:endParaRPr lang="en-US" b="1" dirty="0"/>
          </a:p>
          <a:p>
            <a:endParaRPr lang="en-US" sz="1600" b="1" dirty="0"/>
          </a:p>
          <a:p>
            <a:endParaRPr lang="en-US" b="1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921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786773" y="1377108"/>
            <a:ext cx="7277573" cy="23094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				    Seoul Bike Trip Duration 		  </a:t>
            </a:r>
            <a:br>
              <a:rPr lang="en-US" b="1" dirty="0"/>
            </a:br>
            <a:r>
              <a:rPr lang="en-US" b="1" dirty="0"/>
              <a:t>									Prediction</a:t>
            </a:r>
            <a:br>
              <a:rPr lang="en-US" dirty="0"/>
            </a:br>
            <a:endParaRPr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4ABACDD9-43F9-4A49-9F89-BA24E712A74B}"/>
              </a:ext>
            </a:extLst>
          </p:cNvPr>
          <p:cNvSpPr txBox="1"/>
          <p:nvPr/>
        </p:nvSpPr>
        <p:spPr>
          <a:xfrm>
            <a:off x="2863553" y="576652"/>
            <a:ext cx="45775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	Objective</a:t>
            </a:r>
            <a:endParaRPr lang="en-IN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129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0" y="2809875"/>
            <a:ext cx="4991100" cy="11588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Data Cleaning and Preparation</a:t>
            </a:r>
            <a:endParaRPr sz="6000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Get rid of the dirt from your data — Data Cleaning techniques | by Caston  Fernandes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62" y="1080232"/>
            <a:ext cx="3777963" cy="267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53088" y="225775"/>
            <a:ext cx="731575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Data Cleaning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53088" y="881425"/>
            <a:ext cx="8752837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Removing the Outliers and Extremes from the Data :</a:t>
            </a:r>
            <a:br>
              <a:rPr lang="en-US" b="1" dirty="0"/>
            </a:br>
            <a:r>
              <a:rPr lang="en-US" dirty="0"/>
              <a:t>- The given dataset doesn’t consist of any Outliers or extremes.</a:t>
            </a:r>
            <a:endParaRPr lang="en-US" b="1" dirty="0"/>
          </a:p>
          <a:p>
            <a:r>
              <a:rPr lang="en-US" b="1" dirty="0"/>
              <a:t>Removing Missing, Null or blank values from the Data :</a:t>
            </a:r>
            <a:br>
              <a:rPr lang="en-US" b="1" dirty="0"/>
            </a:br>
            <a:r>
              <a:rPr lang="en-US" dirty="0"/>
              <a:t>- The given dataset doesn’t consist of any Missing, Null or blank values.</a:t>
            </a:r>
          </a:p>
          <a:p>
            <a:r>
              <a:rPr lang="en-US" b="1" dirty="0"/>
              <a:t>Data Inconsistency:</a:t>
            </a:r>
            <a:br>
              <a:rPr lang="en-US" b="1" dirty="0"/>
            </a:br>
            <a:r>
              <a:rPr lang="en-US" dirty="0"/>
              <a:t>- The given dataset is consistent </a:t>
            </a:r>
          </a:p>
          <a:p>
            <a:endParaRPr lang="en-US" sz="1600" b="1" dirty="0"/>
          </a:p>
          <a:p>
            <a:endParaRPr lang="en-US" b="1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Google Shape;594;p17"/>
          <p:cNvSpPr txBox="1">
            <a:spLocks/>
          </p:cNvSpPr>
          <p:nvPr/>
        </p:nvSpPr>
        <p:spPr>
          <a:xfrm>
            <a:off x="353088" y="2707876"/>
            <a:ext cx="7315752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lang="en-US" dirty="0"/>
          </a:p>
        </p:txBody>
      </p:sp>
      <p:sp>
        <p:nvSpPr>
          <p:cNvPr id="6" name="Google Shape;595;p17"/>
          <p:cNvSpPr txBox="1">
            <a:spLocks/>
          </p:cNvSpPr>
          <p:nvPr/>
        </p:nvSpPr>
        <p:spPr>
          <a:xfrm>
            <a:off x="353087" y="3316300"/>
            <a:ext cx="8752837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lang="en-US" sz="16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3921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7C2B-B2DD-4324-BE94-97105FE0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Preparation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CF40E-026C-4997-AC26-9BEE062EF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6757"/>
            <a:ext cx="5640900" cy="2640900"/>
          </a:xfrm>
        </p:spPr>
        <p:txBody>
          <a:bodyPr/>
          <a:lstStyle/>
          <a:p>
            <a:r>
              <a:rPr lang="en-US" dirty="0"/>
              <a:t>Here our target column is Duration and measurement level is continuous so if we want to find which models are suitable for that we can use Auto Numeric.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9049C-EC43-4F49-93D0-DE7E5320A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F0AE70-40BB-436F-8F2E-16F1CA230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364"/>
            <a:ext cx="9144000" cy="362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80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394A-2417-4BEA-BB02-2BC1720F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6EB2F-A5C9-47DB-ACB5-089877D11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4029"/>
            <a:ext cx="5640900" cy="26409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62FD5-1620-4018-A087-1692B7E9C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3673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FB8957-0748-4874-A69C-287D1F34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46232-1FB9-45E2-B0A2-C0A45FAF6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959" y="0"/>
            <a:ext cx="9027042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4F7A5A-FB27-4097-99AF-8941C477ACD0}"/>
              </a:ext>
            </a:extLst>
          </p:cNvPr>
          <p:cNvSpPr txBox="1"/>
          <p:nvPr/>
        </p:nvSpPr>
        <p:spPr>
          <a:xfrm>
            <a:off x="116959" y="5143500"/>
            <a:ext cx="9027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evergreenleaf.blogspot.com/2013/04/my-first-blog-award-liebster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78868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13453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Attributes Description</a:t>
            </a:r>
            <a:endParaRPr dirty="0"/>
          </a:p>
        </p:txBody>
      </p:sp>
      <p:sp>
        <p:nvSpPr>
          <p:cNvPr id="33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32616" y="1507258"/>
            <a:ext cx="7437561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Duration – Trip Duration</a:t>
            </a:r>
            <a:r>
              <a:rPr lang="en-IN" dirty="0"/>
              <a:t> </a:t>
            </a:r>
          </a:p>
          <a:p>
            <a:pPr lv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Distance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– Distance covered by bikes in meters</a:t>
            </a:r>
            <a:endParaRPr lang="en-IN" dirty="0"/>
          </a:p>
          <a:p>
            <a:pPr lvl="0"/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PLong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– Pickup Longitude</a:t>
            </a:r>
            <a:endParaRPr lang="en-IN" dirty="0"/>
          </a:p>
          <a:p>
            <a:pPr lvl="0"/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PLatd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– Pickup latitude</a:t>
            </a:r>
            <a:endParaRPr lang="en-IN" dirty="0"/>
          </a:p>
          <a:p>
            <a:pPr lvl="0"/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DLong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– Dropoff Longitude</a:t>
            </a:r>
            <a:endParaRPr lang="en-IN" dirty="0"/>
          </a:p>
          <a:p>
            <a:pPr lvl="0"/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DLatd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– Dropoff latitude</a:t>
            </a:r>
            <a:endParaRPr lang="en-IN" dirty="0"/>
          </a:p>
          <a:p>
            <a:pPr lv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Haversine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– haversine distance</a:t>
            </a:r>
            <a:endParaRPr lang="en-IN" dirty="0"/>
          </a:p>
          <a:p>
            <a:pPr lvl="0"/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Pmonth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Pickup Month</a:t>
            </a:r>
            <a:endParaRPr b="1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83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13453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Attributes Description</a:t>
            </a:r>
            <a:endParaRPr dirty="0"/>
          </a:p>
        </p:txBody>
      </p:sp>
      <p:sp>
        <p:nvSpPr>
          <p:cNvPr id="33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32616" y="1507258"/>
            <a:ext cx="7437561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Pday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– Pickup day</a:t>
            </a:r>
            <a:endParaRPr lang="en-IN" dirty="0"/>
          </a:p>
          <a:p>
            <a:pPr lvl="0"/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Phour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– Pickup Hour</a:t>
            </a:r>
            <a:endParaRPr lang="en-IN" dirty="0"/>
          </a:p>
          <a:p>
            <a:pPr lvl="0"/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Pmin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– Pickup minute</a:t>
            </a:r>
            <a:endParaRPr lang="en-IN" dirty="0"/>
          </a:p>
          <a:p>
            <a:pPr lvl="0"/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PDweek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– Pickup day of the week</a:t>
            </a:r>
            <a:endParaRPr lang="en-IN" dirty="0"/>
          </a:p>
          <a:p>
            <a:pPr lvl="0"/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Dmonth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– Dropoff Month</a:t>
            </a:r>
            <a:endParaRPr lang="en-IN" dirty="0"/>
          </a:p>
          <a:p>
            <a:pPr lvl="0"/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Dday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– </a:t>
            </a:r>
            <a:r>
              <a:rPr lang="en-IN" sz="1800" u="none" strike="noStrik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ropoff day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Dhour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– </a:t>
            </a:r>
            <a:r>
              <a:rPr lang="en-IN" sz="1800" u="none" strike="noStrik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ropoff Hour</a:t>
            </a:r>
            <a:endParaRPr lang="en-IN" dirty="0"/>
          </a:p>
          <a:p>
            <a:pPr lvl="0"/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Dmin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– </a:t>
            </a:r>
            <a:r>
              <a:rPr lang="en-IN" sz="1800" u="none" strike="noStrik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ropoff minute</a:t>
            </a:r>
            <a:endParaRPr lang="en-IN" dirty="0"/>
          </a:p>
          <a:p>
            <a:pPr lvl="0"/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Ddweek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en-IN" sz="1800" u="none" strike="noStrik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ropoff Week</a:t>
            </a:r>
            <a:endParaRPr b="1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72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13453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Attributes Description</a:t>
            </a:r>
            <a:endParaRPr dirty="0"/>
          </a:p>
        </p:txBody>
      </p:sp>
      <p:sp>
        <p:nvSpPr>
          <p:cNvPr id="33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32616" y="1507258"/>
            <a:ext cx="7437561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Temp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–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temperature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Precip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precipitation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Wind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windspeed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Humid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humidity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Solar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solar radiation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Snow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snow fall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GroundTemp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ground temperature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Dust –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 hour average fine dust concentration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80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b="1" dirty="0"/>
              <a:t>Data Description Report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371284" y="774200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20129" y="22652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Data Quantity 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55044" y="722587"/>
            <a:ext cx="6216658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Format of the data: CSV </a:t>
            </a:r>
          </a:p>
          <a:p>
            <a:r>
              <a:rPr lang="en-US" b="1" dirty="0"/>
              <a:t>Size of the database :1.2GB</a:t>
            </a:r>
            <a:br>
              <a:rPr lang="en-US" b="1" dirty="0"/>
            </a:br>
            <a:r>
              <a:rPr lang="en-US" dirty="0"/>
              <a:t>Number of rows - </a:t>
            </a:r>
            <a:r>
              <a:rPr lang="en-IN" sz="1800" b="1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9,601,139</a:t>
            </a:r>
            <a:br>
              <a:rPr lang="en-US" dirty="0"/>
            </a:br>
            <a:r>
              <a:rPr lang="en-US" dirty="0"/>
              <a:t>Number of columns – 26</a:t>
            </a:r>
          </a:p>
          <a:p>
            <a:r>
              <a:rPr lang="en-US" b="1" dirty="0"/>
              <a:t>Does the data include characteristics relevant to the business question? </a:t>
            </a:r>
            <a:br>
              <a:rPr lang="en-US" b="1" dirty="0"/>
            </a:br>
            <a:r>
              <a:rPr lang="en-US" dirty="0"/>
              <a:t>- Yes</a:t>
            </a:r>
            <a:br>
              <a:rPr lang="en-US" b="1" dirty="0"/>
            </a:br>
            <a:r>
              <a:rPr lang="en-US" dirty="0"/>
              <a:t>- Business Question = Predicting trip duration </a:t>
            </a:r>
            <a:r>
              <a:rPr lang="en-US" b="0" i="0" dirty="0">
                <a:solidFill>
                  <a:srgbClr val="1C1D1E"/>
                </a:solidFill>
                <a:effectLst/>
              </a:rPr>
              <a:t>with the combination of Seoul Bike data and weather data.</a:t>
            </a:r>
            <a:br>
              <a:rPr lang="en-US" b="1" dirty="0"/>
            </a:br>
            <a:r>
              <a:rPr lang="en-US" b="1" dirty="0"/>
              <a:t>- </a:t>
            </a:r>
            <a:r>
              <a:rPr lang="en-US" dirty="0"/>
              <a:t>The Data consists of Duration and all the other</a:t>
            </a:r>
            <a:br>
              <a:rPr lang="en-US" dirty="0"/>
            </a:br>
            <a:r>
              <a:rPr lang="en-US" dirty="0"/>
              <a:t>   attributes that can contribute to predicting the </a:t>
            </a:r>
            <a:br>
              <a:rPr lang="en-US" dirty="0"/>
            </a:br>
            <a:r>
              <a:rPr lang="en-US" dirty="0"/>
              <a:t>    Target Variable </a:t>
            </a:r>
            <a:r>
              <a:rPr lang="en-US" dirty="0" err="1"/>
              <a:t>i.e</a:t>
            </a:r>
            <a:r>
              <a:rPr lang="en-US" dirty="0"/>
              <a:t> Duration</a:t>
            </a:r>
            <a:br>
              <a:rPr lang="en-US" b="1" dirty="0"/>
            </a:br>
            <a:endParaRPr lang="en-US" b="1" dirty="0"/>
          </a:p>
          <a:p>
            <a:endParaRPr lang="en-US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Data Quality 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39980" y="1241329"/>
            <a:ext cx="6253696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Data types present :</a:t>
            </a:r>
          </a:p>
          <a:p>
            <a:endParaRPr lang="en-US" b="1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384266" y="173800"/>
            <a:ext cx="2721659" cy="2507714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8F0A64F-41AA-4353-90E0-950BCBDD0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86" y="1102455"/>
            <a:ext cx="3966583" cy="4056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11C7D-9016-454E-AAAA-02FA585B1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744" y="25080"/>
            <a:ext cx="45972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5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594904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Data Quality :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39980" y="1241329"/>
            <a:ext cx="6253696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Statistics for </a:t>
            </a:r>
          </a:p>
          <a:p>
            <a:pPr marL="114300" indent="0">
              <a:buNone/>
            </a:pPr>
            <a:r>
              <a:rPr lang="en-US" b="1" dirty="0"/>
              <a:t>the key attributes: 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6384266" y="173800"/>
            <a:ext cx="2721659" cy="2507714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F44943E-B987-4DCF-964B-33B9E6D80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030" y="835506"/>
            <a:ext cx="6746970" cy="431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134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736</TotalTime>
  <Words>1137</Words>
  <Application>Microsoft Office PowerPoint</Application>
  <PresentationFormat>On-screen Show (16:9)</PresentationFormat>
  <Paragraphs>128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Arial</vt:lpstr>
      <vt:lpstr>Raleway Thin</vt:lpstr>
      <vt:lpstr>Trebuchet MS</vt:lpstr>
      <vt:lpstr>Wingdings 3</vt:lpstr>
      <vt:lpstr>Barlow Light</vt:lpstr>
      <vt:lpstr>Barlow</vt:lpstr>
      <vt:lpstr>Facet</vt:lpstr>
      <vt:lpstr>Predictive Modelling  Group ID : G8</vt:lpstr>
      <vt:lpstr>        Seoul Bike Trip Duration               Prediction </vt:lpstr>
      <vt:lpstr>Attributes Description</vt:lpstr>
      <vt:lpstr>Attributes Description</vt:lpstr>
      <vt:lpstr>Attributes Description</vt:lpstr>
      <vt:lpstr>Data Description Report</vt:lpstr>
      <vt:lpstr>Data Quantity :</vt:lpstr>
      <vt:lpstr>Data Quality :</vt:lpstr>
      <vt:lpstr>Data Quality :</vt:lpstr>
      <vt:lpstr>Insights :</vt:lpstr>
      <vt:lpstr>Insights :</vt:lpstr>
      <vt:lpstr>Insights :</vt:lpstr>
      <vt:lpstr>Data Exploration Report</vt:lpstr>
      <vt:lpstr>Data Exploration</vt:lpstr>
      <vt:lpstr>Data Exploration</vt:lpstr>
      <vt:lpstr>Data Quality Report</vt:lpstr>
      <vt:lpstr>PowerPoint Presentation</vt:lpstr>
      <vt:lpstr>Data Quality Concerns</vt:lpstr>
      <vt:lpstr>Data Quality Concerns</vt:lpstr>
      <vt:lpstr>Data Cleaning and Preparation</vt:lpstr>
      <vt:lpstr>Data Cleaning</vt:lpstr>
      <vt:lpstr>Model Preparation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Tours And Travels Churn Prediction </dc:title>
  <cp:lastModifiedBy>Jenil Patel</cp:lastModifiedBy>
  <cp:revision>135</cp:revision>
  <dcterms:modified xsi:type="dcterms:W3CDTF">2022-04-20T06:59:46Z</dcterms:modified>
</cp:coreProperties>
</file>