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81" r:id="rId7"/>
    <p:sldId id="260" r:id="rId8"/>
    <p:sldId id="289" r:id="rId9"/>
    <p:sldId id="261" r:id="rId10"/>
    <p:sldId id="282" r:id="rId11"/>
    <p:sldId id="283" r:id="rId12"/>
    <p:sldId id="262" r:id="rId13"/>
    <p:sldId id="263" r:id="rId14"/>
    <p:sldId id="264" r:id="rId15"/>
    <p:sldId id="280" r:id="rId16"/>
    <p:sldId id="265" r:id="rId17"/>
    <p:sldId id="266" r:id="rId18"/>
    <p:sldId id="267" r:id="rId19"/>
    <p:sldId id="268" r:id="rId20"/>
    <p:sldId id="286" r:id="rId21"/>
    <p:sldId id="272" r:id="rId22"/>
    <p:sldId id="273" r:id="rId23"/>
    <p:sldId id="288" r:id="rId24"/>
    <p:sldId id="292" r:id="rId25"/>
    <p:sldId id="290" r:id="rId26"/>
    <p:sldId id="291" r:id="rId27"/>
    <p:sldId id="275" r:id="rId28"/>
    <p:sldId id="276" r:id="rId29"/>
    <p:sldId id="285" r:id="rId30"/>
    <p:sldId id="284" r:id="rId31"/>
    <p:sldId id="277" r:id="rId32"/>
    <p:sldId id="278" r:id="rId3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bib.irb.hr/datoteka/1071914" TargetMode="External"/><Relationship Id="rId2" Type="http://schemas.openxmlformats.org/officeDocument/2006/relationships/hyperlink" Target="https://doi.org/10.1080/08839514.2019.1600301"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2020-2021</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81901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r>
              <a:rPr lang="en-US" sz="1800" b="1" i="0" u="none" strike="noStrike" baseline="0" dirty="0">
                <a:latin typeface="Times New Roman" panose="02020603050405020304" pitchFamily="18" charset="0"/>
                <a:cs typeface="Times New Roman" panose="02020603050405020304" pitchFamily="18" charset="0"/>
              </a:rPr>
              <a:t>Title</a:t>
            </a:r>
            <a:r>
              <a:rPr lang="en-US" sz="1800" b="0" i="0" u="none" strike="noStrike" baseline="0" dirty="0">
                <a:latin typeface="Times New Roman" panose="02020603050405020304" pitchFamily="18" charset="0"/>
                <a:cs typeface="Times New Roman" panose="02020603050405020304" pitchFamily="18" charset="0"/>
              </a:rPr>
              <a:t> – Autonomous Vehicles and Embedded Artificial Intelligence: The Challenges of Framing Machine </a:t>
            </a:r>
            <a:r>
              <a:rPr lang="en-IN" sz="1800" b="0" i="0" u="none" strike="noStrike" baseline="0" dirty="0">
                <a:latin typeface="Times New Roman" panose="02020603050405020304" pitchFamily="18" charset="0"/>
                <a:cs typeface="Times New Roman" panose="02020603050405020304" pitchFamily="18" charset="0"/>
              </a:rPr>
              <a:t>Driving Decisions</a:t>
            </a:r>
          </a:p>
          <a:p>
            <a:pPr algn="just"/>
            <a:r>
              <a:rPr lang="en-IN" sz="1800" b="1" i="0" u="none" strike="noStrike" baseline="0" dirty="0">
                <a:latin typeface="Times New Roman" panose="02020603050405020304" pitchFamily="18" charset="0"/>
                <a:cs typeface="Times New Roman" panose="02020603050405020304" pitchFamily="18" charset="0"/>
              </a:rPr>
              <a:t>Publication</a:t>
            </a:r>
            <a:r>
              <a:rPr lang="en-IN" sz="1800" b="0" i="0" u="none" strike="noStrike" baseline="0" dirty="0">
                <a:latin typeface="Times New Roman" panose="02020603050405020304" pitchFamily="18" charset="0"/>
                <a:cs typeface="Times New Roman" panose="02020603050405020304" pitchFamily="18" charset="0"/>
              </a:rPr>
              <a:t> – XIII Conference on Transport Engineering, CIT2018</a:t>
            </a:r>
          </a:p>
          <a:p>
            <a:pPr algn="just"/>
            <a:r>
              <a:rPr lang="en-IN" sz="1800" b="1" i="0" u="none" strike="noStrike" baseline="0" dirty="0">
                <a:latin typeface="Times New Roman" panose="02020603050405020304" pitchFamily="18" charset="0"/>
                <a:cs typeface="Times New Roman" panose="02020603050405020304" pitchFamily="18" charset="0"/>
              </a:rPr>
              <a:t>Author</a:t>
            </a:r>
            <a:r>
              <a:rPr lang="en-IN" sz="1800" b="0"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Name</a:t>
            </a:r>
            <a:r>
              <a:rPr lang="en-IN" sz="1800" b="0" i="0" u="none" strike="noStrike" baseline="0" dirty="0">
                <a:latin typeface="Times New Roman" panose="02020603050405020304" pitchFamily="18" charset="0"/>
                <a:cs typeface="Times New Roman" panose="02020603050405020304" pitchFamily="18" charset="0"/>
              </a:rPr>
              <a:t> - </a:t>
            </a:r>
            <a:r>
              <a:rPr lang="fi-FI" sz="1800" b="0" i="0" u="none" strike="noStrike" baseline="0" dirty="0">
                <a:latin typeface="Times New Roman" panose="02020603050405020304" pitchFamily="18" charset="0"/>
                <a:cs typeface="Times New Roman" panose="02020603050405020304" pitchFamily="18" charset="0"/>
              </a:rPr>
              <a:t>Martin Cunneen, Martin Mullins, and </a:t>
            </a:r>
            <a:r>
              <a:rPr lang="en-IN" sz="1800" b="0" i="0" u="none" strike="noStrike" baseline="0" dirty="0">
                <a:latin typeface="Times New Roman" panose="02020603050405020304" pitchFamily="18" charset="0"/>
                <a:cs typeface="Times New Roman" panose="02020603050405020304" pitchFamily="18" charset="0"/>
              </a:rPr>
              <a:t>Finbarr Murphy</a:t>
            </a:r>
          </a:p>
          <a:p>
            <a:pPr algn="just"/>
            <a:r>
              <a:rPr lang="en-US" sz="1800" b="1" i="0" u="none" strike="noStrike" baseline="0" dirty="0">
                <a:latin typeface="Times New Roman" panose="02020603050405020304" pitchFamily="18" charset="0"/>
                <a:cs typeface="Times New Roman" panose="02020603050405020304" pitchFamily="18" charset="0"/>
              </a:rPr>
              <a:t>Conclusion</a:t>
            </a:r>
            <a:r>
              <a:rPr lang="en-US" sz="1800" b="0" i="0" u="none" strike="noStrike" baseline="0" dirty="0">
                <a:latin typeface="Times New Roman" panose="02020603050405020304" pitchFamily="18" charset="0"/>
                <a:cs typeface="Times New Roman" panose="02020603050405020304" pitchFamily="18" charset="0"/>
              </a:rPr>
              <a:t> – [2]The paper covered the moral decisioning problems faced by algorithms while driving. How not having an emotional quotient may affect the weighted inputs and their corresponding outputs. This paper focused more on ethical challenges as well as the social dilemma that can revolve around autonomous cars and how over-fitting of data while training can make the AI model biased to certain aspects and how this problem is solved by having appropriate diversified datasets and sufficient training </a:t>
            </a:r>
            <a:r>
              <a:rPr lang="en-IN" sz="1800" b="0" i="0" u="none" strike="noStrike" baseline="0" dirty="0">
                <a:latin typeface="Times New Roman" panose="02020603050405020304" pitchFamily="18" charset="0"/>
                <a:cs typeface="Times New Roman" panose="02020603050405020304" pitchFamily="18" charset="0"/>
              </a:rPr>
              <a:t>of the model.</a:t>
            </a:r>
            <a:endParaRPr lang="en-IN" sz="18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985706"/>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US" altLang="en-US" dirty="0">
                <a:latin typeface="Times New Roman" panose="02020603050405020304" pitchFamily="18" charset="0"/>
                <a:cs typeface="Times New Roman" panose="02020603050405020304" pitchFamily="18" charset="0"/>
              </a:rPr>
              <a:t>Every year, traffic accidents account for 2.2% of global deaths. That stacks up to roughly 1.3 million a year — 3,287 a day. On top of this, some 20–50 million people are seriously injured in auto-related accidents each year. The root of these accidents? Human error.</a:t>
            </a:r>
          </a:p>
          <a:p>
            <a:pPr marL="457200" indent="-342360" algn="just">
              <a:lnSpc>
                <a:spcPct val="115000"/>
              </a:lnSpc>
              <a:buClr>
                <a:srgbClr val="000000"/>
              </a:buClr>
              <a:buFont typeface="Old Standard TT"/>
              <a:buChar char="●"/>
            </a:pPr>
            <a:r>
              <a:rPr lang="en-US" altLang="en-US" dirty="0">
                <a:latin typeface="Times New Roman" panose="02020603050405020304" pitchFamily="18" charset="0"/>
                <a:cs typeface="Times New Roman" panose="02020603050405020304" pitchFamily="18" charset="0"/>
              </a:rPr>
              <a:t>Unintentional or foolish interruptions caused by the pedestrians, domestic animals and other drivers on road results in accidents and loss of both health and wealth.</a:t>
            </a:r>
          </a:p>
          <a:p>
            <a:pPr marL="457200" indent="-342360" algn="just">
              <a:lnSpc>
                <a:spcPct val="115000"/>
              </a:lnSpc>
              <a:buClr>
                <a:srgbClr val="000000"/>
              </a:buClr>
              <a:buFont typeface="Old Standard TT"/>
              <a:buChar char="●"/>
            </a:pPr>
            <a:r>
              <a:rPr lang="en-IN" altLang="en-US" dirty="0">
                <a:latin typeface="Times New Roman" panose="02020603050405020304" pitchFamily="18" charset="0"/>
                <a:cs typeface="Times New Roman" panose="02020603050405020304" pitchFamily="18" charset="0"/>
              </a:rPr>
              <a:t>In 2020, 10,010 four-wheelers </a:t>
            </a:r>
            <a:r>
              <a:rPr lang="en-US" altLang="en-US" dirty="0">
                <a:latin typeface="Times New Roman" panose="02020603050405020304" pitchFamily="18" charset="0"/>
                <a:cs typeface="Times New Roman" panose="02020603050405020304" pitchFamily="18" charset="0"/>
              </a:rPr>
              <a:t>were towed away for wrong parking and a fine of Rs 85,73,642 was recovered.</a:t>
            </a:r>
          </a:p>
          <a:p>
            <a:pPr marL="457200" indent="-342360" algn="just">
              <a:lnSpc>
                <a:spcPct val="115000"/>
              </a:lnSpc>
              <a:buClr>
                <a:srgbClr val="000000"/>
              </a:buClr>
              <a:buFont typeface="Old Standard TT"/>
              <a:buChar char="●"/>
            </a:pPr>
            <a:r>
              <a:rPr lang="en-US" altLang="en-US" dirty="0">
                <a:latin typeface="Times New Roman" panose="02020603050405020304" pitchFamily="18" charset="0"/>
                <a:cs typeface="Times New Roman" panose="02020603050405020304" pitchFamily="18" charset="0"/>
              </a:rPr>
              <a:t>People having disabilities require drivers to carry them around or have to modify their cars with attachments which costs them a lot of money.</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Proof of concept of Autonomous Vehicles.</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Design of highly efficient completely autonomous commercial cars.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solidFill>
                  <a:srgbClr val="000000"/>
                </a:solidFill>
                <a:latin typeface="Times New Roman" panose="02020603050405020304" pitchFamily="18" charset="0"/>
                <a:ea typeface="Old Standard TT"/>
                <a:cs typeface="Times New Roman" panose="02020603050405020304" pitchFamily="18" charset="0"/>
              </a:rPr>
              <a:t>Hardware –</a:t>
            </a:r>
          </a:p>
          <a:p>
            <a:pPr marL="1314990" lvl="2" indent="-28575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GSM Module</a:t>
            </a:r>
          </a:p>
          <a:p>
            <a:pPr marL="1314990" lvl="2" indent="-285750">
              <a:lnSpc>
                <a:spcPct val="115000"/>
              </a:lnSpc>
              <a:buClr>
                <a:srgbClr val="000000"/>
              </a:buClr>
              <a:buFont typeface="Arial" panose="020B0604020202020204" pitchFamily="34" charset="0"/>
              <a:buChar char="•"/>
            </a:pPr>
            <a:r>
              <a:rPr lang="en-IN" b="0" strike="noStrike" spc="-1" dirty="0">
                <a:solidFill>
                  <a:srgbClr val="000000"/>
                </a:solidFill>
                <a:latin typeface="Old Standard TT"/>
                <a:ea typeface="Old Standard TT"/>
              </a:rPr>
              <a:t> </a:t>
            </a:r>
            <a:r>
              <a:rPr lang="en-IN" dirty="0" err="1">
                <a:latin typeface="Times New Roman" panose="02020603050405020304" pitchFamily="18" charset="0"/>
                <a:cs typeface="Times New Roman" panose="02020603050405020304" pitchFamily="18" charset="0"/>
              </a:rPr>
              <a:t>Nvdia</a:t>
            </a:r>
            <a:r>
              <a:rPr lang="en-IN" dirty="0">
                <a:latin typeface="Times New Roman" panose="02020603050405020304" pitchFamily="18" charset="0"/>
                <a:cs typeface="Times New Roman" panose="02020603050405020304" pitchFamily="18" charset="0"/>
              </a:rPr>
              <a:t> Jetson Nano 2GB Developer Kit</a:t>
            </a:r>
          </a:p>
          <a:p>
            <a:pPr marL="1314990" lvl="2" indent="-28575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Li-Po Batteries </a:t>
            </a:r>
          </a:p>
          <a:p>
            <a:pPr marL="1314990" lvl="2" indent="-28575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L298D – motor driver</a:t>
            </a:r>
          </a:p>
          <a:p>
            <a:pPr marL="1314990" lvl="2" indent="-285750">
              <a:lnSpc>
                <a:spcPct val="115000"/>
              </a:lnSpc>
              <a:buClr>
                <a:srgbClr val="000000"/>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Battery operated DC Motor </a:t>
            </a:r>
            <a:r>
              <a:rPr lang="en-IN" b="0" strike="noStrike" spc="-1" dirty="0">
                <a:solidFill>
                  <a:srgbClr val="000000"/>
                </a:solidFill>
                <a:latin typeface="Old Standard TT"/>
                <a:ea typeface="Old Standard TT"/>
              </a:rPr>
              <a:t>  </a:t>
            </a:r>
          </a:p>
          <a:p>
            <a:pPr marL="1314990" lvl="2" indent="-285750">
              <a:lnSpc>
                <a:spcPct val="115000"/>
              </a:lnSpc>
              <a:buClr>
                <a:srgbClr val="000000"/>
              </a:buClr>
              <a:buFont typeface="Arial" panose="020B0604020202020204" pitchFamily="34" charset="0"/>
              <a:buChar char="•"/>
            </a:pPr>
            <a:r>
              <a:rPr lang="en-IN" spc="-1" dirty="0" err="1">
                <a:solidFill>
                  <a:srgbClr val="000000"/>
                </a:solidFill>
                <a:latin typeface="Old Standard TT"/>
                <a:ea typeface="Old Standard TT"/>
              </a:rPr>
              <a:t>LiDar</a:t>
            </a:r>
            <a:r>
              <a:rPr lang="en-IN" spc="-1" dirty="0">
                <a:solidFill>
                  <a:srgbClr val="000000"/>
                </a:solidFill>
                <a:latin typeface="Old Standard TT"/>
                <a:ea typeface="Old Standard TT"/>
              </a:rPr>
              <a:t> </a:t>
            </a:r>
            <a:r>
              <a:rPr lang="en-IN" b="0" strike="noStrike" spc="-1" dirty="0">
                <a:solidFill>
                  <a:srgbClr val="000000"/>
                </a:solidFill>
                <a:latin typeface="Old Standard TT"/>
                <a:ea typeface="Old Standard TT"/>
              </a:rPr>
              <a:t>                           </a:t>
            </a:r>
          </a:p>
          <a:p>
            <a:pPr marL="1314990" lvl="2" indent="-285750">
              <a:lnSpc>
                <a:spcPct val="115000"/>
              </a:lnSpc>
              <a:buClr>
                <a:srgbClr val="000000"/>
              </a:buClr>
              <a:buFont typeface="Arial" panose="020B0604020202020204" pitchFamily="34" charset="0"/>
              <a:buChar char="•"/>
            </a:pPr>
            <a:r>
              <a:rPr lang="en-IN" spc="-1" dirty="0">
                <a:solidFill>
                  <a:srgbClr val="000000"/>
                </a:solidFill>
                <a:latin typeface="Old Standard TT"/>
              </a:rPr>
              <a:t>Servo motor</a:t>
            </a:r>
          </a:p>
          <a:p>
            <a:pPr marL="1314990" lvl="2" indent="-285750">
              <a:lnSpc>
                <a:spcPct val="115000"/>
              </a:lnSpc>
              <a:buClr>
                <a:srgbClr val="000000"/>
              </a:buClr>
              <a:buFont typeface="Arial" panose="020B0604020202020204" pitchFamily="34" charset="0"/>
              <a:buChar char="•"/>
            </a:pPr>
            <a:r>
              <a:rPr lang="en-IN" b="0" strike="noStrike" spc="-1" dirty="0">
                <a:solidFill>
                  <a:srgbClr val="000000"/>
                </a:solidFill>
                <a:latin typeface="Old Standard TT"/>
              </a:rPr>
              <a:t>Camera</a:t>
            </a:r>
          </a:p>
          <a:p>
            <a:pPr marL="1314990" lvl="2" indent="-285750">
              <a:lnSpc>
                <a:spcPct val="115000"/>
              </a:lnSpc>
              <a:buClr>
                <a:srgbClr val="000000"/>
              </a:buClr>
              <a:buFont typeface="Arial" panose="020B0604020202020204" pitchFamily="34" charset="0"/>
              <a:buChar char="•"/>
            </a:pPr>
            <a:r>
              <a:rPr lang="en-IN" spc="-1" dirty="0">
                <a:solidFill>
                  <a:srgbClr val="000000"/>
                </a:solidFill>
                <a:latin typeface="Old Standard TT"/>
              </a:rPr>
              <a:t>Ultra-sonic sensors</a:t>
            </a:r>
            <a:endParaRPr lang="en-IN"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1.6 Technology stack</a:t>
            </a:r>
            <a:endParaRPr lang="en-IN" sz="3000" b="0" strike="noStrike" spc="-1">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Old Standard TT"/>
              <a:buChar char="●"/>
            </a:pPr>
            <a:r>
              <a:rPr lang="en-IN" spc="-1" dirty="0">
                <a:solidFill>
                  <a:srgbClr val="000000"/>
                </a:solidFill>
                <a:latin typeface="Times New Roman" panose="02020603050405020304" pitchFamily="18" charset="0"/>
                <a:cs typeface="Times New Roman" panose="02020603050405020304" pitchFamily="18" charset="0"/>
              </a:rPr>
              <a:t>Software –</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Flutter </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Firebase</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Python </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OpenCV2</a:t>
            </a:r>
          </a:p>
          <a:p>
            <a:pPr marL="1828800" lvl="3" indent="-457200" algn="just">
              <a:buFont typeface="Arial" panose="020B0604020202020204" pitchFamily="34" charset="0"/>
              <a:buChar char="•"/>
              <a:defRPr/>
            </a:pPr>
            <a:r>
              <a:rPr lang="en-IN" dirty="0" err="1">
                <a:latin typeface="Times New Roman" panose="02020603050405020304" pitchFamily="18" charset="0"/>
                <a:cs typeface="Times New Roman" panose="02020603050405020304" pitchFamily="18" charset="0"/>
              </a:rPr>
              <a:t>Tensorflow</a:t>
            </a:r>
            <a:endParaRPr lang="en-IN" dirty="0">
              <a:latin typeface="Times New Roman" panose="02020603050405020304" pitchFamily="18" charset="0"/>
              <a:cs typeface="Times New Roman" panose="02020603050405020304" pitchFamily="18" charset="0"/>
            </a:endParaRPr>
          </a:p>
          <a:p>
            <a:pPr marL="1828800" lvl="3" indent="-457200" algn="just">
              <a:buFont typeface="Arial" panose="020B0604020202020204" pitchFamily="34" charset="0"/>
              <a:buChar char="•"/>
              <a:defRPr/>
            </a:pP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Framework</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Jetpack SDK – OS development Board</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You Only Look Once Algorithm ( YOLO) – object detection</a:t>
            </a:r>
          </a:p>
          <a:p>
            <a:pPr marL="1828800" lvl="3" indent="-457200" algn="jus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Dijkstra Algorithm – shortest path finding </a:t>
            </a:r>
          </a:p>
          <a:p>
            <a:pPr marL="1828800" lvl="3" indent="-457200" algn="just">
              <a:buFont typeface="Arial" panose="020B0604020202020204" pitchFamily="34" charset="0"/>
              <a:buChar char="•"/>
              <a:defRPr/>
            </a:pP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Nvidia Disco box Image </a:t>
            </a:r>
            <a:r>
              <a:rPr lang="en-IN" b="0" strike="noStrike" spc="-1" dirty="0" err="1">
                <a:solidFill>
                  <a:srgbClr val="000000"/>
                </a:solidFill>
                <a:latin typeface="Times New Roman" panose="02020603050405020304" pitchFamily="18" charset="0"/>
                <a:ea typeface="Old Standard TT"/>
                <a:cs typeface="Times New Roman" panose="02020603050405020304" pitchFamily="18" charset="0"/>
              </a:rPr>
              <a:t>Segemtation</a:t>
            </a:r>
            <a:r>
              <a:rPr lang="en-IN"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b="0" strike="noStrike" spc="-1" dirty="0">
                <a:solidFill>
                  <a:srgbClr val="000000"/>
                </a:solidFill>
                <a:latin typeface="Old Standard TT"/>
                <a:ea typeface="Old Standard TT"/>
              </a:rPr>
              <a:t>                        </a:t>
            </a:r>
            <a:endParaRPr lang="en-IN" b="0" strike="noStrike" spc="-1" dirty="0">
              <a:latin typeface="Arial"/>
            </a:endParaRPr>
          </a:p>
          <a:p>
            <a:pPr marL="457200" indent="-227880" algn="just">
              <a:lnSpc>
                <a:spcPct val="115000"/>
              </a:lnSpc>
            </a:pPr>
            <a:endParaRPr lang="en-IN" sz="1800" b="0" strike="noStrike" spc="-1" dirty="0">
              <a:latin typeface="Arial"/>
            </a:endParaRPr>
          </a:p>
        </p:txBody>
      </p:sp>
    </p:spTree>
    <p:extLst>
      <p:ext uri="{BB962C8B-B14F-4D97-AF65-F5344CB8AC3E}">
        <p14:creationId xmlns:p14="http://schemas.microsoft.com/office/powerpoint/2010/main" val="16560892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280109"/>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Benefits for environment &amp; Society</a:t>
            </a:r>
            <a:endParaRPr lang="en-IN" sz="3000" b="0" strike="noStrike" spc="-1" dirty="0">
              <a:latin typeface="Arial"/>
            </a:endParaRPr>
          </a:p>
        </p:txBody>
      </p:sp>
      <p:sp>
        <p:nvSpPr>
          <p:cNvPr id="97" name="CustomShape 2"/>
          <p:cNvSpPr/>
          <p:nvPr/>
        </p:nvSpPr>
        <p:spPr>
          <a:xfrm>
            <a:off x="311760" y="586289"/>
            <a:ext cx="8519760" cy="442345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457200" algn="just" eaLnBrk="1" hangingPunct="1">
              <a:spcBef>
                <a:spcPct val="0"/>
              </a:spcBef>
              <a:spcAft>
                <a:spcPts val="1413"/>
              </a:spcAft>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Every year, traffic accidents account for 2.2% of global deaths. That stacks up to roughly 1.3 million a year — 3,287 a day. On top of this, some 20–50 million people are seriously injured in auto-related accidents each year. The root of these accidents? Human error.</a:t>
            </a:r>
          </a:p>
          <a:p>
            <a:pPr marL="457200" indent="-457200" algn="just" eaLnBrk="1" hangingPunct="1">
              <a:spcBef>
                <a:spcPct val="0"/>
              </a:spcBef>
              <a:spcAft>
                <a:spcPts val="1413"/>
              </a:spcAft>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Unintentional or foolish interruptions caused by the pedestrians, domestic animals and other drivers on road results in accidents and loss of both health and wealth.</a:t>
            </a:r>
          </a:p>
          <a:p>
            <a:pPr marL="457200" indent="-457200" algn="just" eaLnBrk="1" hangingPunct="1">
              <a:spcBef>
                <a:spcPct val="0"/>
              </a:spcBef>
              <a:spcAft>
                <a:spcPts val="1413"/>
              </a:spcAft>
              <a:buFont typeface="Arial" panose="020B0604020202020204" pitchFamily="34" charset="0"/>
              <a:buChar char="•"/>
              <a:defRPr/>
            </a:pPr>
            <a:r>
              <a:rPr lang="en-IN" altLang="en-US" dirty="0">
                <a:latin typeface="Times New Roman" panose="02020603050405020304" pitchFamily="18" charset="0"/>
                <a:cs typeface="Times New Roman" panose="02020603050405020304" pitchFamily="18" charset="0"/>
              </a:rPr>
              <a:t>In 2020, 10,010 four-wheelers </a:t>
            </a:r>
            <a:r>
              <a:rPr lang="en-US" altLang="en-US" dirty="0">
                <a:latin typeface="Times New Roman" panose="02020603050405020304" pitchFamily="18" charset="0"/>
                <a:cs typeface="Times New Roman" panose="02020603050405020304" pitchFamily="18" charset="0"/>
              </a:rPr>
              <a:t>were towed away for wrong parking and a fine of Rs 85,73,642 was recovered.</a:t>
            </a:r>
          </a:p>
          <a:p>
            <a:pPr marL="457200" indent="-457200" algn="just" eaLnBrk="1" hangingPunct="1">
              <a:spcBef>
                <a:spcPct val="0"/>
              </a:spcBef>
              <a:spcAft>
                <a:spcPts val="1413"/>
              </a:spcAft>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People having disabilities require drivers to carry them around or have to modify their cars with attachments which costs them a lot of money.</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457200" algn="just" eaLnBrk="1" hangingPunct="1">
              <a:spcBef>
                <a:spcPct val="0"/>
              </a:spcBef>
              <a:spcAft>
                <a:spcPts val="1413"/>
              </a:spcAft>
              <a:buFont typeface="Arial" panose="020B0604020202020204" pitchFamily="34" charset="0"/>
              <a:buChar char="•"/>
              <a:defRPr/>
            </a:pPr>
            <a:r>
              <a:rPr lang="en-IN" spc="-1" dirty="0">
                <a:solidFill>
                  <a:srgbClr val="000000"/>
                </a:solidFill>
                <a:latin typeface="Times New Roman" panose="02020603050405020304" pitchFamily="18" charset="0"/>
                <a:ea typeface="Old Standard TT"/>
                <a:cs typeface="Times New Roman" panose="02020603050405020304" pitchFamily="18" charset="0"/>
              </a:rPr>
              <a:t>Above stated points will be encountered by our proposed system and this will be beneficial for our society </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73377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r>
              <a:rPr lang="en-US" sz="1800" b="0" i="0" u="none" strike="noStrike" baseline="0" dirty="0">
                <a:latin typeface="Times New Roman" panose="02020603050405020304" pitchFamily="18" charset="0"/>
                <a:cs typeface="Times New Roman" panose="02020603050405020304" pitchFamily="18" charset="0"/>
              </a:rPr>
              <a:t>Our proposed system architecture will be a completely autonomous riding system scaled down to the size of an </a:t>
            </a:r>
            <a:r>
              <a:rPr lang="en-US" sz="1800" b="0" i="0" u="none" strike="noStrike" baseline="0" dirty="0" err="1">
                <a:latin typeface="Times New Roman" panose="02020603050405020304" pitchFamily="18" charset="0"/>
                <a:cs typeface="Times New Roman" panose="02020603050405020304" pitchFamily="18" charset="0"/>
              </a:rPr>
              <a:t>Rc</a:t>
            </a:r>
            <a:r>
              <a:rPr lang="en-US" sz="1800" b="0" i="0" u="none" strike="noStrike" baseline="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sized </a:t>
            </a:r>
            <a:r>
              <a:rPr lang="en-US" sz="1800" b="0" i="0" u="none" strike="noStrike" baseline="0" dirty="0">
                <a:latin typeface="Times New Roman" panose="02020603050405020304" pitchFamily="18" charset="0"/>
                <a:cs typeface="Times New Roman" panose="02020603050405020304" pitchFamily="18" charset="0"/>
              </a:rPr>
              <a:t>car that will have its own –</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Environment sensing techniques for detection and identification </a:t>
            </a:r>
            <a:r>
              <a:rPr lang="en-IN" sz="1800" b="0" i="0" u="none" strike="noStrike" baseline="0" dirty="0">
                <a:latin typeface="Times New Roman" panose="02020603050405020304" pitchFamily="18" charset="0"/>
                <a:cs typeface="Times New Roman" panose="02020603050405020304" pitchFamily="18" charset="0"/>
              </a:rPr>
              <a:t>of objects.</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Decision making system driven by traffic rules and selective </a:t>
            </a:r>
            <a:r>
              <a:rPr lang="en-IN" sz="1800" b="0" i="0" u="none" strike="noStrike" baseline="0" dirty="0">
                <a:latin typeface="Times New Roman" panose="02020603050405020304" pitchFamily="18" charset="0"/>
                <a:cs typeface="Times New Roman" panose="02020603050405020304" pitchFamily="18" charset="0"/>
              </a:rPr>
              <a:t>moral/ethical values.</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Prediction model to predict certain movements in environment and prevent/</a:t>
            </a:r>
            <a:r>
              <a:rPr lang="en-US" sz="1800" b="0" i="0" u="none" strike="noStrike" baseline="0" dirty="0" err="1">
                <a:latin typeface="Times New Roman" panose="02020603050405020304" pitchFamily="18" charset="0"/>
                <a:cs typeface="Times New Roman" panose="02020603050405020304" pitchFamily="18" charset="0"/>
              </a:rPr>
              <a:t>minimise</a:t>
            </a:r>
            <a:r>
              <a:rPr lang="en-US" sz="1800" b="0" i="0" u="none" strike="noStrike" baseline="0" dirty="0">
                <a:latin typeface="Times New Roman" panose="02020603050405020304" pitchFamily="18" charset="0"/>
                <a:cs typeface="Times New Roman" panose="02020603050405020304" pitchFamily="18" charset="0"/>
              </a:rPr>
              <a:t>    harm caused from severe accidents, by taking actions before they occur.</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Shortest path finding system to find the route with shortest distance to reach the destination</a:t>
            </a:r>
            <a:r>
              <a:rPr lang="en-IN" i="0" u="none" spc="-1" baseline="0" dirty="0">
                <a:solidFill>
                  <a:srgbClr val="0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Hardware system with actuators for smooth movement of car based on commands given by the decision-making </a:t>
            </a:r>
            <a:r>
              <a:rPr lang="en-IN" sz="1800" b="0" i="0" u="none" strike="noStrike" baseline="0" dirty="0">
                <a:latin typeface="Times New Roman" panose="02020603050405020304" pitchFamily="18" charset="0"/>
                <a:cs typeface="Times New Roman" panose="02020603050405020304" pitchFamily="18" charset="0"/>
              </a:rPr>
              <a:t>system. </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Mobile Application that will have the options for selecting destination, starting and stopping, and video feedback from car’s cameras. The rider in the car will also have</a:t>
            </a:r>
          </a:p>
          <a:p>
            <a:pPr algn="just"/>
            <a:r>
              <a:rPr lang="en-US" sz="1800" b="0" i="0" u="none" strike="noStrike" baseline="0" dirty="0">
                <a:latin typeface="Times New Roman" panose="02020603050405020304" pitchFamily="18" charset="0"/>
                <a:cs typeface="Times New Roman" panose="02020603050405020304" pitchFamily="18" charset="0"/>
              </a:rPr>
              <a:t>     override access to the cars control for emergency through </a:t>
            </a:r>
            <a:r>
              <a:rPr lang="en-IN" sz="1800" b="0" i="0" u="none" strike="noStrike" baseline="0" dirty="0">
                <a:latin typeface="Times New Roman" panose="02020603050405020304" pitchFamily="18" charset="0"/>
                <a:cs typeface="Times New Roman" panose="02020603050405020304" pitchFamily="18" charset="0"/>
              </a:rPr>
              <a:t>the mobile application.</a:t>
            </a:r>
            <a:endParaRPr lang="en-IN" sz="18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36180D1E-ACAA-40CC-91D5-F6FF8C6556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7810" y="1171440"/>
            <a:ext cx="4548379" cy="3527100"/>
          </a:xfrm>
          <a:prstGeom prst="rect">
            <a:avLst/>
          </a:prstGeom>
        </p:spPr>
      </p:pic>
      <p:sp>
        <p:nvSpPr>
          <p:cNvPr id="4" name="TextBox 3">
            <a:extLst>
              <a:ext uri="{FF2B5EF4-FFF2-40B4-BE49-F238E27FC236}">
                <a16:creationId xmlns:a16="http://schemas.microsoft.com/office/drawing/2014/main" id="{EA1ACDD8-54A0-4051-B84E-C4B20490B98E}"/>
              </a:ext>
            </a:extLst>
          </p:cNvPr>
          <p:cNvSpPr txBox="1"/>
          <p:nvPr/>
        </p:nvSpPr>
        <p:spPr>
          <a:xfrm>
            <a:off x="3397816" y="4698540"/>
            <a:ext cx="344837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2.2.1 – Circuit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36180D1E-ACAA-40CC-91D5-F6FF8C6556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0614" y="1534913"/>
            <a:ext cx="8782050" cy="2669654"/>
          </a:xfrm>
          <a:prstGeom prst="rect">
            <a:avLst/>
          </a:prstGeom>
        </p:spPr>
      </p:pic>
      <p:sp>
        <p:nvSpPr>
          <p:cNvPr id="4" name="TextBox 3">
            <a:extLst>
              <a:ext uri="{FF2B5EF4-FFF2-40B4-BE49-F238E27FC236}">
                <a16:creationId xmlns:a16="http://schemas.microsoft.com/office/drawing/2014/main" id="{EA1ACDD8-54A0-4051-B84E-C4B20490B98E}"/>
              </a:ext>
            </a:extLst>
          </p:cNvPr>
          <p:cNvSpPr txBox="1"/>
          <p:nvPr/>
        </p:nvSpPr>
        <p:spPr>
          <a:xfrm>
            <a:off x="3227162" y="4378392"/>
            <a:ext cx="344837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2.2.2 – Application Flow</a:t>
            </a:r>
          </a:p>
        </p:txBody>
      </p:sp>
    </p:spTree>
    <p:extLst>
      <p:ext uri="{BB962C8B-B14F-4D97-AF65-F5344CB8AC3E}">
        <p14:creationId xmlns:p14="http://schemas.microsoft.com/office/powerpoint/2010/main" val="20518412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3000" y="1852047"/>
            <a:ext cx="8118000" cy="335519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dirty="0">
                <a:solidFill>
                  <a:srgbClr val="FFFBF0"/>
                </a:solidFill>
                <a:latin typeface="Times New Roman"/>
                <a:ea typeface="Times New Roman"/>
              </a:rPr>
              <a:t>                                                    A Project Report on</a:t>
            </a:r>
          </a:p>
          <a:p>
            <a:pPr>
              <a:lnSpc>
                <a:spcPct val="100000"/>
              </a:lnSpc>
            </a:pPr>
            <a:r>
              <a:rPr lang="en-IN" sz="1600" spc="-1" dirty="0">
                <a:solidFill>
                  <a:srgbClr val="FFFBF0"/>
                </a:solidFill>
                <a:latin typeface="Times New Roman"/>
              </a:rPr>
              <a:t>Machine-</a:t>
            </a:r>
            <a:r>
              <a:rPr lang="en-IN" sz="1600" spc="-1" dirty="0" err="1">
                <a:solidFill>
                  <a:srgbClr val="FFFBF0"/>
                </a:solidFill>
                <a:latin typeface="Times New Roman"/>
              </a:rPr>
              <a:t>Learniing</a:t>
            </a:r>
            <a:r>
              <a:rPr lang="en-IN" sz="1600" spc="-1" dirty="0">
                <a:solidFill>
                  <a:srgbClr val="FFFBF0"/>
                </a:solidFill>
                <a:latin typeface="Times New Roman"/>
              </a:rPr>
              <a:t> based Autonomous Riding System (M.A.R.S)</a:t>
            </a:r>
            <a:br>
              <a:rPr sz="1600" dirty="0"/>
            </a:br>
            <a:r>
              <a:rPr lang="en-IN" sz="1600" b="0" strike="noStrike" spc="-1" dirty="0">
                <a:solidFill>
                  <a:srgbClr val="FFFBF0"/>
                </a:solidFill>
                <a:latin typeface="Times New Roman"/>
                <a:ea typeface="Times New Roman"/>
              </a:rPr>
              <a:t>Submitted in partial </a:t>
            </a:r>
            <a:r>
              <a:rPr lang="en-IN" sz="1600" b="0" strike="noStrike" spc="-1" dirty="0" err="1">
                <a:solidFill>
                  <a:srgbClr val="FFFBF0"/>
                </a:solidFill>
                <a:latin typeface="Times New Roman"/>
                <a:ea typeface="Times New Roman"/>
              </a:rPr>
              <a:t>fulfillment</a:t>
            </a:r>
            <a:r>
              <a:rPr lang="en-IN" sz="1600" b="0" strike="noStrike" spc="-1" dirty="0">
                <a:solidFill>
                  <a:srgbClr val="FFFBF0"/>
                </a:solidFill>
                <a:latin typeface="Times New Roman"/>
                <a:ea typeface="Times New Roman"/>
              </a:rPr>
              <a:t> of the degree of</a:t>
            </a:r>
            <a:br>
              <a:rPr sz="1600" dirty="0"/>
            </a:br>
            <a:r>
              <a:rPr lang="en-IN" sz="1600" b="0" strike="noStrike" spc="-1" dirty="0">
                <a:solidFill>
                  <a:srgbClr val="FFFBF0"/>
                </a:solidFill>
                <a:latin typeface="Times New Roman"/>
                <a:ea typeface="Times New Roman"/>
              </a:rPr>
              <a:t>Bachelor of Engineering(Sem-8) in </a:t>
            </a:r>
            <a:r>
              <a:rPr lang="en-IN" sz="1600" b="1" strike="noStrike" spc="-1" dirty="0">
                <a:solidFill>
                  <a:srgbClr val="FFFBF0"/>
                </a:solidFill>
                <a:latin typeface="Times New Roman"/>
                <a:ea typeface="Times New Roman"/>
              </a:rPr>
              <a:t>INFORMATION TECHNOLOGY</a:t>
            </a:r>
            <a:br>
              <a:rPr sz="1600" dirty="0"/>
            </a:br>
            <a:endParaRPr lang="en-IN" sz="1600" dirty="0"/>
          </a:p>
          <a:p>
            <a:pPr>
              <a:lnSpc>
                <a:spcPct val="100000"/>
              </a:lnSpc>
            </a:pPr>
            <a:r>
              <a:rPr lang="en-IN" sz="1600" b="0" strike="noStrike" spc="-1" dirty="0">
                <a:solidFill>
                  <a:srgbClr val="FFFBF0"/>
                </a:solidFill>
                <a:latin typeface="Times New Roman"/>
                <a:ea typeface="Times New Roman"/>
              </a:rPr>
              <a:t>By</a:t>
            </a:r>
            <a:br>
              <a:rPr sz="1600" dirty="0"/>
            </a:br>
            <a:r>
              <a:rPr lang="en-IN" sz="1600" b="0" strike="noStrike" spc="-1" dirty="0">
                <a:solidFill>
                  <a:srgbClr val="FFFBF0"/>
                </a:solidFill>
                <a:latin typeface="Times New Roman"/>
                <a:ea typeface="Times New Roman"/>
              </a:rPr>
              <a:t>Fenil Bhimani - 19204012</a:t>
            </a:r>
            <a:br>
              <a:rPr sz="1600" dirty="0"/>
            </a:br>
            <a:r>
              <a:rPr lang="en-IN" sz="1600" spc="-1" dirty="0">
                <a:solidFill>
                  <a:srgbClr val="FFFBF0"/>
                </a:solidFill>
                <a:latin typeface="Times New Roman"/>
              </a:rPr>
              <a:t>Om </a:t>
            </a:r>
            <a:r>
              <a:rPr lang="en-IN" sz="1600" spc="-1" dirty="0" err="1">
                <a:solidFill>
                  <a:srgbClr val="FFFBF0"/>
                </a:solidFill>
                <a:latin typeface="Times New Roman"/>
              </a:rPr>
              <a:t>Bheda</a:t>
            </a:r>
            <a:r>
              <a:rPr lang="en-IN" sz="1600" spc="-1" dirty="0">
                <a:solidFill>
                  <a:srgbClr val="FFFBF0"/>
                </a:solidFill>
                <a:latin typeface="Times New Roman"/>
              </a:rPr>
              <a:t> - 19204011</a:t>
            </a:r>
            <a:br>
              <a:rPr sz="1600" dirty="0"/>
            </a:br>
            <a:r>
              <a:rPr lang="en-IN" sz="1600" spc="-1" dirty="0" err="1">
                <a:solidFill>
                  <a:srgbClr val="FFFBF0"/>
                </a:solidFill>
                <a:latin typeface="Times New Roman"/>
              </a:rPr>
              <a:t>Amey</a:t>
            </a:r>
            <a:r>
              <a:rPr lang="en-IN" sz="1600" spc="-1" dirty="0">
                <a:solidFill>
                  <a:srgbClr val="FFFBF0"/>
                </a:solidFill>
                <a:latin typeface="Times New Roman"/>
              </a:rPr>
              <a:t> Mohite - 18104067</a:t>
            </a:r>
            <a:br>
              <a:rPr sz="1600" dirty="0"/>
            </a:br>
            <a:br>
              <a:rPr sz="1600" dirty="0"/>
            </a:br>
            <a:r>
              <a:rPr lang="en-IN" sz="1600" b="0" strike="noStrike" spc="-1" dirty="0">
                <a:solidFill>
                  <a:srgbClr val="FFFBF0"/>
                </a:solidFill>
                <a:latin typeface="Times New Roman"/>
                <a:ea typeface="Times New Roman"/>
              </a:rPr>
              <a:t>Under the Guidance of</a:t>
            </a:r>
            <a:br>
              <a:rPr sz="1600" dirty="0"/>
            </a:br>
            <a:r>
              <a:rPr lang="en-IN" sz="1600" spc="-1" dirty="0">
                <a:solidFill>
                  <a:srgbClr val="FFFBF0"/>
                </a:solidFill>
                <a:latin typeface="Times New Roman"/>
              </a:rPr>
              <a:t>Prof. </a:t>
            </a:r>
            <a:r>
              <a:rPr lang="en-IN" sz="1600" spc="-1" dirty="0" err="1">
                <a:solidFill>
                  <a:srgbClr val="FFFBF0"/>
                </a:solidFill>
                <a:latin typeface="Times New Roman"/>
              </a:rPr>
              <a:t>Apeksha</a:t>
            </a:r>
            <a:r>
              <a:rPr lang="en-IN" sz="1600" spc="-1" dirty="0">
                <a:solidFill>
                  <a:srgbClr val="FFFBF0"/>
                </a:solidFill>
                <a:latin typeface="Times New Roman"/>
              </a:rPr>
              <a:t> Mohite</a:t>
            </a:r>
            <a:br>
              <a:rPr sz="1600" dirty="0"/>
            </a:br>
            <a:br>
              <a:rPr sz="1600" dirty="0"/>
            </a:br>
            <a:br>
              <a:rPr sz="1600" dirty="0"/>
            </a:br>
            <a:br>
              <a:rPr sz="1600" dirty="0"/>
            </a:br>
            <a:br>
              <a:rPr sz="1600" dirty="0"/>
            </a:b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Old Standard TT"/>
              </a:rPr>
              <a:t>3. Implementation</a:t>
            </a:r>
            <a:endParaRPr lang="en-IN" sz="4200" b="1" strike="noStrike" spc="-1" dirty="0">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sp>
        <p:nvSpPr>
          <p:cNvPr id="7" name="TextBox 6">
            <a:extLst>
              <a:ext uri="{FF2B5EF4-FFF2-40B4-BE49-F238E27FC236}">
                <a16:creationId xmlns:a16="http://schemas.microsoft.com/office/drawing/2014/main" id="{D8DE3C59-98D7-E38B-EF02-E045F8AA233C}"/>
              </a:ext>
            </a:extLst>
          </p:cNvPr>
          <p:cNvSpPr txBox="1"/>
          <p:nvPr/>
        </p:nvSpPr>
        <p:spPr>
          <a:xfrm>
            <a:off x="813661" y="912283"/>
            <a:ext cx="7477932" cy="1477328"/>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Types of Testing performed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Unit Testing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Integration Testing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Load Testing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Testing</a:t>
            </a:r>
          </a:p>
        </p:txBody>
      </p:sp>
    </p:spTree>
    <p:extLst>
      <p:ext uri="{BB962C8B-B14F-4D97-AF65-F5344CB8AC3E}">
        <p14:creationId xmlns:p14="http://schemas.microsoft.com/office/powerpoint/2010/main" val="37392386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36180D1E-ACAA-40CC-91D5-F6FF8C6556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7686" y="1204133"/>
            <a:ext cx="5547907" cy="3120697"/>
          </a:xfrm>
          <a:prstGeom prst="rect">
            <a:avLst/>
          </a:prstGeom>
        </p:spPr>
      </p:pic>
      <p:sp>
        <p:nvSpPr>
          <p:cNvPr id="4" name="TextBox 3">
            <a:extLst>
              <a:ext uri="{FF2B5EF4-FFF2-40B4-BE49-F238E27FC236}">
                <a16:creationId xmlns:a16="http://schemas.microsoft.com/office/drawing/2014/main" id="{EA1ACDD8-54A0-4051-B84E-C4B20490B98E}"/>
              </a:ext>
            </a:extLst>
          </p:cNvPr>
          <p:cNvSpPr txBox="1"/>
          <p:nvPr/>
        </p:nvSpPr>
        <p:spPr>
          <a:xfrm>
            <a:off x="2955942" y="4463329"/>
            <a:ext cx="344837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4.1 – Input Image</a:t>
            </a:r>
          </a:p>
        </p:txBody>
      </p:sp>
    </p:spTree>
    <p:extLst>
      <p:ext uri="{BB962C8B-B14F-4D97-AF65-F5344CB8AC3E}">
        <p14:creationId xmlns:p14="http://schemas.microsoft.com/office/powerpoint/2010/main" val="376966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36180D1E-ACAA-40CC-91D5-F6FF8C6556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7686" y="1226569"/>
            <a:ext cx="5547907" cy="3075824"/>
          </a:xfrm>
          <a:prstGeom prst="rect">
            <a:avLst/>
          </a:prstGeom>
        </p:spPr>
      </p:pic>
      <p:sp>
        <p:nvSpPr>
          <p:cNvPr id="4" name="TextBox 3">
            <a:extLst>
              <a:ext uri="{FF2B5EF4-FFF2-40B4-BE49-F238E27FC236}">
                <a16:creationId xmlns:a16="http://schemas.microsoft.com/office/drawing/2014/main" id="{EA1ACDD8-54A0-4051-B84E-C4B20490B98E}"/>
              </a:ext>
            </a:extLst>
          </p:cNvPr>
          <p:cNvSpPr txBox="1"/>
          <p:nvPr/>
        </p:nvSpPr>
        <p:spPr>
          <a:xfrm>
            <a:off x="2831956" y="4398763"/>
            <a:ext cx="415778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4.2 – Custom Trained Model output</a:t>
            </a:r>
          </a:p>
        </p:txBody>
      </p:sp>
    </p:spTree>
    <p:extLst>
      <p:ext uri="{BB962C8B-B14F-4D97-AF65-F5344CB8AC3E}">
        <p14:creationId xmlns:p14="http://schemas.microsoft.com/office/powerpoint/2010/main" val="26986888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36180D1E-ACAA-40CC-91D5-F6FF8C6556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6389" y="1226569"/>
            <a:ext cx="5330500" cy="3075824"/>
          </a:xfrm>
          <a:prstGeom prst="rect">
            <a:avLst/>
          </a:prstGeom>
        </p:spPr>
      </p:pic>
      <p:sp>
        <p:nvSpPr>
          <p:cNvPr id="4" name="TextBox 3">
            <a:extLst>
              <a:ext uri="{FF2B5EF4-FFF2-40B4-BE49-F238E27FC236}">
                <a16:creationId xmlns:a16="http://schemas.microsoft.com/office/drawing/2014/main" id="{EA1ACDD8-54A0-4051-B84E-C4B20490B98E}"/>
              </a:ext>
            </a:extLst>
          </p:cNvPr>
          <p:cNvSpPr txBox="1"/>
          <p:nvPr/>
        </p:nvSpPr>
        <p:spPr>
          <a:xfrm>
            <a:off x="2831956" y="4398763"/>
            <a:ext cx="415778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4.3 – Pre- Trained Model output</a:t>
            </a:r>
          </a:p>
        </p:txBody>
      </p:sp>
    </p:spTree>
    <p:extLst>
      <p:ext uri="{BB962C8B-B14F-4D97-AF65-F5344CB8AC3E}">
        <p14:creationId xmlns:p14="http://schemas.microsoft.com/office/powerpoint/2010/main" val="27568136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pc="-1" dirty="0">
                <a:solidFill>
                  <a:srgbClr val="FFFBF0"/>
                </a:solidFill>
                <a:latin typeface="Old Standard TT"/>
                <a:ea typeface="Old Standard TT"/>
              </a:rPr>
              <a:t>5</a:t>
            </a:r>
            <a:r>
              <a:rPr lang="en-IN" sz="4200" b="1" strike="noStrike" spc="-1" dirty="0">
                <a:solidFill>
                  <a:srgbClr val="FFFBF0"/>
                </a:solidFill>
                <a:latin typeface="Old Standard TT"/>
                <a:ea typeface="Old Standard TT"/>
              </a:rPr>
              <a:t>.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C</a:t>
            </a:r>
            <a:r>
              <a:rPr lang="en-IN" sz="3000" b="1" spc="-1" dirty="0">
                <a:solidFill>
                  <a:srgbClr val="000000"/>
                </a:solidFill>
                <a:latin typeface="Times New Roman"/>
                <a:ea typeface="Times New Roman"/>
              </a:rPr>
              <a:t>onclusion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this we understand the design and methods of implementing a fully autonomous RC-sized car, i.e. highly modular and easily scalable.</a:t>
            </a:r>
          </a:p>
          <a:p>
            <a:pPr marL="285750" indent="-285750" algn="just">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also is a great way in which one can learn about technologies like Embedded Systems, Computer Vision, and Autonomous Vehicles as a whole.</a:t>
            </a:r>
          </a:p>
          <a:p>
            <a:pPr marL="285750" indent="-285750" algn="just">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literature review from different published papers gave a clear idea on the different perspectives of implementing autonomous systems.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a:t>
            </a:r>
            <a:r>
              <a:rPr lang="en-IN" sz="3000" b="1" spc="-1" dirty="0">
                <a:solidFill>
                  <a:srgbClr val="000000"/>
                </a:solidFill>
                <a:latin typeface="Times New Roman"/>
                <a:ea typeface="Times New Roman"/>
              </a:rPr>
              <a:t>Future Scope</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647700" indent="-285750">
              <a:buClr>
                <a:srgbClr val="000000"/>
              </a:buClr>
              <a:buSzPts val="3300"/>
              <a:buFont typeface="Arial" panose="020B0604020202020204" pitchFamily="34" charset="0"/>
              <a:buChar char="•"/>
            </a:pPr>
            <a:r>
              <a:rPr lang="en-IN" sz="1800" dirty="0">
                <a:solidFill>
                  <a:srgbClr val="000000"/>
                </a:solidFill>
                <a:latin typeface="Times New Roman"/>
                <a:ea typeface="Times New Roman"/>
                <a:cs typeface="Times New Roman"/>
                <a:sym typeface="Times New Roman"/>
              </a:rPr>
              <a:t>Implementation on Real – Scale in APSIT’s Modified Auto Club.</a:t>
            </a:r>
          </a:p>
          <a:p>
            <a:pPr marL="647700" indent="-285750">
              <a:buClr>
                <a:srgbClr val="000000"/>
              </a:buClr>
              <a:buSzPts val="3300"/>
              <a:buFont typeface="Arial" panose="020B0604020202020204" pitchFamily="34" charset="0"/>
              <a:buChar char="•"/>
            </a:pPr>
            <a:r>
              <a:rPr lang="en-IN" sz="1800" dirty="0">
                <a:solidFill>
                  <a:srgbClr val="000000"/>
                </a:solidFill>
                <a:latin typeface="Times New Roman"/>
                <a:ea typeface="Times New Roman"/>
                <a:cs typeface="Times New Roman"/>
                <a:sym typeface="Times New Roman"/>
              </a:rPr>
              <a:t>Customized Dataset.</a:t>
            </a:r>
          </a:p>
          <a:p>
            <a:pPr marL="647700" indent="-285750">
              <a:buClr>
                <a:srgbClr val="000000"/>
              </a:buClr>
              <a:buSzPts val="3300"/>
              <a:buFont typeface="Arial" panose="020B0604020202020204" pitchFamily="34" charset="0"/>
              <a:buChar char="•"/>
            </a:pPr>
            <a:r>
              <a:rPr lang="en-IN" sz="1800" dirty="0">
                <a:solidFill>
                  <a:srgbClr val="000000"/>
                </a:solidFill>
                <a:latin typeface="Times New Roman"/>
                <a:ea typeface="Times New Roman"/>
                <a:cs typeface="Times New Roman"/>
                <a:sym typeface="Times New Roman"/>
              </a:rPr>
              <a:t>Training for Robust and undisciplined driving conditions E.g. – Mumbai.</a:t>
            </a:r>
          </a:p>
          <a:p>
            <a:pPr marL="647700" indent="-285750">
              <a:buClr>
                <a:srgbClr val="000000"/>
              </a:buClr>
              <a:buSzPts val="33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Prediction models have become a necessity, a simple autonomous riding system along with faster processing is not enough to fulfil the rising demands of today’s traffic scenarios. The use of open-source techniques for the implementation of the subsystems is made clear.</a:t>
            </a:r>
            <a:endParaRPr lang="en-IN" sz="18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025310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2900" indent="-342900" algn="just">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Kapil Sethi et al. “Comparative Analysis of Machine Learning Algorithms on Different Datasets”. In: Circulation </a:t>
            </a:r>
            <a:r>
              <a:rPr lang="en-IN" sz="1800" b="0" i="0" u="none" strike="noStrike" baseline="0" dirty="0">
                <a:latin typeface="Times New Roman" panose="02020603050405020304" pitchFamily="18" charset="0"/>
                <a:cs typeface="Times New Roman" panose="02020603050405020304" pitchFamily="18" charset="0"/>
              </a:rPr>
              <a:t>in Computer Science International Conference on </a:t>
            </a:r>
            <a:r>
              <a:rPr lang="en-US" sz="1800" b="0" i="0" u="none" strike="noStrike" baseline="0" dirty="0">
                <a:latin typeface="Times New Roman" panose="02020603050405020304" pitchFamily="18" charset="0"/>
                <a:cs typeface="Times New Roman" panose="02020603050405020304" pitchFamily="18" charset="0"/>
              </a:rPr>
              <a:t>Innovations in Computing (ICIC) (2017), pp. 87–91.</a:t>
            </a:r>
          </a:p>
          <a:p>
            <a:pPr marL="342900" indent="-342900" algn="just">
              <a:buFont typeface="+mj-lt"/>
              <a:buAutoNum type="arabicPeriod"/>
            </a:pPr>
            <a:r>
              <a:rPr lang="en-IN" sz="1800" b="0" i="0" u="none" strike="noStrike" baseline="0" dirty="0">
                <a:latin typeface="Times New Roman" panose="02020603050405020304" pitchFamily="18" charset="0"/>
                <a:cs typeface="Times New Roman" panose="02020603050405020304" pitchFamily="18" charset="0"/>
              </a:rPr>
              <a:t>Martin </a:t>
            </a:r>
            <a:r>
              <a:rPr lang="en-IN" sz="1800" b="0" i="0" u="none" strike="noStrike" baseline="0" dirty="0" err="1">
                <a:latin typeface="Times New Roman" panose="02020603050405020304" pitchFamily="18" charset="0"/>
                <a:cs typeface="Times New Roman" panose="02020603050405020304" pitchFamily="18" charset="0"/>
              </a:rPr>
              <a:t>Cunneen</a:t>
            </a:r>
            <a:r>
              <a:rPr lang="en-IN" sz="1800" b="0" i="0" u="none" strike="noStrike" baseline="0" dirty="0">
                <a:latin typeface="Times New Roman" panose="02020603050405020304" pitchFamily="18" charset="0"/>
                <a:cs typeface="Times New Roman" panose="02020603050405020304" pitchFamily="18" charset="0"/>
              </a:rPr>
              <a:t> Finbarr Murphy Martin Mullins. “Autonomous </a:t>
            </a:r>
            <a:r>
              <a:rPr lang="en-US" sz="1800" b="0" i="0" u="none" strike="noStrike" baseline="0" dirty="0">
                <a:latin typeface="Times New Roman" panose="02020603050405020304" pitchFamily="18" charset="0"/>
                <a:cs typeface="Times New Roman" panose="02020603050405020304" pitchFamily="18" charset="0"/>
              </a:rPr>
              <a:t>Vehicles and Embedded Artificial Intelligence: The Challenges of Framing Machine Driving Decisions”. In: Applied Artificial Intelligence 33.8 (2019), </a:t>
            </a:r>
            <a:r>
              <a:rPr lang="en-IN" sz="1800" b="0" i="0" u="none" strike="noStrike" baseline="0" dirty="0">
                <a:latin typeface="Times New Roman" panose="02020603050405020304" pitchFamily="18" charset="0"/>
                <a:cs typeface="Times New Roman" panose="02020603050405020304" pitchFamily="18" charset="0"/>
              </a:rPr>
              <a:t>pp. 706–731. DOI: </a:t>
            </a:r>
            <a:r>
              <a:rPr lang="en-IN" sz="1800" b="0" i="0" u="none" strike="noStrike" baseline="0" dirty="0">
                <a:latin typeface="Times New Roman" panose="02020603050405020304" pitchFamily="18" charset="0"/>
                <a:cs typeface="Times New Roman" panose="02020603050405020304" pitchFamily="18" charset="0"/>
                <a:hlinkClick r:id="rId2"/>
              </a:rPr>
              <a:t>https://doi.org/10.1080/08839514.2019.1600301</a:t>
            </a:r>
            <a:r>
              <a:rPr lang="en-IN" sz="1800" b="0" i="0" u="none" strike="noStrike" baseline="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Ivan </a:t>
            </a:r>
            <a:r>
              <a:rPr lang="en-US" sz="1800" b="0" i="0" u="none" strike="noStrike" baseline="0" dirty="0" err="1">
                <a:latin typeface="Times New Roman" panose="02020603050405020304" pitchFamily="18" charset="0"/>
                <a:cs typeface="Times New Roman" panose="02020603050405020304" pitchFamily="18" charset="0"/>
              </a:rPr>
              <a:t>Orˇsolic</a:t>
            </a:r>
            <a:r>
              <a:rPr lang="en-US" sz="1800" b="0" i="0" u="none" strike="noStrike" baseline="0" dirty="0">
                <a:latin typeface="Times New Roman" panose="02020603050405020304" pitchFamily="18" charset="0"/>
                <a:cs typeface="Times New Roman" panose="02020603050405020304" pitchFamily="18" charset="0"/>
              </a:rPr>
              <a:t>´. Building a Self-Driving RC Car Master’s Thesis. 2020. URL: </a:t>
            </a:r>
            <a:r>
              <a:rPr lang="en-US" sz="1800" b="0" i="0" u="none" strike="noStrike" baseline="0" dirty="0">
                <a:latin typeface="Times New Roman" panose="02020603050405020304" pitchFamily="18" charset="0"/>
                <a:cs typeface="Times New Roman" panose="02020603050405020304" pitchFamily="18" charset="0"/>
                <a:hlinkClick r:id="rId3"/>
              </a:rPr>
              <a:t>https://bib.irb.hr/datoteka/1071914</a:t>
            </a:r>
            <a:r>
              <a:rPr lang="en-US" sz="1800" b="0" i="0" u="none" strike="noStrike" baseline="0" dirty="0">
                <a:latin typeface="Times New Roman" panose="02020603050405020304" pitchFamily="18" charset="0"/>
                <a:cs typeface="Times New Roman" panose="02020603050405020304" pitchFamily="18" charset="0"/>
              </a:rPr>
              <a:t>. 5e4dc43800410 Building a Self - Driving RC Car -</a:t>
            </a:r>
          </a:p>
          <a:p>
            <a:pPr algn="just"/>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Ivan </a:t>
            </a:r>
            <a:r>
              <a:rPr lang="en-US" sz="1800" b="0" i="0" u="none" strike="noStrike" baseline="0" dirty="0" err="1">
                <a:latin typeface="Times New Roman" panose="02020603050405020304" pitchFamily="18" charset="0"/>
                <a:cs typeface="Times New Roman" panose="02020603050405020304" pitchFamily="18" charset="0"/>
              </a:rPr>
              <a:t>Orsolic</a:t>
            </a:r>
            <a:r>
              <a:rPr lang="en-US" sz="1800" b="0" i="0" u="none" strike="noStrike" baseline="0" dirty="0">
                <a:latin typeface="Times New Roman" panose="02020603050405020304" pitchFamily="18" charset="0"/>
                <a:cs typeface="Times New Roman" panose="02020603050405020304" pitchFamily="18" charset="0"/>
              </a:rPr>
              <a:t> 0016114170 Masters thesis.pdf.</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0582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a:solidFill>
                  <a:srgbClr val="000000"/>
                </a:solidFill>
                <a:latin typeface="Old Standard TT"/>
              </a:rPr>
              <a:t>Paper Publication</a:t>
            </a:r>
            <a:endParaRPr lang="en-IN" sz="3000" b="0" strike="noStrike" spc="-1">
              <a:latin typeface="Arial"/>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3" name="TextBox 2">
            <a:extLst>
              <a:ext uri="{FF2B5EF4-FFF2-40B4-BE49-F238E27FC236}">
                <a16:creationId xmlns:a16="http://schemas.microsoft.com/office/drawing/2014/main" id="{CFD6282B-01BD-4223-A765-55CFFBDC65A5}"/>
              </a:ext>
            </a:extLst>
          </p:cNvPr>
          <p:cNvSpPr txBox="1"/>
          <p:nvPr/>
        </p:nvSpPr>
        <p:spPr>
          <a:xfrm>
            <a:off x="433953" y="1371600"/>
            <a:ext cx="8074616" cy="258532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Paper Title: </a:t>
            </a:r>
            <a:r>
              <a:rPr lang="en-IN" dirty="0">
                <a:latin typeface="Times New Roman" panose="02020603050405020304" pitchFamily="18" charset="0"/>
                <a:cs typeface="Times New Roman" panose="02020603050405020304" pitchFamily="18" charset="0"/>
              </a:rPr>
              <a:t>RC-sized Autonomous Vehicle with Prediction Model </a:t>
            </a:r>
          </a:p>
          <a:p>
            <a:r>
              <a:rPr lang="en-IN" b="1" dirty="0">
                <a:latin typeface="Times New Roman" panose="02020603050405020304" pitchFamily="18" charset="0"/>
                <a:cs typeface="Times New Roman" panose="02020603050405020304" pitchFamily="18" charset="0"/>
              </a:rPr>
              <a:t>Students Name: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Om </a:t>
            </a:r>
            <a:r>
              <a:rPr lang="en-IN" dirty="0" err="1">
                <a:latin typeface="Times New Roman" panose="02020603050405020304" pitchFamily="18" charset="0"/>
                <a:cs typeface="Times New Roman" panose="02020603050405020304" pitchFamily="18" charset="0"/>
              </a:rPr>
              <a:t>Bheda</a:t>
            </a:r>
            <a:r>
              <a:rPr lang="en-IN" dirty="0">
                <a:latin typeface="Times New Roman" panose="02020603050405020304" pitchFamily="18" charset="0"/>
                <a:cs typeface="Times New Roman" panose="02020603050405020304" pitchFamily="18" charset="0"/>
              </a:rPr>
              <a:t> - 19204011</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Fenil Bhimani - 19204012</a:t>
            </a:r>
          </a:p>
          <a:p>
            <a:pPr marL="342900" indent="-342900">
              <a:buFont typeface="+mj-lt"/>
              <a:buAutoNum type="arabicPeriod"/>
            </a:pPr>
            <a:r>
              <a:rPr lang="en-IN" dirty="0" err="1">
                <a:latin typeface="Times New Roman" panose="02020603050405020304" pitchFamily="18" charset="0"/>
                <a:cs typeface="Times New Roman" panose="02020603050405020304" pitchFamily="18" charset="0"/>
              </a:rPr>
              <a:t>Amey</a:t>
            </a:r>
            <a:r>
              <a:rPr lang="en-IN" dirty="0">
                <a:latin typeface="Times New Roman" panose="02020603050405020304" pitchFamily="18" charset="0"/>
                <a:cs typeface="Times New Roman" panose="02020603050405020304" pitchFamily="18" charset="0"/>
              </a:rPr>
              <a:t> Mohite – 18104067 </a:t>
            </a:r>
          </a:p>
          <a:p>
            <a:r>
              <a:rPr lang="en-IN" b="1" dirty="0">
                <a:latin typeface="Times New Roman" panose="02020603050405020304" pitchFamily="18" charset="0"/>
                <a:cs typeface="Times New Roman" panose="02020603050405020304" pitchFamily="18" charset="0"/>
              </a:rPr>
              <a:t>Guide Name: </a:t>
            </a:r>
            <a:r>
              <a:rPr lang="en-IN" dirty="0">
                <a:latin typeface="Times New Roman" panose="02020603050405020304" pitchFamily="18" charset="0"/>
                <a:cs typeface="Times New Roman" panose="02020603050405020304" pitchFamily="18" charset="0"/>
              </a:rPr>
              <a:t>Prof. </a:t>
            </a:r>
            <a:r>
              <a:rPr lang="en-IN" dirty="0" err="1">
                <a:latin typeface="Times New Roman" panose="02020603050405020304" pitchFamily="18" charset="0"/>
                <a:cs typeface="Times New Roman" panose="02020603050405020304" pitchFamily="18" charset="0"/>
              </a:rPr>
              <a:t>Apeksha</a:t>
            </a:r>
            <a:r>
              <a:rPr lang="en-IN" dirty="0">
                <a:latin typeface="Times New Roman" panose="02020603050405020304" pitchFamily="18" charset="0"/>
                <a:cs typeface="Times New Roman" panose="02020603050405020304" pitchFamily="18" charset="0"/>
              </a:rPr>
              <a:t> Mohite.</a:t>
            </a:r>
          </a:p>
          <a:p>
            <a:r>
              <a:rPr lang="en-IN" b="1" dirty="0">
                <a:latin typeface="Times New Roman" panose="02020603050405020304" pitchFamily="18" charset="0"/>
                <a:cs typeface="Times New Roman" panose="02020603050405020304" pitchFamily="18" charset="0"/>
              </a:rPr>
              <a:t>Conference Name: </a:t>
            </a:r>
            <a:r>
              <a:rPr lang="en-IN" dirty="0">
                <a:latin typeface="Times New Roman" panose="02020603050405020304" pitchFamily="18" charset="0"/>
                <a:cs typeface="Times New Roman" panose="02020603050405020304" pitchFamily="18" charset="0"/>
              </a:rPr>
              <a:t>IEEE International Conference for Convergence in Technology(I2CT 2022). </a:t>
            </a:r>
          </a:p>
          <a:p>
            <a:r>
              <a:rPr lang="en-IN" b="1" dirty="0">
                <a:latin typeface="Times New Roman" panose="02020603050405020304" pitchFamily="18" charset="0"/>
                <a:cs typeface="Times New Roman" panose="02020603050405020304" pitchFamily="18" charset="0"/>
              </a:rPr>
              <a:t>Paper Status:</a:t>
            </a:r>
            <a:r>
              <a:rPr lang="en-IN" dirty="0">
                <a:latin typeface="Times New Roman" panose="02020603050405020304" pitchFamily="18" charset="0"/>
                <a:cs typeface="Times New Roman" panose="02020603050405020304" pitchFamily="18" charset="0"/>
              </a:rPr>
              <a:t> Published.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800" b="0" strike="noStrike" spc="-1" dirty="0">
              <a:latin typeface="Arial"/>
            </a:endParaRP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Vision begins in eyes, but truly takes place in the brain. So, in today’s world with the best high-definition cameras, high-speed computers, and artificial intelligence, computer vision was introduced. Computer vision is one of the latest advancements in technology that helps on giving the abilities of vision and understanding of the environment to computers so that they can extract high-level understanding from digital images and </a:t>
            </a:r>
            <a:r>
              <a:rPr lang="en-IN" sz="1800" b="0" i="0" u="none" strike="noStrike" baseline="0" dirty="0">
                <a:latin typeface="Times New Roman" panose="02020603050405020304" pitchFamily="18" charset="0"/>
                <a:cs typeface="Times New Roman" panose="02020603050405020304" pitchFamily="18" charset="0"/>
              </a:rPr>
              <a:t>videos.</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Autonomous vehicles are the application of computer vision with main motive of eliminating human errors and drive the vehicles with high precision and remove the efforts taken by a person to drive and to take advantage of the technology for travelling around safely and securely.</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311760" y="1171440"/>
            <a:ext cx="8398288"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gn="just">
              <a:lnSpc>
                <a:spcPct val="115000"/>
              </a:lnSpc>
            </a:pPr>
            <a:endParaRPr lang="en-IN" sz="1800" b="0" strike="noStrike" spc="-1" dirty="0">
              <a:latin typeface="Arial"/>
            </a:endParaRPr>
          </a:p>
          <a:p>
            <a:pPr marL="285750" indent="-285750" algn="just">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To create a </a:t>
            </a:r>
            <a:r>
              <a:rPr lang="en-US" sz="1800" b="0" i="0" u="none" strike="noStrike" baseline="0" dirty="0">
                <a:latin typeface="Times New Roman" panose="02020603050405020304" pitchFamily="18" charset="0"/>
                <a:cs typeface="Times New Roman" panose="02020603050405020304" pitchFamily="18" charset="0"/>
              </a:rPr>
              <a:t>completely autonomous system capable of navigating around on its own. Detect, identify and follow traffic signs, signals and rules. Take appropriate actions for dynamic conditions and avoid any sort of loss. Provide user with an application interface to experience a safe journey to selected destination.</a:t>
            </a:r>
          </a:p>
          <a:p>
            <a:pPr marL="285750" indent="-28575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The autonomous driving model to be deployed, will be trained using YOLO for object detection and identification, along with a vehicle behavior prediction subsystem assisting the dynamic decision-making subsystem to take some decisions based on the     prediction to reduce severity of certain accidents or even avoid </a:t>
            </a:r>
            <a:r>
              <a:rPr lang="en-IN" sz="1800" b="0" i="0" u="none" strike="noStrike" baseline="0" dirty="0">
                <a:latin typeface="Times New Roman" panose="02020603050405020304" pitchFamily="18" charset="0"/>
                <a:cs typeface="Times New Roman" panose="02020603050405020304" pitchFamily="18" charset="0"/>
              </a:rPr>
              <a:t>them, before they happen.</a:t>
            </a: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223700"/>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171440"/>
            <a:ext cx="8519760" cy="38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ea typeface="Calibri" panose="020F0502020204030204" pitchFamily="34" charset="0"/>
                <a:cs typeface="Times New Roman" panose="02020603050405020304" pitchFamily="18" charset="0"/>
              </a:rPr>
              <a:t>To design, fabricate and develop a completely autonomous scaled down vehicle using latest trends in the field of Computer Vision, AI and Embedded Systems as per the feasibility.</a:t>
            </a:r>
          </a:p>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ea typeface="Calibri" panose="020F0502020204030204" pitchFamily="34" charset="0"/>
                <a:cs typeface="Times New Roman" panose="02020603050405020304" pitchFamily="18" charset="0"/>
              </a:rPr>
              <a:t>To apply an algorithm that can find the shortest path with respect to distance in the scaled down map created.</a:t>
            </a:r>
          </a:p>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ea typeface="Calibri" panose="020F0502020204030204" pitchFamily="34" charset="0"/>
                <a:cs typeface="Times New Roman" panose="02020603050405020304" pitchFamily="18" charset="0"/>
              </a:rPr>
              <a:t>To orchestrate a system that detects, identifies, and follows the traffic signs and rules on the roads.</a:t>
            </a:r>
          </a:p>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ea typeface="Calibri" panose="020F0502020204030204" pitchFamily="34" charset="0"/>
                <a:cs typeface="Times New Roman" panose="02020603050405020304" pitchFamily="18" charset="0"/>
              </a:rPr>
              <a:t>To create a system that morally and ethically takes dynamic action for any implausible condition that occurs.</a:t>
            </a:r>
          </a:p>
          <a:p>
            <a:pPr marL="457740" indent="-342900" algn="just">
              <a:lnSpc>
                <a:spcPct val="115000"/>
              </a:lnSpc>
              <a:buClr>
                <a:srgbClr val="000000"/>
              </a:buClr>
              <a:buFont typeface="Arial" panose="020B0604020202020204" pitchFamily="34" charset="0"/>
              <a:buChar char="•"/>
            </a:pPr>
            <a:r>
              <a:rPr lang="en-US" altLang="en-US" dirty="0">
                <a:latin typeface="Times New Roman" panose="02020603050405020304" pitchFamily="18" charset="0"/>
                <a:ea typeface="Calibri" panose="020F0502020204030204" pitchFamily="34" charset="0"/>
                <a:cs typeface="Arial" panose="020B0604020202020204" pitchFamily="34" charset="0"/>
              </a:rPr>
              <a:t>To provide user with an application interface that has an overwrite command with higher priority than the system commands.</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515070" indent="-285750" algn="just">
              <a:lnSpc>
                <a:spcPct val="115000"/>
              </a:lnSpc>
              <a:buFont typeface="Arial" panose="020B0604020202020204" pitchFamily="34" charset="0"/>
              <a:buChar char="•"/>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171440"/>
            <a:ext cx="8519760" cy="385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cs typeface="Calibri" panose="020F0502020204030204" pitchFamily="34" charset="0"/>
              </a:rPr>
              <a:t>To understand new technologies, hardware and implement the same in a feasible manner.</a:t>
            </a:r>
          </a:p>
          <a:p>
            <a:pPr marL="457740" indent="-342900" algn="just">
              <a:lnSpc>
                <a:spcPct val="115000"/>
              </a:lnSpc>
              <a:buClr>
                <a:srgbClr val="000000"/>
              </a:buClr>
              <a:buFont typeface="Arial" panose="020B0604020202020204" pitchFamily="34" charset="0"/>
              <a:buChar char="•"/>
            </a:pPr>
            <a:r>
              <a:rPr lang="en-IN" altLang="en-US" dirty="0">
                <a:latin typeface="Times New Roman" panose="02020603050405020304" pitchFamily="18" charset="0"/>
                <a:cs typeface="Calibri" panose="020F0502020204030204" pitchFamily="34" charset="0"/>
              </a:rPr>
              <a:t>To manage the entire project in a professional manner by cost management, team management and waste management strategies.</a:t>
            </a:r>
            <a:endParaRPr lang="en-IN" altLang="en-US" dirty="0">
              <a:latin typeface="Times New Roman" panose="02020603050405020304" pitchFamily="18" charset="0"/>
              <a:cs typeface="Times New Roman" panose="02020603050405020304" pitchFamily="18" charset="0"/>
            </a:endParaRPr>
          </a:p>
          <a:p>
            <a:pPr marL="457740" indent="-342900" algn="just">
              <a:lnSpc>
                <a:spcPct val="115000"/>
              </a:lnSpc>
              <a:buClr>
                <a:srgbClr val="000000"/>
              </a:buClr>
              <a:buFont typeface="+mj-lt"/>
              <a:buAutoNum type="arabicPeriod"/>
            </a:pPr>
            <a:endParaRPr lang="en-US" altLang="en-US" dirty="0">
              <a:latin typeface="Times New Roman" panose="02020603050405020304" pitchFamily="18" charset="0"/>
              <a:ea typeface="Calibri" panose="020F0502020204030204" pitchFamily="34" charset="0"/>
              <a:cs typeface="Arial" panose="020B0604020202020204" pitchFamily="34" charset="0"/>
            </a:endParaRPr>
          </a:p>
          <a:p>
            <a:pPr marL="114840" algn="just">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gn="just">
              <a:lnSpc>
                <a:spcPct val="115000"/>
              </a:lnSpc>
            </a:pPr>
            <a:endParaRPr lang="en-IN" sz="1800" b="0" strike="noStrike" spc="-1" dirty="0">
              <a:latin typeface="Arial"/>
            </a:endParaRPr>
          </a:p>
        </p:txBody>
      </p:sp>
    </p:spTree>
    <p:extLst>
      <p:ext uri="{BB962C8B-B14F-4D97-AF65-F5344CB8AC3E}">
        <p14:creationId xmlns:p14="http://schemas.microsoft.com/office/powerpoint/2010/main" val="5138316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81901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r>
              <a:rPr lang="en-US" sz="1800" b="1" i="0" u="none" strike="noStrike" baseline="0" dirty="0">
                <a:latin typeface="Times New Roman" panose="02020603050405020304" pitchFamily="18" charset="0"/>
                <a:cs typeface="Times New Roman" panose="02020603050405020304" pitchFamily="18" charset="0"/>
              </a:rPr>
              <a:t>Title</a:t>
            </a:r>
            <a:r>
              <a:rPr lang="en-US" sz="1800" b="0" i="0" u="none" strike="noStrike" baseline="0" dirty="0">
                <a:latin typeface="Times New Roman" panose="02020603050405020304" pitchFamily="18" charset="0"/>
                <a:cs typeface="Times New Roman" panose="02020603050405020304" pitchFamily="18" charset="0"/>
              </a:rPr>
              <a:t> – Building a Self-Driving RC Car Master’s Thesis</a:t>
            </a:r>
          </a:p>
          <a:p>
            <a:pPr algn="just"/>
            <a:r>
              <a:rPr lang="en-US" sz="1800" b="1" i="0" u="none" strike="noStrike" baseline="0" dirty="0">
                <a:latin typeface="Times New Roman" panose="02020603050405020304" pitchFamily="18" charset="0"/>
                <a:cs typeface="Times New Roman" panose="02020603050405020304" pitchFamily="18" charset="0"/>
              </a:rPr>
              <a:t>Publication </a:t>
            </a:r>
            <a:r>
              <a:rPr lang="en-US" sz="1800" b="0" i="0" u="none" strike="noStrike" baseline="0" dirty="0">
                <a:latin typeface="Times New Roman" panose="02020603050405020304" pitchFamily="18" charset="0"/>
                <a:cs typeface="Times New Roman" panose="02020603050405020304" pitchFamily="18" charset="0"/>
              </a:rPr>
              <a:t>– Master’s thesis to University of Zagreb, </a:t>
            </a:r>
            <a:r>
              <a:rPr lang="en-IN" sz="1800" b="0" i="0" u="none" strike="noStrike" baseline="0" dirty="0">
                <a:latin typeface="Times New Roman" panose="02020603050405020304" pitchFamily="18" charset="0"/>
                <a:cs typeface="Times New Roman" panose="02020603050405020304" pitchFamily="18" charset="0"/>
              </a:rPr>
              <a:t>2020</a:t>
            </a:r>
          </a:p>
          <a:p>
            <a:pPr algn="just"/>
            <a:r>
              <a:rPr lang="en-US" sz="1800" b="1" i="0" u="none" strike="noStrike" baseline="0" dirty="0">
                <a:latin typeface="Times New Roman" panose="02020603050405020304" pitchFamily="18" charset="0"/>
                <a:cs typeface="Times New Roman" panose="02020603050405020304" pitchFamily="18" charset="0"/>
              </a:rPr>
              <a:t>Author Name</a:t>
            </a:r>
            <a:r>
              <a:rPr lang="en-US" sz="1800" b="0" i="0" u="none" strike="noStrike" baseline="0" dirty="0">
                <a:latin typeface="Times New Roman" panose="02020603050405020304" pitchFamily="18" charset="0"/>
                <a:cs typeface="Times New Roman" panose="02020603050405020304" pitchFamily="18" charset="0"/>
              </a:rPr>
              <a:t> – Ivan </a:t>
            </a:r>
            <a:r>
              <a:rPr lang="en-US" sz="1800" b="0" i="0" u="none" strike="noStrike" baseline="0" dirty="0" err="1">
                <a:latin typeface="Times New Roman" panose="02020603050405020304" pitchFamily="18" charset="0"/>
                <a:cs typeface="Times New Roman" panose="02020603050405020304" pitchFamily="18" charset="0"/>
              </a:rPr>
              <a:t>Orˇsolic</a:t>
            </a:r>
            <a:r>
              <a:rPr lang="en-US" sz="1800" b="0" i="0" u="none" strike="noStrike" baseline="0" dirty="0">
                <a:latin typeface="Times New Roman" panose="02020603050405020304" pitchFamily="18" charset="0"/>
                <a:cs typeface="Times New Roman" panose="02020603050405020304" pitchFamily="18" charset="0"/>
              </a:rPr>
              <a:t>´</a:t>
            </a:r>
          </a:p>
          <a:p>
            <a:pPr algn="just"/>
            <a:r>
              <a:rPr lang="en-US" sz="1800" b="1" i="0" u="none" strike="noStrike" baseline="0" dirty="0">
                <a:latin typeface="Times New Roman" panose="02020603050405020304" pitchFamily="18" charset="0"/>
                <a:cs typeface="Times New Roman" panose="02020603050405020304" pitchFamily="18" charset="0"/>
              </a:rPr>
              <a:t>Conclusion</a:t>
            </a:r>
            <a:r>
              <a:rPr lang="en-US" sz="1800" b="0" i="0" u="none" strike="noStrike" baseline="0" dirty="0">
                <a:latin typeface="Times New Roman" panose="02020603050405020304" pitchFamily="18" charset="0"/>
                <a:cs typeface="Times New Roman" panose="02020603050405020304" pitchFamily="18" charset="0"/>
              </a:rPr>
              <a:t> – </a:t>
            </a:r>
            <a:r>
              <a:rPr lang="en-IN" sz="1800" b="0" i="0" u="none" strike="noStrike" baseline="0" dirty="0">
                <a:latin typeface="Times New Roman" panose="02020603050405020304" pitchFamily="18" charset="0"/>
                <a:cs typeface="Times New Roman" panose="02020603050405020304" pitchFamily="18" charset="0"/>
              </a:rPr>
              <a:t>[3]</a:t>
            </a:r>
            <a:r>
              <a:rPr lang="en-US" sz="1800" b="0" i="0" u="none" strike="noStrike" baseline="0" dirty="0">
                <a:latin typeface="Times New Roman" panose="02020603050405020304" pitchFamily="18" charset="0"/>
                <a:cs typeface="Times New Roman" panose="02020603050405020304" pitchFamily="18" charset="0"/>
              </a:rPr>
              <a:t>In the thesis the author created a self-driving RC car using Embedded Systems, OpenCV, </a:t>
            </a:r>
            <a:r>
              <a:rPr lang="en-US" sz="1800" b="0" i="0" u="none" strike="noStrike" baseline="0" dirty="0" err="1">
                <a:latin typeface="Times New Roman" panose="02020603050405020304" pitchFamily="18" charset="0"/>
                <a:cs typeface="Times New Roman" panose="02020603050405020304" pitchFamily="18" charset="0"/>
              </a:rPr>
              <a:t>DonkeyCar</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Keras</a:t>
            </a:r>
            <a:r>
              <a:rPr lang="en-US" sz="1800" b="0" i="0" u="none" strike="noStrike" baseline="0" dirty="0">
                <a:latin typeface="Times New Roman" panose="02020603050405020304" pitchFamily="18" charset="0"/>
                <a:cs typeface="Times New Roman" panose="02020603050405020304" pitchFamily="18" charset="0"/>
              </a:rPr>
              <a:t> methodologies. The paper showed detailed description regarding the hardware and the software used in the project. It included comparisons, setting up of the environment and connections for the components used. It introduced to the </a:t>
            </a:r>
            <a:r>
              <a:rPr lang="en-US" sz="1800" b="0" i="0" u="none" strike="noStrike" baseline="0" dirty="0" err="1">
                <a:latin typeface="Times New Roman" panose="02020603050405020304" pitchFamily="18" charset="0"/>
                <a:cs typeface="Times New Roman" panose="02020603050405020304" pitchFamily="18" charset="0"/>
              </a:rPr>
              <a:t>DonkeyCar</a:t>
            </a:r>
            <a:r>
              <a:rPr lang="en-US" sz="1800" b="0" i="0" u="none" strike="noStrike" baseline="0" dirty="0">
                <a:latin typeface="Times New Roman" panose="02020603050405020304" pitchFamily="18" charset="0"/>
                <a:cs typeface="Times New Roman" panose="02020603050405020304" pitchFamily="18" charset="0"/>
              </a:rPr>
              <a:t> library that is developed for creating self-driving cars similar to that of the scope of our project. The entire project was quite similar to the ideas that we have and implemented some of the objectives that we used. Overall, the thesis paper solved a few doubts and discrepancies regarding the hardware selection and gave a new light on </a:t>
            </a:r>
            <a:r>
              <a:rPr lang="en-US" sz="1800" b="0" i="0" u="none" strike="noStrike" baseline="0" dirty="0" err="1">
                <a:latin typeface="Times New Roman" panose="02020603050405020304" pitchFamily="18" charset="0"/>
                <a:cs typeface="Times New Roman" panose="02020603050405020304" pitchFamily="18" charset="0"/>
              </a:rPr>
              <a:t>DonkeyCar</a:t>
            </a:r>
            <a:r>
              <a:rPr lang="en-US" sz="1800" b="0" i="0" u="none" strike="noStrike" baseline="0" dirty="0">
                <a:latin typeface="Times New Roman" panose="02020603050405020304" pitchFamily="18" charset="0"/>
                <a:cs typeface="Times New Roman" panose="02020603050405020304" pitchFamily="18" charset="0"/>
              </a:rPr>
              <a: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81901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just"/>
            <a:r>
              <a:rPr lang="en-US" sz="1800" b="1" i="0" u="none" strike="noStrike" baseline="0" dirty="0">
                <a:latin typeface="Times New Roman" panose="02020603050405020304" pitchFamily="18" charset="0"/>
                <a:cs typeface="Times New Roman" panose="02020603050405020304" pitchFamily="18" charset="0"/>
              </a:rPr>
              <a:t>Title</a:t>
            </a:r>
            <a:r>
              <a:rPr lang="en-US" sz="1800" b="0" i="0" u="none" strike="noStrike" baseline="0" dirty="0">
                <a:latin typeface="Times New Roman" panose="02020603050405020304" pitchFamily="18" charset="0"/>
                <a:cs typeface="Times New Roman" panose="02020603050405020304" pitchFamily="18" charset="0"/>
              </a:rPr>
              <a:t> – Comparative Analysis of Machine Learning </a:t>
            </a:r>
            <a:r>
              <a:rPr lang="en-IN" sz="1800" b="0" i="0" u="none" strike="noStrike" baseline="0" dirty="0">
                <a:latin typeface="Times New Roman" panose="02020603050405020304" pitchFamily="18" charset="0"/>
                <a:cs typeface="Times New Roman" panose="02020603050405020304" pitchFamily="18" charset="0"/>
              </a:rPr>
              <a:t>Algorithms on Different Datasets</a:t>
            </a:r>
          </a:p>
          <a:p>
            <a:pPr algn="just"/>
            <a:r>
              <a:rPr lang="en-IN" sz="1800" b="1" i="0" u="none" strike="noStrike" baseline="0" dirty="0">
                <a:latin typeface="Times New Roman" panose="02020603050405020304" pitchFamily="18" charset="0"/>
                <a:cs typeface="Times New Roman" panose="02020603050405020304" pitchFamily="18" charset="0"/>
              </a:rPr>
              <a:t>Publication</a:t>
            </a:r>
            <a:r>
              <a:rPr lang="en-IN" sz="1800" b="0" i="0" u="none" strike="noStrike" baseline="0" dirty="0">
                <a:latin typeface="Times New Roman" panose="02020603050405020304" pitchFamily="18" charset="0"/>
                <a:cs typeface="Times New Roman" panose="02020603050405020304" pitchFamily="18" charset="0"/>
              </a:rPr>
              <a:t> – International Conference on Innovations in Computing (ICIC), 2017</a:t>
            </a:r>
          </a:p>
          <a:p>
            <a:pPr algn="just"/>
            <a:r>
              <a:rPr lang="en-IN" sz="1800" b="1" i="0" u="none" strike="noStrike" baseline="0" dirty="0">
                <a:latin typeface="Times New Roman" panose="02020603050405020304" pitchFamily="18" charset="0"/>
                <a:cs typeface="Times New Roman" panose="02020603050405020304" pitchFamily="18" charset="0"/>
              </a:rPr>
              <a:t>Author</a:t>
            </a:r>
            <a:r>
              <a:rPr lang="en-IN" sz="1800" b="0"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Name</a:t>
            </a:r>
            <a:r>
              <a:rPr lang="en-IN" sz="1800" b="0" i="0" u="none" strike="noStrike" baseline="0" dirty="0">
                <a:latin typeface="Times New Roman" panose="02020603050405020304" pitchFamily="18" charset="0"/>
                <a:cs typeface="Times New Roman" panose="02020603050405020304" pitchFamily="18" charset="0"/>
              </a:rPr>
              <a:t> –  Kapil Sethi, Ankit Gupta, Gaurav Gupta, Varun Jaiswal</a:t>
            </a:r>
          </a:p>
          <a:p>
            <a:pPr algn="just"/>
            <a:r>
              <a:rPr lang="en-US" sz="1800" b="1" i="0" u="none" strike="noStrike" baseline="0" dirty="0">
                <a:latin typeface="Times New Roman" panose="02020603050405020304" pitchFamily="18" charset="0"/>
                <a:cs typeface="Times New Roman" panose="02020603050405020304" pitchFamily="18" charset="0"/>
              </a:rPr>
              <a:t>Conclusion</a:t>
            </a:r>
            <a:r>
              <a:rPr lang="en-US" sz="1800" b="0" i="0" u="none" strike="noStrike" baseline="0" dirty="0">
                <a:latin typeface="Times New Roman" panose="02020603050405020304" pitchFamily="18" charset="0"/>
                <a:cs typeface="Times New Roman" panose="02020603050405020304" pitchFamily="18" charset="0"/>
              </a:rPr>
              <a:t> – [1]In the paper the authors used MATLAB to simulate the working of different algorithms for varying datasets. The sensitivity and accuracy of NN, SVM and KNN are determined from the simulations. The schema used by the authors for the experiment was identified and as per the examination, SVM classifier contrasted better than KNN and NN with accuracy of close to 99.38</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073824"/>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TotalTime>
  <Words>1818</Words>
  <Application>Microsoft Office PowerPoint</Application>
  <PresentationFormat>On-screen Show (16:9)</PresentationFormat>
  <Paragraphs>129</Paragraphs>
  <Slides>31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fenil bhimani</cp:lastModifiedBy>
  <cp:revision>49</cp:revision>
  <dcterms:modified xsi:type="dcterms:W3CDTF">2022-05-08T06:52:28Z</dcterms:modified>
  <dc:language>en-IN</dc:language>
</cp:coreProperties>
</file>