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Saira Semi Condense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SairaSemi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airaSemi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429eef39c9bb0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429eef39c9bb0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2a37c7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2a37c7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3c6efd2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3c6efd2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307c890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307c890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c6efd2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3c6efd2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3c6efd2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3c6efd2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42a37c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42a37c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38e9a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38e9a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338a90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338a9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004f78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004f78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c6efd2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c6efd2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c6efd273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c6efd27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c6efd27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c6efd27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3dbd555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3dbd555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title"/>
          </p:nvPr>
        </p:nvSpPr>
        <p:spPr>
          <a:xfrm>
            <a:off x="3686550" y="947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Hubspot </a:t>
            </a:r>
            <a:r>
              <a:rPr lang="en" sz="3700">
                <a:solidFill>
                  <a:srgbClr val="F1C232"/>
                </a:solidFill>
              </a:rPr>
              <a:t>and</a:t>
            </a:r>
            <a:r>
              <a:rPr lang="en" sz="3700"/>
              <a:t> Motion AI :</a:t>
            </a:r>
            <a:endParaRPr sz="3700"/>
          </a:p>
        </p:txBody>
      </p:sp>
      <p:sp>
        <p:nvSpPr>
          <p:cNvPr id="135" name="Google Shape;135;p13"/>
          <p:cNvSpPr txBox="1"/>
          <p:nvPr/>
        </p:nvSpPr>
        <p:spPr>
          <a:xfrm>
            <a:off x="3686550" y="2314400"/>
            <a:ext cx="482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Chatbot</a:t>
            </a:r>
            <a:r>
              <a:rPr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4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Enabled CRM</a:t>
            </a:r>
            <a:endParaRPr sz="40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Market for Chatbots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8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88"/>
              <a:t> According to McKinsey &amp; company technology companies spent $20-30 billion on AI in 2016.</a:t>
            </a:r>
            <a:endParaRPr sz="1388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17524" y="-500850"/>
            <a:ext cx="2988600" cy="71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</a:rPr>
              <a:t>Marketing mixes(4Ps)(PULKIT)</a:t>
            </a:r>
            <a:endParaRPr u="sng">
              <a:solidFill>
                <a:srgbClr val="F1C232"/>
              </a:solidFill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942325"/>
            <a:ext cx="7831651" cy="4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591502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4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Top-funnel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increases brand awareness and trust.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4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Middle-funnel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supports buyer research and evaluation.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4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Bottom-funnel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validates buyer decision and purchase.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24"/>
          <p:cNvSpPr txBox="1"/>
          <p:nvPr/>
        </p:nvSpPr>
        <p:spPr>
          <a:xfrm>
            <a:off x="1218777" y="2030650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3461750" y="135025"/>
            <a:ext cx="70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Sales Funnel</a:t>
            </a:r>
            <a:endParaRPr sz="2800" u="sng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307875" y="143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</a:rPr>
              <a:t>Human </a:t>
            </a:r>
            <a:r>
              <a:rPr lang="en" sz="2000"/>
              <a:t>Vs</a:t>
            </a:r>
            <a:r>
              <a:rPr lang="en" sz="3600">
                <a:solidFill>
                  <a:srgbClr val="F1C232"/>
                </a:solidFill>
              </a:rPr>
              <a:t> Machine?</a:t>
            </a:r>
            <a:endParaRPr sz="3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What would be the consequences on brand loyalty ?</a:t>
            </a:r>
            <a:endParaRPr sz="32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>
                <a:solidFill>
                  <a:srgbClr val="F1C232"/>
                </a:solidFill>
              </a:rPr>
              <a:t>Implementation of solution and recommendation</a:t>
            </a:r>
            <a:endParaRPr sz="3160">
              <a:solidFill>
                <a:srgbClr val="F1C232"/>
              </a:solidFill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with live customer care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Collection of Data: CRM system-conversations feature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 like Bot or Human like Bot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2801150" y="186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1C232"/>
                </a:solidFill>
              </a:rPr>
              <a:t>THANK YOU</a:t>
            </a:r>
            <a:endParaRPr sz="4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603850" y="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</a:rPr>
              <a:t>Group members</a:t>
            </a:r>
            <a:endParaRPr u="sng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</a:rPr>
              <a:t>Group-9</a:t>
            </a:r>
            <a:endParaRPr u="sng">
              <a:solidFill>
                <a:srgbClr val="F1C23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70950" y="2239900"/>
            <a:ext cx="54228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Saif                                             200577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meena                                 200687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Pulkit tiwari                                   200739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Raju kumar                                     200765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 kumar                                     200164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Goudesh kadakol                        200391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Fenil patel                                        200676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073950" y="403950"/>
            <a:ext cx="50655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</a:rPr>
              <a:t>Introduction</a:t>
            </a:r>
            <a:r>
              <a:rPr lang="en" u="sng">
                <a:solidFill>
                  <a:srgbClr val="F1C232"/>
                </a:solidFill>
              </a:rPr>
              <a:t>:-</a:t>
            </a:r>
            <a:endParaRPr u="sng">
              <a:solidFill>
                <a:srgbClr val="F1C23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95400" y="2860300"/>
            <a:ext cx="89532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What is hubspot?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What is Motion AI 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What is chatbot?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Entire Motion AI team joined Hubspot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300" u="sng">
                <a:solidFill>
                  <a:srgbClr val="F1C232"/>
                </a:solidFill>
              </a:rPr>
              <a:t>Advantages</a:t>
            </a:r>
            <a:endParaRPr sz="4300" u="sng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93325"/>
            <a:ext cx="7892400" cy="4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941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18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Provided opportunity for CRM</a:t>
            </a:r>
            <a:endParaRPr b="1" sz="221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	re-engage users that had gone dormant by suggesting new ways to interact</a:t>
            </a:r>
            <a:endParaRPr b="1" sz="2217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2017">
                <a:latin typeface="Montserrat"/>
                <a:ea typeface="Montserrat"/>
                <a:cs typeface="Montserrat"/>
                <a:sym typeface="Montserrat"/>
              </a:rPr>
              <a:t>Provided instant response</a:t>
            </a:r>
            <a:endParaRPr b="1" sz="201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chatbots completed customer interactions at twice the speed and a fraction of the cost as human provided telephone support..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  <a:p>
            <a:pPr indent="-356711" lvl="0" marL="45720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SzPts val="2017"/>
              <a:buFont typeface="Montserrat"/>
              <a:buChar char="●"/>
            </a:pPr>
            <a:r>
              <a:rPr b="1" lang="en" sz="2017">
                <a:latin typeface="Montserrat"/>
                <a:ea typeface="Montserrat"/>
                <a:cs typeface="Montserrat"/>
                <a:sym typeface="Montserrat"/>
              </a:rPr>
              <a:t>Provide a less time consuming solution</a:t>
            </a:r>
            <a:endParaRPr b="1" sz="2017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simpler one than digging through a whole website of content.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without any hassle of downloading another app.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85250" y="1841700"/>
            <a:ext cx="8584800" cy="4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6711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17"/>
              <a:buFont typeface="Montserrat"/>
              <a:buChar char="●"/>
            </a:pPr>
            <a:r>
              <a:rPr b="1" lang="en" sz="2017">
                <a:latin typeface="Montserrat"/>
                <a:ea typeface="Montserrat"/>
                <a:cs typeface="Montserrat"/>
                <a:sym typeface="Montserrat"/>
              </a:rPr>
              <a:t>Reduced the amount of typing</a:t>
            </a:r>
            <a:endParaRPr b="1" sz="2017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By derive their desired information.  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  <a:p>
            <a:pPr indent="-356711" lvl="0" marL="45720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SzPts val="2017"/>
              <a:buFont typeface="Montserrat"/>
              <a:buChar char="●"/>
            </a:pPr>
            <a:r>
              <a:rPr b="1" lang="en" sz="2017">
                <a:latin typeface="Montserrat"/>
                <a:ea typeface="Montserrat"/>
                <a:cs typeface="Montserrat"/>
                <a:sym typeface="Montserrat"/>
              </a:rPr>
              <a:t>For acquiring customer information.</a:t>
            </a:r>
            <a:endParaRPr b="1" sz="2017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applies more to chatbots used for marketing or sales purposes.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Chatbots can be used to sign visitors up for marketing newsletters, webinars etc.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  <a:p>
            <a:pPr indent="-356711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17"/>
              <a:buFont typeface="Montserrat"/>
              <a:buChar char="●"/>
            </a:pPr>
            <a:r>
              <a:rPr b="1" lang="en" sz="2017">
                <a:latin typeface="Montserrat"/>
                <a:ea typeface="Montserrat"/>
                <a:cs typeface="Montserrat"/>
                <a:sym typeface="Montserrat"/>
              </a:rPr>
              <a:t>Stranger attracted by inbound marketing content</a:t>
            </a:r>
            <a:endParaRPr b="1" sz="201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With proper website tracking, businesses are also able to run ads to these pre-qualified audiences of people that have already visited their website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375" y="62450"/>
            <a:ext cx="3608450" cy="2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78950" y="137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andle complicated queries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●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Lack of Personalized Support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●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Unable to handle complicated queries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●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Prone to misunderstanding conversation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●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Fear of Privacy Breach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Prone to misunderstanding conversation</a:t>
            </a:r>
            <a:endParaRPr sz="3700"/>
          </a:p>
        </p:txBody>
      </p:sp>
      <p:sp>
        <p:nvSpPr>
          <p:cNvPr id="165" name="Google Shape;165;p18"/>
          <p:cNvSpPr txBox="1"/>
          <p:nvPr/>
        </p:nvSpPr>
        <p:spPr>
          <a:xfrm>
            <a:off x="2218775" y="386600"/>
            <a:ext cx="5336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u="sng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5800" u="sng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908375" y="584075"/>
            <a:ext cx="716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Lack of </a:t>
            </a:r>
            <a:r>
              <a:rPr b="1" lang="en" sz="3000" u="sng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Personalized Support</a:t>
            </a:r>
            <a:endParaRPr b="1" sz="5800" u="sng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784700" y="1230575"/>
            <a:ext cx="378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Lack of feelings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Emotionally unavailable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-372025" y="2248488"/>
            <a:ext cx="92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r>
              <a:rPr b="1" lang="en" sz="2800" u="sng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handle complicated queries</a:t>
            </a:r>
            <a:endParaRPr b="1" sz="2800" u="sng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51875" y="2991450"/>
            <a:ext cx="40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Negative customer feedback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Careful maintenance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568300" y="2864100"/>
            <a:ext cx="2883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r>
              <a:rPr lang="en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According to a study by Facebook, chatbots fail to serve customer needs 70% of the time”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936725" y="272600"/>
            <a:ext cx="864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Prone to </a:t>
            </a:r>
            <a:r>
              <a:rPr b="1" lang="en" sz="2600" u="sng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misunderstanding conversation</a:t>
            </a:r>
            <a:endParaRPr b="1" sz="5400" u="sng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311625" y="908700"/>
            <a:ext cx="3783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aira Semi Condensed"/>
              <a:buChar char="●"/>
            </a:pPr>
            <a:r>
              <a:rPr lang="en" sz="1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</a:t>
            </a:r>
            <a:r>
              <a:rPr lang="en" sz="1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anguage is hard to model</a:t>
            </a:r>
            <a:endParaRPr sz="17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aira Semi Condensed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get frustrated</a:t>
            </a:r>
            <a:endParaRPr sz="17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50" y="1846500"/>
            <a:ext cx="3514000" cy="3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17845" l="0" r="0" t="-13074"/>
          <a:stretch/>
        </p:blipFill>
        <p:spPr>
          <a:xfrm>
            <a:off x="5932900" y="758888"/>
            <a:ext cx="2832499" cy="42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-233075" y="36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Fear of </a:t>
            </a:r>
            <a:r>
              <a:rPr b="1" lang="en" sz="3000" u="sng">
                <a:solidFill>
                  <a:srgbClr val="F1C232"/>
                </a:solidFill>
              </a:rPr>
              <a:t>Privacy Breach</a:t>
            </a:r>
            <a:endParaRPr b="1" sz="5800" u="sng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363200" y="1043675"/>
            <a:ext cx="37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‘Internet privacy is a fiction’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50" y="1691051"/>
            <a:ext cx="5800502" cy="32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