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c82c6dd3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c82c6dd3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c82c6dd3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c82c6dd3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c82c6dd3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c82c6dd3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c82c6dd3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c82c6dd3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c82c6dd3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8c82c6dd3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fb1fb7f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fb1fb7f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fb1fb7f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fb1fb7f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fb1fb7f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fb1fb7f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fb1fb7f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fb1fb7f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fb1fb7f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fb1fb7f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c82c6dd3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c82c6dd3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fb1fb7fc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fb1fb7fc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fb1fb7fc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fb1fb7fc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fb1fb7fc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fb1fb7f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c82c6dd3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c82c6dd3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c82c6dd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c82c6dd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c82c6dd3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c82c6dd3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c82c6dd3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c82c6dd3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c82c6dd3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c82c6dd3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c82c6dd3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c82c6dd3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c82c6dd3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c82c6dd3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mui/material-u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esting-library.com/docs/queries/abou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ui.com/material-ui/getting-started/" TargetMode="External"/><Relationship Id="rId4" Type="http://schemas.openxmlformats.org/officeDocument/2006/relationships/hyperlink" Target="https://www.npmjs.com/package/@mui/material" TargetMode="External"/><Relationship Id="rId5" Type="http://schemas.openxmlformats.org/officeDocument/2006/relationships/hyperlink" Target="https://www.npmjs.com/package/@mui/icons-mater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Material - UI</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Display</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Typography</a:t>
            </a:r>
            <a:endParaRPr b="1" sz="1600"/>
          </a:p>
          <a:p>
            <a:pPr indent="0" lvl="0" marL="0" rtl="0" algn="l">
              <a:spcBef>
                <a:spcPts val="1200"/>
              </a:spcBef>
              <a:spcAft>
                <a:spcPts val="0"/>
              </a:spcAft>
              <a:buNone/>
            </a:pPr>
            <a:r>
              <a:rPr lang="en" sz="1600"/>
              <a:t>import Typography from '@mui/material/Typography';</a:t>
            </a:r>
            <a:endParaRPr sz="1600"/>
          </a:p>
          <a:p>
            <a:pPr indent="0" lvl="0" marL="0" rtl="0" algn="l">
              <a:spcBef>
                <a:spcPts val="1200"/>
              </a:spcBef>
              <a:spcAft>
                <a:spcPts val="0"/>
              </a:spcAft>
              <a:buNone/>
            </a:pPr>
            <a:r>
              <a:rPr lang="en" sz="1600"/>
              <a:t>Variants: h1 … h6, subtitle1, subtitle2, body1, body2</a:t>
            </a:r>
            <a:endParaRPr sz="1600"/>
          </a:p>
          <a:p>
            <a:pPr indent="0" lvl="0" marL="0" rtl="0" algn="l">
              <a:spcBef>
                <a:spcPts val="1200"/>
              </a:spcBef>
              <a:spcAft>
                <a:spcPts val="0"/>
              </a:spcAft>
              <a:buNone/>
            </a:pPr>
            <a:r>
              <a:rPr lang="en" sz="1600"/>
              <a:t>Props:</a:t>
            </a:r>
            <a:endParaRPr sz="1600"/>
          </a:p>
          <a:p>
            <a:pPr indent="-330200" lvl="0" marL="457200" rtl="0" algn="l">
              <a:spcBef>
                <a:spcPts val="1200"/>
              </a:spcBef>
              <a:spcAft>
                <a:spcPts val="0"/>
              </a:spcAft>
              <a:buSzPts val="1600"/>
              <a:buChar char="-"/>
            </a:pPr>
            <a:r>
              <a:rPr lang="en" sz="1600"/>
              <a:t>a</a:t>
            </a:r>
            <a:r>
              <a:rPr lang="en" sz="1600"/>
              <a:t>lign: left, </a:t>
            </a:r>
            <a:r>
              <a:rPr lang="en" sz="1600"/>
              <a:t>center, right, justify</a:t>
            </a:r>
            <a:endParaRPr sz="1600"/>
          </a:p>
          <a:p>
            <a:pPr indent="-330200" lvl="0" marL="457200" rtl="0" algn="l">
              <a:spcBef>
                <a:spcPts val="0"/>
              </a:spcBef>
              <a:spcAft>
                <a:spcPts val="0"/>
              </a:spcAft>
              <a:buSzPts val="1600"/>
              <a:buChar char="-"/>
            </a:pPr>
            <a:r>
              <a:rPr lang="en" sz="1600"/>
              <a:t>color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Display</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600"/>
              <a:t>Icons</a:t>
            </a:r>
            <a:endParaRPr b="1" sz="1600"/>
          </a:p>
          <a:p>
            <a:pPr indent="0" lvl="0" marL="0" rtl="0" algn="l">
              <a:lnSpc>
                <a:spcPct val="105000"/>
              </a:lnSpc>
              <a:spcBef>
                <a:spcPts val="1200"/>
              </a:spcBef>
              <a:spcAft>
                <a:spcPts val="0"/>
              </a:spcAft>
              <a:buNone/>
            </a:pPr>
            <a:r>
              <a:rPr lang="en" sz="1600"/>
              <a:t>Import IconButton from '@mui/material/IconButton';</a:t>
            </a:r>
            <a:endParaRPr sz="1600"/>
          </a:p>
          <a:p>
            <a:pPr indent="0" lvl="0" marL="0" rtl="0" algn="l">
              <a:lnSpc>
                <a:spcPct val="105000"/>
              </a:lnSpc>
              <a:spcBef>
                <a:spcPts val="1200"/>
              </a:spcBef>
              <a:spcAft>
                <a:spcPts val="0"/>
              </a:spcAft>
              <a:buNone/>
            </a:pPr>
            <a:r>
              <a:rPr lang="en" sz="1600"/>
              <a:t>Import IconName from '@mui/material/IconName';</a:t>
            </a:r>
            <a:endParaRPr sz="1600"/>
          </a:p>
          <a:p>
            <a:pPr indent="0" lvl="0" marL="0" rtl="0" algn="l">
              <a:lnSpc>
                <a:spcPct val="105000"/>
              </a:lnSpc>
              <a:spcBef>
                <a:spcPts val="1200"/>
              </a:spcBef>
              <a:spcAft>
                <a:spcPts val="0"/>
              </a:spcAft>
              <a:buNone/>
            </a:pPr>
            <a:r>
              <a:rPr lang="en" sz="1600"/>
              <a:t>Components</a:t>
            </a:r>
            <a:endParaRPr sz="1600"/>
          </a:p>
          <a:p>
            <a:pPr indent="-330200" lvl="0" marL="457200" rtl="0" algn="l">
              <a:lnSpc>
                <a:spcPct val="105000"/>
              </a:lnSpc>
              <a:spcBef>
                <a:spcPts val="1200"/>
              </a:spcBef>
              <a:spcAft>
                <a:spcPts val="0"/>
              </a:spcAft>
              <a:buSzPts val="1600"/>
              <a:buChar char="-"/>
            </a:pPr>
            <a:r>
              <a:rPr lang="en" sz="1600"/>
              <a:t>IconButton</a:t>
            </a:r>
            <a:endParaRPr sz="1600"/>
          </a:p>
          <a:p>
            <a:pPr indent="-330200" lvl="0" marL="457200" rtl="0" algn="l">
              <a:lnSpc>
                <a:spcPct val="105000"/>
              </a:lnSpc>
              <a:spcBef>
                <a:spcPts val="0"/>
              </a:spcBef>
              <a:spcAft>
                <a:spcPts val="0"/>
              </a:spcAft>
              <a:buSzPts val="1600"/>
              <a:buChar char="-"/>
            </a:pPr>
            <a:r>
              <a:rPr lang="en" sz="1600"/>
              <a:t>IconName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Inputs</a:t>
            </a:r>
            <a:endParaRPr/>
          </a:p>
        </p:txBody>
      </p:sp>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Button</a:t>
            </a:r>
            <a:endParaRPr sz="1600"/>
          </a:p>
          <a:p>
            <a:pPr indent="0" lvl="0" marL="0" rtl="0" algn="l">
              <a:spcBef>
                <a:spcPts val="1200"/>
              </a:spcBef>
              <a:spcAft>
                <a:spcPts val="0"/>
              </a:spcAft>
              <a:buNone/>
            </a:pPr>
            <a:r>
              <a:rPr lang="en" sz="1600"/>
              <a:t>TextField</a:t>
            </a:r>
            <a:endParaRPr sz="1600"/>
          </a:p>
          <a:p>
            <a:pPr indent="0" lvl="0" marL="0" rtl="0" algn="l">
              <a:spcBef>
                <a:spcPts val="1200"/>
              </a:spcBef>
              <a:spcAft>
                <a:spcPts val="0"/>
              </a:spcAft>
              <a:buNone/>
            </a:pPr>
            <a:r>
              <a:rPr lang="en" sz="1600"/>
              <a:t>Select</a:t>
            </a:r>
            <a:endParaRPr sz="1600"/>
          </a:p>
          <a:p>
            <a:pPr indent="0" lvl="0" marL="0" rtl="0" algn="l">
              <a:spcBef>
                <a:spcPts val="1200"/>
              </a:spcBef>
              <a:spcAft>
                <a:spcPts val="0"/>
              </a:spcAft>
              <a:buNone/>
            </a:pPr>
            <a:r>
              <a:rPr lang="en" sz="1600"/>
              <a:t>Checkbox</a:t>
            </a:r>
            <a:endParaRPr sz="1600"/>
          </a:p>
          <a:p>
            <a:pPr indent="0" lvl="0" marL="0" rtl="0" algn="l">
              <a:spcBef>
                <a:spcPts val="1200"/>
              </a:spcBef>
              <a:spcAft>
                <a:spcPts val="1200"/>
              </a:spcAft>
              <a:buNone/>
            </a:pPr>
            <a:r>
              <a:rPr lang="en" sz="1600"/>
              <a:t>Radio Button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Feedback</a:t>
            </a:r>
            <a:endParaRPr/>
          </a:p>
        </p:txBody>
      </p:sp>
      <p:sp>
        <p:nvSpPr>
          <p:cNvPr id="201" name="Google Shape;201;p2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Alert </a:t>
            </a:r>
            <a:endParaRPr b="1" sz="1600"/>
          </a:p>
          <a:p>
            <a:pPr indent="0" lvl="0" marL="0" rtl="0" algn="l">
              <a:spcBef>
                <a:spcPts val="1200"/>
              </a:spcBef>
              <a:spcAft>
                <a:spcPts val="0"/>
              </a:spcAft>
              <a:buNone/>
            </a:pPr>
            <a:r>
              <a:rPr lang="en" sz="1600"/>
              <a:t>import Alert from '@mui/material/Alert';</a:t>
            </a:r>
            <a:endParaRPr sz="1600"/>
          </a:p>
          <a:p>
            <a:pPr indent="0" lvl="0" marL="0" rtl="0" algn="l">
              <a:spcBef>
                <a:spcPts val="1200"/>
              </a:spcBef>
              <a:spcAft>
                <a:spcPts val="0"/>
              </a:spcAft>
              <a:buNone/>
            </a:pPr>
            <a:r>
              <a:rPr lang="en" sz="1600"/>
              <a:t>Component - alert</a:t>
            </a:r>
            <a:endParaRPr sz="1600"/>
          </a:p>
          <a:p>
            <a:pPr indent="0" lvl="0" marL="0" rtl="0" algn="l">
              <a:spcBef>
                <a:spcPts val="1200"/>
              </a:spcBef>
              <a:spcAft>
                <a:spcPts val="1200"/>
              </a:spcAft>
              <a:buNone/>
            </a:pPr>
            <a:r>
              <a:rPr lang="en" sz="1600"/>
              <a:t>Prop - severity -&gt; info, error, warning, ...</a:t>
            </a:r>
            <a:endParaRPr sz="1600"/>
          </a:p>
        </p:txBody>
      </p:sp>
      <p:sp>
        <p:nvSpPr>
          <p:cNvPr id="202" name="Google Shape;202;p2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Snackbar</a:t>
            </a:r>
            <a:endParaRPr b="1" sz="1600"/>
          </a:p>
          <a:p>
            <a:pPr indent="0" lvl="0" marL="0" rtl="0" algn="l">
              <a:spcBef>
                <a:spcPts val="1200"/>
              </a:spcBef>
              <a:spcAft>
                <a:spcPts val="0"/>
              </a:spcAft>
              <a:buNone/>
            </a:pPr>
            <a:r>
              <a:rPr lang="en" sz="1600"/>
              <a:t>import Snackbar from '@mui/material/Snackbar';</a:t>
            </a:r>
            <a:endParaRPr sz="1600"/>
          </a:p>
          <a:p>
            <a:pPr indent="0" lvl="0" marL="0" rtl="0" algn="l">
              <a:spcBef>
                <a:spcPts val="1200"/>
              </a:spcBef>
              <a:spcAft>
                <a:spcPts val="0"/>
              </a:spcAft>
              <a:buNone/>
            </a:pPr>
            <a:r>
              <a:rPr lang="en" sz="1600"/>
              <a:t>Component - Snackbar</a:t>
            </a:r>
            <a:endParaRPr sz="1600"/>
          </a:p>
          <a:p>
            <a:pPr indent="0" lvl="0" marL="0" rtl="0" algn="l">
              <a:spcBef>
                <a:spcPts val="1200"/>
              </a:spcBef>
              <a:spcAft>
                <a:spcPts val="1200"/>
              </a:spcAft>
              <a:buNone/>
            </a:pPr>
            <a:r>
              <a:rPr lang="en" sz="1600"/>
              <a:t>Prop - autoHideDuration, message, open, action, onClose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SX Props</a:t>
            </a:r>
            <a:endParaRPr/>
          </a:p>
        </p:txBody>
      </p:sp>
      <p:sp>
        <p:nvSpPr>
          <p:cNvPr id="208" name="Google Shape;208;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To apply custom CSS styles</a:t>
            </a:r>
            <a:endParaRPr sz="1600"/>
          </a:p>
          <a:p>
            <a:pPr indent="0" lvl="0" marL="0" rtl="0" algn="l">
              <a:spcBef>
                <a:spcPts val="1200"/>
              </a:spcBef>
              <a:spcAft>
                <a:spcPts val="0"/>
              </a:spcAft>
              <a:buNone/>
            </a:pPr>
            <a:r>
              <a:rPr lang="en" sz="1600"/>
              <a:t>Used to apply CSS like hover, active, focus</a:t>
            </a:r>
            <a:endParaRPr sz="1600"/>
          </a:p>
          <a:p>
            <a:pPr indent="0" lvl="0" marL="0" rtl="0" algn="l">
              <a:spcBef>
                <a:spcPts val="1200"/>
              </a:spcBef>
              <a:spcAft>
                <a:spcPts val="1200"/>
              </a:spcAft>
              <a:buNone/>
            </a:pPr>
            <a:r>
              <a:rPr lang="en" sz="1600"/>
              <a:t>It supports responsive styles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Unit Testing?</a:t>
            </a:r>
            <a:endParaRPr/>
          </a:p>
        </p:txBody>
      </p:sp>
      <p:sp>
        <p:nvSpPr>
          <p:cNvPr id="214" name="Google Shape;214;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a level of software testing process where individual units/components are tested</a:t>
            </a:r>
            <a:endParaRPr/>
          </a:p>
          <a:p>
            <a:pPr indent="0" lvl="0" marL="0" rtl="0" algn="l">
              <a:spcBef>
                <a:spcPts val="1200"/>
              </a:spcBef>
              <a:spcAft>
                <a:spcPts val="1200"/>
              </a:spcAft>
              <a:buNone/>
            </a:pPr>
            <a:r>
              <a:rPr lang="en"/>
              <a:t>The purpose is to validate the functionality works as expected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a:t>
            </a:r>
            <a:r>
              <a:rPr lang="en"/>
              <a:t>is Unit Testing?</a:t>
            </a:r>
            <a:endParaRPr/>
          </a:p>
        </p:txBody>
      </p:sp>
      <p:sp>
        <p:nvSpPr>
          <p:cNvPr id="220" name="Google Shape;220;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Early bug detection</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200">
                <a:solidFill>
                  <a:srgbClr val="000000"/>
                </a:solidFill>
                <a:highlight>
                  <a:srgbClr val="F7F7F8"/>
                </a:highlight>
                <a:latin typeface="Roboto"/>
                <a:ea typeface="Roboto"/>
                <a:cs typeface="Roboto"/>
                <a:sym typeface="Roboto"/>
              </a:rPr>
              <a:t>Reduced Debugging Time</a:t>
            </a:r>
            <a:endParaRPr sz="1200">
              <a:solidFill>
                <a:srgbClr val="000000"/>
              </a:solidFill>
              <a:highlight>
                <a:srgbClr val="F7F7F8"/>
              </a:highlight>
              <a:latin typeface="Roboto"/>
              <a:ea typeface="Roboto"/>
              <a:cs typeface="Roboto"/>
              <a:sym typeface="Roboto"/>
            </a:endParaRPr>
          </a:p>
          <a:p>
            <a:pPr indent="0" lvl="0" marL="0" rtl="0" algn="l">
              <a:spcBef>
                <a:spcPts val="1200"/>
              </a:spcBef>
              <a:spcAft>
                <a:spcPts val="0"/>
              </a:spcAft>
              <a:buNone/>
            </a:pPr>
            <a:r>
              <a:rPr lang="en" sz="1200">
                <a:solidFill>
                  <a:srgbClr val="374151"/>
                </a:solidFill>
                <a:highlight>
                  <a:srgbClr val="F7F7F8"/>
                </a:highlight>
                <a:latin typeface="Roboto"/>
                <a:ea typeface="Roboto"/>
                <a:cs typeface="Roboto"/>
                <a:sym typeface="Roboto"/>
              </a:rPr>
              <a:t>Without unit tests, debugging often involves a time-consuming and error-prone process of manually tracing code execution and setting breakpoints. Unit tests, on the other hand, automate the testing process and pinpoint issues quickly. Developers can locate and fix problems more efficiently because they know precisely which test case is failing and can focus on the specific code responsible for the issue.: </a:t>
            </a:r>
            <a:endParaRPr sz="1200">
              <a:solidFill>
                <a:srgbClr val="374151"/>
              </a:solidFill>
              <a:highlight>
                <a:srgbClr val="F7F7F8"/>
              </a:highlight>
              <a:latin typeface="Roboto"/>
              <a:ea typeface="Roboto"/>
              <a:cs typeface="Roboto"/>
              <a:sym typeface="Roboto"/>
            </a:endParaRPr>
          </a:p>
          <a:p>
            <a:pPr indent="0" lvl="0" marL="0" rtl="0" algn="l">
              <a:lnSpc>
                <a:spcPct val="158000"/>
              </a:lnSpc>
              <a:spcBef>
                <a:spcPts val="1200"/>
              </a:spcBef>
              <a:spcAft>
                <a:spcPts val="0"/>
              </a:spcAft>
              <a:buNone/>
            </a:pPr>
            <a:r>
              <a:rPr lang="en">
                <a:solidFill>
                  <a:srgbClr val="273239"/>
                </a:solidFill>
                <a:highlight>
                  <a:srgbClr val="FFFFFF"/>
                </a:highlight>
                <a:latin typeface="Nunito"/>
                <a:ea typeface="Nunito"/>
                <a:cs typeface="Nunito"/>
                <a:sym typeface="Nunito"/>
              </a:rPr>
              <a:t>Increased Confidence: Unit testing provides developers with confidence in their code, as they can validate that each unit of the software is functioning as expected.</a:t>
            </a:r>
            <a:endParaRPr>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a:t>
            </a:r>
            <a:endParaRPr/>
          </a:p>
        </p:txBody>
      </p:sp>
      <p:sp>
        <p:nvSpPr>
          <p:cNvPr id="226" name="Google Shape;226;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highlight>
                  <a:srgbClr val="F7F7F8"/>
                </a:highlight>
                <a:latin typeface="Roboto"/>
                <a:ea typeface="Roboto"/>
                <a:cs typeface="Roboto"/>
                <a:sym typeface="Roboto"/>
              </a:rPr>
              <a:t>Jest is an open-source JavaScript testing framework developed by Facebook. It's designed to simplify the process of writing, running, and managing tests for JavaScript and TypeScript applications, with a primary focus on testing React applications.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2" name="Google Shape;232;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0A0A23"/>
                </a:solidFill>
                <a:highlight>
                  <a:srgbClr val="FFFFFF"/>
                </a:highlight>
                <a:latin typeface="Arial"/>
                <a:ea typeface="Arial"/>
                <a:cs typeface="Arial"/>
                <a:sym typeface="Arial"/>
              </a:rPr>
              <a:t>Jest is not visible here. But, if you go to the </a:t>
            </a:r>
            <a:r>
              <a:rPr lang="en" sz="900">
                <a:solidFill>
                  <a:srgbClr val="0A0A23"/>
                </a:solidFill>
                <a:latin typeface="Roboto Mono"/>
                <a:ea typeface="Roboto Mono"/>
                <a:cs typeface="Roboto Mono"/>
                <a:sym typeface="Roboto Mono"/>
              </a:rPr>
              <a:t>node_modules</a:t>
            </a:r>
            <a:r>
              <a:rPr lang="en" sz="1650">
                <a:solidFill>
                  <a:srgbClr val="0A0A23"/>
                </a:solidFill>
                <a:highlight>
                  <a:srgbClr val="FFFFFF"/>
                </a:highlight>
                <a:latin typeface="Arial"/>
                <a:ea typeface="Arial"/>
                <a:cs typeface="Arial"/>
                <a:sym typeface="Arial"/>
              </a:rPr>
              <a:t> folder, you will see Jest there. So, no need to install it separately.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Without a </a:t>
            </a:r>
            <a:r>
              <a:rPr lang="en" sz="1050">
                <a:solidFill>
                  <a:srgbClr val="374151"/>
                </a:solidFill>
                <a:highlight>
                  <a:srgbClr val="F7F7F8"/>
                </a:highlight>
                <a:latin typeface="Courier New"/>
                <a:ea typeface="Courier New"/>
                <a:cs typeface="Courier New"/>
                <a:sym typeface="Courier New"/>
              </a:rPr>
              <a:t>__tests__</a:t>
            </a:r>
            <a:r>
              <a:rPr lang="en" sz="1200">
                <a:solidFill>
                  <a:srgbClr val="374151"/>
                </a:solidFill>
                <a:highlight>
                  <a:srgbClr val="F7F7F8"/>
                </a:highlight>
                <a:latin typeface="Roboto"/>
                <a:ea typeface="Roboto"/>
                <a:cs typeface="Roboto"/>
                <a:sym typeface="Roboto"/>
              </a:rPr>
              <a:t> folder:</a:t>
            </a:r>
            <a:endParaRPr sz="1200">
              <a:solidFill>
                <a:srgbClr val="374151"/>
              </a:solidFill>
              <a:highlight>
                <a:srgbClr val="F7F7F8"/>
              </a:highlight>
              <a:latin typeface="Roboto"/>
              <a:ea typeface="Roboto"/>
              <a:cs typeface="Roboto"/>
              <a:sym typeface="Roboto"/>
            </a:endParaRPr>
          </a:p>
          <a:p>
            <a:pPr indent="-297180" lvl="0" marL="457200" rtl="0" algn="l">
              <a:lnSpc>
                <a:spcPct val="115000"/>
              </a:lnSpc>
              <a:spcBef>
                <a:spcPts val="0"/>
              </a:spcBef>
              <a:spcAft>
                <a:spcPts val="0"/>
              </a:spcAft>
              <a:buClr>
                <a:srgbClr val="374151"/>
              </a:buClr>
              <a:buSzPct val="100000"/>
              <a:buFont typeface="Roboto"/>
              <a:buChar char="●"/>
            </a:pPr>
            <a:r>
              <a:rPr lang="en" sz="1200">
                <a:solidFill>
                  <a:srgbClr val="374151"/>
                </a:solidFill>
                <a:highlight>
                  <a:srgbClr val="F7F7F8"/>
                </a:highlight>
                <a:latin typeface="Roboto"/>
                <a:ea typeface="Roboto"/>
                <a:cs typeface="Roboto"/>
                <a:sym typeface="Roboto"/>
              </a:rPr>
              <a:t>If you're not using a </a:t>
            </a:r>
            <a:r>
              <a:rPr lang="en" sz="1050">
                <a:solidFill>
                  <a:srgbClr val="374151"/>
                </a:solidFill>
                <a:highlight>
                  <a:srgbClr val="F7F7F8"/>
                </a:highlight>
                <a:latin typeface="Courier New"/>
                <a:ea typeface="Courier New"/>
                <a:cs typeface="Courier New"/>
                <a:sym typeface="Courier New"/>
              </a:rPr>
              <a:t>__tests__</a:t>
            </a:r>
            <a:r>
              <a:rPr lang="en" sz="1200">
                <a:solidFill>
                  <a:srgbClr val="374151"/>
                </a:solidFill>
                <a:highlight>
                  <a:srgbClr val="F7F7F8"/>
                </a:highlight>
                <a:latin typeface="Roboto"/>
                <a:ea typeface="Roboto"/>
                <a:cs typeface="Roboto"/>
                <a:sym typeface="Roboto"/>
              </a:rPr>
              <a:t> folder, you typically name your test files with an extension like </a:t>
            </a:r>
            <a:r>
              <a:rPr lang="en" sz="1050">
                <a:solidFill>
                  <a:srgbClr val="374151"/>
                </a:solidFill>
                <a:highlight>
                  <a:srgbClr val="F7F7F8"/>
                </a:highlight>
                <a:latin typeface="Courier New"/>
                <a:ea typeface="Courier New"/>
                <a:cs typeface="Courier New"/>
                <a:sym typeface="Courier New"/>
              </a:rPr>
              <a:t>.test.js</a:t>
            </a:r>
            <a:r>
              <a:rPr lang="en" sz="1200">
                <a:solidFill>
                  <a:srgbClr val="374151"/>
                </a:solidFill>
                <a:highlight>
                  <a:srgbClr val="F7F7F8"/>
                </a:highlight>
                <a:latin typeface="Roboto"/>
                <a:ea typeface="Roboto"/>
                <a:cs typeface="Roboto"/>
                <a:sym typeface="Roboto"/>
              </a:rPr>
              <a:t> to indicate that they are test files for a particular component or module. For example: </a:t>
            </a:r>
            <a:r>
              <a:rPr lang="en" sz="1050">
                <a:solidFill>
                  <a:srgbClr val="374151"/>
                </a:solidFill>
                <a:highlight>
                  <a:srgbClr val="F7F7F8"/>
                </a:highlight>
                <a:latin typeface="Courier New"/>
                <a:ea typeface="Courier New"/>
                <a:cs typeface="Courier New"/>
                <a:sym typeface="Courier New"/>
              </a:rPr>
              <a:t>MyComponent.test.js</a:t>
            </a:r>
            <a:r>
              <a:rPr lang="en" sz="1200">
                <a:solidFill>
                  <a:srgbClr val="374151"/>
                </a:solidFill>
                <a:highlight>
                  <a:srgbClr val="F7F7F8"/>
                </a:highlight>
                <a:latin typeface="Roboto"/>
                <a:ea typeface="Roboto"/>
                <a:cs typeface="Roboto"/>
                <a:sym typeface="Roboto"/>
              </a:rPr>
              <a:t>.</a:t>
            </a:r>
            <a:endParaRPr/>
          </a:p>
        </p:txBody>
      </p:sp>
      <p:sp>
        <p:nvSpPr>
          <p:cNvPr id="238" name="Google Shape;238;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With a </a:t>
            </a:r>
            <a:r>
              <a:rPr lang="en" sz="1050">
                <a:solidFill>
                  <a:srgbClr val="374151"/>
                </a:solidFill>
                <a:highlight>
                  <a:srgbClr val="F7F7F8"/>
                </a:highlight>
                <a:latin typeface="Courier New"/>
                <a:ea typeface="Courier New"/>
                <a:cs typeface="Courier New"/>
                <a:sym typeface="Courier New"/>
              </a:rPr>
              <a:t>__tests__</a:t>
            </a:r>
            <a:r>
              <a:rPr lang="en" sz="1200">
                <a:solidFill>
                  <a:srgbClr val="374151"/>
                </a:solidFill>
                <a:highlight>
                  <a:srgbClr val="F7F7F8"/>
                </a:highlight>
                <a:latin typeface="Roboto"/>
                <a:ea typeface="Roboto"/>
                <a:cs typeface="Roboto"/>
                <a:sym typeface="Roboto"/>
              </a:rPr>
              <a:t> folder:</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When using a </a:t>
            </a:r>
            <a:r>
              <a:rPr lang="en" sz="1050">
                <a:solidFill>
                  <a:srgbClr val="374151"/>
                </a:solidFill>
                <a:highlight>
                  <a:srgbClr val="F7F7F8"/>
                </a:highlight>
                <a:latin typeface="Courier New"/>
                <a:ea typeface="Courier New"/>
                <a:cs typeface="Courier New"/>
                <a:sym typeface="Courier New"/>
              </a:rPr>
              <a:t>__tests__</a:t>
            </a:r>
            <a:r>
              <a:rPr lang="en" sz="1200">
                <a:solidFill>
                  <a:srgbClr val="374151"/>
                </a:solidFill>
                <a:highlight>
                  <a:srgbClr val="F7F7F8"/>
                </a:highlight>
                <a:latin typeface="Roboto"/>
                <a:ea typeface="Roboto"/>
                <a:cs typeface="Roboto"/>
                <a:sym typeface="Roboto"/>
              </a:rPr>
              <a:t> folder, you can name your test files without the </a:t>
            </a:r>
            <a:r>
              <a:rPr lang="en" sz="1050">
                <a:solidFill>
                  <a:srgbClr val="374151"/>
                </a:solidFill>
                <a:highlight>
                  <a:srgbClr val="F7F7F8"/>
                </a:highlight>
                <a:latin typeface="Courier New"/>
                <a:ea typeface="Courier New"/>
                <a:cs typeface="Courier New"/>
                <a:sym typeface="Courier New"/>
              </a:rPr>
              <a:t>.test.js</a:t>
            </a:r>
            <a:r>
              <a:rPr lang="en" sz="1200">
                <a:solidFill>
                  <a:srgbClr val="374151"/>
                </a:solidFill>
                <a:highlight>
                  <a:srgbClr val="F7F7F8"/>
                </a:highlight>
                <a:latin typeface="Roboto"/>
                <a:ea typeface="Roboto"/>
                <a:cs typeface="Roboto"/>
                <a:sym typeface="Roboto"/>
              </a:rPr>
              <a:t> extension. Instead, you name them to match the component or module being tested. For example: If you have a component file </a:t>
            </a:r>
            <a:r>
              <a:rPr lang="en" sz="1050">
                <a:solidFill>
                  <a:srgbClr val="374151"/>
                </a:solidFill>
                <a:highlight>
                  <a:srgbClr val="F7F7F8"/>
                </a:highlight>
                <a:latin typeface="Courier New"/>
                <a:ea typeface="Courier New"/>
                <a:cs typeface="Courier New"/>
                <a:sym typeface="Courier New"/>
              </a:rPr>
              <a:t>MyComponent.js</a:t>
            </a:r>
            <a:r>
              <a:rPr lang="en" sz="1200">
                <a:solidFill>
                  <a:srgbClr val="374151"/>
                </a:solidFill>
                <a:highlight>
                  <a:srgbClr val="F7F7F8"/>
                </a:highlight>
                <a:latin typeface="Roboto"/>
                <a:ea typeface="Roboto"/>
                <a:cs typeface="Roboto"/>
                <a:sym typeface="Roboto"/>
              </a:rPr>
              <a:t>, you would place its corresponding test file in the </a:t>
            </a:r>
            <a:r>
              <a:rPr lang="en" sz="1050">
                <a:solidFill>
                  <a:srgbClr val="374151"/>
                </a:solidFill>
                <a:highlight>
                  <a:srgbClr val="F7F7F8"/>
                </a:highlight>
                <a:latin typeface="Courier New"/>
                <a:ea typeface="Courier New"/>
                <a:cs typeface="Courier New"/>
                <a:sym typeface="Courier New"/>
              </a:rPr>
              <a:t>__tests__</a:t>
            </a:r>
            <a:r>
              <a:rPr lang="en" sz="1200">
                <a:solidFill>
                  <a:srgbClr val="374151"/>
                </a:solidFill>
                <a:highlight>
                  <a:srgbClr val="F7F7F8"/>
                </a:highlight>
                <a:latin typeface="Roboto"/>
                <a:ea typeface="Roboto"/>
                <a:cs typeface="Roboto"/>
                <a:sym typeface="Roboto"/>
              </a:rPr>
              <a:t> folder with the name </a:t>
            </a:r>
            <a:r>
              <a:rPr lang="en" sz="1050">
                <a:solidFill>
                  <a:srgbClr val="374151"/>
                </a:solidFill>
                <a:highlight>
                  <a:srgbClr val="F7F7F8"/>
                </a:highlight>
                <a:latin typeface="Courier New"/>
                <a:ea typeface="Courier New"/>
                <a:cs typeface="Courier New"/>
                <a:sym typeface="Courier New"/>
              </a:rPr>
              <a:t>MyComponent.js</a:t>
            </a:r>
            <a:r>
              <a:rPr lang="en" sz="1200">
                <a:solidFill>
                  <a:srgbClr val="374151"/>
                </a:solidFill>
                <a:highlight>
                  <a:srgbClr val="F7F7F8"/>
                </a:highlight>
                <a:latin typeface="Roboto"/>
                <a:ea typeface="Roboto"/>
                <a:cs typeface="Roboto"/>
                <a:sym typeface="Roboto"/>
              </a:rPr>
              <a:t>. The test runner (e.g., Jest) will recognize it as the test file for </a:t>
            </a:r>
            <a:r>
              <a:rPr lang="en" sz="1050">
                <a:solidFill>
                  <a:srgbClr val="374151"/>
                </a:solidFill>
                <a:highlight>
                  <a:srgbClr val="F7F7F8"/>
                </a:highlight>
                <a:latin typeface="Courier New"/>
                <a:ea typeface="Courier New"/>
                <a:cs typeface="Courier New"/>
                <a:sym typeface="Courier New"/>
              </a:rPr>
              <a:t>MyComponent</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6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Material - UI ?</a:t>
            </a:r>
            <a:endParaRPr/>
          </a:p>
        </p:txBody>
      </p:sp>
      <p:sp>
        <p:nvSpPr>
          <p:cNvPr id="135" name="Google Shape;135;p14"/>
          <p:cNvSpPr txBox="1"/>
          <p:nvPr>
            <p:ph idx="1" type="body"/>
          </p:nvPr>
        </p:nvSpPr>
        <p:spPr>
          <a:xfrm>
            <a:off x="819150" y="1770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Open source library</a:t>
            </a:r>
            <a:endParaRPr sz="1700"/>
          </a:p>
          <a:p>
            <a:pPr indent="0" lvl="0" marL="0" rtl="0" algn="l">
              <a:spcBef>
                <a:spcPts val="1200"/>
              </a:spcBef>
              <a:spcAft>
                <a:spcPts val="0"/>
              </a:spcAft>
              <a:buNone/>
            </a:pPr>
            <a:r>
              <a:rPr lang="en" sz="1700"/>
              <a:t>To build awesome user interfaces in quick time</a:t>
            </a:r>
            <a:endParaRPr sz="1700"/>
          </a:p>
          <a:p>
            <a:pPr indent="0" lvl="0" marL="0" rtl="0" algn="l">
              <a:spcBef>
                <a:spcPts val="1200"/>
              </a:spcBef>
              <a:spcAft>
                <a:spcPts val="0"/>
              </a:spcAft>
              <a:buNone/>
            </a:pPr>
            <a:r>
              <a:rPr lang="en" sz="1700"/>
              <a:t>Follows Google’s material </a:t>
            </a:r>
            <a:r>
              <a:rPr lang="en" sz="1700"/>
              <a:t>design</a:t>
            </a:r>
            <a:r>
              <a:rPr lang="en" sz="1700"/>
              <a:t> specification</a:t>
            </a:r>
            <a:endParaRPr sz="1700"/>
          </a:p>
          <a:p>
            <a:pPr indent="0" lvl="0" marL="0" rtl="0" algn="l">
              <a:spcBef>
                <a:spcPts val="1200"/>
              </a:spcBef>
              <a:spcAft>
                <a:spcPts val="0"/>
              </a:spcAft>
              <a:buNone/>
            </a:pPr>
            <a:r>
              <a:rPr lang="en" sz="1700">
                <a:solidFill>
                  <a:srgbClr val="707070"/>
                </a:solidFill>
                <a:highlight>
                  <a:srgbClr val="FFFFFF"/>
                </a:highlight>
                <a:latin typeface="Arial"/>
                <a:ea typeface="Arial"/>
                <a:cs typeface="Arial"/>
                <a:sym typeface="Arial"/>
              </a:rPr>
              <a:t>Here’s a link to Material-UI's repository on </a:t>
            </a:r>
            <a:r>
              <a:rPr lang="en" sz="1700" u="sng">
                <a:solidFill>
                  <a:schemeClr val="hlink"/>
                </a:solidFill>
                <a:highlight>
                  <a:srgbClr val="FFFFFF"/>
                </a:highlight>
                <a:latin typeface="Arial"/>
                <a:ea typeface="Arial"/>
                <a:cs typeface="Arial"/>
                <a:sym typeface="Arial"/>
                <a:hlinkClick r:id="rId3"/>
              </a:rPr>
              <a:t>GitHub</a:t>
            </a:r>
            <a:endParaRPr sz="1700"/>
          </a:p>
          <a:p>
            <a:pPr indent="0" lvl="0" marL="0" rtl="0" algn="l">
              <a:spcBef>
                <a:spcPts val="1200"/>
              </a:spcBef>
              <a:spcAft>
                <a:spcPts val="120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44" name="Google Shape;244;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https://testing-library.com/docs/queries/about/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Matchers</a:t>
            </a:r>
            <a:endParaRPr/>
          </a:p>
        </p:txBody>
      </p:sp>
      <p:sp>
        <p:nvSpPr>
          <p:cNvPr id="250" name="Google Shape;250;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Describe test beforeEach afterEach</a:t>
            </a:r>
            <a:endParaRPr/>
          </a:p>
        </p:txBody>
      </p:sp>
      <p:sp>
        <p:nvSpPr>
          <p:cNvPr id="256" name="Google Shape;256;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73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should I learn Material - UI ?</a:t>
            </a:r>
            <a:endParaRPr/>
          </a:p>
        </p:txBody>
      </p:sp>
      <p:sp>
        <p:nvSpPr>
          <p:cNvPr id="141" name="Google Shape;141;p15"/>
          <p:cNvSpPr txBox="1"/>
          <p:nvPr>
            <p:ph idx="1" type="body"/>
          </p:nvPr>
        </p:nvSpPr>
        <p:spPr>
          <a:xfrm>
            <a:off x="819150" y="18148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Documentation &amp; Installation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u="sng">
                <a:solidFill>
                  <a:schemeClr val="hlink"/>
                </a:solidFill>
                <a:hlinkClick r:id="rId3"/>
              </a:rPr>
              <a:t>Material - UI Documentation</a:t>
            </a:r>
            <a:endParaRPr sz="2100"/>
          </a:p>
          <a:p>
            <a:pPr indent="0" lvl="0" marL="0" rtl="0" algn="l">
              <a:spcBef>
                <a:spcPts val="1200"/>
              </a:spcBef>
              <a:spcAft>
                <a:spcPts val="0"/>
              </a:spcAft>
              <a:buNone/>
            </a:pPr>
            <a:r>
              <a:rPr lang="en" sz="2100" u="sng">
                <a:solidFill>
                  <a:schemeClr val="hlink"/>
                </a:solidFill>
                <a:hlinkClick r:id="rId4"/>
              </a:rPr>
              <a:t>Material - UI</a:t>
            </a:r>
            <a:r>
              <a:rPr lang="en" sz="2100"/>
              <a:t> - </a:t>
            </a:r>
            <a:r>
              <a:rPr lang="en" sz="2100">
                <a:solidFill>
                  <a:srgbClr val="000000"/>
                </a:solidFill>
                <a:highlight>
                  <a:srgbClr val="FFFFFF"/>
                </a:highlight>
              </a:rPr>
              <a:t>npm i @mui/material</a:t>
            </a:r>
            <a:endParaRPr sz="2100">
              <a:solidFill>
                <a:srgbClr val="000000"/>
              </a:solidFill>
              <a:highlight>
                <a:srgbClr val="FFFFFF"/>
              </a:highlight>
            </a:endParaRPr>
          </a:p>
          <a:p>
            <a:pPr indent="0" lvl="0" marL="0" rtl="0" algn="l">
              <a:spcBef>
                <a:spcPts val="1200"/>
              </a:spcBef>
              <a:spcAft>
                <a:spcPts val="1200"/>
              </a:spcAft>
              <a:buNone/>
            </a:pPr>
            <a:r>
              <a:rPr lang="en" sz="2100" u="sng">
                <a:solidFill>
                  <a:schemeClr val="hlink"/>
                </a:solidFill>
                <a:highlight>
                  <a:srgbClr val="FFFFFF"/>
                </a:highlight>
                <a:hlinkClick r:id="rId5"/>
              </a:rPr>
              <a:t>Material - Icons</a:t>
            </a:r>
            <a:r>
              <a:rPr lang="en" sz="2100">
                <a:solidFill>
                  <a:srgbClr val="000000"/>
                </a:solidFill>
                <a:highlight>
                  <a:srgbClr val="FFFFFF"/>
                </a:highlight>
              </a:rPr>
              <a:t> - npm i @mui/icons-material </a:t>
            </a:r>
            <a:endParaRPr sz="21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Layouts</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Container </a:t>
            </a:r>
            <a:endParaRPr b="1" sz="1600"/>
          </a:p>
          <a:p>
            <a:pPr indent="0" lvl="0" marL="0" rtl="0" algn="l">
              <a:spcBef>
                <a:spcPts val="1200"/>
              </a:spcBef>
              <a:spcAft>
                <a:spcPts val="0"/>
              </a:spcAft>
              <a:buNone/>
            </a:pPr>
            <a:r>
              <a:rPr lang="en" sz="1600">
                <a:solidFill>
                  <a:srgbClr val="1C2025"/>
                </a:solidFill>
                <a:highlight>
                  <a:srgbClr val="FFFFFF"/>
                </a:highlight>
              </a:rPr>
              <a:t>The container centers your content horizontally. It's the most basic layout element.</a:t>
            </a:r>
            <a:endParaRPr sz="1600"/>
          </a:p>
          <a:p>
            <a:pPr indent="-330200" lvl="0" marL="457200" rtl="0" algn="l">
              <a:spcBef>
                <a:spcPts val="1200"/>
              </a:spcBef>
              <a:spcAft>
                <a:spcPts val="0"/>
              </a:spcAft>
              <a:buSzPts val="1600"/>
              <a:buChar char="-"/>
            </a:pPr>
            <a:r>
              <a:rPr lang="en" sz="1600">
                <a:solidFill>
                  <a:srgbClr val="273239"/>
                </a:solidFill>
                <a:highlight>
                  <a:srgbClr val="FFFFFF"/>
                </a:highlight>
              </a:rPr>
              <a:t>The Fluid container wraps the content in it with </a:t>
            </a:r>
            <a:r>
              <a:rPr b="1" lang="en" sz="1600">
                <a:solidFill>
                  <a:srgbClr val="273239"/>
                </a:solidFill>
                <a:highlight>
                  <a:srgbClr val="FFFFFF"/>
                </a:highlight>
              </a:rPr>
              <a:t>maxWidth </a:t>
            </a:r>
            <a:r>
              <a:rPr lang="en" sz="1600">
                <a:solidFill>
                  <a:srgbClr val="273239"/>
                </a:solidFill>
                <a:highlight>
                  <a:srgbClr val="FFFFFF"/>
                </a:highlight>
              </a:rPr>
              <a:t>value which is provided as a prop, and this value will be the default value of the container.</a:t>
            </a:r>
            <a:endParaRPr sz="1600"/>
          </a:p>
          <a:p>
            <a:pPr indent="-330200" lvl="0" marL="457200" rtl="0" algn="l">
              <a:spcBef>
                <a:spcPts val="0"/>
              </a:spcBef>
              <a:spcAft>
                <a:spcPts val="0"/>
              </a:spcAft>
              <a:buSzPts val="1600"/>
              <a:buChar char="-"/>
            </a:pPr>
            <a:r>
              <a:rPr lang="en" sz="1600"/>
              <a:t>By default fixed container</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Layouts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Box</a:t>
            </a:r>
            <a:endParaRPr b="1" sz="1600"/>
          </a:p>
          <a:p>
            <a:pPr indent="0" lvl="0" marL="0" rtl="0" algn="l">
              <a:spcBef>
                <a:spcPts val="1200"/>
              </a:spcBef>
              <a:spcAft>
                <a:spcPts val="0"/>
              </a:spcAft>
              <a:buNone/>
            </a:pPr>
            <a:r>
              <a:rPr lang="en" sz="1600">
                <a:solidFill>
                  <a:srgbClr val="1C2025"/>
                </a:solidFill>
                <a:highlight>
                  <a:srgbClr val="FFFFFF"/>
                </a:highlight>
              </a:rPr>
              <a:t>The Box component serves as a wrapper component for most of the CSS utility needs.</a:t>
            </a:r>
            <a:endParaRPr sz="1600">
              <a:solidFill>
                <a:srgbClr val="1C2025"/>
              </a:solidFill>
              <a:highlight>
                <a:srgbClr val="FFFFFF"/>
              </a:highlight>
            </a:endParaRPr>
          </a:p>
          <a:p>
            <a:pPr indent="0" lvl="0" marL="0" rtl="0" algn="l">
              <a:spcBef>
                <a:spcPts val="1200"/>
              </a:spcBef>
              <a:spcAft>
                <a:spcPts val="1200"/>
              </a:spcAft>
              <a:buNone/>
            </a:pPr>
            <a:r>
              <a:rPr lang="en" sz="1600">
                <a:solidFill>
                  <a:srgbClr val="1C2025"/>
                </a:solidFill>
                <a:highlight>
                  <a:srgbClr val="FFFFFF"/>
                </a:highlight>
              </a:rPr>
              <a:t>It is like a div tag of HTML</a:t>
            </a:r>
            <a:endParaRPr sz="1600">
              <a:solidFill>
                <a:srgbClr val="1C2025"/>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Layouts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22222"/>
              </a:lnSpc>
              <a:spcBef>
                <a:spcPts val="800"/>
              </a:spcBef>
              <a:spcAft>
                <a:spcPts val="0"/>
              </a:spcAft>
              <a:buNone/>
            </a:pPr>
            <a:r>
              <a:rPr b="1" lang="en" sz="1600">
                <a:solidFill>
                  <a:srgbClr val="000000"/>
                </a:solidFill>
                <a:highlight>
                  <a:srgbClr val="FFFFFF"/>
                </a:highlight>
              </a:rPr>
              <a:t>Stack</a:t>
            </a:r>
            <a:endParaRPr b="1" sz="1600">
              <a:solidFill>
                <a:srgbClr val="000000"/>
              </a:solidFill>
              <a:highlight>
                <a:srgbClr val="FFFFFF"/>
              </a:highlight>
            </a:endParaRPr>
          </a:p>
          <a:p>
            <a:pPr indent="0" lvl="0" marL="0" rtl="0" algn="l">
              <a:lnSpc>
                <a:spcPct val="133333"/>
              </a:lnSpc>
              <a:spcBef>
                <a:spcPts val="800"/>
              </a:spcBef>
              <a:spcAft>
                <a:spcPts val="0"/>
              </a:spcAft>
              <a:buNone/>
            </a:pPr>
            <a:r>
              <a:rPr lang="en" sz="1600">
                <a:solidFill>
                  <a:srgbClr val="1C2025"/>
                </a:solidFill>
                <a:highlight>
                  <a:srgbClr val="FFFFFF"/>
                </a:highlight>
              </a:rPr>
              <a:t>Stack is a container component for arranging elements vertically or horizontally.</a:t>
            </a:r>
            <a:endParaRPr sz="1600">
              <a:solidFill>
                <a:srgbClr val="1C2025"/>
              </a:solidFill>
              <a:highlight>
                <a:srgbClr val="FFFFFF"/>
              </a:highlight>
            </a:endParaRPr>
          </a:p>
          <a:p>
            <a:pPr indent="0" lvl="0" marL="0" rtl="0" algn="l">
              <a:spcBef>
                <a:spcPts val="0"/>
              </a:spcBef>
              <a:spcAft>
                <a:spcPts val="0"/>
              </a:spcAft>
              <a:buNone/>
            </a:pPr>
            <a:r>
              <a:rPr lang="en" sz="1600">
                <a:solidFill>
                  <a:srgbClr val="1C2025"/>
                </a:solidFill>
                <a:highlight>
                  <a:srgbClr val="FFFFFF"/>
                </a:highlight>
              </a:rPr>
              <a:t>It is like the flexbox</a:t>
            </a:r>
            <a:endParaRPr sz="1600">
              <a:solidFill>
                <a:srgbClr val="1C2025"/>
              </a:solidFill>
              <a:highlight>
                <a:srgbClr val="FFFFFF"/>
              </a:highlight>
            </a:endParaRPr>
          </a:p>
          <a:p>
            <a:pPr indent="0" lvl="0" marL="0" rtl="0" algn="l">
              <a:spcBef>
                <a:spcPts val="1200"/>
              </a:spcBef>
              <a:spcAft>
                <a:spcPts val="0"/>
              </a:spcAft>
              <a:buNone/>
            </a:pPr>
            <a:r>
              <a:rPr lang="en" sz="1600">
                <a:solidFill>
                  <a:srgbClr val="1C2025"/>
                </a:solidFill>
                <a:highlight>
                  <a:srgbClr val="FFFFFF"/>
                </a:highlight>
              </a:rPr>
              <a:t>The default direction is </a:t>
            </a:r>
            <a:r>
              <a:rPr lang="en" sz="1600">
                <a:solidFill>
                  <a:srgbClr val="1C2025"/>
                </a:solidFill>
              </a:rPr>
              <a:t>column</a:t>
            </a:r>
            <a:r>
              <a:rPr lang="en" sz="1600">
                <a:solidFill>
                  <a:srgbClr val="1C2025"/>
                </a:solidFill>
                <a:highlight>
                  <a:srgbClr val="FFFFFF"/>
                </a:highlight>
              </a:rPr>
              <a:t> which stacks children vertically.</a:t>
            </a:r>
            <a:endParaRPr sz="1600">
              <a:solidFill>
                <a:srgbClr val="1C2025"/>
              </a:solidFill>
              <a:highlight>
                <a:srgbClr val="FFFFFF"/>
              </a:highlight>
            </a:endParaRPr>
          </a:p>
          <a:p>
            <a:pPr indent="0" lvl="0" marL="0" rtl="0" algn="l">
              <a:spcBef>
                <a:spcPts val="1200"/>
              </a:spcBef>
              <a:spcAft>
                <a:spcPts val="1200"/>
              </a:spcAft>
              <a:buNone/>
            </a:pPr>
            <a:r>
              <a:rPr lang="en" sz="1600">
                <a:solidFill>
                  <a:srgbClr val="1C2025"/>
                </a:solidFill>
              </a:rPr>
              <a:t>Stack</a:t>
            </a:r>
            <a:r>
              <a:rPr lang="en" sz="1600">
                <a:solidFill>
                  <a:srgbClr val="1C2025"/>
                </a:solidFill>
                <a:highlight>
                  <a:srgbClr val="FFFFFF"/>
                </a:highlight>
              </a:rPr>
              <a:t> is concerned with one-dimensional layouts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Surfaces</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Appbar</a:t>
            </a:r>
            <a:r>
              <a:rPr lang="en" sz="1400"/>
              <a:t> - navbar</a:t>
            </a:r>
            <a:endParaRPr sz="1400"/>
          </a:p>
          <a:p>
            <a:pPr indent="0" lvl="0" marL="0" rtl="0" algn="l">
              <a:spcBef>
                <a:spcPts val="1200"/>
              </a:spcBef>
              <a:spcAft>
                <a:spcPts val="0"/>
              </a:spcAft>
              <a:buNone/>
            </a:pPr>
            <a:r>
              <a:rPr lang="en" sz="1400"/>
              <a:t>C</a:t>
            </a:r>
            <a:r>
              <a:rPr lang="en" sz="1400"/>
              <a:t>omponent </a:t>
            </a:r>
            <a:endParaRPr sz="1400"/>
          </a:p>
          <a:p>
            <a:pPr indent="-317500" lvl="0" marL="457200" rtl="0" algn="l">
              <a:spcBef>
                <a:spcPts val="1200"/>
              </a:spcBef>
              <a:spcAft>
                <a:spcPts val="0"/>
              </a:spcAft>
              <a:buSzPts val="1400"/>
              <a:buChar char="-"/>
            </a:pPr>
            <a:r>
              <a:rPr lang="en" sz="1400"/>
              <a:t>Appbar - Wrap all components</a:t>
            </a:r>
            <a:endParaRPr sz="1400"/>
          </a:p>
          <a:p>
            <a:pPr indent="-317500" lvl="0" marL="457200" rtl="0" algn="l">
              <a:spcBef>
                <a:spcPts val="0"/>
              </a:spcBef>
              <a:spcAft>
                <a:spcPts val="0"/>
              </a:spcAft>
              <a:buSzPts val="1400"/>
              <a:buChar char="-"/>
            </a:pPr>
            <a:r>
              <a:rPr lang="en" sz="1400"/>
              <a:t>Toolbar - Not mandatory, but structured approach</a:t>
            </a:r>
            <a:endParaRPr sz="1400"/>
          </a:p>
          <a:p>
            <a:pPr indent="0" lvl="0" marL="0" rtl="0" algn="l">
              <a:spcBef>
                <a:spcPts val="1200"/>
              </a:spcBef>
              <a:spcAft>
                <a:spcPts val="0"/>
              </a:spcAft>
              <a:buNone/>
            </a:pPr>
            <a:r>
              <a:rPr lang="en" sz="1400"/>
              <a:t>Props</a:t>
            </a:r>
            <a:endParaRPr sz="1400"/>
          </a:p>
          <a:p>
            <a:pPr indent="-317500" lvl="0" marL="457200" rtl="0" algn="l">
              <a:spcBef>
                <a:spcPts val="1200"/>
              </a:spcBef>
              <a:spcAft>
                <a:spcPts val="0"/>
              </a:spcAft>
              <a:buSzPts val="1400"/>
              <a:buChar char="-"/>
            </a:pPr>
            <a:r>
              <a:rPr lang="en" sz="1400"/>
              <a:t>Position </a:t>
            </a:r>
            <a:endParaRPr sz="1400"/>
          </a:p>
          <a:p>
            <a:pPr indent="-317500" lvl="0" marL="457200" rtl="0" algn="l">
              <a:spcBef>
                <a:spcPts val="0"/>
              </a:spcBef>
              <a:spcAft>
                <a:spcPts val="0"/>
              </a:spcAft>
              <a:buSzPts val="1400"/>
              <a:buChar char="-"/>
            </a:pPr>
            <a:r>
              <a:rPr lang="en" sz="1400"/>
              <a:t>Elevation (Shadow) </a:t>
            </a:r>
            <a:endParaRPr sz="1400"/>
          </a:p>
          <a:p>
            <a:pPr indent="-317500" lvl="0" marL="457200" rtl="0" algn="l">
              <a:spcBef>
                <a:spcPts val="0"/>
              </a:spcBef>
              <a:spcAft>
                <a:spcPts val="0"/>
              </a:spcAft>
              <a:buSzPts val="1400"/>
              <a:buChar char="-"/>
            </a:pPr>
            <a:r>
              <a:rPr lang="en" sz="1400"/>
              <a:t>Color </a:t>
            </a:r>
            <a:endParaRPr sz="1400">
              <a:solidFill>
                <a:srgbClr val="1C202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Surfaces</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Card</a:t>
            </a:r>
            <a:endParaRPr b="1" sz="1600"/>
          </a:p>
          <a:p>
            <a:pPr indent="0" lvl="0" marL="0" rtl="0" algn="l">
              <a:spcBef>
                <a:spcPts val="1200"/>
              </a:spcBef>
              <a:spcAft>
                <a:spcPts val="0"/>
              </a:spcAft>
              <a:buNone/>
            </a:pPr>
            <a:r>
              <a:rPr lang="en" sz="1600">
                <a:solidFill>
                  <a:srgbClr val="1C2025"/>
                </a:solidFill>
                <a:highlight>
                  <a:srgbClr val="FFFFFF"/>
                </a:highlight>
              </a:rPr>
              <a:t>Cards are surfaces that display content and actions on a single topic.</a:t>
            </a:r>
            <a:endParaRPr sz="1600">
              <a:solidFill>
                <a:srgbClr val="1C2025"/>
              </a:solidFill>
              <a:highlight>
                <a:srgbClr val="FFFFFF"/>
              </a:highlight>
            </a:endParaRPr>
          </a:p>
          <a:p>
            <a:pPr indent="0" lvl="0" marL="0" rtl="0" algn="l">
              <a:spcBef>
                <a:spcPts val="1200"/>
              </a:spcBef>
              <a:spcAft>
                <a:spcPts val="0"/>
              </a:spcAft>
              <a:buNone/>
            </a:pPr>
            <a:r>
              <a:rPr lang="en" sz="1600">
                <a:solidFill>
                  <a:srgbClr val="1C2025"/>
                </a:solidFill>
                <a:highlight>
                  <a:srgbClr val="FFFFFF"/>
                </a:highlight>
              </a:rPr>
              <a:t>Components </a:t>
            </a:r>
            <a:endParaRPr sz="1600">
              <a:solidFill>
                <a:srgbClr val="1C2025"/>
              </a:solidFill>
              <a:highlight>
                <a:srgbClr val="FFFFFF"/>
              </a:highlight>
            </a:endParaRPr>
          </a:p>
          <a:p>
            <a:pPr indent="-330200" lvl="0" marL="457200" rtl="0" algn="l">
              <a:spcBef>
                <a:spcPts val="1200"/>
              </a:spcBef>
              <a:spcAft>
                <a:spcPts val="0"/>
              </a:spcAft>
              <a:buClr>
                <a:srgbClr val="1C2025"/>
              </a:buClr>
              <a:buSzPts val="1600"/>
              <a:buChar char="-"/>
            </a:pPr>
            <a:r>
              <a:rPr lang="en" sz="1600">
                <a:solidFill>
                  <a:srgbClr val="1C2025"/>
                </a:solidFill>
                <a:highlight>
                  <a:srgbClr val="FFFFFF"/>
                </a:highlight>
              </a:rPr>
              <a:t>Card - Wrap all card components </a:t>
            </a:r>
            <a:endParaRPr sz="1600">
              <a:solidFill>
                <a:srgbClr val="1C2025"/>
              </a:solidFill>
              <a:highlight>
                <a:srgbClr val="FFFFFF"/>
              </a:highlight>
            </a:endParaRPr>
          </a:p>
          <a:p>
            <a:pPr indent="-330200" lvl="0" marL="457200" rtl="0" algn="l">
              <a:spcBef>
                <a:spcPts val="0"/>
              </a:spcBef>
              <a:spcAft>
                <a:spcPts val="0"/>
              </a:spcAft>
              <a:buClr>
                <a:srgbClr val="1C2025"/>
              </a:buClr>
              <a:buSzPts val="1600"/>
              <a:buChar char="-"/>
            </a:pPr>
            <a:r>
              <a:rPr lang="en" sz="1600">
                <a:solidFill>
                  <a:srgbClr val="1C2025"/>
                </a:solidFill>
                <a:highlight>
                  <a:srgbClr val="FFFFFF"/>
                </a:highlight>
              </a:rPr>
              <a:t>CardContent - Content of the card such as text, headings, … </a:t>
            </a:r>
            <a:endParaRPr sz="1600">
              <a:solidFill>
                <a:srgbClr val="1C2025"/>
              </a:solidFill>
              <a:highlight>
                <a:srgbClr val="FFFFFF"/>
              </a:highlight>
            </a:endParaRPr>
          </a:p>
          <a:p>
            <a:pPr indent="-330200" lvl="0" marL="457200" rtl="0" algn="l">
              <a:spcBef>
                <a:spcPts val="0"/>
              </a:spcBef>
              <a:spcAft>
                <a:spcPts val="0"/>
              </a:spcAft>
              <a:buClr>
                <a:srgbClr val="1C2025"/>
              </a:buClr>
              <a:buSzPts val="1600"/>
              <a:buChar char="-"/>
            </a:pPr>
            <a:r>
              <a:rPr lang="en" sz="1600">
                <a:solidFill>
                  <a:srgbClr val="1C2025"/>
                </a:solidFill>
                <a:highlight>
                  <a:srgbClr val="FFFFFF"/>
                </a:highlight>
              </a:rPr>
              <a:t>CardActions - Action elements such as links, buttons, … </a:t>
            </a:r>
            <a:endParaRPr sz="1600">
              <a:solidFill>
                <a:srgbClr val="1C2025"/>
              </a:solidFill>
              <a:highlight>
                <a:srgbClr val="FFFFFF"/>
              </a:highlight>
            </a:endParaRPr>
          </a:p>
          <a:p>
            <a:pPr indent="-330200" lvl="0" marL="457200" rtl="0" algn="l">
              <a:spcBef>
                <a:spcPts val="0"/>
              </a:spcBef>
              <a:spcAft>
                <a:spcPts val="0"/>
              </a:spcAft>
              <a:buClr>
                <a:srgbClr val="1C2025"/>
              </a:buClr>
              <a:buSzPts val="1600"/>
              <a:buChar char="-"/>
            </a:pPr>
            <a:r>
              <a:rPr lang="en" sz="1600">
                <a:solidFill>
                  <a:srgbClr val="1C2025"/>
                </a:solidFill>
                <a:highlight>
                  <a:srgbClr val="FFFFFF"/>
                </a:highlight>
              </a:rPr>
              <a:t>CardMedia - Display media content such as images, videos</a:t>
            </a:r>
            <a:endParaRPr sz="1600">
              <a:solidFill>
                <a:srgbClr val="1C2025"/>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