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193a7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193a7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8715d78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8715d78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715d78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715d78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463a191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463a191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8a3db3e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8a3db3e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a3db3e6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8a3db3e6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8b0719f9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8b0719f9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d2cc392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d2cc392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08db09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08db09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08db09f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08db09f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c08db09f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c08db09f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08db09f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08db09f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szengarden.com/" TargetMode="External"/><Relationship Id="rId4" Type="http://schemas.openxmlformats.org/officeDocument/2006/relationships/hyperlink" Target="https://csszengarde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nts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000"/>
              <a:t>Cascading Style Sheet</a:t>
            </a:r>
            <a:endParaRPr sz="30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25" y="1063513"/>
            <a:ext cx="2138633" cy="30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Fonts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B1B1B"/>
                </a:solidFill>
              </a:rPr>
              <a:t>Property-3: </a:t>
            </a:r>
            <a:r>
              <a:rPr b="1" lang="en" sz="4000">
                <a:solidFill>
                  <a:srgbClr val="1B1B1B"/>
                </a:solidFill>
              </a:rPr>
              <a:t>font-weight</a:t>
            </a:r>
            <a:endParaRPr b="1" sz="400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normal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bold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lighter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bolder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100 to 900 (number)</a:t>
            </a:r>
            <a:endParaRPr sz="375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500">
                <a:solidFill>
                  <a:srgbClr val="1B1B1B"/>
                </a:solidFill>
              </a:rPr>
            </a:br>
            <a:r>
              <a:rPr b="1" lang="en" sz="4000">
                <a:solidFill>
                  <a:srgbClr val="1B1B1B"/>
                </a:solidFill>
              </a:rPr>
              <a:t>Property-4: font-size</a:t>
            </a:r>
            <a:br>
              <a:rPr lang="en" sz="3500">
                <a:solidFill>
                  <a:srgbClr val="1B1B1B"/>
                </a:solidFill>
              </a:rPr>
            </a:br>
            <a:endParaRPr sz="3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B1B1B"/>
                </a:solidFill>
              </a:rPr>
              <a:t>Property-5: line-height</a:t>
            </a:r>
            <a:endParaRPr b="1" sz="400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set the distance between lines of text</a:t>
            </a:r>
            <a:endParaRPr sz="375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normal</a:t>
            </a:r>
            <a:endParaRPr sz="3750">
              <a:solidFill>
                <a:srgbClr val="1B1B1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Verdana"/>
              <a:buChar char="◆"/>
            </a:pPr>
            <a:r>
              <a:rPr lang="en" sz="3750">
                <a:solidFill>
                  <a:srgbClr val="1B1B1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number</a:t>
            </a:r>
            <a:endParaRPr sz="3750">
              <a:solidFill>
                <a:srgbClr val="1B1B1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length (px)</a:t>
            </a:r>
            <a:endParaRPr sz="375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% (Percentage) </a:t>
            </a:r>
            <a:endParaRPr sz="16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Box Model</a:t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5600050" y="1505700"/>
            <a:ext cx="3232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00">
                <a:solidFill>
                  <a:srgbClr val="1B1B1B"/>
                </a:solidFill>
              </a:rPr>
              <a:t>Four Components: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Content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Padding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Border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Margin</a:t>
            </a:r>
            <a:endParaRPr sz="2200">
              <a:solidFill>
                <a:srgbClr val="1B1B1B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53150"/>
            <a:ext cx="4914273" cy="30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https://www.youtube.com/watch?v=MzTOXgrwVwg</a:t>
            </a:r>
            <a:endParaRPr sz="2500"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075" y="1505700"/>
            <a:ext cx="2729100" cy="28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learn CSS?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26" y="1429425"/>
            <a:ext cx="4497925" cy="29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745750" y="1429425"/>
            <a:ext cx="34194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Think of HTML (HyperText Markup Language) as the skeleton of the web. It is used for displaying the web.</a:t>
            </a:r>
            <a:endParaRPr sz="15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the other hand, CSS is like our clothes. We put on fashionable clothes to look better. Similarly, the web is quite stylish as well. It uses CSS for styling purpose.</a:t>
            </a:r>
            <a:endParaRPr sz="15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</a:t>
            </a:r>
            <a:r>
              <a:rPr lang="en"/>
              <a:t>/Width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25425" y="1495950"/>
            <a:ext cx="8392800" cy="20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16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This is default. </a:t>
            </a:r>
            <a:r>
              <a:rPr lang="en" sz="17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browser will calculate and select a height/width for the specified element.</a:t>
            </a:r>
            <a:endParaRPr sz="22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Defines the height/width in px.</a:t>
            </a:r>
            <a:endParaRPr sz="1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Defines the height/width in percent of the containing block</a:t>
            </a:r>
            <a:endParaRPr sz="1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Sets the height/width to its default value</a:t>
            </a:r>
            <a:endParaRPr sz="1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The height/width will be inherited from its parent value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Property 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500275" y="1612500"/>
            <a:ext cx="839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505700"/>
            <a:ext cx="39999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</a:t>
            </a:r>
            <a:r>
              <a:rPr lang="en" sz="1600">
                <a:solidFill>
                  <a:schemeClr val="dk1"/>
                </a:solidFill>
              </a:rPr>
              <a:t>ackground-color: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3" name="Google Shape;163;p27"/>
          <p:cNvSpPr txBox="1"/>
          <p:nvPr>
            <p:ph idx="2" type="body"/>
          </p:nvPr>
        </p:nvSpPr>
        <p:spPr>
          <a:xfrm>
            <a:off x="4832400" y="1505700"/>
            <a:ext cx="3999900" cy="11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background-position: x y;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background-position-x: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background-position-y: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18600" y="2627400"/>
            <a:ext cx="3986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background-size: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cover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length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percentage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18600" y="2089500"/>
            <a:ext cx="398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background-image: url(‘demo.jpg’);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839300" y="2769000"/>
            <a:ext cx="39861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background-repeat: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repeat-x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repeat-y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no-repeat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Opacity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375625" y="1729075"/>
            <a:ext cx="8392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The CSS opacity property is used </a:t>
            </a:r>
            <a:r>
              <a:rPr lang="en" sz="1600">
                <a:solidFill>
                  <a:srgbClr val="040C28"/>
                </a:solidFill>
              </a:rPr>
              <a:t>to specify the transparency of an element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opacity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property can take a value from 0.0 - 1.0. 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lower the value, the more transparent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 value of 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opacity is 1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330275"/>
            <a:ext cx="3999900" cy="4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Benefits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Better User Experience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Quicker Development Time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Easy Formatting Changes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8" name="Google Shape;178;p29"/>
          <p:cNvSpPr txBox="1"/>
          <p:nvPr>
            <p:ph idx="2" type="body"/>
          </p:nvPr>
        </p:nvSpPr>
        <p:spPr>
          <a:xfrm>
            <a:off x="4832400" y="330300"/>
            <a:ext cx="3999900" cy="4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Limitation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CSS can have compatibility issues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539725"/>
            <a:ext cx="8520600" cy="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500275" y="1554225"/>
            <a:ext cx="3671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stylesheet is a collection of CSS rules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True or False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92925" y="2574175"/>
            <a:ext cx="368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CSS rule can be applied to only one selector at a time.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True or False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500275" y="3594125"/>
            <a:ext cx="367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Which CSS properties are a part of Box model?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871500" y="1554225"/>
            <a:ext cx="3967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are the different types of Selectors in CSS?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4871500" y="2574175"/>
            <a:ext cx="385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many ways to include CSS in the webpage?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29450" y="575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Power of CSS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CSS Zen Garden 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 Beauty of CSS Design</a:t>
            </a:r>
            <a:endParaRPr b="1" sz="18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The HTML remains the same, the only thing that has changed is the external CSS file.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More than 200 designs available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Tools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374" y="2122475"/>
            <a:ext cx="2751749" cy="20935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10450" y="1510500"/>
            <a:ext cx="75627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Code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Extensions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Live Server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Prettier - Code formatter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Indent-rainbow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Syntax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163" y="1583000"/>
            <a:ext cx="54197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60138" y="3040450"/>
            <a:ext cx="802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Selector: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What are you selecting? In which element do you want to apply CSS?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Property: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What are you trying to change?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Properties have specific values that are applicable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Connection with HTML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75625" y="1627050"/>
            <a:ext cx="83928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can be added to HTML documents in 3 ways: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the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 inside HTML elements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a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&lt;style&gt;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in the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&lt;head&gt;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section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a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&lt;link&gt;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to link to an external CSS file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 CSS has higher priority than External and Internal CSS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 CSS has higher priority than External CSS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 Selectors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87700" y="1670775"/>
            <a:ext cx="83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lement Selector 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tagname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Id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#id { ...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520271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Class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.classname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Universal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*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Colors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87700" y="1670775"/>
            <a:ext cx="83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05700"/>
            <a:ext cx="3999900" cy="210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Ways to declare color property 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olor: </a:t>
            </a:r>
            <a:r>
              <a:rPr lang="en" sz="1800">
                <a:solidFill>
                  <a:schemeClr val="dk1"/>
                </a:solidFill>
              </a:rPr>
              <a:t>color 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olor: 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6AA84F"/>
                </a:solidFill>
              </a:rPr>
              <a:t>g</a:t>
            </a:r>
            <a:r>
              <a:rPr lang="en" sz="1800">
                <a:solidFill>
                  <a:srgbClr val="0000FF"/>
                </a:solidFill>
              </a:rPr>
              <a:t>b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rgbClr val="FF0000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rgbClr val="6AA84F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rgbClr val="0000FF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color: #</a:t>
            </a:r>
            <a:r>
              <a:rPr lang="en" sz="1800">
                <a:solidFill>
                  <a:srgbClr val="FF0000"/>
                </a:solidFill>
              </a:rPr>
              <a:t>RR</a:t>
            </a:r>
            <a:r>
              <a:rPr lang="en" sz="1800">
                <a:solidFill>
                  <a:srgbClr val="6AA84F"/>
                </a:solidFill>
              </a:rPr>
              <a:t>GG</a:t>
            </a:r>
            <a:r>
              <a:rPr lang="en" sz="1800">
                <a:solidFill>
                  <a:srgbClr val="0000FF"/>
                </a:solidFill>
              </a:rPr>
              <a:t>BB</a:t>
            </a:r>
            <a:r>
              <a:rPr lang="en" sz="1800">
                <a:solidFill>
                  <a:schemeClr val="dk1"/>
                </a:solidFill>
              </a:rPr>
              <a:t> or #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6AA84F"/>
                </a:solidFill>
              </a:rPr>
              <a:t>G</a:t>
            </a:r>
            <a:r>
              <a:rPr lang="en" sz="1800">
                <a:solidFill>
                  <a:srgbClr val="0000FF"/>
                </a:solidFill>
              </a:rPr>
              <a:t>B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520275"/>
            <a:ext cx="3999900" cy="2088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>
                <a:solidFill>
                  <a:schemeClr val="dk1"/>
                </a:solidFill>
              </a:rPr>
              <a:t>or black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#000 or rgb(0, 0, 0)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>
                <a:solidFill>
                  <a:schemeClr val="dk1"/>
                </a:solidFill>
              </a:rPr>
              <a:t>or white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#fff or rgb(256, 256, 256)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75600" y="3856375"/>
            <a:ext cx="8392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There is no difference between #RRGGBB and #RGB.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#RGB is a shorthand property of #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RRGGBB.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Width &amp; Height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505700"/>
            <a:ext cx="2199300" cy="307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</a:t>
            </a:r>
            <a:r>
              <a:rPr lang="en" sz="1700">
                <a:solidFill>
                  <a:srgbClr val="1B1B1B"/>
                </a:solidFill>
              </a:rPr>
              <a:t>idth: 30%;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width: auto;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width</a:t>
            </a:r>
            <a:r>
              <a:rPr lang="en" sz="1700">
                <a:solidFill>
                  <a:srgbClr val="1B1B1B"/>
                </a:solidFill>
              </a:rPr>
              <a:t>: 50px; </a:t>
            </a:r>
            <a:endParaRPr sz="1700">
              <a:solidFill>
                <a:srgbClr val="1B1B1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</a:t>
            </a:r>
            <a:r>
              <a:rPr lang="en" sz="1700">
                <a:solidFill>
                  <a:srgbClr val="1B1B1B"/>
                </a:solidFill>
              </a:rPr>
              <a:t>: 30%;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height: auto;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height: 50px;</a:t>
            </a:r>
            <a:endParaRPr sz="1700">
              <a:solidFill>
                <a:srgbClr val="1B1B1B"/>
              </a:solidFill>
            </a:endParaRPr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2758750" y="1505700"/>
            <a:ext cx="6073500" cy="307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B1B1B"/>
                </a:solidFill>
              </a:rPr>
              <a:t>% (Percentage)</a:t>
            </a:r>
            <a:endParaRPr b="1" sz="1700">
              <a:solidFill>
                <a:srgbClr val="1B1B1B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Defines the height/width in percent of the containing block</a:t>
            </a:r>
            <a:endParaRPr sz="1700">
              <a:solidFill>
                <a:srgbClr val="1B1B1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B1B1B"/>
                </a:solidFill>
              </a:rPr>
              <a:t>auto</a:t>
            </a:r>
            <a:endParaRPr b="1" sz="1700">
              <a:solidFill>
                <a:srgbClr val="1B1B1B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This is default. The browser calculates the height and width</a:t>
            </a:r>
            <a:endParaRPr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B1B1B"/>
                </a:solidFill>
                <a:highlight>
                  <a:schemeClr val="lt1"/>
                </a:highlight>
              </a:rPr>
              <a:t>length</a:t>
            </a:r>
            <a:endParaRPr b="1"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Defines the height/width in px</a:t>
            </a:r>
            <a:endParaRPr sz="17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Fonts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1B1B"/>
                </a:solidFill>
              </a:rPr>
              <a:t>Property-1: </a:t>
            </a:r>
            <a:r>
              <a:rPr b="1" lang="en" sz="1600">
                <a:solidFill>
                  <a:srgbClr val="1B1B1B"/>
                </a:solidFill>
              </a:rPr>
              <a:t>f</a:t>
            </a:r>
            <a:r>
              <a:rPr b="1" lang="en" sz="1600">
                <a:solidFill>
                  <a:srgbClr val="1B1B1B"/>
                </a:solidFill>
              </a:rPr>
              <a:t>ont-family</a:t>
            </a:r>
            <a:endParaRPr b="1" sz="1600">
              <a:solidFill>
                <a:srgbClr val="1B1B1B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➔"/>
            </a:pPr>
            <a:r>
              <a:rPr lang="en" sz="1500">
                <a:solidFill>
                  <a:srgbClr val="1B1B1B"/>
                </a:solidFill>
              </a:rPr>
              <a:t>A font family name and a generic family name </a:t>
            </a:r>
            <a:endParaRPr sz="1500">
              <a:solidFill>
                <a:srgbClr val="1B1B1B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◆"/>
            </a:pPr>
            <a:r>
              <a:rPr lang="en" sz="1500">
                <a:solidFill>
                  <a:srgbClr val="1B1B1B"/>
                </a:solidFill>
              </a:rPr>
              <a:t>font-family: "Roboto", sans-serif;</a:t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➔"/>
            </a:pPr>
            <a:r>
              <a:rPr lang="en" sz="1500">
                <a:solidFill>
                  <a:srgbClr val="1B1B1B"/>
                </a:solidFill>
              </a:rPr>
              <a:t>A generic family name only </a:t>
            </a:r>
            <a:endParaRPr sz="1500">
              <a:solidFill>
                <a:srgbClr val="1B1B1B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◆"/>
            </a:pPr>
            <a:r>
              <a:rPr lang="en" sz="1500">
                <a:solidFill>
                  <a:srgbClr val="1B1B1B"/>
                </a:solidFill>
              </a:rPr>
              <a:t>font-family: sans-serif;</a:t>
            </a:r>
            <a:endParaRPr sz="1500">
              <a:solidFill>
                <a:srgbClr val="1B1B1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Fonts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1B1B"/>
                </a:solidFill>
              </a:rPr>
              <a:t>Property-2: font-style</a:t>
            </a:r>
            <a:endParaRPr b="1" sz="1600">
              <a:solidFill>
                <a:srgbClr val="1B1B1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normal</a:t>
            </a:r>
            <a:endParaRPr sz="1600">
              <a:solidFill>
                <a:srgbClr val="1B1B1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italic</a:t>
            </a:r>
            <a:endParaRPr sz="1600">
              <a:solidFill>
                <a:srgbClr val="1B1B1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oblique</a:t>
            </a:r>
            <a:endParaRPr sz="16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