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193a7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193a7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8715d7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8715d7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715d78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715d78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463a19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463a19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08db09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08db09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08db09f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08db09f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08db09f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c08db09f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08db09f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08db09f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zengarden.com/" TargetMode="External"/><Relationship Id="rId4" Type="http://schemas.openxmlformats.org/officeDocument/2006/relationships/hyperlink" Target="https://csszengarde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s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000"/>
              <a:t>Cascading Style Sheet</a:t>
            </a:r>
            <a:endParaRPr sz="3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25" y="1063513"/>
            <a:ext cx="2138633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Property-3: </a:t>
            </a:r>
            <a:r>
              <a:rPr b="1" lang="en" sz="4000">
                <a:solidFill>
                  <a:srgbClr val="1B1B1B"/>
                </a:solidFill>
              </a:rPr>
              <a:t>font-weight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normal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lighter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100 to 900 (number)</a:t>
            </a:r>
            <a:endParaRPr sz="37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rgbClr val="1B1B1B"/>
                </a:solidFill>
              </a:rPr>
            </a:br>
            <a:r>
              <a:rPr b="1" lang="en" sz="4000">
                <a:solidFill>
                  <a:srgbClr val="1B1B1B"/>
                </a:solidFill>
              </a:rPr>
              <a:t>Property-4: font-size</a:t>
            </a:r>
            <a:br>
              <a:rPr lang="en" sz="3500">
                <a:solidFill>
                  <a:srgbClr val="1B1B1B"/>
                </a:solidFill>
              </a:rPr>
            </a:br>
            <a:endParaRPr sz="3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Property-5: line-height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set the distance between lines of text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Verdana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length (px)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% (Percentage) 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5600050" y="1505700"/>
            <a:ext cx="3232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rgbClr val="1B1B1B"/>
                </a:solidFill>
              </a:rPr>
              <a:t>Four Components: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Content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Padding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Border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Margin</a:t>
            </a:r>
            <a:endParaRPr sz="2200">
              <a:solidFill>
                <a:srgbClr val="1B1B1B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53150"/>
            <a:ext cx="4914273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https://www.youtube.com/watch?v=MzTOXgrwVwg</a:t>
            </a:r>
            <a:endParaRPr sz="25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075" y="1505700"/>
            <a:ext cx="2729100" cy="2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CSS?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26" y="1429425"/>
            <a:ext cx="4497925" cy="29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745750" y="1429425"/>
            <a:ext cx="34194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Think of HTML (HyperText Markup Language) as the skeleton of the web. It is used for displaying the web.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other hand, CSS is like our clothes. We put on fashionable clothes to look better. Similarly, the web is quite stylish as well. It uses CSS for styling purpose.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r>
              <a:rPr lang="en"/>
              <a:t>/Width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25425" y="1495950"/>
            <a:ext cx="83928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is default. </a:t>
            </a:r>
            <a:r>
              <a:rPr lang="en" sz="17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browser will calculate and select a height/width for the specified element.</a:t>
            </a:r>
            <a:endParaRPr sz="22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px.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percent of the containing block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Sets the height/width to its default value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height/width will be inherited from its parent value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29450" y="575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of CSS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Zen Garden 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Beauty of CSS Design</a:t>
            </a:r>
            <a:endParaRPr b="1" sz="18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The HTML remains the same, the only thing that has changed is the external CSS file.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More than 200 designs available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Tools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74" y="2122475"/>
            <a:ext cx="2751749" cy="20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10450" y="1510500"/>
            <a:ext cx="75627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Live Server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Prettier - Code formatter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Indent-rainbow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63" y="15830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60138" y="3040450"/>
            <a:ext cx="802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selecting? In which element do you want to apply CSS?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Property: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trying to change?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Properties have specific values that are applicable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with HTML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75625" y="1627050"/>
            <a:ext cx="83928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can be added to HTML documents in 3 ways: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inside HTML elements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&lt;style&gt;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in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section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&lt;link&gt;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to link to an external CSS file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CSS has higher priority than External and Internal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CSS has higher priority than External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 Selectors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lement Selector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tagname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Id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#id { ...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520271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Class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.classname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Universal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*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210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Ways to declare color property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chemeClr val="dk1"/>
                </a:solidFill>
              </a:rPr>
              <a:t>color 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FF0000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6AA84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0000F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#</a:t>
            </a:r>
            <a:r>
              <a:rPr lang="en" sz="1800">
                <a:solidFill>
                  <a:srgbClr val="FF0000"/>
                </a:solidFill>
              </a:rPr>
              <a:t>RR</a:t>
            </a:r>
            <a:r>
              <a:rPr lang="en" sz="1800">
                <a:solidFill>
                  <a:srgbClr val="6AA84F"/>
                </a:solidFill>
              </a:rPr>
              <a:t>GG</a:t>
            </a:r>
            <a:r>
              <a:rPr lang="en" sz="1800">
                <a:solidFill>
                  <a:srgbClr val="0000FF"/>
                </a:solidFill>
              </a:rPr>
              <a:t>BB</a:t>
            </a:r>
            <a:r>
              <a:rPr lang="en" sz="1800">
                <a:solidFill>
                  <a:schemeClr val="dk1"/>
                </a:solidFill>
              </a:rPr>
              <a:t> or #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20275"/>
            <a:ext cx="3999900" cy="208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black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#000 or rgb(0, 0, 0)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white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#fff or rgb(256, 256, 256)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5600" y="3856375"/>
            <a:ext cx="8392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There is no difference between #RRGGBB and #RGB.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#RGB is a shorthand property of #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RRGGBB.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Width &amp; Height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21993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</a:t>
            </a:r>
            <a:r>
              <a:rPr lang="en" sz="1700">
                <a:solidFill>
                  <a:srgbClr val="1B1B1B"/>
                </a:solidFill>
              </a:rPr>
              <a:t>idth: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</a:t>
            </a:r>
            <a:r>
              <a:rPr lang="en" sz="1700">
                <a:solidFill>
                  <a:srgbClr val="1B1B1B"/>
                </a:solidFill>
              </a:rPr>
              <a:t>: 50px; 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</a:t>
            </a:r>
            <a:r>
              <a:rPr lang="en" sz="1700">
                <a:solidFill>
                  <a:srgbClr val="1B1B1B"/>
                </a:solidFill>
              </a:rPr>
              <a:t>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50px;</a:t>
            </a:r>
            <a:endParaRPr sz="1700">
              <a:solidFill>
                <a:srgbClr val="1B1B1B"/>
              </a:solidFill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2758750" y="1505700"/>
            <a:ext cx="60735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% (Percentage)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percent of the containing block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auto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This is default. The browser calculates the height and width</a:t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  <a:highlight>
                  <a:schemeClr val="lt1"/>
                </a:highlight>
              </a:rPr>
              <a:t>length</a:t>
            </a:r>
            <a:endParaRPr b="1"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px</a:t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Property-1: </a:t>
            </a:r>
            <a:r>
              <a:rPr b="1" lang="en" sz="1600">
                <a:solidFill>
                  <a:srgbClr val="1B1B1B"/>
                </a:solidFill>
              </a:rPr>
              <a:t>f</a:t>
            </a:r>
            <a:r>
              <a:rPr b="1" lang="en" sz="1600">
                <a:solidFill>
                  <a:srgbClr val="1B1B1B"/>
                </a:solidFill>
              </a:rPr>
              <a:t>ont-family</a:t>
            </a:r>
            <a:endParaRPr b="1"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font family name and a generic family name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"Roboto", sans-serif;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generic family name only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sans-serif;</a:t>
            </a:r>
            <a:endParaRPr sz="15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Fonts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Property-2: font-style</a:t>
            </a:r>
            <a:endParaRPr b="1"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normal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italic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oblique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