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Merriweather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22" Type="http://schemas.openxmlformats.org/officeDocument/2006/relationships/font" Target="fonts/Merriweather-bold.fntdata"/><Relationship Id="rId10" Type="http://schemas.openxmlformats.org/officeDocument/2006/relationships/slide" Target="slides/slide5.xml"/><Relationship Id="rId21" Type="http://schemas.openxmlformats.org/officeDocument/2006/relationships/font" Target="fonts/Merriweather-regular.fntdata"/><Relationship Id="rId13" Type="http://schemas.openxmlformats.org/officeDocument/2006/relationships/slide" Target="slides/slide8.xml"/><Relationship Id="rId24" Type="http://schemas.openxmlformats.org/officeDocument/2006/relationships/font" Target="fonts/Merriweather-boldItalic.fntdata"/><Relationship Id="rId12" Type="http://schemas.openxmlformats.org/officeDocument/2006/relationships/slide" Target="slides/slide7.xml"/><Relationship Id="rId23" Type="http://schemas.openxmlformats.org/officeDocument/2006/relationships/font" Target="fonts/Merriweath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2c193a7e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2c193a7e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2c08db09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2c08db09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2c08db09f7_1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2c08db09f7_1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c08db09f7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c08db09f7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08db09f7_1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08db09f7_1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17" name="Google Shape;17;p3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b="0" i="0" sz="2800" u="none" cap="none" strike="noStrike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b="0" i="0" sz="13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b="0" i="0" sz="11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sszengarden.com/" TargetMode="External"/><Relationship Id="rId4" Type="http://schemas.openxmlformats.org/officeDocument/2006/relationships/hyperlink" Target="https://csszengarden.com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code.visualstudio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fonts.google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CSS</a:t>
            </a:r>
            <a:endParaRPr/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sz="3000"/>
              <a:t>Cascading Style Sheet</a:t>
            </a:r>
            <a:endParaRPr sz="3000"/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1525" y="1063513"/>
            <a:ext cx="2138633" cy="301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Property-3: </a:t>
            </a:r>
            <a:r>
              <a:rPr b="1" lang="en" sz="4000">
                <a:solidFill>
                  <a:srgbClr val="1B1B1B"/>
                </a:solidFill>
              </a:rPr>
              <a:t>font-weight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normal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lighter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bolder</a:t>
            </a:r>
            <a:endParaRPr sz="375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</a:rPr>
              <a:t>100 to 900 (number)</a:t>
            </a:r>
            <a:endParaRPr sz="375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lang="en" sz="3500">
                <a:solidFill>
                  <a:srgbClr val="1B1B1B"/>
                </a:solidFill>
              </a:rPr>
            </a:br>
            <a:r>
              <a:rPr b="1" lang="en" sz="4000">
                <a:solidFill>
                  <a:srgbClr val="1B1B1B"/>
                </a:solidFill>
              </a:rPr>
              <a:t>Property-4: font-size</a:t>
            </a:r>
            <a:br>
              <a:rPr lang="en" sz="3500">
                <a:solidFill>
                  <a:srgbClr val="1B1B1B"/>
                </a:solidFill>
              </a:rPr>
            </a:br>
            <a:endParaRPr sz="3500">
              <a:solidFill>
                <a:srgbClr val="1B1B1B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1B1B1B"/>
                </a:solidFill>
              </a:rPr>
              <a:t>Property-5: line-height</a:t>
            </a:r>
            <a:endParaRPr b="1" sz="4000">
              <a:solidFill>
                <a:srgbClr val="1B1B1B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➔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set the distance between lines of text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normal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Font typeface="Verdana"/>
              <a:buChar char="◆"/>
            </a:pPr>
            <a:r>
              <a:rPr lang="en" sz="3750">
                <a:solidFill>
                  <a:srgbClr val="1B1B1B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number</a:t>
            </a:r>
            <a:endParaRPr sz="3750">
              <a:solidFill>
                <a:srgbClr val="1B1B1B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length (px)</a:t>
            </a:r>
            <a:endParaRPr sz="375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23850" lvl="1" marL="9144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ct val="100000"/>
              <a:buChar char="◆"/>
            </a:pPr>
            <a:r>
              <a:rPr lang="en" sz="3750">
                <a:solidFill>
                  <a:srgbClr val="1B1B1B"/>
                </a:solidFill>
                <a:highlight>
                  <a:schemeClr val="lt1"/>
                </a:highlight>
              </a:rPr>
              <a:t>% (Percentage) 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Box Model</a:t>
            </a:r>
            <a:endParaRPr/>
          </a:p>
        </p:txBody>
      </p:sp>
      <p:sp>
        <p:nvSpPr>
          <p:cNvPr id="134" name="Google Shape;134;p23"/>
          <p:cNvSpPr txBox="1"/>
          <p:nvPr>
            <p:ph idx="2" type="body"/>
          </p:nvPr>
        </p:nvSpPr>
        <p:spPr>
          <a:xfrm>
            <a:off x="5600050" y="1505700"/>
            <a:ext cx="3232200" cy="30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lang="en" sz="2200">
                <a:solidFill>
                  <a:srgbClr val="1B1B1B"/>
                </a:solidFill>
              </a:rPr>
              <a:t>Four Components: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Content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Padding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Border</a:t>
            </a:r>
            <a:endParaRPr sz="2200">
              <a:solidFill>
                <a:srgbClr val="1B1B1B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2200"/>
              <a:buAutoNum type="arabicPeriod"/>
            </a:pPr>
            <a:r>
              <a:rPr lang="en" sz="2200">
                <a:solidFill>
                  <a:srgbClr val="1B1B1B"/>
                </a:solidFill>
              </a:rPr>
              <a:t>Margin</a:t>
            </a:r>
            <a:endParaRPr sz="2200">
              <a:solidFill>
                <a:srgbClr val="1B1B1B"/>
              </a:solidFill>
            </a:endParaRPr>
          </a:p>
        </p:txBody>
      </p:sp>
      <p:pic>
        <p:nvPicPr>
          <p:cNvPr id="135" name="Google Shape;13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453150"/>
            <a:ext cx="4914273" cy="3076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type="title"/>
          </p:nvPr>
        </p:nvSpPr>
        <p:spPr>
          <a:xfrm>
            <a:off x="729450" y="575525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Power of CSS</a:t>
            </a:r>
            <a:endParaRPr/>
          </a:p>
        </p:txBody>
      </p:sp>
      <p:sp>
        <p:nvSpPr>
          <p:cNvPr id="72" name="Google Shape;72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CSS Zen Garden </a:t>
            </a:r>
            <a:endParaRPr sz="1800"/>
          </a:p>
          <a:p>
            <a:pPr indent="0" lvl="0" marL="0" rtl="0" algn="ctr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n" sz="18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The Beauty of CSS Design</a:t>
            </a:r>
            <a:endParaRPr b="1" sz="18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1400">
              <a:solidFill>
                <a:srgbClr val="32505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The HTML remains the same, the only thing that has changed is the external CSS file.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just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rgbClr val="1B1B1B"/>
              </a:buClr>
              <a:buSzPts val="1600"/>
              <a:buFont typeface="Arial"/>
              <a:buChar char="➔"/>
            </a:pPr>
            <a:r>
              <a:rPr lang="en" sz="1600">
                <a:solidFill>
                  <a:srgbClr val="1B1B1B"/>
                </a:solidFill>
                <a:latin typeface="Arial"/>
                <a:ea typeface="Arial"/>
                <a:cs typeface="Arial"/>
                <a:sym typeface="Arial"/>
              </a:rPr>
              <a:t>More than 200 designs available</a:t>
            </a:r>
            <a:endParaRPr sz="1600">
              <a:solidFill>
                <a:srgbClr val="1B1B1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Tools </a:t>
            </a:r>
            <a:endParaRPr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21374" y="2122475"/>
            <a:ext cx="2751749" cy="2093548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5"/>
          <p:cNvSpPr txBox="1"/>
          <p:nvPr/>
        </p:nvSpPr>
        <p:spPr>
          <a:xfrm>
            <a:off x="810450" y="1510500"/>
            <a:ext cx="7562700" cy="3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 u="sng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 Studio Code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Extensions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Live Server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Prettier - Code formatter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800"/>
              <a:buFont typeface="Roboto"/>
              <a:buChar char="➔"/>
            </a:pPr>
            <a:r>
              <a:rPr lang="en" sz="1800">
                <a:solidFill>
                  <a:srgbClr val="1B1B1B"/>
                </a:solidFill>
                <a:latin typeface="Roboto"/>
                <a:ea typeface="Roboto"/>
                <a:cs typeface="Roboto"/>
                <a:sym typeface="Roboto"/>
              </a:rPr>
              <a:t>Indent-rainbow</a:t>
            </a:r>
            <a:endParaRPr sz="1800">
              <a:solidFill>
                <a:srgbClr val="1B1B1B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Syntax</a:t>
            </a:r>
            <a:endParaRPr/>
          </a:p>
        </p:txBody>
      </p:sp>
      <p:pic>
        <p:nvPicPr>
          <p:cNvPr id="85" name="Google Shape;8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2163" y="1583000"/>
            <a:ext cx="5419725" cy="11334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560138" y="3040450"/>
            <a:ext cx="8023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Selector: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selecting? In which element do you want to apply CSS?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Property: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What are you trying to change?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Value:</a:t>
            </a:r>
            <a:r>
              <a:rPr b="0" i="0" lang="en" sz="16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Properties have specific values that are applicable</a:t>
            </a:r>
            <a:endParaRPr b="0" i="0" sz="16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Connection with HTML</a:t>
            </a:r>
            <a:endParaRPr/>
          </a:p>
        </p:txBody>
      </p:sp>
      <p:sp>
        <p:nvSpPr>
          <p:cNvPr id="92" name="Google Shape;92;p17"/>
          <p:cNvSpPr txBox="1"/>
          <p:nvPr/>
        </p:nvSpPr>
        <p:spPr>
          <a:xfrm>
            <a:off x="375625" y="1627050"/>
            <a:ext cx="8392800" cy="29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CSS can be added to HTML documents in 3 ways: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style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attribute inside HTML elements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&lt;style&gt;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in the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&lt;head&gt;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section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oboto"/>
              <a:buChar char="➔"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External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- by using a </a:t>
            </a:r>
            <a:r>
              <a:rPr i="0" lang="en" sz="1800" u="none" cap="none" strike="noStrike">
                <a:solidFill>
                  <a:srgbClr val="DC143C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&lt;link&gt;</a:t>
            </a:r>
            <a:r>
              <a:rPr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element to link to an external CSS file</a:t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Inline CSS has higher priority than External and Internal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15000"/>
              </a:lnSpc>
              <a:spcBef>
                <a:spcPts val="1100"/>
              </a:spcBef>
              <a:spcAft>
                <a:spcPts val="110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Internal CSS has higher priority than External CSS</a:t>
            </a:r>
            <a:endParaRPr b="1" i="0" sz="1800" u="none" cap="none" strike="noStrike">
              <a:solidFill>
                <a:srgbClr val="00000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Basic Selectors</a:t>
            </a:r>
            <a:endParaRPr/>
          </a:p>
        </p:txBody>
      </p:sp>
      <p:sp>
        <p:nvSpPr>
          <p:cNvPr id="98" name="Google Shape;98;p18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E</a:t>
            </a: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lement Selector 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tagname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Id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#id { ...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2" type="body"/>
          </p:nvPr>
        </p:nvSpPr>
        <p:spPr>
          <a:xfrm>
            <a:off x="4832400" y="1520271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Class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.classname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2400">
                <a:solidFill>
                  <a:srgbClr val="000000"/>
                </a:solidFill>
                <a:highlight>
                  <a:srgbClr val="FFFFFF"/>
                </a:highlight>
              </a:rPr>
              <a:t>Universal Selector</a:t>
            </a:r>
            <a:endParaRPr sz="24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000"/>
              <a:buChar char="➔"/>
            </a:pPr>
            <a:r>
              <a:rPr lang="en" sz="2000">
                <a:solidFill>
                  <a:srgbClr val="000000"/>
                </a:solidFill>
                <a:highlight>
                  <a:srgbClr val="FFFFFF"/>
                </a:highlight>
              </a:rPr>
              <a:t>Syntax: </a:t>
            </a:r>
            <a:r>
              <a:rPr lang="en" sz="2000">
                <a:solidFill>
                  <a:srgbClr val="980000"/>
                </a:solidFill>
                <a:highlight>
                  <a:srgbClr val="FFFFFF"/>
                </a:highlight>
              </a:rPr>
              <a:t>* { … }</a:t>
            </a:r>
            <a:endParaRPr sz="2000">
              <a:solidFill>
                <a:srgbClr val="98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Colors</a:t>
            </a:r>
            <a:endParaRPr/>
          </a:p>
        </p:txBody>
      </p:sp>
      <p:sp>
        <p:nvSpPr>
          <p:cNvPr id="106" name="Google Shape;106;p19"/>
          <p:cNvSpPr txBox="1"/>
          <p:nvPr/>
        </p:nvSpPr>
        <p:spPr>
          <a:xfrm>
            <a:off x="587700" y="1670775"/>
            <a:ext cx="83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311700" y="1505700"/>
            <a:ext cx="3999900" cy="21030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Ways to declare color property 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chemeClr val="dk1"/>
                </a:solidFill>
              </a:rPr>
              <a:t>color name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</a:t>
            </a:r>
            <a:r>
              <a:rPr lang="en" sz="1800">
                <a:solidFill>
                  <a:schemeClr val="dk1"/>
                </a:solidFill>
              </a:rPr>
              <a:t>olor: 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rgbClr val="FF0000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6AA84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,</a:t>
            </a:r>
            <a:r>
              <a:rPr lang="en" sz="1800">
                <a:solidFill>
                  <a:srgbClr val="0000FF"/>
                </a:solidFill>
              </a:rPr>
              <a:t>256</a:t>
            </a:r>
            <a:r>
              <a:rPr lang="en" sz="1800">
                <a:solidFill>
                  <a:schemeClr val="dk1"/>
                </a:solidFill>
              </a:rPr>
              <a:t>)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color: #</a:t>
            </a:r>
            <a:r>
              <a:rPr lang="en" sz="1800">
                <a:solidFill>
                  <a:srgbClr val="FF0000"/>
                </a:solidFill>
              </a:rPr>
              <a:t>RR</a:t>
            </a:r>
            <a:r>
              <a:rPr lang="en" sz="1800">
                <a:solidFill>
                  <a:srgbClr val="6AA84F"/>
                </a:solidFill>
              </a:rPr>
              <a:t>GG</a:t>
            </a:r>
            <a:r>
              <a:rPr lang="en" sz="1800">
                <a:solidFill>
                  <a:srgbClr val="0000FF"/>
                </a:solidFill>
              </a:rPr>
              <a:t>BB</a:t>
            </a:r>
            <a:r>
              <a:rPr lang="en" sz="1800">
                <a:solidFill>
                  <a:schemeClr val="dk1"/>
                </a:solidFill>
              </a:rPr>
              <a:t> or #</a:t>
            </a:r>
            <a:r>
              <a:rPr lang="en" sz="1800">
                <a:solidFill>
                  <a:srgbClr val="FF0000"/>
                </a:solidFill>
              </a:rPr>
              <a:t>R</a:t>
            </a:r>
            <a:r>
              <a:rPr lang="en" sz="1800">
                <a:solidFill>
                  <a:srgbClr val="6AA84F"/>
                </a:solidFill>
              </a:rPr>
              <a:t>G</a:t>
            </a:r>
            <a:r>
              <a:rPr lang="en" sz="1800">
                <a:solidFill>
                  <a:srgbClr val="0000FF"/>
                </a:solidFill>
              </a:rPr>
              <a:t>B</a:t>
            </a:r>
            <a:endParaRPr sz="1800">
              <a:solidFill>
                <a:srgbClr val="0000FF"/>
              </a:solidFill>
            </a:endParaRPr>
          </a:p>
        </p:txBody>
      </p:sp>
      <p:sp>
        <p:nvSpPr>
          <p:cNvPr id="108" name="Google Shape;108;p19"/>
          <p:cNvSpPr txBox="1"/>
          <p:nvPr>
            <p:ph idx="2" type="body"/>
          </p:nvPr>
        </p:nvSpPr>
        <p:spPr>
          <a:xfrm>
            <a:off x="4832400" y="1520275"/>
            <a:ext cx="3999900" cy="20883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black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#000 or rgb(0, 0, 0)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F</a:t>
            </a:r>
            <a:r>
              <a:rPr lang="en" sz="1800">
                <a:solidFill>
                  <a:schemeClr val="dk1"/>
                </a:solidFill>
              </a:rPr>
              <a:t>or white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n" sz="1800">
                <a:solidFill>
                  <a:schemeClr val="dk1"/>
                </a:solidFill>
              </a:rPr>
              <a:t>#fff or rgb(256, 256, 256)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9" name="Google Shape;109;p19"/>
          <p:cNvSpPr txBox="1"/>
          <p:nvPr/>
        </p:nvSpPr>
        <p:spPr>
          <a:xfrm>
            <a:off x="375600" y="3856375"/>
            <a:ext cx="8392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There is no difference between #RRGGBB and #RGB. 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latin typeface="Roboto"/>
                <a:ea typeface="Roboto"/>
                <a:cs typeface="Roboto"/>
                <a:sym typeface="Roboto"/>
              </a:rPr>
              <a:t>#RGB is a shorthand property of #</a:t>
            </a:r>
            <a:r>
              <a:rPr lang="en" sz="1700">
                <a:latin typeface="Roboto"/>
                <a:ea typeface="Roboto"/>
                <a:cs typeface="Roboto"/>
                <a:sym typeface="Roboto"/>
              </a:rPr>
              <a:t>RRGGBB.</a:t>
            </a:r>
            <a:endParaRPr sz="17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Width &amp; Height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311700" y="1505700"/>
            <a:ext cx="21993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</a:t>
            </a:r>
            <a:r>
              <a:rPr lang="en" sz="1700">
                <a:solidFill>
                  <a:srgbClr val="1B1B1B"/>
                </a:solidFill>
              </a:rPr>
              <a:t>idth: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width</a:t>
            </a:r>
            <a:r>
              <a:rPr lang="en" sz="1700">
                <a:solidFill>
                  <a:srgbClr val="1B1B1B"/>
                </a:solidFill>
              </a:rPr>
              <a:t>: 50px; 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</a:t>
            </a:r>
            <a:r>
              <a:rPr lang="en" sz="1700">
                <a:solidFill>
                  <a:srgbClr val="1B1B1B"/>
                </a:solidFill>
              </a:rPr>
              <a:t>: 30%;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auto;</a:t>
            </a:r>
            <a:endParaRPr sz="1700">
              <a:solidFill>
                <a:srgbClr val="1B1B1B"/>
              </a:solidFill>
            </a:endParaRPr>
          </a:p>
          <a:p>
            <a:pPr indent="-3365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</a:rPr>
              <a:t>height: 50px;</a:t>
            </a:r>
            <a:endParaRPr sz="1700">
              <a:solidFill>
                <a:srgbClr val="1B1B1B"/>
              </a:solidFill>
            </a:endParaRPr>
          </a:p>
        </p:txBody>
      </p:sp>
      <p:sp>
        <p:nvSpPr>
          <p:cNvPr id="116" name="Google Shape;116;p20"/>
          <p:cNvSpPr txBox="1"/>
          <p:nvPr>
            <p:ph idx="2" type="body"/>
          </p:nvPr>
        </p:nvSpPr>
        <p:spPr>
          <a:xfrm>
            <a:off x="2758750" y="1505700"/>
            <a:ext cx="6073500" cy="3076200"/>
          </a:xfrm>
          <a:prstGeom prst="rect">
            <a:avLst/>
          </a:prstGeom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% (Percentage)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percent of the containing block</a:t>
            </a:r>
            <a:endParaRPr sz="17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</a:rPr>
              <a:t>auto</a:t>
            </a:r>
            <a:endParaRPr b="1" sz="1700">
              <a:solidFill>
                <a:srgbClr val="1B1B1B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This is default. The browser calculates the height and width</a:t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1B1B1B"/>
                </a:solidFill>
                <a:highlight>
                  <a:schemeClr val="lt1"/>
                </a:highlight>
              </a:rPr>
              <a:t>length</a:t>
            </a:r>
            <a:endParaRPr b="1" sz="1700">
              <a:solidFill>
                <a:srgbClr val="1B1B1B"/>
              </a:solidFill>
              <a:highlight>
                <a:schemeClr val="lt1"/>
              </a:highlight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700"/>
              <a:buChar char="➔"/>
            </a:pPr>
            <a:r>
              <a:rPr lang="en" sz="1700">
                <a:solidFill>
                  <a:srgbClr val="1B1B1B"/>
                </a:solidFill>
                <a:highlight>
                  <a:schemeClr val="lt1"/>
                </a:highlight>
              </a:rPr>
              <a:t>Defines the height/width in px</a:t>
            </a:r>
            <a:endParaRPr sz="17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CSS Fonts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Property-1: </a:t>
            </a:r>
            <a:r>
              <a:rPr b="1" lang="en" sz="1600">
                <a:solidFill>
                  <a:srgbClr val="1B1B1B"/>
                </a:solidFill>
              </a:rPr>
              <a:t>f</a:t>
            </a:r>
            <a:r>
              <a:rPr b="1" lang="en" sz="1600">
                <a:solidFill>
                  <a:srgbClr val="1B1B1B"/>
                </a:solidFill>
              </a:rPr>
              <a:t>ont-family</a:t>
            </a:r>
            <a:endParaRPr b="1"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font family name and a generic family name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"Roboto", sans-serif;</a:t>
            </a:r>
            <a:endParaRPr sz="1500">
              <a:solidFill>
                <a:srgbClr val="1B1B1B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➔"/>
            </a:pPr>
            <a:r>
              <a:rPr lang="en" sz="1500">
                <a:solidFill>
                  <a:srgbClr val="1B1B1B"/>
                </a:solidFill>
              </a:rPr>
              <a:t>A generic family name only </a:t>
            </a:r>
            <a:endParaRPr sz="1500">
              <a:solidFill>
                <a:srgbClr val="1B1B1B"/>
              </a:solidFill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500"/>
              <a:buChar char="◆"/>
            </a:pPr>
            <a:r>
              <a:rPr lang="en" sz="1500">
                <a:solidFill>
                  <a:srgbClr val="1B1B1B"/>
                </a:solidFill>
              </a:rPr>
              <a:t>font-family: sans-serif;</a:t>
            </a:r>
            <a:endParaRPr sz="1500">
              <a:solidFill>
                <a:srgbClr val="1B1B1B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B1B1B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Google Fonts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1B1B1B"/>
                </a:solidFill>
              </a:rPr>
              <a:t>Property-2: font-style</a:t>
            </a:r>
            <a:endParaRPr b="1"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normal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italic</a:t>
            </a:r>
            <a:endParaRPr sz="1600">
              <a:solidFill>
                <a:srgbClr val="1B1B1B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1B1B1B"/>
              </a:buClr>
              <a:buSzPts val="1600"/>
              <a:buChar char="➔"/>
            </a:pPr>
            <a:r>
              <a:rPr lang="en" sz="1600">
                <a:solidFill>
                  <a:srgbClr val="1B1B1B"/>
                </a:solidFill>
              </a:rPr>
              <a:t>oblique</a:t>
            </a:r>
            <a:endParaRPr sz="1600">
              <a:solidFill>
                <a:srgbClr val="1B1B1B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