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10af14e62_2_3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710af14e62_2_3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" name="Google Shape;87;g3710af14e62_2_3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10af14e62_2_4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710af14e62_2_4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g3710af14e62_2_4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10af14e62_2_5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710af14e62_2_5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g3710af14e62_2_5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0af14e62_2_7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710af14e62_2_7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1" name="Google Shape;131;g3710af14e62_2_7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10af14e62_2_9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710af14e62_2_9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0" name="Google Shape;150;g3710af14e62_2_9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10af14e62_2_10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710af14e62_2_10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2" name="Google Shape;162;g3710af14e62_2_10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10af14e62_2_12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710af14e62_2_12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0" name="Google Shape;180;g3710af14e62_2_12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10af14e62_2_14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710af14e62_2_14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9" name="Google Shape;199;g3710af14e62_2_14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ue-vuex-realworld.netlify.app/" TargetMode="External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/>
          <p:nvPr/>
        </p:nvSpPr>
        <p:spPr>
          <a:xfrm>
            <a:off x="3925119" y="1740619"/>
            <a:ext cx="4722763" cy="1222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800"/>
              <a:buFont typeface="Roboto Slab"/>
              <a:buNone/>
            </a:pPr>
            <a:r>
              <a:rPr b="0" i="0" lang="en" sz="3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Vue.js: Bringing Ideas to Life</a:t>
            </a:r>
            <a:endParaRPr b="0" i="0" sz="3800" u="none" cap="none" strike="noStrike"/>
          </a:p>
        </p:txBody>
      </p:sp>
      <p:sp>
        <p:nvSpPr>
          <p:cNvPr id="91" name="Google Shape;91;p23"/>
          <p:cNvSpPr/>
          <p:nvPr/>
        </p:nvSpPr>
        <p:spPr>
          <a:xfrm>
            <a:off x="3925119" y="3175992"/>
            <a:ext cx="4722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Discover the power of Vue.js 3.5 through practical, real-world application.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/>
          <p:nvPr/>
        </p:nvSpPr>
        <p:spPr>
          <a:xfrm>
            <a:off x="496119" y="1440805"/>
            <a:ext cx="3544119" cy="4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800"/>
              <a:buFont typeface="Roboto Slab"/>
              <a:buNone/>
            </a:pPr>
            <a:r>
              <a:rPr b="0" i="0" lang="en" sz="2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What is Vue.js?</a:t>
            </a:r>
            <a:endParaRPr b="0" i="0" sz="2800" u="none" cap="none" strike="noStrike"/>
          </a:p>
        </p:txBody>
      </p:sp>
      <p:sp>
        <p:nvSpPr>
          <p:cNvPr id="98" name="Google Shape;98;p24"/>
          <p:cNvSpPr/>
          <p:nvPr/>
        </p:nvSpPr>
        <p:spPr>
          <a:xfrm>
            <a:off x="496119" y="2167309"/>
            <a:ext cx="2622724" cy="1535386"/>
          </a:xfrm>
          <a:prstGeom prst="roundRect">
            <a:avLst>
              <a:gd fmla="val 5956" name="adj"/>
            </a:avLst>
          </a:prstGeom>
          <a:noFill/>
          <a:ln cap="flat" cmpd="sng" w="30475">
            <a:solidFill>
              <a:srgbClr val="CFD2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9" name="Google Shape;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69" y="2167309"/>
            <a:ext cx="76200" cy="1535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4"/>
          <p:cNvSpPr/>
          <p:nvPr/>
        </p:nvSpPr>
        <p:spPr>
          <a:xfrm>
            <a:off x="714075" y="2328125"/>
            <a:ext cx="22440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Progressive Framework</a:t>
            </a:r>
            <a:endParaRPr b="0" i="0" sz="1400" u="none" cap="none" strike="noStrike"/>
          </a:p>
        </p:txBody>
      </p:sp>
      <p:sp>
        <p:nvSpPr>
          <p:cNvPr id="101" name="Google Shape;101;p24"/>
          <p:cNvSpPr/>
          <p:nvPr/>
        </p:nvSpPr>
        <p:spPr>
          <a:xfrm>
            <a:off x="714078" y="2634630"/>
            <a:ext cx="2243956" cy="90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 lightweight (</a:t>
            </a:r>
            <a:r>
              <a:rPr b="1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~20KB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) JavaScript framework for building user interfaces, designed for incremental adoption.</a:t>
            </a:r>
            <a:endParaRPr b="0" i="0" sz="1100" u="none" cap="none" strike="noStrike"/>
          </a:p>
        </p:txBody>
      </p:sp>
      <p:sp>
        <p:nvSpPr>
          <p:cNvPr id="102" name="Google Shape;102;p24"/>
          <p:cNvSpPr/>
          <p:nvPr/>
        </p:nvSpPr>
        <p:spPr>
          <a:xfrm>
            <a:off x="3260601" y="2167309"/>
            <a:ext cx="2622724" cy="1535386"/>
          </a:xfrm>
          <a:prstGeom prst="roundRect">
            <a:avLst>
              <a:gd fmla="val 5956" name="adj"/>
            </a:avLst>
          </a:prstGeom>
          <a:noFill/>
          <a:ln cap="flat" cmpd="sng" w="30475">
            <a:solidFill>
              <a:srgbClr val="CFD2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3" name="Google Shape;1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551" y="2167309"/>
            <a:ext cx="76200" cy="1535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3478548" y="2328125"/>
            <a:ext cx="22440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Reactive &amp; Declarative</a:t>
            </a:r>
            <a:endParaRPr b="0" i="0" sz="1400" u="none" cap="none" strike="noStrike"/>
          </a:p>
        </p:txBody>
      </p:sp>
      <p:sp>
        <p:nvSpPr>
          <p:cNvPr id="105" name="Google Shape;105;p24"/>
          <p:cNvSpPr/>
          <p:nvPr/>
        </p:nvSpPr>
        <p:spPr>
          <a:xfrm>
            <a:off x="3478560" y="2634630"/>
            <a:ext cx="2243956" cy="90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Features declarative rendering and a powerful reactive data binding system, simplifying UI development.</a:t>
            </a:r>
            <a:endParaRPr b="0" i="0" sz="1100" u="none" cap="none" strike="noStrike"/>
          </a:p>
        </p:txBody>
      </p:sp>
      <p:sp>
        <p:nvSpPr>
          <p:cNvPr id="106" name="Google Shape;106;p24"/>
          <p:cNvSpPr/>
          <p:nvPr/>
        </p:nvSpPr>
        <p:spPr>
          <a:xfrm>
            <a:off x="6025083" y="2167309"/>
            <a:ext cx="2622724" cy="1535386"/>
          </a:xfrm>
          <a:prstGeom prst="roundRect">
            <a:avLst>
              <a:gd fmla="val 5956" name="adj"/>
            </a:avLst>
          </a:prstGeom>
          <a:noFill/>
          <a:ln cap="flat" cmpd="sng" w="30475">
            <a:solidFill>
              <a:srgbClr val="CFD2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7" name="Google Shape;1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033" y="2167309"/>
            <a:ext cx="76200" cy="1535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/>
          <p:nvPr/>
        </p:nvSpPr>
        <p:spPr>
          <a:xfrm>
            <a:off x="6243042" y="232811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Flexible Integration</a:t>
            </a:r>
            <a:endParaRPr b="0" i="0" sz="1400" u="none" cap="none" strike="noStrike"/>
          </a:p>
        </p:txBody>
      </p:sp>
      <p:sp>
        <p:nvSpPr>
          <p:cNvPr id="109" name="Google Shape;109;p24"/>
          <p:cNvSpPr/>
          <p:nvPr/>
        </p:nvSpPr>
        <p:spPr>
          <a:xfrm>
            <a:off x="6243043" y="2634630"/>
            <a:ext cx="2243956" cy="680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Seamlessly integrates into existing projects, supporting SPAs, SSR, SSG, and Web Components.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496125" y="1071200"/>
            <a:ext cx="3987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800"/>
              <a:buFont typeface="Roboto Slab"/>
              <a:buNone/>
            </a:pPr>
            <a:r>
              <a:rPr b="0" i="0" lang="en" sz="2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Core Features of Vue.js</a:t>
            </a:r>
            <a:endParaRPr b="0" i="0" sz="2800" u="none" cap="none" strike="noStrike"/>
          </a:p>
        </p:txBody>
      </p:sp>
      <p:pic>
        <p:nvPicPr>
          <p:cNvPr descr="preencoded.png" id="116" name="Google Shape;1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19" y="1797695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5"/>
          <p:cNvSpPr/>
          <p:nvPr/>
        </p:nvSpPr>
        <p:spPr>
          <a:xfrm>
            <a:off x="1027658" y="188185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Component-Based</a:t>
            </a:r>
            <a:endParaRPr b="0" i="0" sz="1400" u="none" cap="none" strike="noStrike"/>
          </a:p>
        </p:txBody>
      </p:sp>
      <p:sp>
        <p:nvSpPr>
          <p:cNvPr id="118" name="Google Shape;118;p25"/>
          <p:cNvSpPr/>
          <p:nvPr/>
        </p:nvSpPr>
        <p:spPr>
          <a:xfrm>
            <a:off x="1027658" y="2188369"/>
            <a:ext cx="3455714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Structured with reusable Single-File Components (.vue), promoting modular and organised code.</a:t>
            </a:r>
            <a:endParaRPr b="0" i="0" sz="1100" u="none" cap="none" strike="noStrike"/>
          </a:p>
        </p:txBody>
      </p:sp>
      <p:pic>
        <p:nvPicPr>
          <p:cNvPr descr="preencoded.png" id="119" name="Google Shape;1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0552" y="1797695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5"/>
          <p:cNvSpPr/>
          <p:nvPr/>
        </p:nvSpPr>
        <p:spPr>
          <a:xfrm>
            <a:off x="5192093" y="188185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Reactivity System</a:t>
            </a:r>
            <a:endParaRPr b="0" i="0" sz="1400" u="none" cap="none" strike="noStrike"/>
          </a:p>
        </p:txBody>
      </p:sp>
      <p:sp>
        <p:nvSpPr>
          <p:cNvPr id="121" name="Google Shape;121;p25"/>
          <p:cNvSpPr/>
          <p:nvPr/>
        </p:nvSpPr>
        <p:spPr>
          <a:xfrm>
            <a:off x="5192092" y="2188369"/>
            <a:ext cx="3455789" cy="458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Utilises </a:t>
            </a:r>
            <a:r>
              <a:rPr b="0" i="0" lang="en" sz="1100" u="none" cap="none" strike="noStrike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  <a:cs typeface="Consolas"/>
                <a:sym typeface="Consolas"/>
              </a:rPr>
              <a:t>ref()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0" i="0" lang="en" sz="1100" u="none" cap="none" strike="noStrike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  <a:cs typeface="Consolas"/>
                <a:sym typeface="Consolas"/>
              </a:rPr>
              <a:t>reactive()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for efficient data tracking and automatic UI updates.</a:t>
            </a:r>
            <a:endParaRPr b="0" i="0" sz="1100" u="none" cap="none" strike="noStrike"/>
          </a:p>
        </p:txBody>
      </p:sp>
      <p:pic>
        <p:nvPicPr>
          <p:cNvPr descr="preencoded.png" id="122" name="Google Shape;12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119" y="300111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/>
          <p:nvPr/>
        </p:nvSpPr>
        <p:spPr>
          <a:xfrm>
            <a:off x="1027658" y="3085281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Template Syntax</a:t>
            </a:r>
            <a:endParaRPr b="0" i="0" sz="1400" u="none" cap="none" strike="noStrike"/>
          </a:p>
        </p:txBody>
      </p:sp>
      <p:sp>
        <p:nvSpPr>
          <p:cNvPr id="124" name="Google Shape;124;p25"/>
          <p:cNvSpPr/>
          <p:nvPr/>
        </p:nvSpPr>
        <p:spPr>
          <a:xfrm>
            <a:off x="1027658" y="3391793"/>
            <a:ext cx="3455714" cy="46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Intuitive template syntax with directives like </a:t>
            </a:r>
            <a:r>
              <a:rPr b="0" i="0" lang="en" sz="1100" u="none" cap="none" strike="noStrike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  <a:cs typeface="Consolas"/>
                <a:sym typeface="Consolas"/>
              </a:rPr>
              <a:t>v-for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i="0" lang="en" sz="1100" u="none" cap="none" strike="noStrike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  <a:cs typeface="Consolas"/>
                <a:sym typeface="Consolas"/>
              </a:rPr>
              <a:t>v-if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0" i="0" lang="en" sz="1100" u="none" cap="none" strike="noStrike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  <a:cs typeface="Consolas"/>
                <a:sym typeface="Consolas"/>
              </a:rPr>
              <a:t>@click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for dynamic content.</a:t>
            </a:r>
            <a:endParaRPr b="0" i="0" sz="1100" u="none" cap="none" strike="noStrike"/>
          </a:p>
        </p:txBody>
      </p:sp>
      <p:pic>
        <p:nvPicPr>
          <p:cNvPr descr="preencoded.png" id="125" name="Google Shape;12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0552" y="300111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/>
          <p:nvPr/>
        </p:nvSpPr>
        <p:spPr>
          <a:xfrm>
            <a:off x="5192093" y="3085281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Composition API</a:t>
            </a:r>
            <a:endParaRPr b="0" i="0" sz="1400" u="none" cap="none" strike="noStrike"/>
          </a:p>
        </p:txBody>
      </p:sp>
      <p:sp>
        <p:nvSpPr>
          <p:cNvPr id="127" name="Google Shape;127;p25"/>
          <p:cNvSpPr/>
          <p:nvPr/>
        </p:nvSpPr>
        <p:spPr>
          <a:xfrm>
            <a:off x="5192092" y="3391793"/>
            <a:ext cx="3455789" cy="680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Enables modular and reusable logic, enhancing code organisation and scalability, especially for larger applications.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496126" y="959425"/>
            <a:ext cx="5793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800"/>
              <a:buFont typeface="Roboto Slab"/>
              <a:buNone/>
            </a:pPr>
            <a:r>
              <a:rPr b="0" i="0" lang="en" sz="2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The Vue.js Ecosystem in 2025</a:t>
            </a:r>
            <a:endParaRPr b="0" i="0" sz="2800" u="none" cap="none" strike="noStrike"/>
          </a:p>
        </p:txBody>
      </p:sp>
      <p:sp>
        <p:nvSpPr>
          <p:cNvPr id="134" name="Google Shape;134;p26"/>
          <p:cNvSpPr/>
          <p:nvPr/>
        </p:nvSpPr>
        <p:spPr>
          <a:xfrm>
            <a:off x="496126" y="1756775"/>
            <a:ext cx="2495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Vue 3.5: Stability &amp; Speed</a:t>
            </a:r>
            <a:endParaRPr b="0" i="0" sz="1400" u="none" cap="none" strike="noStrike"/>
          </a:p>
        </p:txBody>
      </p:sp>
      <p:sp>
        <p:nvSpPr>
          <p:cNvPr id="135" name="Google Shape;135;p26"/>
          <p:cNvSpPr/>
          <p:nvPr/>
        </p:nvSpPr>
        <p:spPr>
          <a:xfrm>
            <a:off x="496119" y="2119983"/>
            <a:ext cx="390294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Latest stable release with improved Composition API.</a:t>
            </a:r>
            <a:endParaRPr b="0" i="0" sz="1100" u="none" cap="none" strike="noStrike"/>
          </a:p>
        </p:txBody>
      </p:sp>
      <p:sp>
        <p:nvSpPr>
          <p:cNvPr id="136" name="Google Shape;136;p26"/>
          <p:cNvSpPr/>
          <p:nvPr/>
        </p:nvSpPr>
        <p:spPr>
          <a:xfrm>
            <a:off x="496119" y="2396356"/>
            <a:ext cx="390294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Enhanced performance and developer experience.</a:t>
            </a:r>
            <a:endParaRPr b="0" i="0" sz="1100" u="none" cap="none" strike="noStrike"/>
          </a:p>
        </p:txBody>
      </p:sp>
      <p:sp>
        <p:nvSpPr>
          <p:cNvPr id="137" name="Google Shape;137;p26"/>
          <p:cNvSpPr/>
          <p:nvPr/>
        </p:nvSpPr>
        <p:spPr>
          <a:xfrm>
            <a:off x="496127" y="2764925"/>
            <a:ext cx="28860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Pinia: State Management</a:t>
            </a:r>
            <a:endParaRPr b="0" i="0" sz="1400" u="none" cap="none" strike="noStrike"/>
          </a:p>
        </p:txBody>
      </p:sp>
      <p:sp>
        <p:nvSpPr>
          <p:cNvPr id="138" name="Google Shape;138;p26"/>
          <p:cNvSpPr/>
          <p:nvPr/>
        </p:nvSpPr>
        <p:spPr>
          <a:xfrm>
            <a:off x="496119" y="3128144"/>
            <a:ext cx="390294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Official, lightweight state management solution.</a:t>
            </a:r>
            <a:endParaRPr b="0" i="0" sz="1100" u="none" cap="none" strike="noStrike"/>
          </a:p>
        </p:txBody>
      </p:sp>
      <p:sp>
        <p:nvSpPr>
          <p:cNvPr id="139" name="Google Shape;139;p26"/>
          <p:cNvSpPr/>
          <p:nvPr/>
        </p:nvSpPr>
        <p:spPr>
          <a:xfrm>
            <a:off x="496119" y="3404518"/>
            <a:ext cx="3902943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Replaces Vuex for most new projects, offering better TypeScript support.</a:t>
            </a:r>
            <a:endParaRPr b="0" i="0" sz="1100" u="none" cap="none" strike="noStrike"/>
          </a:p>
        </p:txBody>
      </p:sp>
      <p:sp>
        <p:nvSpPr>
          <p:cNvPr id="140" name="Google Shape;140;p26"/>
          <p:cNvSpPr/>
          <p:nvPr/>
        </p:nvSpPr>
        <p:spPr>
          <a:xfrm>
            <a:off x="4749700" y="1756775"/>
            <a:ext cx="28065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Vite: Blazing Fast Builds</a:t>
            </a:r>
            <a:endParaRPr b="0" i="0" sz="1400" u="none" cap="none" strike="noStrike"/>
          </a:p>
        </p:txBody>
      </p:sp>
      <p:sp>
        <p:nvSpPr>
          <p:cNvPr id="141" name="Google Shape;141;p26"/>
          <p:cNvSpPr/>
          <p:nvPr/>
        </p:nvSpPr>
        <p:spPr>
          <a:xfrm>
            <a:off x="4749701" y="2119983"/>
            <a:ext cx="3902943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Default build tool for rapid development server starts and hot module replacement.</a:t>
            </a:r>
            <a:endParaRPr b="0" i="0" sz="1100" u="none" cap="none" strike="noStrike"/>
          </a:p>
        </p:txBody>
      </p:sp>
      <p:sp>
        <p:nvSpPr>
          <p:cNvPr id="142" name="Google Shape;142;p26"/>
          <p:cNvSpPr/>
          <p:nvPr/>
        </p:nvSpPr>
        <p:spPr>
          <a:xfrm>
            <a:off x="4749701" y="2623170"/>
            <a:ext cx="390294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Optimises build processes for production deployments.</a:t>
            </a:r>
            <a:endParaRPr b="0" i="0" sz="1100" u="none" cap="none" strike="noStrike"/>
          </a:p>
        </p:txBody>
      </p:sp>
      <p:sp>
        <p:nvSpPr>
          <p:cNvPr id="143" name="Google Shape;143;p26"/>
          <p:cNvSpPr/>
          <p:nvPr/>
        </p:nvSpPr>
        <p:spPr>
          <a:xfrm>
            <a:off x="4749701" y="2991743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Key Libraries &amp; Tools</a:t>
            </a:r>
            <a:endParaRPr b="0" i="0" sz="1400" u="none" cap="none" strike="noStrike"/>
          </a:p>
        </p:txBody>
      </p:sp>
      <p:sp>
        <p:nvSpPr>
          <p:cNvPr id="144" name="Google Shape;144;p26"/>
          <p:cNvSpPr/>
          <p:nvPr/>
        </p:nvSpPr>
        <p:spPr>
          <a:xfrm>
            <a:off x="4749701" y="3354958"/>
            <a:ext cx="390294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Vue Router for navigation.</a:t>
            </a:r>
            <a:endParaRPr b="0" i="0" sz="1100" u="none" cap="none" strike="noStrike"/>
          </a:p>
        </p:txBody>
      </p:sp>
      <p:sp>
        <p:nvSpPr>
          <p:cNvPr id="145" name="Google Shape;145;p26"/>
          <p:cNvSpPr/>
          <p:nvPr/>
        </p:nvSpPr>
        <p:spPr>
          <a:xfrm>
            <a:off x="4749701" y="3631332"/>
            <a:ext cx="390294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Vue Test Utils for robust testing.</a:t>
            </a:r>
            <a:endParaRPr b="0" i="0" sz="1100" u="none" cap="none" strike="noStrike"/>
          </a:p>
        </p:txBody>
      </p:sp>
      <p:sp>
        <p:nvSpPr>
          <p:cNvPr id="146" name="Google Shape;146;p26"/>
          <p:cNvSpPr/>
          <p:nvPr/>
        </p:nvSpPr>
        <p:spPr>
          <a:xfrm>
            <a:off x="4749701" y="3907706"/>
            <a:ext cx="390294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Devtools for in-browser debugging and inspection.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496126" y="557875"/>
            <a:ext cx="754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800"/>
              <a:buFont typeface="Roboto Slab"/>
              <a:buNone/>
            </a:pPr>
            <a:r>
              <a:rPr b="0" i="0" lang="en" sz="2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Introducing the RealWorld Vue.js App</a:t>
            </a:r>
            <a:endParaRPr b="0" i="0" sz="2800" u="none" cap="none" strike="noStrike"/>
          </a:p>
        </p:txBody>
      </p:sp>
      <p:sp>
        <p:nvSpPr>
          <p:cNvPr id="153" name="Google Shape;153;p27"/>
          <p:cNvSpPr/>
          <p:nvPr/>
        </p:nvSpPr>
        <p:spPr>
          <a:xfrm>
            <a:off x="496119" y="1341016"/>
            <a:ext cx="4752678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The RealWorld application is an open-source, full-stack demonstration of </a:t>
            </a:r>
            <a:r>
              <a:rPr b="1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Vue.js best practices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100" u="none" cap="none" strike="noStrike"/>
          </a:p>
        </p:txBody>
      </p:sp>
      <p:sp>
        <p:nvSpPr>
          <p:cNvPr id="154" name="Google Shape;154;p27"/>
          <p:cNvSpPr/>
          <p:nvPr/>
        </p:nvSpPr>
        <p:spPr>
          <a:xfrm>
            <a:off x="496119" y="1922189"/>
            <a:ext cx="4752678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Features: Create, Read, Update, Delete (CRUD) operations, user authentication, routing, and pagination.</a:t>
            </a:r>
            <a:endParaRPr b="0" i="0" sz="1100" u="none" cap="none" strike="noStrike"/>
          </a:p>
        </p:txBody>
      </p:sp>
      <p:sp>
        <p:nvSpPr>
          <p:cNvPr id="155" name="Google Shape;155;p27"/>
          <p:cNvSpPr/>
          <p:nvPr/>
        </p:nvSpPr>
        <p:spPr>
          <a:xfrm>
            <a:off x="496119" y="2425378"/>
            <a:ext cx="4752678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Utilises either Vuex (for legacy projects) or the more modern Pinia for state management.</a:t>
            </a:r>
            <a:endParaRPr b="0" i="0" sz="1100" u="none" cap="none" strike="noStrike"/>
          </a:p>
        </p:txBody>
      </p:sp>
      <p:sp>
        <p:nvSpPr>
          <p:cNvPr id="156" name="Google Shape;156;p27"/>
          <p:cNvSpPr/>
          <p:nvPr/>
        </p:nvSpPr>
        <p:spPr>
          <a:xfrm>
            <a:off x="496119" y="2928566"/>
            <a:ext cx="4752678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Acts as a blueprint for scalable Vue.js applications.</a:t>
            </a:r>
            <a:endParaRPr b="0" i="0" sz="1100" u="none" cap="none" strike="noStrike"/>
          </a:p>
        </p:txBody>
      </p:sp>
      <p:sp>
        <p:nvSpPr>
          <p:cNvPr id="157" name="Google Shape;157;p27"/>
          <p:cNvSpPr/>
          <p:nvPr/>
        </p:nvSpPr>
        <p:spPr>
          <a:xfrm>
            <a:off x="496119" y="3282925"/>
            <a:ext cx="4752678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100"/>
              <a:buFont typeface="Roboto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Explore the live demo here</a:t>
            </a: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100" u="none" cap="none" strike="noStrike"/>
          </a:p>
        </p:txBody>
      </p:sp>
      <p:pic>
        <p:nvPicPr>
          <p:cNvPr descr="preencoded.png" id="158" name="Google Shape;1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9435" y="1372939"/>
            <a:ext cx="3053134" cy="3053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496126" y="597775"/>
            <a:ext cx="7310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800"/>
              <a:buFont typeface="Roboto Slab"/>
              <a:buNone/>
            </a:pPr>
            <a:r>
              <a:rPr b="0" i="0" lang="en" sz="2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RealWorld App: Architecture Overview</a:t>
            </a:r>
            <a:endParaRPr b="0" i="0" sz="2800" u="none" cap="none" strike="noStrike"/>
          </a:p>
        </p:txBody>
      </p:sp>
      <p:pic>
        <p:nvPicPr>
          <p:cNvPr descr="preencoded.png"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19" y="1324273"/>
            <a:ext cx="4075881" cy="5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637878" y="2033067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State Management</a:t>
            </a:r>
            <a:endParaRPr b="0" i="0" sz="1400" u="none" cap="none" strike="noStrike"/>
          </a:p>
        </p:txBody>
      </p:sp>
      <p:sp>
        <p:nvSpPr>
          <p:cNvPr id="167" name="Google Shape;167;p28"/>
          <p:cNvSpPr/>
          <p:nvPr/>
        </p:nvSpPr>
        <p:spPr>
          <a:xfrm>
            <a:off x="637878" y="2339578"/>
            <a:ext cx="3792364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Modular Vuex or Pinia stores manage application state, ensuring data consistency and predictability.</a:t>
            </a:r>
            <a:endParaRPr b="0" i="0" sz="1100" u="none" cap="none" strike="noStrike"/>
          </a:p>
        </p:txBody>
      </p:sp>
      <p:pic>
        <p:nvPicPr>
          <p:cNvPr descr="preencoded.png" id="168" name="Google Shape;1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324273"/>
            <a:ext cx="4075881" cy="5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4713759" y="2033067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Routing</a:t>
            </a:r>
            <a:endParaRPr b="0" i="0" sz="1400" u="none" cap="none" strike="noStrike"/>
          </a:p>
        </p:txBody>
      </p:sp>
      <p:sp>
        <p:nvSpPr>
          <p:cNvPr id="170" name="Google Shape;170;p28"/>
          <p:cNvSpPr/>
          <p:nvPr/>
        </p:nvSpPr>
        <p:spPr>
          <a:xfrm>
            <a:off x="4713759" y="2339578"/>
            <a:ext cx="3792364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Vue Router handles dynamic navigation and implements route guards for protected paths.</a:t>
            </a:r>
            <a:endParaRPr b="0" i="0" sz="1100" u="none" cap="none" strike="noStrike"/>
          </a:p>
        </p:txBody>
      </p:sp>
      <p:pic>
        <p:nvPicPr>
          <p:cNvPr descr="preencoded.png" id="171" name="Google Shape;17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119" y="2934965"/>
            <a:ext cx="4075881" cy="5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637878" y="3643759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API Communication</a:t>
            </a:r>
            <a:endParaRPr b="0" i="0" sz="1400" u="none" cap="none" strike="noStrike"/>
          </a:p>
        </p:txBody>
      </p:sp>
      <p:sp>
        <p:nvSpPr>
          <p:cNvPr id="173" name="Google Shape;173;p28"/>
          <p:cNvSpPr/>
          <p:nvPr/>
        </p:nvSpPr>
        <p:spPr>
          <a:xfrm>
            <a:off x="637878" y="3950271"/>
            <a:ext cx="3792364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Axios facilitates efficient and secure HTTP requests to the RealWorld backend API, managing data flow.</a:t>
            </a:r>
            <a:endParaRPr b="0" i="0" sz="1100" u="none" cap="none" strike="noStrike"/>
          </a:p>
        </p:txBody>
      </p:sp>
      <p:pic>
        <p:nvPicPr>
          <p:cNvPr descr="preencoded.png" id="174" name="Google Shape;17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934965"/>
            <a:ext cx="4075881" cy="5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4713759" y="3643759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15213F"/>
                </a:solidFill>
                <a:latin typeface="Roboto Slab"/>
                <a:ea typeface="Roboto Slab"/>
                <a:cs typeface="Roboto Slab"/>
                <a:sym typeface="Roboto Slab"/>
              </a:rPr>
              <a:t>Component Naming</a:t>
            </a:r>
            <a:endParaRPr b="0" i="0" sz="1400" u="none" cap="none" strike="noStrike"/>
          </a:p>
        </p:txBody>
      </p:sp>
      <p:sp>
        <p:nvSpPr>
          <p:cNvPr id="176" name="Google Shape;176;p28"/>
          <p:cNvSpPr/>
          <p:nvPr/>
        </p:nvSpPr>
        <p:spPr>
          <a:xfrm>
            <a:off x="4713759" y="3950271"/>
            <a:ext cx="3792364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All application components are logically prefixed with 'rwv' for clarity and easy identification.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496126" y="964700"/>
            <a:ext cx="7091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800"/>
              <a:buFont typeface="Roboto Slab"/>
              <a:buNone/>
            </a:pPr>
            <a:r>
              <a:rPr b="0" i="0" lang="en" sz="2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RealWorld Example: Key Code Snippets</a:t>
            </a:r>
            <a:endParaRPr b="0" i="0" sz="2800" u="none" cap="none" strike="noStrike"/>
          </a:p>
        </p:txBody>
      </p:sp>
      <p:sp>
        <p:nvSpPr>
          <p:cNvPr id="183" name="Google Shape;183;p29"/>
          <p:cNvSpPr/>
          <p:nvPr/>
        </p:nvSpPr>
        <p:spPr>
          <a:xfrm>
            <a:off x="496119" y="1691208"/>
            <a:ext cx="8151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See how reactive data, template binding, and authentication are implemented:</a:t>
            </a:r>
            <a:endParaRPr b="0" i="0" sz="1100" u="none" cap="none" strike="noStrike"/>
          </a:p>
        </p:txBody>
      </p:sp>
      <p:sp>
        <p:nvSpPr>
          <p:cNvPr id="184" name="Google Shape;184;p29"/>
          <p:cNvSpPr/>
          <p:nvPr/>
        </p:nvSpPr>
        <p:spPr>
          <a:xfrm>
            <a:off x="496119" y="2219251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Reactive Data</a:t>
            </a:r>
            <a:endParaRPr b="0" i="0" sz="1400" u="none" cap="none" strike="noStrike"/>
          </a:p>
        </p:txBody>
      </p:sp>
      <p:sp>
        <p:nvSpPr>
          <p:cNvPr id="185" name="Google Shape;185;p29"/>
          <p:cNvSpPr/>
          <p:nvPr/>
        </p:nvSpPr>
        <p:spPr>
          <a:xfrm>
            <a:off x="496119" y="2600176"/>
            <a:ext cx="3902943" cy="439341"/>
          </a:xfrm>
          <a:prstGeom prst="roundRect">
            <a:avLst>
              <a:gd fmla="val 4840" name="adj"/>
            </a:avLst>
          </a:prstGeom>
          <a:solidFill>
            <a:srgbClr val="EEEF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489049" y="2600176"/>
            <a:ext cx="3917082" cy="439341"/>
          </a:xfrm>
          <a:prstGeom prst="roundRect">
            <a:avLst>
              <a:gd fmla="val 4840" name="adj"/>
            </a:avLst>
          </a:prstGeom>
          <a:solidFill>
            <a:srgbClr val="EEEF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630808" y="2706439"/>
            <a:ext cx="3633564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Consolas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  <a:cs typeface="Consolas"/>
                <a:sym typeface="Consolas"/>
              </a:rPr>
              <a:t>const count = ref(0);</a:t>
            </a:r>
            <a:endParaRPr b="0" i="0" sz="1100" u="none" cap="none" strike="noStrike"/>
          </a:p>
        </p:txBody>
      </p:sp>
      <p:sp>
        <p:nvSpPr>
          <p:cNvPr id="188" name="Google Shape;188;p29"/>
          <p:cNvSpPr/>
          <p:nvPr/>
        </p:nvSpPr>
        <p:spPr>
          <a:xfrm>
            <a:off x="496119" y="3198986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Template Binding</a:t>
            </a:r>
            <a:endParaRPr b="0" i="0" sz="1400" u="none" cap="none" strike="noStrike"/>
          </a:p>
        </p:txBody>
      </p:sp>
      <p:sp>
        <p:nvSpPr>
          <p:cNvPr id="189" name="Google Shape;189;p29"/>
          <p:cNvSpPr/>
          <p:nvPr/>
        </p:nvSpPr>
        <p:spPr>
          <a:xfrm>
            <a:off x="496119" y="3579912"/>
            <a:ext cx="3902943" cy="439341"/>
          </a:xfrm>
          <a:prstGeom prst="roundRect">
            <a:avLst>
              <a:gd fmla="val 4840" name="adj"/>
            </a:avLst>
          </a:prstGeom>
          <a:solidFill>
            <a:srgbClr val="EEEF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489050" y="3579891"/>
            <a:ext cx="3917100" cy="761100"/>
          </a:xfrm>
          <a:prstGeom prst="roundRect">
            <a:avLst>
              <a:gd fmla="val 4840" name="adj"/>
            </a:avLst>
          </a:prstGeom>
          <a:solidFill>
            <a:srgbClr val="EEEF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30808" y="3686175"/>
            <a:ext cx="3633564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Consolas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highlight>
                  <a:srgbClr val="EEEFF1"/>
                </a:highlight>
                <a:latin typeface="Consolas"/>
                <a:ea typeface="Consolas"/>
                <a:cs typeface="Consolas"/>
                <a:sym typeface="Consolas"/>
              </a:rPr>
              <a:t>&lt;button @click="count++"&gt;Count: {{ count }}&lt;/button&gt;</a:t>
            </a:r>
            <a:endParaRPr b="0" i="0" sz="1100" u="none" cap="none" strike="noStrike"/>
          </a:p>
        </p:txBody>
      </p:sp>
      <p:sp>
        <p:nvSpPr>
          <p:cNvPr id="192" name="Google Shape;192;p29"/>
          <p:cNvSpPr/>
          <p:nvPr/>
        </p:nvSpPr>
        <p:spPr>
          <a:xfrm>
            <a:off x="4749701" y="2219251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Dynamic Navigation</a:t>
            </a:r>
            <a:endParaRPr b="0" i="0" sz="1400" u="none" cap="none" strike="noStrike"/>
          </a:p>
        </p:txBody>
      </p:sp>
      <p:sp>
        <p:nvSpPr>
          <p:cNvPr id="193" name="Google Shape;193;p29"/>
          <p:cNvSpPr/>
          <p:nvPr/>
        </p:nvSpPr>
        <p:spPr>
          <a:xfrm>
            <a:off x="4749701" y="2582466"/>
            <a:ext cx="3902943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Navigation menus dynamically update active states using the Composition API.</a:t>
            </a:r>
            <a:endParaRPr b="0" i="0" sz="1100" u="none" cap="none" strike="noStrike"/>
          </a:p>
        </p:txBody>
      </p:sp>
      <p:sp>
        <p:nvSpPr>
          <p:cNvPr id="194" name="Google Shape;194;p29"/>
          <p:cNvSpPr/>
          <p:nvPr/>
        </p:nvSpPr>
        <p:spPr>
          <a:xfrm>
            <a:off x="4749701" y="3177853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1400"/>
              <a:buFont typeface="Roboto Slab"/>
              <a:buNone/>
            </a:pPr>
            <a:r>
              <a:rPr b="0" i="0" lang="en" sz="14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Authentication Flow</a:t>
            </a:r>
            <a:endParaRPr b="0" i="0" sz="1400" u="none" cap="none" strike="noStrike"/>
          </a:p>
        </p:txBody>
      </p:sp>
      <p:sp>
        <p:nvSpPr>
          <p:cNvPr id="195" name="Google Shape;195;p29"/>
          <p:cNvSpPr/>
          <p:nvPr/>
        </p:nvSpPr>
        <p:spPr>
          <a:xfrm>
            <a:off x="4749701" y="3541068"/>
            <a:ext cx="3902943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Robust authentication with token storage and route guards to protect sensitive areas.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496127" y="1542300"/>
            <a:ext cx="6137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2800"/>
              <a:buFont typeface="Roboto Slab"/>
              <a:buNone/>
            </a:pPr>
            <a:r>
              <a:rPr b="0" i="0" lang="en" sz="2800" u="none" cap="none" strike="noStrike">
                <a:solidFill>
                  <a:srgbClr val="3257B8"/>
                </a:solidFill>
                <a:latin typeface="Roboto Slab"/>
                <a:ea typeface="Roboto Slab"/>
                <a:cs typeface="Roboto Slab"/>
                <a:sym typeface="Roboto Slab"/>
              </a:rPr>
              <a:t>Best Practices Demonstrated</a:t>
            </a:r>
            <a:endParaRPr b="0" i="0" sz="2800" u="none" cap="none" strike="noStrike"/>
          </a:p>
        </p:txBody>
      </p:sp>
      <p:sp>
        <p:nvSpPr>
          <p:cNvPr id="202" name="Google Shape;202;p30"/>
          <p:cNvSpPr/>
          <p:nvPr/>
        </p:nvSpPr>
        <p:spPr>
          <a:xfrm>
            <a:off x="496119" y="2268811"/>
            <a:ext cx="8151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Strict adherence to the Vue Style Guide (Priority A &amp; B rules) for consistent and maintainable code.</a:t>
            </a:r>
            <a:endParaRPr b="0" i="0" sz="1100" u="none" cap="none" strike="noStrike"/>
          </a:p>
        </p:txBody>
      </p:sp>
      <p:sp>
        <p:nvSpPr>
          <p:cNvPr id="203" name="Google Shape;203;p30"/>
          <p:cNvSpPr/>
          <p:nvPr/>
        </p:nvSpPr>
        <p:spPr>
          <a:xfrm>
            <a:off x="496119" y="2545184"/>
            <a:ext cx="8151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Comprehensive use of unit and end-to-end testing with Vue Test Utils to ensure reliability.</a:t>
            </a:r>
            <a:endParaRPr b="0" i="0" sz="1100" u="none" cap="none" strike="noStrike"/>
          </a:p>
        </p:txBody>
      </p:sp>
      <p:sp>
        <p:nvSpPr>
          <p:cNvPr id="204" name="Google Shape;204;p30"/>
          <p:cNvSpPr/>
          <p:nvPr/>
        </p:nvSpPr>
        <p:spPr>
          <a:xfrm>
            <a:off x="496119" y="2821558"/>
            <a:ext cx="8151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Effective modularisation of features using the Composition API and Pinia stores.</a:t>
            </a:r>
            <a:endParaRPr b="0" i="0" sz="1100" u="none" cap="none" strike="noStrike"/>
          </a:p>
        </p:txBody>
      </p:sp>
      <p:sp>
        <p:nvSpPr>
          <p:cNvPr id="205" name="Google Shape;205;p30"/>
          <p:cNvSpPr/>
          <p:nvPr/>
        </p:nvSpPr>
        <p:spPr>
          <a:xfrm>
            <a:off x="496119" y="3097932"/>
            <a:ext cx="8151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Optimised performance through lazy loading and efficient component rendering.</a:t>
            </a:r>
            <a:endParaRPr b="0" i="0" sz="1100" u="none" cap="none" strike="noStrike"/>
          </a:p>
        </p:txBody>
      </p:sp>
      <p:sp>
        <p:nvSpPr>
          <p:cNvPr id="206" name="Google Shape;206;p30"/>
          <p:cNvSpPr/>
          <p:nvPr/>
        </p:nvSpPr>
        <p:spPr>
          <a:xfrm>
            <a:off x="496119" y="3374306"/>
            <a:ext cx="8151763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2250" lvl="0" marL="215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Char char="•"/>
            </a:pPr>
            <a:r>
              <a:rPr b="0" i="0" lang="en" sz="1100" u="none" cap="none" strike="noStrike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Clear separation of concerns between UI, logic, and state management.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