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c82c6dd3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c82c6dd3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c82c6dd3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8c82c6dd3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c82c6dd3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8c82c6dd3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c82c6dd3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8c82c6dd3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c82c6dd3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8c82c6dd3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c82c6dd3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c82c6dd3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c82c6dd3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c82c6dd3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c82c6dd3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c82c6dd3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c82c6dd3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c82c6dd3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c82c6dd3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c82c6dd3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c82c6dd3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c82c6dd3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c82c6dd3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c82c6dd3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c82c6dd3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c82c6dd3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mui/material-u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ui.com/material-ui/getting-started/" TargetMode="External"/><Relationship Id="rId4" Type="http://schemas.openxmlformats.org/officeDocument/2006/relationships/hyperlink" Target="https://www.npmjs.com/package/@mui/material" TargetMode="External"/><Relationship Id="rId5" Type="http://schemas.openxmlformats.org/officeDocument/2006/relationships/hyperlink" Target="https://www.npmjs.com/package/@mui/icons-materia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- UI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Display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Typography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import Typography from '@mui/material/Typography';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Variants: h1 … h6, subtitle1, subtitle2, body1, body2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Props: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</a:t>
            </a:r>
            <a:r>
              <a:rPr lang="en" sz="1600"/>
              <a:t>lign: left, </a:t>
            </a:r>
            <a:r>
              <a:rPr lang="en" sz="1600"/>
              <a:t>center, right, justify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color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Display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Icons</a:t>
            </a:r>
            <a:endParaRPr b="1"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Import IconButton from '@mui/material/IconButton';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Import IconName from '@mui/material/IconName';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Components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IconButton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IconName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Button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TextField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Select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Checkbox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Radio Button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Alert 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import Alert from '@mui/material/Alert';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Component - alert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Prop - severity -&gt; info, error, warning, ...</a:t>
            </a:r>
            <a:endParaRPr sz="1600"/>
          </a:p>
        </p:txBody>
      </p:sp>
      <p:sp>
        <p:nvSpPr>
          <p:cNvPr id="202" name="Google Shape;202;p2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Snackbar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import Snackbar from '@mui/material/Snackbar';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Component - Snackbar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Prop - autoHideDuration, message, open, action, onClose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SX Props</a:t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 apply custom CSS styles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Used to apply CSS like hover, active, focus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It supports responsive styles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Material - UI 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770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Open source library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To build awesome user interfaces in quick time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Follows Google’s material </a:t>
            </a:r>
            <a:r>
              <a:rPr lang="en" sz="1700"/>
              <a:t>design</a:t>
            </a:r>
            <a:r>
              <a:rPr lang="en" sz="1700"/>
              <a:t> specification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70707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Here’s a link to Material-UI's repository on </a:t>
            </a:r>
            <a:r>
              <a:rPr lang="en" sz="17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GitHub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I learn Material - UI 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8148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&amp; Installation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Material - UI Documentation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4"/>
              </a:rPr>
              <a:t>Material - UI</a:t>
            </a:r>
            <a:r>
              <a:rPr lang="en" sz="2100"/>
              <a:t> - </a:t>
            </a:r>
            <a:r>
              <a:rPr lang="en" sz="2100">
                <a:solidFill>
                  <a:srgbClr val="000000"/>
                </a:solidFill>
                <a:highlight>
                  <a:srgbClr val="FFFFFF"/>
                </a:highlight>
              </a:rPr>
              <a:t>npm i @mui/material</a:t>
            </a:r>
            <a:endParaRPr sz="2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Material - Icons</a:t>
            </a:r>
            <a:r>
              <a:rPr lang="en" sz="2100">
                <a:solidFill>
                  <a:srgbClr val="000000"/>
                </a:solidFill>
                <a:highlight>
                  <a:srgbClr val="FFFFFF"/>
                </a:highlight>
              </a:rPr>
              <a:t> - npm i @mui/icons-material </a:t>
            </a:r>
            <a:endParaRPr sz="21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Container 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C2025"/>
                </a:solidFill>
                <a:highlight>
                  <a:srgbClr val="FFFFFF"/>
                </a:highlight>
              </a:rPr>
              <a:t>The container centers your content horizontally. It's the most basic layout element.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The Fluid container wraps the content in it with </a:t>
            </a:r>
            <a:r>
              <a:rPr b="1" lang="en" sz="1600">
                <a:solidFill>
                  <a:srgbClr val="273239"/>
                </a:solidFill>
                <a:highlight>
                  <a:srgbClr val="FFFFFF"/>
                </a:highlight>
              </a:rPr>
              <a:t>maxWidth 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value which is provided as a prop, and this value will be the default value of the container.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By default fixed container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Layouts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Box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C2025"/>
                </a:solidFill>
                <a:highlight>
                  <a:srgbClr val="FFFFFF"/>
                </a:highlight>
              </a:rPr>
              <a:t>The Box component serves as a wrapper component for most of the CSS utility needs.</a:t>
            </a:r>
            <a:endParaRPr sz="1600">
              <a:solidFill>
                <a:srgbClr val="1C202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1C2025"/>
                </a:solidFill>
                <a:highlight>
                  <a:srgbClr val="FFFFFF"/>
                </a:highlight>
              </a:rPr>
              <a:t>It is like a div tag of HTML</a:t>
            </a:r>
            <a:endParaRPr sz="1600">
              <a:solidFill>
                <a:srgbClr val="1C202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Layouts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</a:rPr>
              <a:t>Stack</a:t>
            </a:r>
            <a:endParaRPr b="1"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3333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C2025"/>
                </a:solidFill>
                <a:highlight>
                  <a:srgbClr val="FFFFFF"/>
                </a:highlight>
              </a:rPr>
              <a:t>Stack is a container component for arranging elements vertically or horizontally.</a:t>
            </a:r>
            <a:endParaRPr sz="1600">
              <a:solidFill>
                <a:srgbClr val="1C202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C2025"/>
                </a:solidFill>
                <a:highlight>
                  <a:srgbClr val="FFFFFF"/>
                </a:highlight>
              </a:rPr>
              <a:t>It is like the flexbox</a:t>
            </a:r>
            <a:endParaRPr sz="1600">
              <a:solidFill>
                <a:srgbClr val="1C202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C2025"/>
                </a:solidFill>
                <a:highlight>
                  <a:srgbClr val="FFFFFF"/>
                </a:highlight>
              </a:rPr>
              <a:t>The default direction is </a:t>
            </a:r>
            <a:r>
              <a:rPr lang="en" sz="1600">
                <a:solidFill>
                  <a:srgbClr val="1C2025"/>
                </a:solidFill>
              </a:rPr>
              <a:t>column</a:t>
            </a:r>
            <a:r>
              <a:rPr lang="en" sz="1600">
                <a:solidFill>
                  <a:srgbClr val="1C2025"/>
                </a:solidFill>
                <a:highlight>
                  <a:srgbClr val="FFFFFF"/>
                </a:highlight>
              </a:rPr>
              <a:t> which stacks children vertically.</a:t>
            </a:r>
            <a:endParaRPr sz="1600">
              <a:solidFill>
                <a:srgbClr val="1C202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1C2025"/>
                </a:solidFill>
              </a:rPr>
              <a:t>Stack</a:t>
            </a:r>
            <a:r>
              <a:rPr lang="en" sz="1600">
                <a:solidFill>
                  <a:srgbClr val="1C2025"/>
                </a:solidFill>
                <a:highlight>
                  <a:srgbClr val="FFFFFF"/>
                </a:highlight>
              </a:rPr>
              <a:t> is concerned with one-dimensional layouts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Surfaces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Appbar</a:t>
            </a:r>
            <a:r>
              <a:rPr lang="en" sz="1400"/>
              <a:t> - navbar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</a:t>
            </a:r>
            <a:r>
              <a:rPr lang="en" sz="1400"/>
              <a:t>omponent 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Appbar - Wrap all components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Toolbar - Not mandatory, but structured approach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Props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Position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Elevation (Shadow)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Color </a:t>
            </a:r>
            <a:endParaRPr sz="1400">
              <a:solidFill>
                <a:srgbClr val="1C202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Surfaces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Card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C2025"/>
                </a:solidFill>
                <a:highlight>
                  <a:srgbClr val="FFFFFF"/>
                </a:highlight>
              </a:rPr>
              <a:t>Cards are surfaces that display content and actions on a single topic.</a:t>
            </a:r>
            <a:endParaRPr sz="1600">
              <a:solidFill>
                <a:srgbClr val="1C202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C2025"/>
                </a:solidFill>
                <a:highlight>
                  <a:srgbClr val="FFFFFF"/>
                </a:highlight>
              </a:rPr>
              <a:t>Components </a:t>
            </a:r>
            <a:endParaRPr sz="1600">
              <a:solidFill>
                <a:srgbClr val="1C2025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1C2025"/>
              </a:buClr>
              <a:buSzPts val="1600"/>
              <a:buChar char="-"/>
            </a:pPr>
            <a:r>
              <a:rPr lang="en" sz="1600">
                <a:solidFill>
                  <a:srgbClr val="1C2025"/>
                </a:solidFill>
                <a:highlight>
                  <a:srgbClr val="FFFFFF"/>
                </a:highlight>
              </a:rPr>
              <a:t>Card - Wrap all card components </a:t>
            </a:r>
            <a:endParaRPr sz="1600">
              <a:solidFill>
                <a:srgbClr val="1C2025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2025"/>
              </a:buClr>
              <a:buSzPts val="1600"/>
              <a:buChar char="-"/>
            </a:pPr>
            <a:r>
              <a:rPr lang="en" sz="1600">
                <a:solidFill>
                  <a:srgbClr val="1C2025"/>
                </a:solidFill>
                <a:highlight>
                  <a:srgbClr val="FFFFFF"/>
                </a:highlight>
              </a:rPr>
              <a:t>CardContent - Content of the card such as text, headings, … </a:t>
            </a:r>
            <a:endParaRPr sz="1600">
              <a:solidFill>
                <a:srgbClr val="1C2025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2025"/>
              </a:buClr>
              <a:buSzPts val="1600"/>
              <a:buChar char="-"/>
            </a:pPr>
            <a:r>
              <a:rPr lang="en" sz="1600">
                <a:solidFill>
                  <a:srgbClr val="1C2025"/>
                </a:solidFill>
                <a:highlight>
                  <a:srgbClr val="FFFFFF"/>
                </a:highlight>
              </a:rPr>
              <a:t>CardActions - Action elements such as links, buttons, … </a:t>
            </a:r>
            <a:endParaRPr sz="1600">
              <a:solidFill>
                <a:srgbClr val="1C2025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C2025"/>
              </a:buClr>
              <a:buSzPts val="1600"/>
              <a:buChar char="-"/>
            </a:pPr>
            <a:r>
              <a:rPr lang="en" sz="1600">
                <a:solidFill>
                  <a:srgbClr val="1C2025"/>
                </a:solidFill>
                <a:highlight>
                  <a:srgbClr val="FFFFFF"/>
                </a:highlight>
              </a:rPr>
              <a:t>CardMedia - Display media content such as images, videos</a:t>
            </a:r>
            <a:endParaRPr sz="1600">
              <a:solidFill>
                <a:srgbClr val="1C202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