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4" r:id="rId20"/>
    <p:sldId id="272" r:id="rId21"/>
    <p:sldId id="273" r:id="rId22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24"/>
      <p:bold r:id="rId25"/>
      <p:italic r:id="rId26"/>
      <p:boldItalic r:id="rId27"/>
    </p:embeddedFont>
    <p:embeddedFont>
      <p:font typeface="Roboto" panose="02000000000000000000" pitchFamily="2" charset="0"/>
      <p:regular r:id="rId28"/>
      <p:bold r:id="rId29"/>
      <p:italic r:id="rId30"/>
      <p:boldItalic r:id="rId31"/>
    </p:embeddedFont>
    <p:embeddedFont>
      <p:font typeface="Verdana" panose="020B060403050404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3.fntdata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font" Target="fonts/font1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8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" name="Google Shape;6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193a7e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193a7e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1" name="Google Shape;13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18715d78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18715d78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18715d78c2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18715d78c2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2e463a191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2e463a191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38a3db3e6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38a3db3e6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38a3db3e60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38a3db3e60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a0017d1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a0017d1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9a8d31020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9a8d31020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8b0719f98_3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8b0719f98_3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d2cc3928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d2cc3928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08db09f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08db09f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08db09f7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08db09f7_1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c08db09f7_1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c08db09f7_1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08db09f7_1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08db09f7_1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3217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825017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5392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58035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569593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69735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747499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0466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473347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925930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1849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 b="0" i="0" u="none" strike="noStrike" cap="non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58639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szengarden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000"/>
              <a:t>Cascading Style Sheet</a:t>
            </a:r>
            <a:endParaRPr sz="30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25" y="1063513"/>
            <a:ext cx="2138633" cy="30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Fonts</a:t>
            </a:r>
            <a:endParaRPr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1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B1B1B"/>
                </a:solidFill>
              </a:rPr>
              <a:t>Property-3: font-weight</a:t>
            </a:r>
            <a:endParaRPr sz="4000" b="1">
              <a:solidFill>
                <a:srgbClr val="1B1B1B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normal</a:t>
            </a:r>
            <a:endParaRPr sz="3750">
              <a:solidFill>
                <a:srgbClr val="1B1B1B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bold</a:t>
            </a:r>
            <a:endParaRPr sz="3750">
              <a:solidFill>
                <a:srgbClr val="1B1B1B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lighter</a:t>
            </a:r>
            <a:endParaRPr sz="3750">
              <a:solidFill>
                <a:srgbClr val="1B1B1B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bolder</a:t>
            </a:r>
            <a:endParaRPr sz="3750">
              <a:solidFill>
                <a:srgbClr val="1B1B1B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100 to 900 (number)</a:t>
            </a:r>
            <a:endParaRPr sz="3750">
              <a:solidFill>
                <a:srgbClr val="1B1B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3500">
                <a:solidFill>
                  <a:srgbClr val="1B1B1B"/>
                </a:solidFill>
              </a:rPr>
            </a:br>
            <a:r>
              <a:rPr lang="en" sz="4000" b="1">
                <a:solidFill>
                  <a:srgbClr val="1B1B1B"/>
                </a:solidFill>
              </a:rPr>
              <a:t>Property-4: font-size</a:t>
            </a:r>
            <a:br>
              <a:rPr lang="en" sz="3500">
                <a:solidFill>
                  <a:srgbClr val="1B1B1B"/>
                </a:solidFill>
              </a:rPr>
            </a:br>
            <a:endParaRPr sz="3500">
              <a:solidFill>
                <a:srgbClr val="1B1B1B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1B1B1B"/>
                </a:solidFill>
              </a:rPr>
              <a:t>Property-5: line-height</a:t>
            </a:r>
            <a:endParaRPr sz="4000" b="1">
              <a:solidFill>
                <a:srgbClr val="1B1B1B"/>
              </a:solidFill>
            </a:endParaRPr>
          </a:p>
          <a:p>
            <a:pPr marL="457200" lvl="0" indent="-3238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set the distance between lines of text</a:t>
            </a:r>
            <a:endParaRPr sz="375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marL="914400" lvl="1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normal</a:t>
            </a:r>
            <a:endParaRPr sz="3750">
              <a:solidFill>
                <a:srgbClr val="1B1B1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Verdana"/>
              <a:buChar char="◆"/>
            </a:pPr>
            <a:r>
              <a:rPr lang="en" sz="3750">
                <a:solidFill>
                  <a:srgbClr val="1B1B1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number</a:t>
            </a:r>
            <a:endParaRPr sz="3750">
              <a:solidFill>
                <a:srgbClr val="1B1B1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914400" lvl="1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length (px)</a:t>
            </a:r>
            <a:endParaRPr sz="375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marL="914400" lvl="1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% (Percentage) </a:t>
            </a:r>
            <a:endParaRPr sz="16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Box Model</a:t>
            </a:r>
            <a:endParaRPr/>
          </a:p>
        </p:txBody>
      </p:sp>
      <p:sp>
        <p:nvSpPr>
          <p:cNvPr id="134" name="Google Shape;134;p23"/>
          <p:cNvSpPr txBox="1">
            <a:spLocks noGrp="1"/>
          </p:cNvSpPr>
          <p:nvPr>
            <p:ph type="body" idx="2"/>
          </p:nvPr>
        </p:nvSpPr>
        <p:spPr>
          <a:xfrm>
            <a:off x="5600050" y="1505700"/>
            <a:ext cx="3232200" cy="30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00">
                <a:solidFill>
                  <a:srgbClr val="1B1B1B"/>
                </a:solidFill>
              </a:rPr>
              <a:t>Four Components:</a:t>
            </a:r>
            <a:endParaRPr sz="2200">
              <a:solidFill>
                <a:srgbClr val="1B1B1B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Content</a:t>
            </a:r>
            <a:endParaRPr sz="2200">
              <a:solidFill>
                <a:srgbClr val="1B1B1B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Padding</a:t>
            </a:r>
            <a:endParaRPr sz="2200">
              <a:solidFill>
                <a:srgbClr val="1B1B1B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Border</a:t>
            </a:r>
            <a:endParaRPr sz="2200">
              <a:solidFill>
                <a:srgbClr val="1B1B1B"/>
              </a:solidFill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Margin</a:t>
            </a:r>
            <a:endParaRPr sz="2200">
              <a:solidFill>
                <a:srgbClr val="1B1B1B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1700" y="1453150"/>
            <a:ext cx="4914273" cy="30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https://www.youtube.com/watch?v=MzTOXgrwVwg</a:t>
            </a:r>
            <a:endParaRPr sz="2500"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2" name="Google Shape;14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6075" y="1505700"/>
            <a:ext cx="2729100" cy="289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should I learn CSS?</a:t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6726" y="1429425"/>
            <a:ext cx="4497925" cy="293697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5"/>
          <p:cNvSpPr txBox="1"/>
          <p:nvPr/>
        </p:nvSpPr>
        <p:spPr>
          <a:xfrm>
            <a:off x="5745750" y="1429425"/>
            <a:ext cx="3419400" cy="31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Think of HTML (HyperText Markup Language) as the skeleton of the web. It is used for displaying the web.</a:t>
            </a:r>
            <a:endParaRPr sz="15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282829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On the other hand, CSS is like our clothes. We put on fashionable clothes to look better. Similarly, the web is quite stylish as well. It uses CSS for styling purpose.</a:t>
            </a:r>
            <a:endParaRPr sz="1550">
              <a:solidFill>
                <a:srgbClr val="282829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6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Height/Width</a:t>
            </a:r>
            <a:endParaRPr/>
          </a:p>
        </p:txBody>
      </p:sp>
      <p:sp>
        <p:nvSpPr>
          <p:cNvPr id="155" name="Google Shape;155;p26"/>
          <p:cNvSpPr txBox="1"/>
          <p:nvPr/>
        </p:nvSpPr>
        <p:spPr>
          <a:xfrm>
            <a:off x="325425" y="1495950"/>
            <a:ext cx="8392800" cy="20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1625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This is default. </a:t>
            </a:r>
            <a:r>
              <a:rPr lang="en" sz="1700">
                <a:solidFill>
                  <a:srgbClr val="1B1B1B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browser will calculate and select a height/width for the specified element.</a:t>
            </a:r>
            <a:endParaRPr sz="22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Defines the height/width in px.</a:t>
            </a:r>
            <a:endParaRPr sz="1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Defines the height/width in percent of the containing block</a:t>
            </a:r>
            <a:endParaRPr sz="1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Sets the height/width to its default value</a:t>
            </a:r>
            <a:endParaRPr sz="17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457200" lvl="0" indent="-301625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50"/>
              <a:buFont typeface="Verdana"/>
              <a:buChar char="●"/>
            </a:pPr>
            <a:r>
              <a:rPr lang="en" sz="1800">
                <a:solidFill>
                  <a:srgbClr val="DC143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inherit</a:t>
            </a:r>
            <a:r>
              <a:rPr lang="en" sz="1750"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The height/width will be inherited from its parent value</a:t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 Property </a:t>
            </a:r>
            <a:endParaRPr/>
          </a:p>
        </p:txBody>
      </p:sp>
      <p:sp>
        <p:nvSpPr>
          <p:cNvPr id="161" name="Google Shape;161;p27"/>
          <p:cNvSpPr txBox="1"/>
          <p:nvPr/>
        </p:nvSpPr>
        <p:spPr>
          <a:xfrm>
            <a:off x="500275" y="1612500"/>
            <a:ext cx="83928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None/>
            </a:pPr>
            <a:endParaRPr sz="1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27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4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background-color: 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3" name="Google Shape;163;p27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112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background-position: x y;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background-position-x: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background-position-y: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64" name="Google Shape;164;p27"/>
          <p:cNvSpPr txBox="1"/>
          <p:nvPr/>
        </p:nvSpPr>
        <p:spPr>
          <a:xfrm>
            <a:off x="318600" y="2627400"/>
            <a:ext cx="3986100" cy="184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background-size: 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auto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cover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length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percentage 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27"/>
          <p:cNvSpPr txBox="1"/>
          <p:nvPr/>
        </p:nvSpPr>
        <p:spPr>
          <a:xfrm>
            <a:off x="318600" y="2089500"/>
            <a:ext cx="3986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background-image: url(‘demo.jpg’);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4839300" y="2769000"/>
            <a:ext cx="3986100" cy="156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background-repeat: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repeat-x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repeat-y</a:t>
            </a:r>
            <a:endParaRPr sz="16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➔"/>
            </a:pP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no-repeat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Opacity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375625" y="1729075"/>
            <a:ext cx="8392800" cy="19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The CSS opacity property is used </a:t>
            </a:r>
            <a:r>
              <a:rPr lang="en" sz="1600">
                <a:solidFill>
                  <a:srgbClr val="040C28"/>
                </a:solidFill>
              </a:rPr>
              <a:t>to specify the transparency of an element</a:t>
            </a:r>
            <a:r>
              <a:rPr lang="en" sz="1600">
                <a:solidFill>
                  <a:srgbClr val="202124"/>
                </a:solidFill>
                <a:highlight>
                  <a:srgbClr val="FFFFFF"/>
                </a:highlight>
              </a:rPr>
              <a:t>.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lang="en"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opacity</a:t>
            </a: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property can take a value from 0.0 - 1.0. 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lower the value, the more transparent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Default value of opacity is 1</a:t>
            </a:r>
            <a:endParaRPr sz="1600"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Display Property</a:t>
            </a: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display: inline</a:t>
            </a:r>
            <a:endParaRPr sz="1350"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Displays an element as an inline element (like &lt;span&gt;). Any height and width properties will have no effect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display: block</a:t>
            </a:r>
            <a:endParaRPr sz="1350"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Displays an element as a block element (like &lt;p&gt;). It starts on a new line, and takes up the whole width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display: inline-block</a:t>
            </a:r>
            <a:endParaRPr sz="1350"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Displays an element as an inline-level block container. The element itself is formatted as an inline element, but you can apply height and width values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 b="1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display: none</a:t>
            </a:r>
            <a:endParaRPr sz="1350" b="1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000000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The element is completely removed</a:t>
            </a:r>
            <a:endParaRPr sz="1350">
              <a:solidFill>
                <a:srgbClr val="000000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Position Property</a:t>
            </a:r>
            <a:endParaRPr/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626725"/>
            <a:ext cx="8839199" cy="297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>
            <a:spLocks noGrp="1"/>
          </p:cNvSpPr>
          <p:nvPr>
            <p:ph type="body" idx="1"/>
          </p:nvPr>
        </p:nvSpPr>
        <p:spPr>
          <a:xfrm>
            <a:off x="311700" y="330275"/>
            <a:ext cx="3999900" cy="4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Benefits</a:t>
            </a:r>
            <a:endParaRPr sz="3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Better User Experience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Quicker Development Time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Easy Formatting Changes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78" name="Google Shape;178;p29"/>
          <p:cNvSpPr txBox="1">
            <a:spLocks noGrp="1"/>
          </p:cNvSpPr>
          <p:nvPr>
            <p:ph type="body" idx="2"/>
          </p:nvPr>
        </p:nvSpPr>
        <p:spPr>
          <a:xfrm>
            <a:off x="4832400" y="330300"/>
            <a:ext cx="3999900" cy="42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</a:rPr>
              <a:t>Limitation</a:t>
            </a:r>
            <a:endParaRPr sz="30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CSS can have compatibility issues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729450" y="575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Power of CSS</a:t>
            </a:r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CSS Zen Garden </a:t>
            </a:r>
            <a:endParaRPr sz="180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n" sz="1800" b="1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The Beauty of CSS Design</a:t>
            </a:r>
            <a:endParaRPr sz="1800" b="1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endParaRPr sz="14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The HTML remains the same, the only thing that has changed is the external CSS file.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More than 200 designs available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7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184" name="Google Shape;184;p30"/>
          <p:cNvSpPr txBox="1"/>
          <p:nvPr/>
        </p:nvSpPr>
        <p:spPr>
          <a:xfrm>
            <a:off x="500275" y="1554225"/>
            <a:ext cx="36717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stylesheet is a collection of CSS rules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True or False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492925" y="2574175"/>
            <a:ext cx="3686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A CSS rule can be applied to only one selector at a time.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Roboto"/>
              <a:buChar char="➔"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True or False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500275" y="3594125"/>
            <a:ext cx="36717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Which CSS properties are a part of Box model?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30"/>
          <p:cNvSpPr txBox="1"/>
          <p:nvPr/>
        </p:nvSpPr>
        <p:spPr>
          <a:xfrm>
            <a:off x="4871500" y="1554225"/>
            <a:ext cx="3967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What are the different types of Selectors in CSS?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30"/>
          <p:cNvSpPr txBox="1"/>
          <p:nvPr/>
        </p:nvSpPr>
        <p:spPr>
          <a:xfrm>
            <a:off x="4871500" y="2574175"/>
            <a:ext cx="38532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Roboto"/>
                <a:ea typeface="Roboto"/>
                <a:cs typeface="Roboto"/>
                <a:sym typeface="Roboto"/>
              </a:rPr>
              <a:t>How many ways to include CSS in the webpage?</a:t>
            </a:r>
            <a:endParaRPr sz="16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Tools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374" y="2122475"/>
            <a:ext cx="2751749" cy="20935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810450" y="1510500"/>
            <a:ext cx="7562700" cy="3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Visual Studio Code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Extensions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Live Server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Prettier - Code formatter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Indent-rainbow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Syntax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2163" y="1583000"/>
            <a:ext cx="54197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60138" y="3040450"/>
            <a:ext cx="80238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Selector: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What are you selecting? In which element do you want to apply CSS?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Property: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What are you trying to change?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1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Value:</a:t>
            </a:r>
            <a:r>
              <a:rPr lang="en" sz="1600" b="0" i="0" u="none" strike="noStrike" cap="non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Properties have specific values that are applicable</a:t>
            </a:r>
            <a:endParaRPr sz="16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Connection with HTML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75625" y="1627050"/>
            <a:ext cx="8392800" cy="29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can be added to HTML documents in 3 ways:</a:t>
            </a:r>
            <a:endParaRPr sz="1800" i="0" u="none" strike="noStrike" cap="non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lang="en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</a:t>
            </a:r>
            <a:r>
              <a:rPr lang="en" sz="180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the </a:t>
            </a:r>
            <a:r>
              <a:rPr lang="en" sz="1800" i="0" u="none" strike="noStrike" cap="non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lang="en" sz="180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attribute inside HTML elements</a:t>
            </a:r>
            <a:endParaRPr sz="1800" i="0" u="none" strike="noStrike" cap="non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lang="en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Internal</a:t>
            </a:r>
            <a:r>
              <a:rPr lang="en" sz="180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a </a:t>
            </a:r>
            <a:r>
              <a:rPr lang="en" sz="1800" i="0" u="none" strike="noStrike" cap="non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&lt;style&gt;</a:t>
            </a:r>
            <a:r>
              <a:rPr lang="en" sz="180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 in the </a:t>
            </a:r>
            <a:r>
              <a:rPr lang="en" sz="1800" i="0" u="none" strike="noStrike" cap="non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&lt;head&gt;</a:t>
            </a:r>
            <a:r>
              <a:rPr lang="en" sz="180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section</a:t>
            </a:r>
            <a:endParaRPr sz="1800" i="0" u="none" strike="noStrike" cap="non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lang="en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External</a:t>
            </a:r>
            <a:r>
              <a:rPr lang="en" sz="180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a </a:t>
            </a:r>
            <a:r>
              <a:rPr lang="en" sz="1800" i="0" u="none" strike="noStrike" cap="non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&lt;link&gt;</a:t>
            </a:r>
            <a:r>
              <a:rPr lang="en" sz="1800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 to link to an external CSS file</a:t>
            </a:r>
            <a:endParaRPr sz="1800" i="0" u="none" strike="noStrike" cap="non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i="0" u="none" strike="noStrike" cap="non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 CSS has higher priority than External and Internal CSS</a:t>
            </a:r>
            <a:endParaRPr sz="1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Internal CSS has higher priority than External CSS</a:t>
            </a:r>
            <a:endParaRPr sz="1800" b="1" i="0" u="none" strike="noStrike" cap="non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Basic Selectors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87700" y="1670775"/>
            <a:ext cx="83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Element Selector 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tagname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Id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#id { ...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4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2"/>
          </p:nvPr>
        </p:nvSpPr>
        <p:spPr>
          <a:xfrm>
            <a:off x="4832400" y="1520271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Class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.classname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Universal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marL="457200" lvl="0" indent="-355600" algn="l" rtl="0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*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Colors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87700" y="1670775"/>
            <a:ext cx="8392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2103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Ways to declare color property 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color: color name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color: 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>
                <a:solidFill>
                  <a:srgbClr val="6AA84F"/>
                </a:solidFill>
              </a:rPr>
              <a:t>g</a:t>
            </a:r>
            <a:r>
              <a:rPr lang="en" sz="1800">
                <a:solidFill>
                  <a:srgbClr val="0000FF"/>
                </a:solidFill>
              </a:rPr>
              <a:t>b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rgbClr val="FF0000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rgbClr val="6AA84F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rgbClr val="0000FF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color: #</a:t>
            </a:r>
            <a:r>
              <a:rPr lang="en" sz="1800">
                <a:solidFill>
                  <a:srgbClr val="FF0000"/>
                </a:solidFill>
              </a:rPr>
              <a:t>RR</a:t>
            </a:r>
            <a:r>
              <a:rPr lang="en" sz="1800">
                <a:solidFill>
                  <a:srgbClr val="6AA84F"/>
                </a:solidFill>
              </a:rPr>
              <a:t>GG</a:t>
            </a:r>
            <a:r>
              <a:rPr lang="en" sz="1800">
                <a:solidFill>
                  <a:srgbClr val="0000FF"/>
                </a:solidFill>
              </a:rPr>
              <a:t>BB</a:t>
            </a:r>
            <a:r>
              <a:rPr lang="en" sz="1800">
                <a:solidFill>
                  <a:schemeClr val="dk1"/>
                </a:solidFill>
              </a:rPr>
              <a:t> or #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>
                <a:solidFill>
                  <a:srgbClr val="6AA84F"/>
                </a:solidFill>
              </a:rPr>
              <a:t>G</a:t>
            </a:r>
            <a:r>
              <a:rPr lang="en" sz="1800">
                <a:solidFill>
                  <a:srgbClr val="0000FF"/>
                </a:solidFill>
              </a:rPr>
              <a:t>B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2"/>
          </p:nvPr>
        </p:nvSpPr>
        <p:spPr>
          <a:xfrm>
            <a:off x="4832400" y="1520275"/>
            <a:ext cx="3999900" cy="20883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black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#000 or rgb(0, 0, 0) </a:t>
            </a: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For white</a:t>
            </a:r>
            <a:endParaRPr sz="180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#fff or rgb(256, 256, 256)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75600" y="3856375"/>
            <a:ext cx="8392800" cy="8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There is no difference between #RRGGBB and #RGB.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#RGB is a shorthand property of #RRGGBB.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Width &amp; Height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2199300" cy="3076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width: 30%;</a:t>
            </a:r>
            <a:endParaRPr sz="1700">
              <a:solidFill>
                <a:srgbClr val="1B1B1B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width: auto;</a:t>
            </a:r>
            <a:endParaRPr sz="1700">
              <a:solidFill>
                <a:srgbClr val="1B1B1B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width: 50px; </a:t>
            </a:r>
            <a:endParaRPr sz="1700">
              <a:solidFill>
                <a:srgbClr val="1B1B1B"/>
              </a:solidFill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B1B1B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height: 30%;</a:t>
            </a:r>
            <a:endParaRPr sz="1700">
              <a:solidFill>
                <a:srgbClr val="1B1B1B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height: auto;</a:t>
            </a:r>
            <a:endParaRPr sz="1700">
              <a:solidFill>
                <a:srgbClr val="1B1B1B"/>
              </a:solidFill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height: 50px;</a:t>
            </a:r>
            <a:endParaRPr sz="1700">
              <a:solidFill>
                <a:srgbClr val="1B1B1B"/>
              </a:solidFill>
            </a:endParaRPr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2758750" y="1505700"/>
            <a:ext cx="6073500" cy="30762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B1B1B"/>
                </a:solidFill>
              </a:rPr>
              <a:t>% (Percentage)</a:t>
            </a:r>
            <a:endParaRPr sz="1700" b="1">
              <a:solidFill>
                <a:srgbClr val="1B1B1B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Defines the height/width in percent of the containing block</a:t>
            </a:r>
            <a:endParaRPr sz="1700">
              <a:solidFill>
                <a:srgbClr val="1B1B1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B1B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B1B1B"/>
                </a:solidFill>
              </a:rPr>
              <a:t>auto</a:t>
            </a:r>
            <a:endParaRPr sz="1700" b="1">
              <a:solidFill>
                <a:srgbClr val="1B1B1B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This is default. The browser calculates the height and width</a:t>
            </a:r>
            <a:endParaRPr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1B1B1B"/>
                </a:solidFill>
                <a:highlight>
                  <a:schemeClr val="lt1"/>
                </a:highlight>
              </a:rPr>
              <a:t>length</a:t>
            </a:r>
            <a:endParaRPr sz="1700" b="1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Defines the height/width in px</a:t>
            </a:r>
            <a:endParaRPr sz="1700">
              <a:solidFill>
                <a:srgbClr val="1B1B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Fonts</a:t>
            </a:r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B1B1B"/>
                </a:solidFill>
              </a:rPr>
              <a:t>Property-1: font-family</a:t>
            </a:r>
            <a:endParaRPr sz="1600" b="1">
              <a:solidFill>
                <a:srgbClr val="1B1B1B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➔"/>
            </a:pPr>
            <a:r>
              <a:rPr lang="en" sz="1500">
                <a:solidFill>
                  <a:srgbClr val="1B1B1B"/>
                </a:solidFill>
              </a:rPr>
              <a:t>A font family name and a generic family name </a:t>
            </a:r>
            <a:endParaRPr sz="1500">
              <a:solidFill>
                <a:srgbClr val="1B1B1B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◆"/>
            </a:pPr>
            <a:r>
              <a:rPr lang="en" sz="1500">
                <a:solidFill>
                  <a:srgbClr val="1B1B1B"/>
                </a:solidFill>
              </a:rPr>
              <a:t>font-family: "Roboto", sans-serif;</a:t>
            </a:r>
            <a:endParaRPr sz="1500">
              <a:solidFill>
                <a:srgbClr val="1B1B1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B1B1B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➔"/>
            </a:pPr>
            <a:r>
              <a:rPr lang="en" sz="1500">
                <a:solidFill>
                  <a:srgbClr val="1B1B1B"/>
                </a:solidFill>
              </a:rPr>
              <a:t>A generic family name only </a:t>
            </a:r>
            <a:endParaRPr sz="1500">
              <a:solidFill>
                <a:srgbClr val="1B1B1B"/>
              </a:solidFill>
            </a:endParaRPr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◆"/>
            </a:pPr>
            <a:r>
              <a:rPr lang="en" sz="1500">
                <a:solidFill>
                  <a:srgbClr val="1B1B1B"/>
                </a:solidFill>
              </a:rPr>
              <a:t>font-family: sans-serif;</a:t>
            </a:r>
            <a:endParaRPr sz="1500">
              <a:solidFill>
                <a:srgbClr val="1B1B1B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1B1B1B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Google Fonts</a:t>
            </a: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1B1B1B"/>
                </a:solidFill>
              </a:rPr>
              <a:t>Property-2: font-style</a:t>
            </a:r>
            <a:endParaRPr sz="1600" b="1">
              <a:solidFill>
                <a:srgbClr val="1B1B1B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normal</a:t>
            </a:r>
            <a:endParaRPr sz="1600">
              <a:solidFill>
                <a:srgbClr val="1B1B1B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italic</a:t>
            </a:r>
            <a:endParaRPr sz="1600">
              <a:solidFill>
                <a:srgbClr val="1B1B1B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oblique</a:t>
            </a:r>
            <a:endParaRPr sz="16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812</Words>
  <Application>Microsoft Office PowerPoint</Application>
  <PresentationFormat>On-screen Show (16:9)</PresentationFormat>
  <Paragraphs>167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Courier New</vt:lpstr>
      <vt:lpstr>Verdana</vt:lpstr>
      <vt:lpstr>Roboto</vt:lpstr>
      <vt:lpstr>Arial</vt:lpstr>
      <vt:lpstr>Merriweather</vt:lpstr>
      <vt:lpstr>Paradigm</vt:lpstr>
      <vt:lpstr>1_Paradigm</vt:lpstr>
      <vt:lpstr>CSS</vt:lpstr>
      <vt:lpstr>Power of CSS</vt:lpstr>
      <vt:lpstr>Tools </vt:lpstr>
      <vt:lpstr>Syntax</vt:lpstr>
      <vt:lpstr>Connection with HTML</vt:lpstr>
      <vt:lpstr>CSS Basic Selectors</vt:lpstr>
      <vt:lpstr>CSS Colors</vt:lpstr>
      <vt:lpstr>CSS Width &amp; Height</vt:lpstr>
      <vt:lpstr>CSS Fonts</vt:lpstr>
      <vt:lpstr>CSS Fonts</vt:lpstr>
      <vt:lpstr>Box Model</vt:lpstr>
      <vt:lpstr>https://www.youtube.com/watch?v=MzTOXgrwVwg</vt:lpstr>
      <vt:lpstr>Why should I learn CSS?</vt:lpstr>
      <vt:lpstr>Height/Width</vt:lpstr>
      <vt:lpstr>Background Property </vt:lpstr>
      <vt:lpstr>Opacity</vt:lpstr>
      <vt:lpstr>Display Property</vt:lpstr>
      <vt:lpstr>Position Property</vt:lpstr>
      <vt:lpstr>PowerPoint Presentation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</dc:title>
  <cp:lastModifiedBy>Fenil Patel</cp:lastModifiedBy>
  <cp:revision>1</cp:revision>
  <dcterms:modified xsi:type="dcterms:W3CDTF">2023-04-30T14:02:15Z</dcterms:modified>
</cp:coreProperties>
</file>