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6"/>
  </p:notesMasterIdLst>
  <p:sldIdLst>
    <p:sldId id="262" r:id="rId2"/>
    <p:sldId id="268" r:id="rId3"/>
    <p:sldId id="256" r:id="rId4"/>
    <p:sldId id="258" r:id="rId5"/>
    <p:sldId id="259" r:id="rId6"/>
    <p:sldId id="263" r:id="rId7"/>
    <p:sldId id="261" r:id="rId8"/>
    <p:sldId id="267" r:id="rId9"/>
    <p:sldId id="269" r:id="rId10"/>
    <p:sldId id="260" r:id="rId11"/>
    <p:sldId id="264" r:id="rId12"/>
    <p:sldId id="265" r:id="rId13"/>
    <p:sldId id="270" r:id="rId14"/>
    <p:sldId id="26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06" autoAdjust="0"/>
  </p:normalViewPr>
  <p:slideViewPr>
    <p:cSldViewPr snapToGrid="0" snapToObjects="1">
      <p:cViewPr varScale="1">
        <p:scale>
          <a:sx n="65" d="100"/>
          <a:sy n="65" d="100"/>
        </p:scale>
        <p:origin x="1882"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57C432-D035-421F-80AC-28072016A71E}" type="datetimeFigureOut">
              <a:rPr lang="it-IT" smtClean="0"/>
              <a:t>04/04/2025</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4F851E-5E6E-4FC6-AF8E-43E06D1F4CBA}" type="slidenum">
              <a:rPr lang="it-IT" smtClean="0"/>
              <a:t>‹N›</a:t>
            </a:fld>
            <a:endParaRPr lang="it-IT"/>
          </a:p>
        </p:txBody>
      </p:sp>
    </p:spTree>
    <p:extLst>
      <p:ext uri="{BB962C8B-B14F-4D97-AF65-F5344CB8AC3E}">
        <p14:creationId xmlns:p14="http://schemas.microsoft.com/office/powerpoint/2010/main" val="34342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0" i="0" dirty="0">
                <a:solidFill>
                  <a:srgbClr val="374151"/>
                </a:solidFill>
                <a:effectLst/>
                <a:latin typeface="__foundersGrotesk_c3e0d2"/>
              </a:rPr>
              <a:t>Le piccole e medie imprese italiane, come </a:t>
            </a:r>
            <a:r>
              <a:rPr lang="it-IT" b="0" i="0" dirty="0" err="1">
                <a:solidFill>
                  <a:srgbClr val="374151"/>
                </a:solidFill>
                <a:effectLst/>
                <a:latin typeface="__foundersGrotesk_c3e0d2"/>
              </a:rPr>
              <a:t>Tecnarredo</a:t>
            </a:r>
            <a:r>
              <a:rPr lang="it-IT" b="0" i="0" dirty="0">
                <a:solidFill>
                  <a:srgbClr val="374151"/>
                </a:solidFill>
                <a:effectLst/>
                <a:latin typeface="__foundersGrotesk_c3e0d2"/>
              </a:rPr>
              <a:t>, operano spesso con strutture informali, rendendo difficile l’efficienza sistemica. Questo progetto, parte del programma PRODIGI, si propone di applicare i principi del Business </a:t>
            </a:r>
            <a:r>
              <a:rPr lang="it-IT" b="0" i="0" dirty="0" err="1">
                <a:solidFill>
                  <a:srgbClr val="374151"/>
                </a:solidFill>
                <a:effectLst/>
                <a:latin typeface="__foundersGrotesk_c3e0d2"/>
              </a:rPr>
              <a:t>Process</a:t>
            </a:r>
            <a:r>
              <a:rPr lang="it-IT" b="0" i="0" dirty="0">
                <a:solidFill>
                  <a:srgbClr val="374151"/>
                </a:solidFill>
                <a:effectLst/>
                <a:latin typeface="__foundersGrotesk_c3e0d2"/>
              </a:rPr>
              <a:t> Management per dimostrare come anche in contesti ridotti sia possibile ottenere miglioramenti tangibili. Attraverso interviste, analisi e mappature di processo, emerge chiaramente come l’adozione del BPM consenta una visione più chiara delle interdipendenze operative, agevolando interventi mirati di ottimizzazione. Il valore generato da questo approccio si riflette non solo sulla produttività, ma anche sulla capacità di adattarsi rapidamente al mercato. È un’opportunità concreta per rivedere e potenziare le attività quotidiane aziendali.</a:t>
            </a:r>
            <a:endParaRPr lang="it-IT" dirty="0"/>
          </a:p>
        </p:txBody>
      </p:sp>
      <p:sp>
        <p:nvSpPr>
          <p:cNvPr id="4" name="Segnaposto numero diapositiva 3"/>
          <p:cNvSpPr>
            <a:spLocks noGrp="1"/>
          </p:cNvSpPr>
          <p:nvPr>
            <p:ph type="sldNum" sz="quarter" idx="5"/>
          </p:nvPr>
        </p:nvSpPr>
        <p:spPr/>
        <p:txBody>
          <a:bodyPr/>
          <a:lstStyle/>
          <a:p>
            <a:fld id="{064F851E-5E6E-4FC6-AF8E-43E06D1F4CBA}" type="slidenum">
              <a:rPr lang="it-IT" smtClean="0"/>
              <a:t>3</a:t>
            </a:fld>
            <a:endParaRPr lang="it-IT"/>
          </a:p>
        </p:txBody>
      </p:sp>
    </p:spTree>
    <p:extLst>
      <p:ext uri="{BB962C8B-B14F-4D97-AF65-F5344CB8AC3E}">
        <p14:creationId xmlns:p14="http://schemas.microsoft.com/office/powerpoint/2010/main" val="355640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buNone/>
            </a:pPr>
            <a:r>
              <a:rPr lang="it-IT" b="0" i="0" dirty="0">
                <a:solidFill>
                  <a:srgbClr val="374151"/>
                </a:solidFill>
                <a:effectLst/>
                <a:latin typeface="__foundersGrotesk_c3e0d2"/>
              </a:rPr>
              <a:t>Il nuovo processo To-Be prevede l’integrazione del file d’ordine nel gestionale aziendale e il confronto automatizzato con la tabella AGGANCI. Una query verifica la congruenza tra prezzo d’ordine e prezzo di aggancio per ogni riga. Tutte le difformità vengono raccolte in un unico file Excel e inviate al cliente con una sola email, semplificando la comunicazione e riducendo il rischio di omissioni. Se non vi sono errori, si può procedere direttamente all’esecuzione della commessa, senza attendere 48 ore. Questa riprogettazione riduce drasticamente i tempi di validazione, migliora la qualità del controllo e consente di anticipare l’avvio della produzione in molti casi. È un esempio concreto di trasformazione digitale guidata dai bisogni reali del processo.</a:t>
            </a:r>
            <a:endParaRPr lang="it-IT" dirty="0"/>
          </a:p>
        </p:txBody>
      </p:sp>
      <p:sp>
        <p:nvSpPr>
          <p:cNvPr id="4" name="Segnaposto numero diapositiva 3"/>
          <p:cNvSpPr>
            <a:spLocks noGrp="1"/>
          </p:cNvSpPr>
          <p:nvPr>
            <p:ph type="sldNum" sz="quarter" idx="5"/>
          </p:nvPr>
        </p:nvSpPr>
        <p:spPr/>
        <p:txBody>
          <a:bodyPr/>
          <a:lstStyle/>
          <a:p>
            <a:fld id="{064F851E-5E6E-4FC6-AF8E-43E06D1F4CBA}" type="slidenum">
              <a:rPr lang="it-IT" smtClean="0"/>
              <a:t>12</a:t>
            </a:fld>
            <a:endParaRPr lang="it-IT"/>
          </a:p>
        </p:txBody>
      </p:sp>
    </p:spTree>
    <p:extLst>
      <p:ext uri="{BB962C8B-B14F-4D97-AF65-F5344CB8AC3E}">
        <p14:creationId xmlns:p14="http://schemas.microsoft.com/office/powerpoint/2010/main" val="1073665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3D727-1A6C-97C5-E3E7-4DA3002FADA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F8B300B-D062-C3FF-A8D8-A884BF5F4FB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4CD53D7-6BE5-E219-EEF0-AE703C3F002F}"/>
              </a:ext>
            </a:extLst>
          </p:cNvPr>
          <p:cNvSpPr>
            <a:spLocks noGrp="1"/>
          </p:cNvSpPr>
          <p:nvPr>
            <p:ph type="body" idx="1"/>
          </p:nvPr>
        </p:nvSpPr>
        <p:spPr/>
        <p:txBody>
          <a:bodyPr/>
          <a:lstStyle/>
          <a:p>
            <a:r>
              <a:rPr lang="it-IT" b="0" i="0" dirty="0">
                <a:solidFill>
                  <a:srgbClr val="374151"/>
                </a:solidFill>
                <a:effectLst/>
                <a:latin typeface="__foundersGrotesk_c3e0d2"/>
              </a:rPr>
              <a:t>Il processo attuale di validazione dei prezzi d’ordine, denominato '</a:t>
            </a:r>
            <a:r>
              <a:rPr lang="it-IT" b="0" i="0" dirty="0" err="1">
                <a:solidFill>
                  <a:srgbClr val="374151"/>
                </a:solidFill>
                <a:effectLst/>
                <a:latin typeface="__foundersGrotesk_c3e0d2"/>
              </a:rPr>
              <a:t>As-Is</a:t>
            </a:r>
            <a:r>
              <a:rPr lang="it-IT" b="0" i="0" dirty="0">
                <a:solidFill>
                  <a:srgbClr val="374151"/>
                </a:solidFill>
                <a:effectLst/>
                <a:latin typeface="__foundersGrotesk_c3e0d2"/>
              </a:rPr>
              <a:t>', prevede una serie di attività ad alto contenuto manuale. Ogni venerdì sera, il cliente CLIENTE_TOP pubblica un file d’ordine sul portale. DIP_01 è incaricato di scaricare questo file, trasporlo in Excel e confrontare riga per riga i prezzi indicati con quelli concordati via email. In caso di disallineamenti, DIP_01 evidenzia le righe, ricerca l’email di riferimento, e invia manualmente una contestazione. Se CLIENTE_TOP non risponde entro 48 ore, l’ordine si intende tacitamente accettato. Questo processo espone l’azienda a ritardi e contestazioni che si ripercuotono sulla fatturazione. Nonostante la sua precisione, l’approccio </a:t>
            </a:r>
            <a:r>
              <a:rPr lang="it-IT" b="0" i="0" dirty="0" err="1">
                <a:solidFill>
                  <a:srgbClr val="374151"/>
                </a:solidFill>
                <a:effectLst/>
                <a:latin typeface="__foundersGrotesk_c3e0d2"/>
              </a:rPr>
              <a:t>As-Is</a:t>
            </a:r>
            <a:r>
              <a:rPr lang="it-IT" b="0" i="0" dirty="0">
                <a:solidFill>
                  <a:srgbClr val="374151"/>
                </a:solidFill>
                <a:effectLst/>
                <a:latin typeface="__foundersGrotesk_c3e0d2"/>
              </a:rPr>
              <a:t> è inefficiente, ripetitivo e soggetto a errori umani, limitando la tempestività e l’affidabilità dell’avvio produzione.</a:t>
            </a:r>
            <a:endParaRPr lang="it-IT" dirty="0"/>
          </a:p>
        </p:txBody>
      </p:sp>
      <p:sp>
        <p:nvSpPr>
          <p:cNvPr id="4" name="Segnaposto numero diapositiva 3">
            <a:extLst>
              <a:ext uri="{FF2B5EF4-FFF2-40B4-BE49-F238E27FC236}">
                <a16:creationId xmlns:a16="http://schemas.microsoft.com/office/drawing/2014/main" id="{498C7233-1F15-AC04-7706-D2F034FE9203}"/>
              </a:ext>
            </a:extLst>
          </p:cNvPr>
          <p:cNvSpPr>
            <a:spLocks noGrp="1"/>
          </p:cNvSpPr>
          <p:nvPr>
            <p:ph type="sldNum" sz="quarter" idx="5"/>
          </p:nvPr>
        </p:nvSpPr>
        <p:spPr/>
        <p:txBody>
          <a:bodyPr/>
          <a:lstStyle/>
          <a:p>
            <a:fld id="{064F851E-5E6E-4FC6-AF8E-43E06D1F4CBA}" type="slidenum">
              <a:rPr lang="it-IT" smtClean="0"/>
              <a:t>13</a:t>
            </a:fld>
            <a:endParaRPr lang="it-IT"/>
          </a:p>
        </p:txBody>
      </p:sp>
    </p:spTree>
    <p:extLst>
      <p:ext uri="{BB962C8B-B14F-4D97-AF65-F5344CB8AC3E}">
        <p14:creationId xmlns:p14="http://schemas.microsoft.com/office/powerpoint/2010/main" val="4266704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0" i="0" dirty="0">
                <a:solidFill>
                  <a:srgbClr val="374151"/>
                </a:solidFill>
                <a:effectLst/>
                <a:latin typeface="__foundersGrotesk_c3e0d2"/>
              </a:rPr>
              <a:t>La riprogettazione del processo di validazione prezzi ha portato numerosi vantaggi, sia in termini operativi che strategici. Il nuovo processo digitalizzato riduce drasticamente il numero di attività manuali richieste, liberando risorse e diminuendo il rischio di errore. Ogni ordine viene ora verificato in modo completo e sistematico, riducendo drasticamente le contestazioni successive. Il vantaggio più tangibile è la possibilità di avviare la produzione prima della scadenza delle 48 ore, migliorando la puntualità delle consegne. Grazie alla formalizzazione in BPMN, il processo diventa scalabile e pronto per l’automazione. Le basi sono ora solide per integrare agenti software intelligenti e migliorare ulteriormente l'efficienza aziendale.</a:t>
            </a:r>
            <a:endParaRPr lang="it-IT" dirty="0"/>
          </a:p>
        </p:txBody>
      </p:sp>
      <p:sp>
        <p:nvSpPr>
          <p:cNvPr id="4" name="Segnaposto numero diapositiva 3"/>
          <p:cNvSpPr>
            <a:spLocks noGrp="1"/>
          </p:cNvSpPr>
          <p:nvPr>
            <p:ph type="sldNum" sz="quarter" idx="5"/>
          </p:nvPr>
        </p:nvSpPr>
        <p:spPr/>
        <p:txBody>
          <a:bodyPr/>
          <a:lstStyle/>
          <a:p>
            <a:fld id="{064F851E-5E6E-4FC6-AF8E-43E06D1F4CBA}" type="slidenum">
              <a:rPr lang="it-IT" smtClean="0"/>
              <a:t>14</a:t>
            </a:fld>
            <a:endParaRPr lang="it-IT"/>
          </a:p>
        </p:txBody>
      </p:sp>
    </p:spTree>
    <p:extLst>
      <p:ext uri="{BB962C8B-B14F-4D97-AF65-F5344CB8AC3E}">
        <p14:creationId xmlns:p14="http://schemas.microsoft.com/office/powerpoint/2010/main" val="2331350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0" i="0" dirty="0" err="1">
                <a:solidFill>
                  <a:srgbClr val="374151"/>
                </a:solidFill>
                <a:effectLst/>
                <a:latin typeface="__foundersGrotesk_c3e0d2"/>
              </a:rPr>
              <a:t>Tecnarredo</a:t>
            </a:r>
            <a:r>
              <a:rPr lang="it-IT" b="0" i="0" dirty="0">
                <a:solidFill>
                  <a:srgbClr val="374151"/>
                </a:solidFill>
                <a:effectLst/>
                <a:latin typeface="__foundersGrotesk_c3e0d2"/>
              </a:rPr>
              <a:t> S.r.l., con sede a Modugno, opera nel distretto del salotto producendo imbottiture per salotti in poliuretano espanso. Fondata nel 1981, eredita una lunga tradizione nel settore degli arredi, con un’impostazione strategica orientata all’agilità piuttosto che alla crescita dimensionale. L’organizzazione si presenta come una tipica microimpresa: dodici dipendenti in tutto, tra cui operai polifunzionali capaci di svolgere mansioni trasversali. Questo assetto, sebbene privo di elevata formalizzazione, consente un’operatività snella e collaborativa. La strategia di </a:t>
            </a:r>
            <a:r>
              <a:rPr lang="it-IT" b="0" i="0" dirty="0" err="1">
                <a:solidFill>
                  <a:srgbClr val="374151"/>
                </a:solidFill>
                <a:effectLst/>
                <a:latin typeface="__foundersGrotesk_c3e0d2"/>
              </a:rPr>
              <a:t>Tecnarredo</a:t>
            </a:r>
            <a:r>
              <a:rPr lang="it-IT" b="0" i="0" dirty="0">
                <a:solidFill>
                  <a:srgbClr val="374151"/>
                </a:solidFill>
                <a:effectLst/>
                <a:latin typeface="__foundersGrotesk_c3e0d2"/>
              </a:rPr>
              <a:t> si basa sul mantenere dimensioni contenute, riducendo la dipendenza da commesse uniche, pur lavorando strettamente con il gruppo industriale </a:t>
            </a:r>
            <a:r>
              <a:rPr lang="it-IT" b="0" i="0" dirty="0" err="1">
                <a:solidFill>
                  <a:srgbClr val="374151"/>
                </a:solidFill>
                <a:effectLst/>
                <a:latin typeface="__foundersGrotesk_c3e0d2"/>
              </a:rPr>
              <a:t>Cliente_TOP</a:t>
            </a:r>
            <a:r>
              <a:rPr lang="it-IT" b="0" i="0" dirty="0">
                <a:solidFill>
                  <a:srgbClr val="374151"/>
                </a:solidFill>
                <a:effectLst/>
                <a:latin typeface="__foundersGrotesk_c3e0d2"/>
              </a:rPr>
              <a:t>, da cui deriva oltre il 50% del fatturato.</a:t>
            </a:r>
            <a:endParaRPr lang="it-IT" dirty="0"/>
          </a:p>
        </p:txBody>
      </p:sp>
      <p:sp>
        <p:nvSpPr>
          <p:cNvPr id="4" name="Segnaposto numero diapositiva 3"/>
          <p:cNvSpPr>
            <a:spLocks noGrp="1"/>
          </p:cNvSpPr>
          <p:nvPr>
            <p:ph type="sldNum" sz="quarter" idx="5"/>
          </p:nvPr>
        </p:nvSpPr>
        <p:spPr/>
        <p:txBody>
          <a:bodyPr/>
          <a:lstStyle/>
          <a:p>
            <a:fld id="{064F851E-5E6E-4FC6-AF8E-43E06D1F4CBA}" type="slidenum">
              <a:rPr lang="it-IT" smtClean="0"/>
              <a:t>4</a:t>
            </a:fld>
            <a:endParaRPr lang="it-IT"/>
          </a:p>
        </p:txBody>
      </p:sp>
    </p:spTree>
    <p:extLst>
      <p:ext uri="{BB962C8B-B14F-4D97-AF65-F5344CB8AC3E}">
        <p14:creationId xmlns:p14="http://schemas.microsoft.com/office/powerpoint/2010/main" val="3986998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Prima ancora di applicare modelli di analisi sul sistema all’interno del quale viene svolto il processo, e prima ancora di effettuare raccolte di dati specifiche sulle attività eseguite al suo interno, è stato verificato che il processo in questione sia effettivamente conforme a ciò che secondo la letteratura può essere definito un processo di business.</a:t>
            </a:r>
          </a:p>
          <a:p>
            <a:endParaRPr lang="it-IT" dirty="0"/>
          </a:p>
        </p:txBody>
      </p:sp>
      <p:sp>
        <p:nvSpPr>
          <p:cNvPr id="4" name="Segnaposto numero diapositiva 3"/>
          <p:cNvSpPr>
            <a:spLocks noGrp="1"/>
          </p:cNvSpPr>
          <p:nvPr>
            <p:ph type="sldNum" sz="quarter" idx="5"/>
          </p:nvPr>
        </p:nvSpPr>
        <p:spPr/>
        <p:txBody>
          <a:bodyPr/>
          <a:lstStyle/>
          <a:p>
            <a:fld id="{064F851E-5E6E-4FC6-AF8E-43E06D1F4CBA}" type="slidenum">
              <a:rPr lang="it-IT" smtClean="0"/>
              <a:t>5</a:t>
            </a:fld>
            <a:endParaRPr lang="it-IT"/>
          </a:p>
        </p:txBody>
      </p:sp>
    </p:spTree>
    <p:extLst>
      <p:ext uri="{BB962C8B-B14F-4D97-AF65-F5344CB8AC3E}">
        <p14:creationId xmlns:p14="http://schemas.microsoft.com/office/powerpoint/2010/main" val="3966422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0" i="0" dirty="0">
                <a:solidFill>
                  <a:srgbClr val="374151"/>
                </a:solidFill>
                <a:effectLst/>
                <a:latin typeface="__foundersGrotesk_c3e0d2"/>
              </a:rPr>
              <a:t>L’analisi del processo è stata realizzata combinando due approcci principali: la raccolta di documentazione aziendale e le interviste dirette ai dipendenti. La prima ha mostrato i limiti di una formalizzazione scarsa, tipica delle microimprese, dove molte procedure vengono apprese informalmente. In particolare, la trasmissione del know-how avviene per via orale e con l’esperienza condivisa tra reparti, senza documentazione formale o manuali operativi. Questo ha reso difficile l’identificazione sistematica delle attività. Per superare le lacune, è stato richiesto ai dipendenti di dimostrare le attività svolte. Inoltre, la partecipazione attiva degli attori nella validazione del processo ha assicurato una rappresentazione fedele del flusso operativo.</a:t>
            </a:r>
            <a:endParaRPr lang="it-IT" dirty="0"/>
          </a:p>
        </p:txBody>
      </p:sp>
      <p:sp>
        <p:nvSpPr>
          <p:cNvPr id="4" name="Segnaposto numero diapositiva 3"/>
          <p:cNvSpPr>
            <a:spLocks noGrp="1"/>
          </p:cNvSpPr>
          <p:nvPr>
            <p:ph type="sldNum" sz="quarter" idx="5"/>
          </p:nvPr>
        </p:nvSpPr>
        <p:spPr/>
        <p:txBody>
          <a:bodyPr/>
          <a:lstStyle/>
          <a:p>
            <a:fld id="{064F851E-5E6E-4FC6-AF8E-43E06D1F4CBA}" type="slidenum">
              <a:rPr lang="it-IT" smtClean="0"/>
              <a:t>6</a:t>
            </a:fld>
            <a:endParaRPr lang="it-IT"/>
          </a:p>
        </p:txBody>
      </p:sp>
    </p:spTree>
    <p:extLst>
      <p:ext uri="{BB962C8B-B14F-4D97-AF65-F5344CB8AC3E}">
        <p14:creationId xmlns:p14="http://schemas.microsoft.com/office/powerpoint/2010/main" val="3026879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0" i="0" dirty="0">
                <a:solidFill>
                  <a:srgbClr val="374151"/>
                </a:solidFill>
                <a:effectLst/>
                <a:latin typeface="__foundersGrotesk_c3e0d2"/>
              </a:rPr>
              <a:t>L’utilizzo del modello CATWOE consente un’analisi sistemica del processo di validazione prezzi. </a:t>
            </a:r>
            <a:r>
              <a:rPr lang="it-IT" b="0" i="0" dirty="0" err="1">
                <a:solidFill>
                  <a:srgbClr val="374151"/>
                </a:solidFill>
                <a:effectLst/>
                <a:latin typeface="__foundersGrotesk_c3e0d2"/>
              </a:rPr>
              <a:t>Tecnarredo</a:t>
            </a:r>
            <a:r>
              <a:rPr lang="it-IT" b="0" i="0" dirty="0">
                <a:solidFill>
                  <a:srgbClr val="374151"/>
                </a:solidFill>
                <a:effectLst/>
                <a:latin typeface="__foundersGrotesk_c3e0d2"/>
              </a:rPr>
              <a:t> è allo stesso tempo cliente e proprietario del processo, con i dipendenti e CLIENTE_TOP come attori principali coinvolti. Il cuore della trasformazione è la conversione efficiente di un ordine in produzione, garantendo che i prezzi siano corretti per evitare blocchi successivi. Fondamentale è anche la Weltanschauung: ridurre stress operativo e contenziosi, migliorando così l’intero flusso di cassa aziendale. Infine, l’analisi dei vincoli ambientali mette in luce la pressione delle scadenze brevi: ogni ordine deve essere validato entro 48 ore e i semilavorati pronti entro due settimane. Questo rende l’ottimizzazione ancora più cruciale.</a:t>
            </a:r>
            <a:endParaRPr lang="it-IT" dirty="0"/>
          </a:p>
        </p:txBody>
      </p:sp>
      <p:sp>
        <p:nvSpPr>
          <p:cNvPr id="4" name="Segnaposto numero diapositiva 3"/>
          <p:cNvSpPr>
            <a:spLocks noGrp="1"/>
          </p:cNvSpPr>
          <p:nvPr>
            <p:ph type="sldNum" sz="quarter" idx="5"/>
          </p:nvPr>
        </p:nvSpPr>
        <p:spPr/>
        <p:txBody>
          <a:bodyPr/>
          <a:lstStyle/>
          <a:p>
            <a:fld id="{064F851E-5E6E-4FC6-AF8E-43E06D1F4CBA}" type="slidenum">
              <a:rPr lang="it-IT" smtClean="0"/>
              <a:t>7</a:t>
            </a:fld>
            <a:endParaRPr lang="it-IT"/>
          </a:p>
        </p:txBody>
      </p:sp>
    </p:spTree>
    <p:extLst>
      <p:ext uri="{BB962C8B-B14F-4D97-AF65-F5344CB8AC3E}">
        <p14:creationId xmlns:p14="http://schemas.microsoft.com/office/powerpoint/2010/main" val="288874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0" i="0" dirty="0">
                <a:solidFill>
                  <a:srgbClr val="374151"/>
                </a:solidFill>
                <a:effectLst/>
                <a:latin typeface="__foundersGrotesk_c3e0d2"/>
              </a:rPr>
              <a:t>Il processo attuale di validazione dei prezzi d’ordine, denominato '</a:t>
            </a:r>
            <a:r>
              <a:rPr lang="it-IT" b="0" i="0" dirty="0" err="1">
                <a:solidFill>
                  <a:srgbClr val="374151"/>
                </a:solidFill>
                <a:effectLst/>
                <a:latin typeface="__foundersGrotesk_c3e0d2"/>
              </a:rPr>
              <a:t>As-Is</a:t>
            </a:r>
            <a:r>
              <a:rPr lang="it-IT" b="0" i="0" dirty="0">
                <a:solidFill>
                  <a:srgbClr val="374151"/>
                </a:solidFill>
                <a:effectLst/>
                <a:latin typeface="__foundersGrotesk_c3e0d2"/>
              </a:rPr>
              <a:t>', prevede una serie di attività ad alto contenuto manuale. Ogni venerdì sera, il cliente CLIENTE_TOP pubblica un file d’ordine sul portale. DIP_01 è incaricato di scaricare questo file, trasporlo in Excel e confrontare riga per riga i prezzi indicati con quelli concordati via email. In caso di disallineamenti, DIP_01 evidenzia le righe, ricerca l’email di riferimento, e invia manualmente una contestazione. Se CLIENTE_TOP non risponde entro 48 ore, l’ordine si intende tacitamente accettato. Questo processo espone l’azienda a ritardi e contestazioni che si ripercuotono sulla fatturazione. Nonostante la sua precisione, l’approccio </a:t>
            </a:r>
            <a:r>
              <a:rPr lang="it-IT" b="0" i="0" dirty="0" err="1">
                <a:solidFill>
                  <a:srgbClr val="374151"/>
                </a:solidFill>
                <a:effectLst/>
                <a:latin typeface="__foundersGrotesk_c3e0d2"/>
              </a:rPr>
              <a:t>As-Is</a:t>
            </a:r>
            <a:r>
              <a:rPr lang="it-IT" b="0" i="0" dirty="0">
                <a:solidFill>
                  <a:srgbClr val="374151"/>
                </a:solidFill>
                <a:effectLst/>
                <a:latin typeface="__foundersGrotesk_c3e0d2"/>
              </a:rPr>
              <a:t> è inefficiente, ripetitivo e soggetto a errori umani, limitando la tempestività e l’affidabilità dell’avvio produzione.</a:t>
            </a:r>
            <a:endParaRPr lang="it-IT" dirty="0"/>
          </a:p>
        </p:txBody>
      </p:sp>
      <p:sp>
        <p:nvSpPr>
          <p:cNvPr id="4" name="Segnaposto numero diapositiva 3"/>
          <p:cNvSpPr>
            <a:spLocks noGrp="1"/>
          </p:cNvSpPr>
          <p:nvPr>
            <p:ph type="sldNum" sz="quarter" idx="5"/>
          </p:nvPr>
        </p:nvSpPr>
        <p:spPr/>
        <p:txBody>
          <a:bodyPr/>
          <a:lstStyle/>
          <a:p>
            <a:fld id="{064F851E-5E6E-4FC6-AF8E-43E06D1F4CBA}" type="slidenum">
              <a:rPr lang="it-IT" smtClean="0"/>
              <a:t>8</a:t>
            </a:fld>
            <a:endParaRPr lang="it-IT"/>
          </a:p>
        </p:txBody>
      </p:sp>
    </p:spTree>
    <p:extLst>
      <p:ext uri="{BB962C8B-B14F-4D97-AF65-F5344CB8AC3E}">
        <p14:creationId xmlns:p14="http://schemas.microsoft.com/office/powerpoint/2010/main" val="729909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2CFB5-2BA6-84A0-3BB5-C66550123E0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4BE27C5-0E07-91A2-1EA4-2894B0A0CAE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44B0E37-4090-292E-11AF-E148E189141B}"/>
              </a:ext>
            </a:extLst>
          </p:cNvPr>
          <p:cNvSpPr>
            <a:spLocks noGrp="1"/>
          </p:cNvSpPr>
          <p:nvPr>
            <p:ph type="body" idx="1"/>
          </p:nvPr>
        </p:nvSpPr>
        <p:spPr/>
        <p:txBody>
          <a:bodyPr/>
          <a:lstStyle/>
          <a:p>
            <a:r>
              <a:rPr lang="it-IT" b="0" i="0" dirty="0">
                <a:solidFill>
                  <a:srgbClr val="374151"/>
                </a:solidFill>
                <a:effectLst/>
                <a:latin typeface="__foundersGrotesk_c3e0d2"/>
              </a:rPr>
              <a:t>Il processo attuale di validazione dei prezzi d’ordine, denominato '</a:t>
            </a:r>
            <a:r>
              <a:rPr lang="it-IT" b="0" i="0" dirty="0" err="1">
                <a:solidFill>
                  <a:srgbClr val="374151"/>
                </a:solidFill>
                <a:effectLst/>
                <a:latin typeface="__foundersGrotesk_c3e0d2"/>
              </a:rPr>
              <a:t>As-Is</a:t>
            </a:r>
            <a:r>
              <a:rPr lang="it-IT" b="0" i="0" dirty="0">
                <a:solidFill>
                  <a:srgbClr val="374151"/>
                </a:solidFill>
                <a:effectLst/>
                <a:latin typeface="__foundersGrotesk_c3e0d2"/>
              </a:rPr>
              <a:t>', prevede una serie di attività ad alto contenuto manuale. Ogni venerdì sera, il cliente CLIENTE_TOP pubblica un file d’ordine sul portale. DIP_01 è incaricato di scaricare questo file, trasporlo in Excel e confrontare riga per riga i prezzi indicati con quelli concordati via email. In caso di disallineamenti, DIP_01 evidenzia le righe, ricerca l’email di riferimento, e invia manualmente una contestazione. Se CLIENTE_TOP non risponde entro 48 ore, l’ordine si intende tacitamente accettato. Questo processo espone l’azienda a ritardi e contestazioni che si ripercuotono sulla fatturazione. Nonostante la sua precisione, l’approccio </a:t>
            </a:r>
            <a:r>
              <a:rPr lang="it-IT" b="0" i="0" dirty="0" err="1">
                <a:solidFill>
                  <a:srgbClr val="374151"/>
                </a:solidFill>
                <a:effectLst/>
                <a:latin typeface="__foundersGrotesk_c3e0d2"/>
              </a:rPr>
              <a:t>As-Is</a:t>
            </a:r>
            <a:r>
              <a:rPr lang="it-IT" b="0" i="0" dirty="0">
                <a:solidFill>
                  <a:srgbClr val="374151"/>
                </a:solidFill>
                <a:effectLst/>
                <a:latin typeface="__foundersGrotesk_c3e0d2"/>
              </a:rPr>
              <a:t> è inefficiente, ripetitivo e soggetto a errori umani, limitando la tempestività e l’affidabilità dell’avvio produzione.</a:t>
            </a:r>
            <a:endParaRPr lang="it-IT" dirty="0"/>
          </a:p>
        </p:txBody>
      </p:sp>
      <p:sp>
        <p:nvSpPr>
          <p:cNvPr id="4" name="Segnaposto numero diapositiva 3">
            <a:extLst>
              <a:ext uri="{FF2B5EF4-FFF2-40B4-BE49-F238E27FC236}">
                <a16:creationId xmlns:a16="http://schemas.microsoft.com/office/drawing/2014/main" id="{27977D13-A29A-5943-C467-B86816560D63}"/>
              </a:ext>
            </a:extLst>
          </p:cNvPr>
          <p:cNvSpPr>
            <a:spLocks noGrp="1"/>
          </p:cNvSpPr>
          <p:nvPr>
            <p:ph type="sldNum" sz="quarter" idx="5"/>
          </p:nvPr>
        </p:nvSpPr>
        <p:spPr/>
        <p:txBody>
          <a:bodyPr/>
          <a:lstStyle/>
          <a:p>
            <a:fld id="{064F851E-5E6E-4FC6-AF8E-43E06D1F4CBA}" type="slidenum">
              <a:rPr lang="it-IT" smtClean="0"/>
              <a:t>9</a:t>
            </a:fld>
            <a:endParaRPr lang="it-IT"/>
          </a:p>
        </p:txBody>
      </p:sp>
    </p:spTree>
    <p:extLst>
      <p:ext uri="{BB962C8B-B14F-4D97-AF65-F5344CB8AC3E}">
        <p14:creationId xmlns:p14="http://schemas.microsoft.com/office/powerpoint/2010/main" val="2830231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0" i="0" dirty="0">
                <a:solidFill>
                  <a:srgbClr val="374151"/>
                </a:solidFill>
                <a:effectLst/>
                <a:latin typeface="__foundersGrotesk_c3e0d2"/>
              </a:rPr>
              <a:t>Il processo </a:t>
            </a:r>
            <a:r>
              <a:rPr lang="it-IT" b="0" i="0" dirty="0" err="1">
                <a:solidFill>
                  <a:srgbClr val="374151"/>
                </a:solidFill>
                <a:effectLst/>
                <a:latin typeface="__foundersGrotesk_c3e0d2"/>
              </a:rPr>
              <a:t>As-Is</a:t>
            </a:r>
            <a:r>
              <a:rPr lang="it-IT" b="0" i="0" dirty="0">
                <a:solidFill>
                  <a:srgbClr val="374151"/>
                </a:solidFill>
                <a:effectLst/>
                <a:latin typeface="__foundersGrotesk_c3e0d2"/>
              </a:rPr>
              <a:t> evidenzia diverse criticità che ne limitano l’efficacia. Innanzitutto, la frequente presenza di disallineamenti nei prezzi indicati negli ordini, rispetto a quelli negoziati, genera problematiche nella fase di fatturazione, con blocchi che impattano negativamente sulla liquidità aziendale. Inoltre, il fatto che l’intera validazione sia svolta manualmente da un solo operatore rappresenta un rischio significativo. La procedura è ripetitiva, soggetta a dimenticanze e affaticamento cognitivo, e non consente una verifica completa in tempi stretti. Infine, l’interdipendenza tra la validazione dei prezzi e l’avvio produzione introduce un effetto domino: ogni inefficienza nel controllo si traduce in ritardi operativi, mettendo a rischio la puntualità nelle consegne.</a:t>
            </a:r>
            <a:endParaRPr lang="it-IT" dirty="0"/>
          </a:p>
        </p:txBody>
      </p:sp>
      <p:sp>
        <p:nvSpPr>
          <p:cNvPr id="4" name="Segnaposto numero diapositiva 3"/>
          <p:cNvSpPr>
            <a:spLocks noGrp="1"/>
          </p:cNvSpPr>
          <p:nvPr>
            <p:ph type="sldNum" sz="quarter" idx="5"/>
          </p:nvPr>
        </p:nvSpPr>
        <p:spPr/>
        <p:txBody>
          <a:bodyPr/>
          <a:lstStyle/>
          <a:p>
            <a:fld id="{064F851E-5E6E-4FC6-AF8E-43E06D1F4CBA}" type="slidenum">
              <a:rPr lang="it-IT" smtClean="0"/>
              <a:t>10</a:t>
            </a:fld>
            <a:endParaRPr lang="it-IT"/>
          </a:p>
        </p:txBody>
      </p:sp>
    </p:spTree>
    <p:extLst>
      <p:ext uri="{BB962C8B-B14F-4D97-AF65-F5344CB8AC3E}">
        <p14:creationId xmlns:p14="http://schemas.microsoft.com/office/powerpoint/2010/main" val="3031848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buNone/>
            </a:pPr>
            <a:r>
              <a:rPr lang="it-IT" b="0" i="0" dirty="0">
                <a:solidFill>
                  <a:srgbClr val="000000"/>
                </a:solidFill>
                <a:effectLst/>
                <a:latin typeface="__foundersGrotesk_c3e0d2"/>
              </a:rPr>
              <a:t>Il processo attuale può essere migliorato con un intervento semplice ma strategico: la creazione di un database centralizzato dei prezzi di aggancio, denominato AGGANCI.xls. Ogni volta che una trattativa sui prezzi viene conclusa, i dati chiave vengono salvati in questo file. Questo permetterebbe a DIP_01 di eseguire il confronto tra i prezzi indicati negli ordini e quelli negoziati in maniera automatica, sfruttando le funzionalità di ricerca e sostituzione di Excel. L’intera sessione di controllo delle righe si velocizzerebbe notevolmente, riducendo al minimo il rischio di accettazioni tacite errate. L’efficienza ottenuta consente anche una maggiore serenità operativa per l’addetto, che può concentrarsi su attività a maggior valore aggiunto, migliorando la qualità del lavoro e il rispetto delle scadenze.</a:t>
            </a:r>
          </a:p>
          <a:p>
            <a:pPr>
              <a:buNone/>
            </a:pPr>
            <a:br>
              <a:rPr lang="it-IT" dirty="0"/>
            </a:br>
            <a:endParaRPr lang="it-IT" dirty="0"/>
          </a:p>
        </p:txBody>
      </p:sp>
      <p:sp>
        <p:nvSpPr>
          <p:cNvPr id="4" name="Segnaposto numero diapositiva 3"/>
          <p:cNvSpPr>
            <a:spLocks noGrp="1"/>
          </p:cNvSpPr>
          <p:nvPr>
            <p:ph type="sldNum" sz="quarter" idx="5"/>
          </p:nvPr>
        </p:nvSpPr>
        <p:spPr/>
        <p:txBody>
          <a:bodyPr/>
          <a:lstStyle/>
          <a:p>
            <a:fld id="{064F851E-5E6E-4FC6-AF8E-43E06D1F4CBA}" type="slidenum">
              <a:rPr lang="it-IT" smtClean="0"/>
              <a:t>11</a:t>
            </a:fld>
            <a:endParaRPr lang="it-IT"/>
          </a:p>
        </p:txBody>
      </p:sp>
    </p:spTree>
    <p:extLst>
      <p:ext uri="{BB962C8B-B14F-4D97-AF65-F5344CB8AC3E}">
        <p14:creationId xmlns:p14="http://schemas.microsoft.com/office/powerpoint/2010/main" val="87346412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4/4/2025</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C1FF6DA9-008F-8B48-92A6-B652298478BF}" type="slidenum">
              <a:rPr lang="en-US" smtClean="0"/>
              <a:t>‹N›</a:t>
            </a:fld>
            <a:endParaRPr lang="en-US"/>
          </a:p>
        </p:txBody>
      </p:sp>
    </p:spTree>
    <p:extLst>
      <p:ext uri="{BB962C8B-B14F-4D97-AF65-F5344CB8AC3E}">
        <p14:creationId xmlns:p14="http://schemas.microsoft.com/office/powerpoint/2010/main" val="1636706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815171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426309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914030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5BCAD085-E8A6-8845-BD4E-CB4CCA059FC4}" type="datetimeFigureOut">
              <a:rPr lang="en-US" smtClean="0"/>
              <a:t>4/4/2025</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C1FF6DA9-008F-8B48-92A6-B652298478BF}" type="slidenum">
              <a:rPr lang="en-US" smtClean="0"/>
              <a:t>‹N›</a:t>
            </a:fld>
            <a:endParaRPr lang="en-US"/>
          </a:p>
        </p:txBody>
      </p:sp>
    </p:spTree>
    <p:extLst>
      <p:ext uri="{BB962C8B-B14F-4D97-AF65-F5344CB8AC3E}">
        <p14:creationId xmlns:p14="http://schemas.microsoft.com/office/powerpoint/2010/main" val="271962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4106777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49150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BCAD085-E8A6-8845-BD4E-CB4CCA059FC4}" type="datetimeFigureOut">
              <a:rPr lang="en-US" smtClean="0"/>
              <a:t>4/4/2025</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877159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39817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5BCAD085-E8A6-8845-BD4E-CB4CCA059FC4}" type="datetimeFigureOut">
              <a:rPr lang="en-US" smtClean="0"/>
              <a:t>4/4/2025</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56367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5BCAD085-E8A6-8845-BD4E-CB4CCA059FC4}" type="datetimeFigureOut">
              <a:rPr lang="en-US" smtClean="0"/>
              <a:t>4/4/2025</a:t>
            </a:fld>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99476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5BCAD085-E8A6-8845-BD4E-CB4CCA059FC4}" type="datetimeFigureOut">
              <a:rPr lang="en-US" smtClean="0"/>
              <a:t>4/4/2025</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32415663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raw.githubusercontent.com/fenix-hub/prodigi-prohject-work/refs/heads/main/tobe.svg"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hyperlink" Target="https://raw.githubusercontent.com/fenix-hub/prodigi-prohject-work/refs/heads/main/tobe.bpmn"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raw.githubusercontent.com/fenix-hub/prodigi-prohject-work/refs/heads/main/ASIS.svg"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s://raw.githubusercontent.com/fenix-hub/prodigi-prohject-work/refs/heads/main/ASIS.bpm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73E966-0FE1-0B6E-A237-295370C45AB9}"/>
              </a:ext>
            </a:extLst>
          </p:cNvPr>
          <p:cNvSpPr>
            <a:spLocks noGrp="1"/>
          </p:cNvSpPr>
          <p:nvPr>
            <p:ph type="ctrTitle"/>
          </p:nvPr>
        </p:nvSpPr>
        <p:spPr>
          <a:xfrm>
            <a:off x="837336" y="1808528"/>
            <a:ext cx="7487920" cy="1470025"/>
          </a:xfrm>
        </p:spPr>
        <p:txBody>
          <a:bodyPr>
            <a:noAutofit/>
          </a:bodyPr>
          <a:lstStyle/>
          <a:p>
            <a:r>
              <a:rPr lang="it-IT" sz="3600" dirty="0"/>
              <a:t>Analisi e riprogettazione del processo “Validazione prezzi d’ordine nelle commesse settimanali” in </a:t>
            </a:r>
            <a:r>
              <a:rPr lang="it-IT" sz="3600" dirty="0" err="1"/>
              <a:t>Tecnarredo</a:t>
            </a:r>
            <a:r>
              <a:rPr lang="it-IT" sz="3600" dirty="0"/>
              <a:t> </a:t>
            </a:r>
            <a:r>
              <a:rPr lang="it-IT" sz="3600" dirty="0" err="1"/>
              <a:t>srl</a:t>
            </a:r>
            <a:endParaRPr lang="it-IT" sz="3600" dirty="0"/>
          </a:p>
        </p:txBody>
      </p:sp>
      <p:sp>
        <p:nvSpPr>
          <p:cNvPr id="3" name="Sottotitolo 2">
            <a:extLst>
              <a:ext uri="{FF2B5EF4-FFF2-40B4-BE49-F238E27FC236}">
                <a16:creationId xmlns:a16="http://schemas.microsoft.com/office/drawing/2014/main" id="{ADBAA172-932A-28D7-7D62-81494DD6E55E}"/>
              </a:ext>
            </a:extLst>
          </p:cNvPr>
          <p:cNvSpPr>
            <a:spLocks noGrp="1"/>
          </p:cNvSpPr>
          <p:nvPr>
            <p:ph type="subTitle" idx="1"/>
          </p:nvPr>
        </p:nvSpPr>
        <p:spPr>
          <a:xfrm>
            <a:off x="746302" y="3579449"/>
            <a:ext cx="6400800" cy="1114472"/>
          </a:xfrm>
        </p:spPr>
        <p:txBody>
          <a:bodyPr>
            <a:normAutofit/>
          </a:bodyPr>
          <a:lstStyle/>
          <a:p>
            <a:pPr rtl="0">
              <a:buNone/>
            </a:pPr>
            <a:r>
              <a:rPr lang="it-IT" sz="2400" dirty="0"/>
              <a:t>Short master in </a:t>
            </a:r>
            <a:r>
              <a:rPr lang="it-IT" sz="2400" dirty="0" err="1"/>
              <a:t>PRincipi</a:t>
            </a:r>
            <a:r>
              <a:rPr lang="it-IT" sz="2400" dirty="0"/>
              <a:t> e </a:t>
            </a:r>
            <a:r>
              <a:rPr lang="it-IT" sz="2400" dirty="0" err="1"/>
              <a:t>metOdi</a:t>
            </a:r>
            <a:r>
              <a:rPr lang="it-IT" sz="2400" dirty="0"/>
              <a:t> per la trasformazione </a:t>
            </a:r>
            <a:r>
              <a:rPr lang="it-IT" sz="2400" dirty="0" err="1"/>
              <a:t>DIGItale</a:t>
            </a:r>
            <a:r>
              <a:rPr lang="it-IT" sz="2400" dirty="0"/>
              <a:t> e sostenibile dei processi aziendali (PRODIGI)</a:t>
            </a:r>
            <a:endParaRPr lang="it-IT" sz="2400" b="1" i="0" dirty="0">
              <a:solidFill>
                <a:schemeClr val="tx1"/>
              </a:solidFill>
              <a:effectLst/>
              <a:latin typeface="Figtree"/>
            </a:endParaRPr>
          </a:p>
        </p:txBody>
      </p:sp>
      <p:grpSp>
        <p:nvGrpSpPr>
          <p:cNvPr id="4" name="Gruppo 3">
            <a:extLst>
              <a:ext uri="{FF2B5EF4-FFF2-40B4-BE49-F238E27FC236}">
                <a16:creationId xmlns:a16="http://schemas.microsoft.com/office/drawing/2014/main" id="{C3B93EAC-2713-1EE0-1851-DFD5C98D5EB2}"/>
              </a:ext>
            </a:extLst>
          </p:cNvPr>
          <p:cNvGrpSpPr/>
          <p:nvPr/>
        </p:nvGrpSpPr>
        <p:grpSpPr>
          <a:xfrm>
            <a:off x="1997481" y="415407"/>
            <a:ext cx="5167630" cy="783590"/>
            <a:chOff x="0" y="0"/>
            <a:chExt cx="5167630" cy="783590"/>
          </a:xfrm>
        </p:grpSpPr>
        <p:pic>
          <p:nvPicPr>
            <p:cNvPr id="5" name="Immagine 4" descr="Immagine che contiene testo, Carattere, Elementi grafici, logo&#10;&#10;Descrizione generata automaticamente">
              <a:extLst>
                <a:ext uri="{FF2B5EF4-FFF2-40B4-BE49-F238E27FC236}">
                  <a16:creationId xmlns:a16="http://schemas.microsoft.com/office/drawing/2014/main" id="{8F79AC55-560A-0E1D-A1C3-4E11A156C4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9525" y="180975"/>
              <a:ext cx="1348105" cy="382270"/>
            </a:xfrm>
            <a:prstGeom prst="rect">
              <a:avLst/>
            </a:prstGeom>
            <a:noFill/>
            <a:ln>
              <a:noFill/>
            </a:ln>
          </p:spPr>
        </p:pic>
        <p:pic>
          <p:nvPicPr>
            <p:cNvPr id="6" name="Immagine 5" descr="Immagine che contiene testo, logo, Carattere, Elementi grafici&#10;&#10;Il contenuto generato dall'IA potrebbe non essere corretto.">
              <a:extLst>
                <a:ext uri="{FF2B5EF4-FFF2-40B4-BE49-F238E27FC236}">
                  <a16:creationId xmlns:a16="http://schemas.microsoft.com/office/drawing/2014/main" id="{AE789879-080D-A9B4-C777-4E629B5AFD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275" y="0"/>
              <a:ext cx="675640" cy="783590"/>
            </a:xfrm>
            <a:prstGeom prst="rect">
              <a:avLst/>
            </a:prstGeom>
          </p:spPr>
        </p:pic>
        <p:pic>
          <p:nvPicPr>
            <p:cNvPr id="7" name="Immagine 6" descr="Immagine che contiene Carattere, testo, Elementi grafici, logo&#10;&#10;Il contenuto generato dall'IA potrebbe non essere corretto.">
              <a:extLst>
                <a:ext uri="{FF2B5EF4-FFF2-40B4-BE49-F238E27FC236}">
                  <a16:creationId xmlns:a16="http://schemas.microsoft.com/office/drawing/2014/main" id="{2DB1EF6F-A6A7-4A45-3327-C5FB4F2A1C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96670" cy="692150"/>
            </a:xfrm>
            <a:prstGeom prst="rect">
              <a:avLst/>
            </a:prstGeom>
          </p:spPr>
        </p:pic>
      </p:grpSp>
      <p:sp>
        <p:nvSpPr>
          <p:cNvPr id="8" name="CasellaDiTesto 7">
            <a:extLst>
              <a:ext uri="{FF2B5EF4-FFF2-40B4-BE49-F238E27FC236}">
                <a16:creationId xmlns:a16="http://schemas.microsoft.com/office/drawing/2014/main" id="{AB6ED15D-C9F2-AFBD-1830-8D8F5EA13F9D}"/>
              </a:ext>
            </a:extLst>
          </p:cNvPr>
          <p:cNvSpPr txBox="1"/>
          <p:nvPr/>
        </p:nvSpPr>
        <p:spPr>
          <a:xfrm>
            <a:off x="741037" y="5090474"/>
            <a:ext cx="1699504" cy="1200329"/>
          </a:xfrm>
          <a:prstGeom prst="rect">
            <a:avLst/>
          </a:prstGeom>
          <a:noFill/>
        </p:spPr>
        <p:txBody>
          <a:bodyPr wrap="none" rtlCol="0">
            <a:spAutoFit/>
          </a:bodyPr>
          <a:lstStyle/>
          <a:p>
            <a:r>
              <a:rPr lang="it-IT" dirty="0"/>
              <a:t>Corsisti</a:t>
            </a:r>
            <a:br>
              <a:rPr lang="it-IT" dirty="0"/>
            </a:br>
            <a:endParaRPr lang="it-IT" dirty="0"/>
          </a:p>
          <a:p>
            <a:r>
              <a:rPr lang="it-IT" dirty="0"/>
              <a:t>SANTILIO Guido</a:t>
            </a:r>
            <a:br>
              <a:rPr lang="it-IT" dirty="0"/>
            </a:br>
            <a:r>
              <a:rPr lang="it-IT" dirty="0"/>
              <a:t>SANTILIO Nicolò</a:t>
            </a:r>
          </a:p>
        </p:txBody>
      </p:sp>
    </p:spTree>
    <p:extLst>
      <p:ext uri="{BB962C8B-B14F-4D97-AF65-F5344CB8AC3E}">
        <p14:creationId xmlns:p14="http://schemas.microsoft.com/office/powerpoint/2010/main" val="3566032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pPr>
            <a:r>
              <a:t>Criticità e Punti di Inefficienza del Processo As Is</a:t>
            </a:r>
          </a:p>
        </p:txBody>
      </p:sp>
      <p:sp>
        <p:nvSpPr>
          <p:cNvPr id="3" name="TextBox 2"/>
          <p:cNvSpPr txBox="1"/>
          <p:nvPr/>
        </p:nvSpPr>
        <p:spPr>
          <a:xfrm>
            <a:off x="685800" y="1828800"/>
            <a:ext cx="2286000" cy="2103140"/>
          </a:xfrm>
          <a:prstGeom prst="rect">
            <a:avLst/>
          </a:prstGeom>
          <a:noFill/>
        </p:spPr>
        <p:txBody>
          <a:bodyPr wrap="square">
            <a:spAutoFit/>
          </a:bodyPr>
          <a:lstStyle/>
          <a:p>
            <a:endParaRPr sz="4000" dirty="0"/>
          </a:p>
          <a:p>
            <a:pPr>
              <a:spcAft>
                <a:spcPts val="800"/>
              </a:spcAft>
              <a:defRPr sz="1400" b="1"/>
            </a:pPr>
            <a:r>
              <a:rPr dirty="0"/>
              <a:t>🐞 </a:t>
            </a:r>
            <a:r>
              <a:rPr lang="en-US" dirty="0" err="1"/>
              <a:t>Disallineamenti</a:t>
            </a:r>
            <a:r>
              <a:rPr lang="en-US" dirty="0"/>
              <a:t> </a:t>
            </a:r>
            <a:r>
              <a:rPr lang="en-US" dirty="0" err="1"/>
              <a:t>ricorrenti</a:t>
            </a:r>
            <a:endParaRPr dirty="0"/>
          </a:p>
          <a:p>
            <a:pPr>
              <a:defRPr sz="1100"/>
            </a:pPr>
            <a:r>
              <a:rPr lang="en-US" sz="1400" dirty="0" err="1"/>
              <a:t>Errori</a:t>
            </a:r>
            <a:r>
              <a:rPr lang="en-US" sz="1400" dirty="0"/>
              <a:t> </a:t>
            </a:r>
            <a:r>
              <a:rPr lang="en-US" sz="1400" dirty="0" err="1"/>
              <a:t>nei</a:t>
            </a:r>
            <a:r>
              <a:rPr lang="en-US" sz="1400" dirty="0"/>
              <a:t> </a:t>
            </a:r>
            <a:r>
              <a:rPr lang="en-US" sz="1400" dirty="0" err="1"/>
              <a:t>prezzi</a:t>
            </a:r>
            <a:r>
              <a:rPr lang="en-US" sz="1400" dirty="0"/>
              <a:t> </a:t>
            </a:r>
            <a:r>
              <a:rPr lang="en-US" sz="1400" dirty="0" err="1"/>
              <a:t>d’ordine</a:t>
            </a:r>
            <a:r>
              <a:rPr lang="en-US" sz="1400" dirty="0"/>
              <a:t> </a:t>
            </a:r>
            <a:r>
              <a:rPr lang="en-US" sz="1400" dirty="0" err="1"/>
              <a:t>causano</a:t>
            </a:r>
            <a:r>
              <a:rPr lang="en-US" sz="1400" dirty="0"/>
              <a:t> </a:t>
            </a:r>
            <a:r>
              <a:rPr lang="en-US" sz="1400" dirty="0" err="1"/>
              <a:t>contestazioni</a:t>
            </a:r>
            <a:r>
              <a:rPr lang="en-US" sz="1400" dirty="0"/>
              <a:t> e </a:t>
            </a:r>
            <a:r>
              <a:rPr lang="en-US" sz="1400" dirty="0" err="1"/>
              <a:t>blocchi</a:t>
            </a:r>
            <a:r>
              <a:rPr lang="en-US" sz="1400" dirty="0"/>
              <a:t> </a:t>
            </a:r>
            <a:r>
              <a:rPr lang="en-US" sz="1400" dirty="0" err="1"/>
              <a:t>della</a:t>
            </a:r>
            <a:r>
              <a:rPr lang="en-US" sz="1400" dirty="0"/>
              <a:t> </a:t>
            </a:r>
            <a:r>
              <a:rPr lang="en-US" sz="1400" dirty="0" err="1"/>
              <a:t>fatturazione</a:t>
            </a:r>
            <a:r>
              <a:rPr sz="1400" dirty="0"/>
              <a:t>.</a:t>
            </a:r>
          </a:p>
        </p:txBody>
      </p:sp>
      <p:sp>
        <p:nvSpPr>
          <p:cNvPr id="4" name="TextBox 3"/>
          <p:cNvSpPr txBox="1"/>
          <p:nvPr/>
        </p:nvSpPr>
        <p:spPr>
          <a:xfrm>
            <a:off x="3543300" y="1828799"/>
            <a:ext cx="2286000" cy="1887696"/>
          </a:xfrm>
          <a:prstGeom prst="rect">
            <a:avLst/>
          </a:prstGeom>
          <a:noFill/>
        </p:spPr>
        <p:txBody>
          <a:bodyPr wrap="square">
            <a:spAutoFit/>
          </a:bodyPr>
          <a:lstStyle/>
          <a:p>
            <a:endParaRPr sz="4000" dirty="0"/>
          </a:p>
          <a:p>
            <a:pPr>
              <a:spcAft>
                <a:spcPts val="800"/>
              </a:spcAft>
              <a:defRPr sz="1400" b="1"/>
            </a:pPr>
            <a:r>
              <a:rPr lang="en-US" dirty="0"/>
              <a:t>🤚</a:t>
            </a:r>
            <a:r>
              <a:rPr dirty="0"/>
              <a:t> </a:t>
            </a:r>
            <a:r>
              <a:rPr lang="en-US" dirty="0" err="1"/>
              <a:t>Processo</a:t>
            </a:r>
            <a:r>
              <a:rPr lang="en-US" dirty="0"/>
              <a:t> </a:t>
            </a:r>
            <a:r>
              <a:rPr lang="en-US" dirty="0" err="1"/>
              <a:t>manuale</a:t>
            </a:r>
            <a:endParaRPr dirty="0"/>
          </a:p>
          <a:p>
            <a:pPr>
              <a:defRPr sz="1100"/>
            </a:pPr>
            <a:r>
              <a:rPr lang="en-US" sz="1400" dirty="0" err="1"/>
              <a:t>Attività</a:t>
            </a:r>
            <a:r>
              <a:rPr lang="en-US" sz="1400" dirty="0"/>
              <a:t> repetitive </a:t>
            </a:r>
            <a:r>
              <a:rPr lang="en-US" sz="1400" dirty="0" err="1"/>
              <a:t>eseguite</a:t>
            </a:r>
            <a:r>
              <a:rPr lang="en-US" sz="1400" dirty="0"/>
              <a:t> da un solo </a:t>
            </a:r>
            <a:r>
              <a:rPr lang="en-US" sz="1400" dirty="0" err="1"/>
              <a:t>operatore</a:t>
            </a:r>
            <a:r>
              <a:rPr lang="en-US" sz="1400" dirty="0"/>
              <a:t> </a:t>
            </a:r>
            <a:r>
              <a:rPr lang="en-US" sz="1400" dirty="0" err="1"/>
              <a:t>aumentano</a:t>
            </a:r>
            <a:r>
              <a:rPr lang="en-US" sz="1400" dirty="0"/>
              <a:t> il </a:t>
            </a:r>
            <a:r>
              <a:rPr lang="en-US" sz="1400" dirty="0" err="1"/>
              <a:t>rischio</a:t>
            </a:r>
            <a:r>
              <a:rPr lang="en-US" sz="1400" dirty="0"/>
              <a:t> di </a:t>
            </a:r>
            <a:r>
              <a:rPr lang="en-US" sz="1400" dirty="0" err="1"/>
              <a:t>errore</a:t>
            </a:r>
            <a:r>
              <a:rPr lang="en-US" sz="1400" dirty="0"/>
              <a:t>.</a:t>
            </a:r>
            <a:endParaRPr sz="1400" dirty="0"/>
          </a:p>
        </p:txBody>
      </p:sp>
      <p:sp>
        <p:nvSpPr>
          <p:cNvPr id="5" name="TextBox 4"/>
          <p:cNvSpPr txBox="1"/>
          <p:nvPr/>
        </p:nvSpPr>
        <p:spPr>
          <a:xfrm>
            <a:off x="6268720" y="1828798"/>
            <a:ext cx="2286000" cy="1887696"/>
          </a:xfrm>
          <a:prstGeom prst="rect">
            <a:avLst/>
          </a:prstGeom>
          <a:noFill/>
        </p:spPr>
        <p:txBody>
          <a:bodyPr wrap="square">
            <a:spAutoFit/>
          </a:bodyPr>
          <a:lstStyle/>
          <a:p>
            <a:endParaRPr sz="4000" dirty="0"/>
          </a:p>
          <a:p>
            <a:pPr>
              <a:spcAft>
                <a:spcPts val="800"/>
              </a:spcAft>
              <a:defRPr sz="1400" b="1"/>
            </a:pPr>
            <a:r>
              <a:rPr dirty="0"/>
              <a:t>⏳ </a:t>
            </a:r>
            <a:r>
              <a:rPr lang="en-US" dirty="0" err="1"/>
              <a:t>Impatto</a:t>
            </a:r>
            <a:r>
              <a:rPr lang="en-US" dirty="0"/>
              <a:t> </a:t>
            </a:r>
            <a:r>
              <a:rPr lang="en-US" dirty="0" err="1"/>
              <a:t>operativo</a:t>
            </a:r>
            <a:endParaRPr dirty="0"/>
          </a:p>
          <a:p>
            <a:pPr>
              <a:defRPr sz="1100"/>
            </a:pPr>
            <a:r>
              <a:rPr lang="en-US" sz="1400" dirty="0" err="1"/>
              <a:t>Ritardi</a:t>
            </a:r>
            <a:r>
              <a:rPr lang="en-US" sz="1400" dirty="0"/>
              <a:t> </a:t>
            </a:r>
            <a:r>
              <a:rPr lang="en-US" sz="1400" dirty="0" err="1"/>
              <a:t>nel</a:t>
            </a:r>
            <a:r>
              <a:rPr lang="en-US" sz="1400" dirty="0"/>
              <a:t> </a:t>
            </a:r>
            <a:r>
              <a:rPr lang="en-US" sz="1400" dirty="0" err="1"/>
              <a:t>ciclo</a:t>
            </a:r>
            <a:r>
              <a:rPr lang="en-US" sz="1400" dirty="0"/>
              <a:t> di </a:t>
            </a:r>
            <a:r>
              <a:rPr lang="en-US" sz="1400" dirty="0" err="1"/>
              <a:t>produzione</a:t>
            </a:r>
            <a:r>
              <a:rPr lang="en-US" sz="1400" dirty="0"/>
              <a:t> </a:t>
            </a:r>
            <a:r>
              <a:rPr lang="en-US" sz="1400" dirty="0" err="1"/>
              <a:t>dovuti</a:t>
            </a:r>
            <a:r>
              <a:rPr lang="en-US" sz="1400" dirty="0"/>
              <a:t> a </a:t>
            </a:r>
            <a:r>
              <a:rPr lang="en-US" sz="1400" dirty="0" err="1"/>
              <a:t>verificare</a:t>
            </a:r>
            <a:r>
              <a:rPr lang="en-US" sz="1400" dirty="0"/>
              <a:t> lente e non </a:t>
            </a:r>
            <a:r>
              <a:rPr lang="en-US" sz="1400" dirty="0" err="1"/>
              <a:t>automatizzate</a:t>
            </a:r>
            <a:r>
              <a:rPr lang="en-US" sz="1400" dirty="0"/>
              <a:t>.</a:t>
            </a:r>
            <a:endParaRPr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pPr>
            <a:r>
              <a:t>Soluzioni e Opportunità di Ottimizzazione</a:t>
            </a:r>
          </a:p>
        </p:txBody>
      </p:sp>
      <p:sp>
        <p:nvSpPr>
          <p:cNvPr id="3" name="TextBox 2"/>
          <p:cNvSpPr txBox="1"/>
          <p:nvPr/>
        </p:nvSpPr>
        <p:spPr>
          <a:xfrm>
            <a:off x="914400" y="1617783"/>
            <a:ext cx="7233138" cy="1538883"/>
          </a:xfrm>
          <a:prstGeom prst="rect">
            <a:avLst/>
          </a:prstGeom>
          <a:noFill/>
        </p:spPr>
        <p:txBody>
          <a:bodyPr wrap="square">
            <a:spAutoFit/>
          </a:bodyPr>
          <a:lstStyle/>
          <a:p>
            <a:endParaRPr sz="2400" dirty="0"/>
          </a:p>
          <a:p>
            <a:pPr>
              <a:defRPr sz="1400" b="1"/>
            </a:pPr>
            <a:r>
              <a:rPr dirty="0"/>
              <a:t>🗄️ </a:t>
            </a:r>
            <a:r>
              <a:rPr dirty="0" err="1"/>
              <a:t>Gestione</a:t>
            </a:r>
            <a:r>
              <a:rPr dirty="0"/>
              <a:t> Dati </a:t>
            </a:r>
            <a:r>
              <a:rPr dirty="0" err="1"/>
              <a:t>Centralizzata</a:t>
            </a:r>
            <a:endParaRPr dirty="0"/>
          </a:p>
          <a:p>
            <a:pPr>
              <a:defRPr sz="1100"/>
            </a:pPr>
            <a:r>
              <a:rPr sz="1400" dirty="0"/>
              <a:t>Proposta di creare </a:t>
            </a:r>
            <a:r>
              <a:rPr sz="1400" dirty="0" err="1"/>
              <a:t>una</a:t>
            </a:r>
            <a:r>
              <a:rPr sz="1400" dirty="0"/>
              <a:t> </a:t>
            </a:r>
            <a:r>
              <a:rPr sz="1400" dirty="0" err="1"/>
              <a:t>tabella</a:t>
            </a:r>
            <a:r>
              <a:rPr sz="1400" dirty="0"/>
              <a:t> Excel </a:t>
            </a:r>
            <a:r>
              <a:rPr sz="1400" dirty="0" err="1"/>
              <a:t>centralizzata</a:t>
            </a:r>
            <a:r>
              <a:rPr sz="1400" dirty="0"/>
              <a:t>.</a:t>
            </a:r>
            <a:br>
              <a:rPr sz="1400" dirty="0"/>
            </a:br>
            <a:br>
              <a:rPr sz="1400" dirty="0"/>
            </a:br>
            <a:r>
              <a:rPr sz="1400" dirty="0"/>
              <a:t>Questa </a:t>
            </a:r>
            <a:r>
              <a:rPr sz="1400" dirty="0" err="1"/>
              <a:t>tabella</a:t>
            </a:r>
            <a:r>
              <a:rPr sz="1400" dirty="0"/>
              <a:t> </a:t>
            </a:r>
            <a:r>
              <a:rPr sz="1400" dirty="0" err="1"/>
              <a:t>registrerà</a:t>
            </a:r>
            <a:r>
              <a:rPr sz="1400" dirty="0"/>
              <a:t> </a:t>
            </a:r>
            <a:r>
              <a:rPr sz="1400" dirty="0" err="1"/>
              <a:t>i</a:t>
            </a:r>
            <a:r>
              <a:rPr sz="1400" dirty="0"/>
              <a:t> </a:t>
            </a:r>
            <a:r>
              <a:rPr sz="1400" dirty="0" err="1"/>
              <a:t>dati</a:t>
            </a:r>
            <a:r>
              <a:rPr sz="1400" dirty="0"/>
              <a:t> </a:t>
            </a:r>
            <a:r>
              <a:rPr sz="1400" dirty="0" err="1"/>
              <a:t>essenziali</a:t>
            </a:r>
            <a:r>
              <a:rPr sz="1400" dirty="0"/>
              <a:t> delle </a:t>
            </a:r>
            <a:r>
              <a:rPr sz="1400" dirty="0" err="1"/>
              <a:t>comunicazioni</a:t>
            </a:r>
            <a:r>
              <a:rPr sz="1400" dirty="0"/>
              <a:t> via email, </a:t>
            </a:r>
            <a:r>
              <a:rPr sz="1400" dirty="0" err="1"/>
              <a:t>facilitando</a:t>
            </a:r>
            <a:r>
              <a:rPr sz="1400" dirty="0"/>
              <a:t> </a:t>
            </a:r>
            <a:r>
              <a:rPr sz="1400" dirty="0" err="1"/>
              <a:t>l'accesso</a:t>
            </a:r>
            <a:r>
              <a:rPr sz="1400" dirty="0"/>
              <a:t> </a:t>
            </a:r>
            <a:r>
              <a:rPr sz="1400" dirty="0" err="1"/>
              <a:t>rapido</a:t>
            </a:r>
            <a:r>
              <a:rPr sz="1400" dirty="0"/>
              <a:t> alle informazioni </a:t>
            </a:r>
            <a:r>
              <a:rPr sz="1400" dirty="0" err="1"/>
              <a:t>rilevanti</a:t>
            </a:r>
            <a:r>
              <a:rPr sz="1400" dirty="0"/>
              <a:t>.</a:t>
            </a:r>
          </a:p>
        </p:txBody>
      </p:sp>
      <p:sp>
        <p:nvSpPr>
          <p:cNvPr id="4" name="TextBox 3"/>
          <p:cNvSpPr txBox="1"/>
          <p:nvPr/>
        </p:nvSpPr>
        <p:spPr>
          <a:xfrm>
            <a:off x="914400" y="3172263"/>
            <a:ext cx="7233138" cy="1754326"/>
          </a:xfrm>
          <a:prstGeom prst="rect">
            <a:avLst/>
          </a:prstGeom>
          <a:noFill/>
        </p:spPr>
        <p:txBody>
          <a:bodyPr wrap="square">
            <a:spAutoFit/>
          </a:bodyPr>
          <a:lstStyle/>
          <a:p>
            <a:endParaRPr sz="2400"/>
          </a:p>
          <a:p>
            <a:pPr>
              <a:defRPr sz="1400" b="1"/>
            </a:pPr>
            <a:r>
              <a:t>🔍 Verifica Prezzi Snellita</a:t>
            </a:r>
          </a:p>
          <a:p>
            <a:pPr>
              <a:defRPr sz="1100"/>
            </a:pPr>
            <a:r>
              <a:rPr sz="1400"/>
              <a:t>Il processo di verifica dei prezzi sarà semplificato attraverso l'uso della tabella AGGANCI.xls.</a:t>
            </a:r>
            <a:br>
              <a:rPr sz="1400"/>
            </a:br>
            <a:br>
              <a:rPr sz="1400"/>
            </a:br>
            <a:r>
              <a:rPr sz="1400"/>
              <a:t>Questo ridurrà il tempo di ricerca confrontando la tabella degli ordini con AGGANCI.xls.</a:t>
            </a:r>
          </a:p>
        </p:txBody>
      </p:sp>
      <p:sp>
        <p:nvSpPr>
          <p:cNvPr id="5" name="TextBox 4"/>
          <p:cNvSpPr txBox="1"/>
          <p:nvPr/>
        </p:nvSpPr>
        <p:spPr>
          <a:xfrm>
            <a:off x="914400" y="4726743"/>
            <a:ext cx="7233138" cy="1323439"/>
          </a:xfrm>
          <a:prstGeom prst="rect">
            <a:avLst/>
          </a:prstGeom>
          <a:noFill/>
        </p:spPr>
        <p:txBody>
          <a:bodyPr wrap="square">
            <a:spAutoFit/>
          </a:bodyPr>
          <a:lstStyle/>
          <a:p>
            <a:endParaRPr sz="2400"/>
          </a:p>
          <a:p>
            <a:pPr>
              <a:defRPr sz="1400" b="1"/>
            </a:pPr>
            <a:r>
              <a:t>☁️ Integrazione Digitale del Processo</a:t>
            </a:r>
          </a:p>
          <a:p>
            <a:pPr>
              <a:defRPr sz="1100"/>
            </a:pPr>
            <a:r>
              <a:rPr sz="1400"/>
              <a:t>Il processo sarà semplificato per una digitalizzazione più efficace.</a:t>
            </a:r>
            <a:br>
              <a:rPr sz="1400"/>
            </a:br>
            <a:br>
              <a:rPr sz="1400"/>
            </a:br>
            <a:r>
              <a:rPr sz="1400"/>
              <a:t>Le modifiche al sistema gestionale sfrutteranno le funzionalità del DBMS.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pPr>
            <a:r>
              <a:t>Ipotesi di Redesign del Processo - To Be</a:t>
            </a:r>
          </a:p>
        </p:txBody>
      </p:sp>
      <p:sp>
        <p:nvSpPr>
          <p:cNvPr id="3" name="TextBox 2"/>
          <p:cNvSpPr txBox="1"/>
          <p:nvPr/>
        </p:nvSpPr>
        <p:spPr>
          <a:xfrm>
            <a:off x="457200" y="1828800"/>
            <a:ext cx="1803010" cy="2523768"/>
          </a:xfrm>
          <a:prstGeom prst="rect">
            <a:avLst/>
          </a:prstGeom>
          <a:noFill/>
        </p:spPr>
        <p:txBody>
          <a:bodyPr wrap="square">
            <a:spAutoFit/>
          </a:bodyPr>
          <a:lstStyle/>
          <a:p>
            <a:endParaRPr sz="3200" dirty="0"/>
          </a:p>
          <a:p>
            <a:pPr>
              <a:defRPr sz="1200" b="1"/>
            </a:pPr>
            <a:r>
              <a:rPr sz="1400" dirty="0"/>
              <a:t>📋 </a:t>
            </a:r>
            <a:r>
              <a:rPr sz="1400" dirty="0" err="1"/>
              <a:t>Nuove</a:t>
            </a:r>
            <a:r>
              <a:rPr sz="1400" dirty="0"/>
              <a:t> Fasi</a:t>
            </a:r>
          </a:p>
          <a:p>
            <a:pPr>
              <a:defRPr sz="1000"/>
            </a:pPr>
            <a:r>
              <a:rPr sz="1400" dirty="0" err="1"/>
              <a:t>Introduzione</a:t>
            </a:r>
            <a:r>
              <a:rPr sz="1400" dirty="0"/>
              <a:t> di </a:t>
            </a:r>
            <a:r>
              <a:rPr sz="1400" dirty="0" err="1"/>
              <a:t>fasi</a:t>
            </a:r>
            <a:r>
              <a:rPr sz="1400" dirty="0"/>
              <a:t> </a:t>
            </a:r>
            <a:r>
              <a:rPr sz="1400" dirty="0" err="1"/>
              <a:t>aggiuntive</a:t>
            </a:r>
            <a:r>
              <a:rPr sz="1400" dirty="0"/>
              <a:t> per </a:t>
            </a:r>
            <a:r>
              <a:rPr sz="1400" dirty="0" err="1"/>
              <a:t>una</a:t>
            </a:r>
            <a:r>
              <a:rPr sz="1400" dirty="0"/>
              <a:t> </a:t>
            </a:r>
            <a:r>
              <a:rPr sz="1400" dirty="0" err="1"/>
              <a:t>gestione</a:t>
            </a:r>
            <a:r>
              <a:rPr sz="1400" dirty="0"/>
              <a:t> più </a:t>
            </a:r>
            <a:r>
              <a:rPr sz="1400" dirty="0" err="1"/>
              <a:t>fluida</a:t>
            </a:r>
            <a:r>
              <a:rPr sz="1400" dirty="0"/>
              <a:t> del </a:t>
            </a:r>
            <a:r>
              <a:rPr sz="1400" dirty="0" err="1"/>
              <a:t>processo</a:t>
            </a:r>
            <a:r>
              <a:rPr sz="1400" dirty="0"/>
              <a:t>.</a:t>
            </a:r>
            <a:br>
              <a:rPr sz="1400" dirty="0"/>
            </a:br>
            <a:br>
              <a:rPr sz="1400" dirty="0"/>
            </a:br>
            <a:r>
              <a:rPr sz="1400" dirty="0" err="1"/>
              <a:t>Queste</a:t>
            </a:r>
            <a:r>
              <a:rPr sz="1400" dirty="0"/>
              <a:t> </a:t>
            </a:r>
            <a:r>
              <a:rPr sz="1400" dirty="0" err="1"/>
              <a:t>fasi</a:t>
            </a:r>
            <a:r>
              <a:rPr sz="1400" dirty="0"/>
              <a:t> </a:t>
            </a:r>
            <a:r>
              <a:rPr sz="1400" dirty="0" err="1"/>
              <a:t>ottimizzano</a:t>
            </a:r>
            <a:r>
              <a:rPr sz="1400" dirty="0"/>
              <a:t> il flusso di lavoro.</a:t>
            </a:r>
          </a:p>
        </p:txBody>
      </p:sp>
      <p:sp>
        <p:nvSpPr>
          <p:cNvPr id="4" name="TextBox 3"/>
          <p:cNvSpPr txBox="1"/>
          <p:nvPr/>
        </p:nvSpPr>
        <p:spPr>
          <a:xfrm>
            <a:off x="2560320" y="1828800"/>
            <a:ext cx="1803010" cy="3170099"/>
          </a:xfrm>
          <a:prstGeom prst="rect">
            <a:avLst/>
          </a:prstGeom>
          <a:noFill/>
        </p:spPr>
        <p:txBody>
          <a:bodyPr wrap="square">
            <a:spAutoFit/>
          </a:bodyPr>
          <a:lstStyle/>
          <a:p>
            <a:endParaRPr sz="3200" dirty="0"/>
          </a:p>
          <a:p>
            <a:pPr>
              <a:defRPr sz="1200" b="1"/>
            </a:pPr>
            <a:r>
              <a:rPr sz="1400" dirty="0"/>
              <a:t>🧮 </a:t>
            </a:r>
            <a:r>
              <a:rPr sz="1400" dirty="0" err="1"/>
              <a:t>Attività</a:t>
            </a:r>
            <a:r>
              <a:rPr sz="1400" dirty="0"/>
              <a:t> </a:t>
            </a:r>
            <a:r>
              <a:rPr sz="1400" dirty="0" err="1"/>
              <a:t>Introdotte</a:t>
            </a:r>
            <a:endParaRPr sz="1400" dirty="0"/>
          </a:p>
          <a:p>
            <a:pPr>
              <a:defRPr sz="1000"/>
            </a:pPr>
            <a:r>
              <a:rPr sz="1400" dirty="0" err="1"/>
              <a:t>Implementazione</a:t>
            </a:r>
            <a:r>
              <a:rPr sz="1400" dirty="0"/>
              <a:t> di </a:t>
            </a:r>
            <a:r>
              <a:rPr sz="1400" dirty="0" err="1"/>
              <a:t>nuove</a:t>
            </a:r>
            <a:r>
              <a:rPr sz="1400" dirty="0"/>
              <a:t> </a:t>
            </a:r>
            <a:r>
              <a:rPr sz="1400" dirty="0" err="1"/>
              <a:t>attività</a:t>
            </a:r>
            <a:r>
              <a:rPr sz="1400" dirty="0"/>
              <a:t> per </a:t>
            </a:r>
            <a:r>
              <a:rPr sz="1400" dirty="0" err="1"/>
              <a:t>migliorare</a:t>
            </a:r>
            <a:r>
              <a:rPr sz="1400" dirty="0"/>
              <a:t> la </a:t>
            </a:r>
            <a:r>
              <a:rPr sz="1400" dirty="0" err="1"/>
              <a:t>validazione</a:t>
            </a:r>
            <a:r>
              <a:rPr sz="1400" dirty="0"/>
              <a:t> </a:t>
            </a:r>
            <a:r>
              <a:rPr sz="1400" dirty="0" err="1"/>
              <a:t>dei</a:t>
            </a:r>
            <a:r>
              <a:rPr sz="1400" dirty="0"/>
              <a:t> </a:t>
            </a:r>
            <a:r>
              <a:rPr sz="1400" dirty="0" err="1"/>
              <a:t>prezzi</a:t>
            </a:r>
            <a:r>
              <a:rPr sz="1400" dirty="0"/>
              <a:t>.</a:t>
            </a:r>
            <a:br>
              <a:rPr sz="1400" dirty="0"/>
            </a:br>
            <a:br>
              <a:rPr sz="1400" dirty="0"/>
            </a:br>
            <a:r>
              <a:rPr sz="1400" dirty="0" err="1"/>
              <a:t>Queste</a:t>
            </a:r>
            <a:r>
              <a:rPr sz="1400" dirty="0"/>
              <a:t> </a:t>
            </a:r>
            <a:r>
              <a:rPr sz="1400" dirty="0" err="1"/>
              <a:t>attività</a:t>
            </a:r>
            <a:r>
              <a:rPr sz="1400" dirty="0"/>
              <a:t> </a:t>
            </a:r>
            <a:r>
              <a:rPr sz="1400" dirty="0" err="1"/>
              <a:t>garantiscono</a:t>
            </a:r>
            <a:r>
              <a:rPr sz="1400" dirty="0"/>
              <a:t> </a:t>
            </a:r>
            <a:r>
              <a:rPr sz="1400" dirty="0" err="1"/>
              <a:t>maggiore</a:t>
            </a:r>
            <a:r>
              <a:rPr sz="1400" dirty="0"/>
              <a:t> </a:t>
            </a:r>
            <a:r>
              <a:rPr sz="1400" dirty="0" err="1"/>
              <a:t>accuratezza</a:t>
            </a:r>
            <a:r>
              <a:rPr sz="1400" dirty="0"/>
              <a:t>.</a:t>
            </a:r>
          </a:p>
        </p:txBody>
      </p:sp>
      <p:sp>
        <p:nvSpPr>
          <p:cNvPr id="5" name="TextBox 4"/>
          <p:cNvSpPr txBox="1"/>
          <p:nvPr/>
        </p:nvSpPr>
        <p:spPr>
          <a:xfrm>
            <a:off x="4663440" y="1828800"/>
            <a:ext cx="1803010" cy="2954655"/>
          </a:xfrm>
          <a:prstGeom prst="rect">
            <a:avLst/>
          </a:prstGeom>
          <a:noFill/>
        </p:spPr>
        <p:txBody>
          <a:bodyPr wrap="square">
            <a:spAutoFit/>
          </a:bodyPr>
          <a:lstStyle/>
          <a:p>
            <a:endParaRPr sz="3200" dirty="0"/>
          </a:p>
          <a:p>
            <a:pPr>
              <a:defRPr sz="1200" b="1"/>
            </a:pPr>
            <a:r>
              <a:rPr sz="1400" dirty="0"/>
              <a:t>⚙️ </a:t>
            </a:r>
            <a:r>
              <a:rPr sz="1400" dirty="0" err="1"/>
              <a:t>Miglioramento</a:t>
            </a:r>
            <a:r>
              <a:rPr sz="1400" dirty="0"/>
              <a:t> </a:t>
            </a:r>
            <a:r>
              <a:rPr sz="1400" dirty="0" err="1"/>
              <a:t>dell'Efficienza</a:t>
            </a:r>
            <a:endParaRPr sz="1400" dirty="0"/>
          </a:p>
          <a:p>
            <a:pPr>
              <a:defRPr sz="1000"/>
            </a:pPr>
            <a:r>
              <a:rPr sz="1400" dirty="0" err="1"/>
              <a:t>L'adozione</a:t>
            </a:r>
            <a:r>
              <a:rPr sz="1400" dirty="0"/>
              <a:t> di </a:t>
            </a:r>
            <a:r>
              <a:rPr sz="1400" dirty="0" err="1"/>
              <a:t>strumenti</a:t>
            </a:r>
            <a:r>
              <a:rPr sz="1400" dirty="0"/>
              <a:t> di </a:t>
            </a:r>
            <a:r>
              <a:rPr sz="1400" dirty="0" err="1"/>
              <a:t>automazione</a:t>
            </a:r>
            <a:r>
              <a:rPr sz="1400" dirty="0"/>
              <a:t> </a:t>
            </a:r>
            <a:r>
              <a:rPr sz="1400" dirty="0" err="1"/>
              <a:t>velocizza</a:t>
            </a:r>
            <a:r>
              <a:rPr sz="1400" dirty="0"/>
              <a:t> il </a:t>
            </a:r>
            <a:r>
              <a:rPr sz="1400" dirty="0" err="1"/>
              <a:t>processo</a:t>
            </a:r>
            <a:r>
              <a:rPr sz="1400" dirty="0"/>
              <a:t>.</a:t>
            </a:r>
            <a:br>
              <a:rPr sz="1400" dirty="0"/>
            </a:br>
            <a:br>
              <a:rPr sz="1400" dirty="0"/>
            </a:br>
            <a:r>
              <a:rPr sz="1400" dirty="0" err="1"/>
              <a:t>Ciò</a:t>
            </a:r>
            <a:r>
              <a:rPr sz="1400" dirty="0"/>
              <a:t> </a:t>
            </a:r>
            <a:r>
              <a:rPr sz="1400" dirty="0" err="1"/>
              <a:t>riduce</a:t>
            </a:r>
            <a:r>
              <a:rPr sz="1400" dirty="0"/>
              <a:t> </a:t>
            </a:r>
            <a:r>
              <a:rPr sz="1400" dirty="0" err="1"/>
              <a:t>i</a:t>
            </a:r>
            <a:r>
              <a:rPr sz="1400" dirty="0"/>
              <a:t> tempi di </a:t>
            </a:r>
            <a:r>
              <a:rPr sz="1400" dirty="0" err="1"/>
              <a:t>attesa</a:t>
            </a:r>
            <a:r>
              <a:rPr sz="1400" dirty="0"/>
              <a:t> e </a:t>
            </a:r>
            <a:r>
              <a:rPr sz="1400" dirty="0" err="1"/>
              <a:t>aumenta</a:t>
            </a:r>
            <a:r>
              <a:rPr sz="1400" dirty="0"/>
              <a:t> la </a:t>
            </a:r>
            <a:r>
              <a:rPr sz="1400" dirty="0" err="1"/>
              <a:t>produttività</a:t>
            </a:r>
            <a:r>
              <a:rPr sz="1400" dirty="0"/>
              <a:t>.</a:t>
            </a:r>
          </a:p>
        </p:txBody>
      </p:sp>
      <p:sp>
        <p:nvSpPr>
          <p:cNvPr id="6" name="TextBox 5"/>
          <p:cNvSpPr txBox="1"/>
          <p:nvPr/>
        </p:nvSpPr>
        <p:spPr>
          <a:xfrm>
            <a:off x="6766559" y="1828800"/>
            <a:ext cx="1803010" cy="2954655"/>
          </a:xfrm>
          <a:prstGeom prst="rect">
            <a:avLst/>
          </a:prstGeom>
          <a:noFill/>
        </p:spPr>
        <p:txBody>
          <a:bodyPr wrap="square">
            <a:spAutoFit/>
          </a:bodyPr>
          <a:lstStyle/>
          <a:p>
            <a:endParaRPr sz="3200" dirty="0"/>
          </a:p>
          <a:p>
            <a:pPr>
              <a:defRPr sz="1200" b="1"/>
            </a:pPr>
            <a:r>
              <a:rPr sz="1400" dirty="0"/>
              <a:t>🔍 </a:t>
            </a:r>
            <a:r>
              <a:rPr sz="1400" dirty="0" err="1"/>
              <a:t>Riduzione</a:t>
            </a:r>
            <a:r>
              <a:rPr sz="1400" dirty="0"/>
              <a:t> delle </a:t>
            </a:r>
            <a:r>
              <a:rPr sz="1400" dirty="0" err="1"/>
              <a:t>Criticità</a:t>
            </a:r>
            <a:endParaRPr sz="1400" dirty="0"/>
          </a:p>
          <a:p>
            <a:pPr>
              <a:defRPr sz="1000"/>
            </a:pPr>
            <a:r>
              <a:rPr sz="1400" dirty="0" err="1"/>
              <a:t>Identificazione</a:t>
            </a:r>
            <a:r>
              <a:rPr sz="1400" dirty="0"/>
              <a:t> e </a:t>
            </a:r>
            <a:r>
              <a:rPr sz="1400" dirty="0" err="1"/>
              <a:t>risoluzione</a:t>
            </a:r>
            <a:r>
              <a:rPr sz="1400" dirty="0"/>
              <a:t> delle </a:t>
            </a:r>
            <a:r>
              <a:rPr sz="1400" dirty="0" err="1"/>
              <a:t>inefficienze</a:t>
            </a:r>
            <a:r>
              <a:rPr sz="1400" dirty="0"/>
              <a:t> </a:t>
            </a:r>
            <a:r>
              <a:rPr sz="1400" dirty="0" err="1"/>
              <a:t>nel</a:t>
            </a:r>
            <a:r>
              <a:rPr sz="1400" dirty="0"/>
              <a:t> </a:t>
            </a:r>
            <a:r>
              <a:rPr sz="1400" dirty="0" err="1"/>
              <a:t>processo</a:t>
            </a:r>
            <a:r>
              <a:rPr sz="1400" dirty="0"/>
              <a:t> </a:t>
            </a:r>
            <a:r>
              <a:rPr sz="1400" dirty="0" err="1"/>
              <a:t>attuale</a:t>
            </a:r>
            <a:r>
              <a:rPr sz="1400" dirty="0"/>
              <a:t>.</a:t>
            </a:r>
            <a:br>
              <a:rPr sz="1400" dirty="0"/>
            </a:br>
            <a:br>
              <a:rPr sz="1400" dirty="0"/>
            </a:br>
            <a:r>
              <a:rPr sz="1400" dirty="0"/>
              <a:t>Questo </a:t>
            </a:r>
            <a:r>
              <a:rPr sz="1400" dirty="0" err="1"/>
              <a:t>approccio</a:t>
            </a:r>
            <a:r>
              <a:rPr sz="1400" dirty="0"/>
              <a:t> </a:t>
            </a:r>
            <a:r>
              <a:rPr sz="1400" dirty="0" err="1"/>
              <a:t>minimizza</a:t>
            </a:r>
            <a:r>
              <a:rPr sz="1400" dirty="0"/>
              <a:t> </a:t>
            </a:r>
            <a:r>
              <a:rPr sz="1400" dirty="0" err="1"/>
              <a:t>i</a:t>
            </a:r>
            <a:r>
              <a:rPr sz="1400" dirty="0"/>
              <a:t> </a:t>
            </a:r>
            <a:r>
              <a:rPr sz="1400" dirty="0" err="1"/>
              <a:t>problemi</a:t>
            </a:r>
            <a:r>
              <a:rPr sz="1400" dirty="0"/>
              <a:t> </a:t>
            </a:r>
            <a:r>
              <a:rPr sz="1400" dirty="0" err="1"/>
              <a:t>ricorrenti</a:t>
            </a:r>
            <a:r>
              <a:rPr sz="14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2FB41-2142-2A34-63F0-1026FD0E81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CBA19C-40DC-962D-332C-1AFCCB5BA21B}"/>
              </a:ext>
            </a:extLst>
          </p:cNvPr>
          <p:cNvSpPr>
            <a:spLocks noGrp="1"/>
          </p:cNvSpPr>
          <p:nvPr>
            <p:ph type="title"/>
          </p:nvPr>
        </p:nvSpPr>
        <p:spPr/>
        <p:txBody>
          <a:bodyPr/>
          <a:lstStyle/>
          <a:p>
            <a:pPr>
              <a:defRPr sz="2400"/>
            </a:pPr>
            <a:r>
              <a:rPr lang="it-IT" dirty="0"/>
              <a:t>Processo di Validazione dei Prezzi d'Ordine – TO BE</a:t>
            </a:r>
          </a:p>
        </p:txBody>
      </p:sp>
      <p:sp>
        <p:nvSpPr>
          <p:cNvPr id="3" name="CasellaDiTesto 2">
            <a:extLst>
              <a:ext uri="{FF2B5EF4-FFF2-40B4-BE49-F238E27FC236}">
                <a16:creationId xmlns:a16="http://schemas.microsoft.com/office/drawing/2014/main" id="{6AB07D34-571D-86C9-8DF7-0CDA8480208D}"/>
              </a:ext>
            </a:extLst>
          </p:cNvPr>
          <p:cNvSpPr txBox="1"/>
          <p:nvPr/>
        </p:nvSpPr>
        <p:spPr>
          <a:xfrm>
            <a:off x="3179631" y="3122814"/>
            <a:ext cx="2784737" cy="923330"/>
          </a:xfrm>
          <a:prstGeom prst="rect">
            <a:avLst/>
          </a:prstGeom>
          <a:noFill/>
        </p:spPr>
        <p:txBody>
          <a:bodyPr wrap="none" rtlCol="0">
            <a:spAutoFit/>
          </a:bodyPr>
          <a:lstStyle/>
          <a:p>
            <a:pPr marL="285750" indent="-285750">
              <a:buFont typeface="Wingdings" panose="05000000000000000000" pitchFamily="2" charset="2"/>
              <a:buChar char="Ø"/>
            </a:pPr>
            <a:r>
              <a:rPr lang="it-IT" dirty="0">
                <a:hlinkClick r:id="rId3"/>
              </a:rPr>
              <a:t>Diagramma SVG </a:t>
            </a:r>
            <a:r>
              <a:rPr lang="en-US" dirty="0">
                <a:hlinkClick r:id="rId3"/>
              </a:rPr>
              <a:t>🔗</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err="1">
                <a:hlinkClick r:id="rId4"/>
              </a:rPr>
              <a:t>Diagramma</a:t>
            </a:r>
            <a:r>
              <a:rPr lang="en-US" dirty="0">
                <a:hlinkClick r:id="rId4"/>
              </a:rPr>
              <a:t> BPMN 🔗</a:t>
            </a:r>
            <a:endParaRPr lang="it-IT" dirty="0"/>
          </a:p>
        </p:txBody>
      </p:sp>
    </p:spTree>
    <p:extLst>
      <p:ext uri="{BB962C8B-B14F-4D97-AF65-F5344CB8AC3E}">
        <p14:creationId xmlns:p14="http://schemas.microsoft.com/office/powerpoint/2010/main" val="2759326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pPr>
            <a:r>
              <a:t>Conclusioni e Vantaggi del Processo Riprogettato</a:t>
            </a:r>
          </a:p>
        </p:txBody>
      </p:sp>
      <p:sp>
        <p:nvSpPr>
          <p:cNvPr id="3" name="TextBox 2"/>
          <p:cNvSpPr txBox="1"/>
          <p:nvPr/>
        </p:nvSpPr>
        <p:spPr>
          <a:xfrm>
            <a:off x="457200" y="1828800"/>
            <a:ext cx="2579077" cy="2621230"/>
          </a:xfrm>
          <a:prstGeom prst="rect">
            <a:avLst/>
          </a:prstGeom>
          <a:noFill/>
        </p:spPr>
        <p:txBody>
          <a:bodyPr wrap="square">
            <a:spAutoFit/>
          </a:bodyPr>
          <a:lstStyle/>
          <a:p>
            <a:endParaRPr sz="2000" dirty="0"/>
          </a:p>
          <a:p>
            <a:pPr>
              <a:spcAft>
                <a:spcPts val="1000"/>
              </a:spcAft>
              <a:defRPr sz="1400" b="1"/>
            </a:pPr>
            <a:r>
              <a:rPr lang="en-US" sz="1200" dirty="0"/>
              <a:t>🤖 </a:t>
            </a:r>
            <a:r>
              <a:rPr sz="1200" dirty="0" err="1"/>
              <a:t>Miglioramento</a:t>
            </a:r>
            <a:r>
              <a:rPr sz="1200" dirty="0"/>
              <a:t> </a:t>
            </a:r>
            <a:r>
              <a:rPr sz="1200" dirty="0" err="1"/>
              <a:t>dell'Efficienza</a:t>
            </a:r>
            <a:endParaRPr sz="1200" dirty="0"/>
          </a:p>
          <a:p>
            <a:pPr>
              <a:defRPr sz="1200"/>
            </a:pPr>
            <a:r>
              <a:rPr sz="1400" dirty="0" err="1"/>
              <a:t>L'adozione</a:t>
            </a:r>
            <a:r>
              <a:rPr sz="1400" dirty="0"/>
              <a:t> </a:t>
            </a:r>
            <a:r>
              <a:rPr sz="1400" dirty="0" err="1"/>
              <a:t>della</a:t>
            </a:r>
            <a:r>
              <a:rPr sz="1400" dirty="0"/>
              <a:t> </a:t>
            </a:r>
            <a:r>
              <a:rPr sz="1400" dirty="0" err="1"/>
              <a:t>filosofia</a:t>
            </a:r>
            <a:r>
              <a:rPr sz="1400" dirty="0"/>
              <a:t> BPM </a:t>
            </a:r>
            <a:r>
              <a:rPr sz="1400" dirty="0" err="1"/>
              <a:t>consente</a:t>
            </a:r>
            <a:r>
              <a:rPr sz="1400" dirty="0"/>
              <a:t> di </a:t>
            </a:r>
            <a:r>
              <a:rPr sz="1400" dirty="0" err="1"/>
              <a:t>liberare</a:t>
            </a:r>
            <a:r>
              <a:rPr sz="1400" dirty="0"/>
              <a:t> un </a:t>
            </a:r>
            <a:r>
              <a:rPr sz="1400" dirty="0" err="1"/>
              <a:t>potenziale</a:t>
            </a:r>
            <a:r>
              <a:rPr sz="1400" dirty="0"/>
              <a:t> di </a:t>
            </a:r>
            <a:r>
              <a:rPr sz="1400" dirty="0" err="1"/>
              <a:t>efficienza</a:t>
            </a:r>
            <a:r>
              <a:rPr sz="1400" dirty="0"/>
              <a:t>.</a:t>
            </a:r>
            <a:r>
              <a:rPr lang="en-US" sz="1400" dirty="0"/>
              <a:t> </a:t>
            </a:r>
          </a:p>
          <a:p>
            <a:pPr>
              <a:defRPr sz="1200"/>
            </a:pPr>
            <a:endParaRPr lang="en-US" sz="1400" dirty="0"/>
          </a:p>
          <a:p>
            <a:pPr>
              <a:defRPr sz="1200"/>
            </a:pPr>
            <a:r>
              <a:rPr lang="en-US" sz="1400" dirty="0"/>
              <a:t>Il nuovo </a:t>
            </a:r>
            <a:r>
              <a:rPr lang="en-US" sz="1400" dirty="0" err="1"/>
              <a:t>processo</a:t>
            </a:r>
            <a:r>
              <a:rPr lang="en-US" sz="1400" dirty="0"/>
              <a:t> </a:t>
            </a:r>
            <a:r>
              <a:rPr lang="en-US" sz="1400" dirty="0" err="1"/>
              <a:t>automatizza</a:t>
            </a:r>
            <a:r>
              <a:rPr lang="en-US" sz="1400" dirty="0"/>
              <a:t> la </a:t>
            </a:r>
            <a:r>
              <a:rPr lang="en-US" sz="1400" dirty="0" err="1"/>
              <a:t>verifica</a:t>
            </a:r>
            <a:r>
              <a:rPr lang="en-US" sz="1400" dirty="0"/>
              <a:t> </a:t>
            </a:r>
            <a:r>
              <a:rPr lang="en-US" sz="1400" dirty="0" err="1"/>
              <a:t>dei</a:t>
            </a:r>
            <a:r>
              <a:rPr lang="en-US" sz="1400" dirty="0"/>
              <a:t> </a:t>
            </a:r>
            <a:r>
              <a:rPr lang="en-US" sz="1400" dirty="0" err="1"/>
              <a:t>prezzi</a:t>
            </a:r>
            <a:r>
              <a:rPr lang="en-US" sz="1400" dirty="0"/>
              <a:t>, </a:t>
            </a:r>
            <a:r>
              <a:rPr lang="en-US" sz="1400" dirty="0" err="1"/>
              <a:t>riducendo</a:t>
            </a:r>
            <a:r>
              <a:rPr lang="en-US" sz="1400" dirty="0"/>
              <a:t> stress e </a:t>
            </a:r>
            <a:r>
              <a:rPr lang="en-US" sz="1400" dirty="0" err="1"/>
              <a:t>errori</a:t>
            </a:r>
            <a:r>
              <a:rPr lang="en-US" sz="1400" dirty="0"/>
              <a:t>.</a:t>
            </a:r>
            <a:endParaRPr sz="1400" dirty="0"/>
          </a:p>
        </p:txBody>
      </p:sp>
      <p:sp>
        <p:nvSpPr>
          <p:cNvPr id="4" name="TextBox 3"/>
          <p:cNvSpPr txBox="1"/>
          <p:nvPr/>
        </p:nvSpPr>
        <p:spPr>
          <a:xfrm>
            <a:off x="3200400" y="1828800"/>
            <a:ext cx="2579077" cy="1328569"/>
          </a:xfrm>
          <a:prstGeom prst="rect">
            <a:avLst/>
          </a:prstGeom>
          <a:noFill/>
        </p:spPr>
        <p:txBody>
          <a:bodyPr wrap="square">
            <a:spAutoFit/>
          </a:bodyPr>
          <a:lstStyle/>
          <a:p>
            <a:endParaRPr sz="2000" dirty="0"/>
          </a:p>
          <a:p>
            <a:pPr>
              <a:spcAft>
                <a:spcPts val="1000"/>
              </a:spcAft>
              <a:defRPr sz="1400" b="1"/>
            </a:pPr>
            <a:r>
              <a:rPr lang="en-US" sz="1200" dirty="0"/>
              <a:t>🕒 </a:t>
            </a:r>
            <a:r>
              <a:rPr sz="1200" dirty="0" err="1"/>
              <a:t>Riduzione</a:t>
            </a:r>
            <a:r>
              <a:rPr sz="1200" dirty="0"/>
              <a:t> </a:t>
            </a:r>
            <a:r>
              <a:rPr sz="1200" dirty="0" err="1"/>
              <a:t>dei</a:t>
            </a:r>
            <a:r>
              <a:rPr sz="1200" dirty="0"/>
              <a:t> Tempi di </a:t>
            </a:r>
            <a:r>
              <a:rPr sz="1200" dirty="0" err="1"/>
              <a:t>Verifica</a:t>
            </a:r>
            <a:endParaRPr sz="1200" dirty="0"/>
          </a:p>
          <a:p>
            <a:pPr>
              <a:defRPr sz="1200"/>
            </a:pPr>
            <a:r>
              <a:rPr sz="1400" dirty="0"/>
              <a:t>Il </a:t>
            </a:r>
            <a:r>
              <a:rPr sz="1400" dirty="0" err="1"/>
              <a:t>processo</a:t>
            </a:r>
            <a:r>
              <a:rPr sz="1400" dirty="0"/>
              <a:t> TO-BE </a:t>
            </a:r>
            <a:r>
              <a:rPr sz="1400" dirty="0" err="1"/>
              <a:t>accelera</a:t>
            </a:r>
            <a:r>
              <a:rPr sz="1400" dirty="0"/>
              <a:t> la </a:t>
            </a:r>
            <a:r>
              <a:rPr sz="1400" dirty="0" err="1"/>
              <a:t>verifica</a:t>
            </a:r>
            <a:r>
              <a:rPr sz="1400" dirty="0"/>
              <a:t> delle </a:t>
            </a:r>
            <a:r>
              <a:rPr sz="1400" dirty="0" err="1"/>
              <a:t>istanze</a:t>
            </a:r>
            <a:r>
              <a:rPr sz="1400" dirty="0"/>
              <a:t>.</a:t>
            </a:r>
          </a:p>
        </p:txBody>
      </p:sp>
      <p:sp>
        <p:nvSpPr>
          <p:cNvPr id="5" name="TextBox 4"/>
          <p:cNvSpPr txBox="1"/>
          <p:nvPr/>
        </p:nvSpPr>
        <p:spPr>
          <a:xfrm>
            <a:off x="5943600" y="1828800"/>
            <a:ext cx="2579077" cy="1574790"/>
          </a:xfrm>
          <a:prstGeom prst="rect">
            <a:avLst/>
          </a:prstGeom>
          <a:noFill/>
        </p:spPr>
        <p:txBody>
          <a:bodyPr wrap="square">
            <a:spAutoFit/>
          </a:bodyPr>
          <a:lstStyle/>
          <a:p>
            <a:endParaRPr sz="2000" dirty="0"/>
          </a:p>
          <a:p>
            <a:pPr>
              <a:spcAft>
                <a:spcPts val="1000"/>
              </a:spcAft>
              <a:defRPr sz="1400" b="1"/>
            </a:pPr>
            <a:r>
              <a:rPr lang="en-US" sz="1200" dirty="0"/>
              <a:t>💸 </a:t>
            </a:r>
            <a:r>
              <a:rPr sz="1200" dirty="0" err="1"/>
              <a:t>Aumento</a:t>
            </a:r>
            <a:r>
              <a:rPr sz="1200" dirty="0"/>
              <a:t> </a:t>
            </a:r>
            <a:r>
              <a:rPr sz="1200" dirty="0" err="1"/>
              <a:t>della</a:t>
            </a:r>
            <a:r>
              <a:rPr sz="1200" dirty="0"/>
              <a:t> </a:t>
            </a:r>
            <a:r>
              <a:rPr sz="1200" dirty="0" err="1"/>
              <a:t>Produttività</a:t>
            </a:r>
            <a:endParaRPr sz="1200" dirty="0"/>
          </a:p>
          <a:p>
            <a:pPr>
              <a:defRPr sz="1200"/>
            </a:pPr>
            <a:r>
              <a:rPr sz="1400" dirty="0"/>
              <a:t>La </a:t>
            </a:r>
            <a:r>
              <a:rPr sz="1400" dirty="0" err="1"/>
              <a:t>riduzione</a:t>
            </a:r>
            <a:r>
              <a:rPr sz="1400" dirty="0"/>
              <a:t> delle </a:t>
            </a:r>
            <a:r>
              <a:rPr sz="1400" dirty="0" err="1"/>
              <a:t>attività</a:t>
            </a:r>
            <a:r>
              <a:rPr sz="1400" dirty="0"/>
              <a:t> </a:t>
            </a:r>
            <a:r>
              <a:rPr sz="1400" dirty="0" err="1"/>
              <a:t>manuali</a:t>
            </a:r>
            <a:r>
              <a:rPr sz="1400" dirty="0"/>
              <a:t> </a:t>
            </a:r>
            <a:r>
              <a:rPr sz="1400" dirty="0" err="1"/>
              <a:t>aumenta</a:t>
            </a:r>
            <a:r>
              <a:rPr sz="1400" dirty="0"/>
              <a:t> la </a:t>
            </a:r>
            <a:r>
              <a:rPr sz="1400" dirty="0" err="1"/>
              <a:t>produttività</a:t>
            </a:r>
            <a:r>
              <a:rPr sz="1400" dirty="0"/>
              <a:t> e </a:t>
            </a:r>
            <a:r>
              <a:rPr sz="1400" dirty="0" err="1"/>
              <a:t>diminuisce</a:t>
            </a:r>
            <a:r>
              <a:rPr sz="1400" dirty="0"/>
              <a:t> lo stress.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9213BF-993F-DF40-B1B4-54970EA121FF}"/>
              </a:ext>
            </a:extLst>
          </p:cNvPr>
          <p:cNvSpPr>
            <a:spLocks noGrp="1"/>
          </p:cNvSpPr>
          <p:nvPr>
            <p:ph type="title"/>
          </p:nvPr>
        </p:nvSpPr>
        <p:spPr/>
        <p:txBody>
          <a:bodyPr/>
          <a:lstStyle/>
          <a:p>
            <a:r>
              <a:rPr lang="it-IT" dirty="0"/>
              <a:t>Indice</a:t>
            </a:r>
          </a:p>
        </p:txBody>
      </p:sp>
      <p:sp>
        <p:nvSpPr>
          <p:cNvPr id="3" name="Segnaposto contenuto 2">
            <a:extLst>
              <a:ext uri="{FF2B5EF4-FFF2-40B4-BE49-F238E27FC236}">
                <a16:creationId xmlns:a16="http://schemas.microsoft.com/office/drawing/2014/main" id="{5B54572B-B2EB-4AA3-57B2-15B89D538FB2}"/>
              </a:ext>
            </a:extLst>
          </p:cNvPr>
          <p:cNvSpPr>
            <a:spLocks noGrp="1"/>
          </p:cNvSpPr>
          <p:nvPr>
            <p:ph idx="1"/>
          </p:nvPr>
        </p:nvSpPr>
        <p:spPr/>
        <p:txBody>
          <a:bodyPr>
            <a:normAutofit lnSpcReduction="10000"/>
          </a:bodyPr>
          <a:lstStyle/>
          <a:p>
            <a:pPr marL="514350" indent="-514350" algn="l" rtl="0">
              <a:buFont typeface="+mj-lt"/>
              <a:buAutoNum type="arabicPeriod"/>
            </a:pPr>
            <a:r>
              <a:rPr lang="it-IT" sz="2000" b="1" i="0" dirty="0">
                <a:solidFill>
                  <a:srgbClr val="101828"/>
                </a:solidFill>
                <a:effectLst/>
              </a:rPr>
              <a:t>Introduzione al Progetto PRODIGI</a:t>
            </a:r>
          </a:p>
          <a:p>
            <a:pPr marL="514350" indent="-514350" algn="l" rtl="0">
              <a:buFont typeface="+mj-lt"/>
              <a:buAutoNum type="arabicPeriod"/>
            </a:pPr>
            <a:r>
              <a:rPr lang="it-IT" sz="2000" b="1" i="0" dirty="0">
                <a:solidFill>
                  <a:srgbClr val="101828"/>
                </a:solidFill>
                <a:effectLst/>
              </a:rPr>
              <a:t>Descrizione dell'Organizzazione </a:t>
            </a:r>
            <a:r>
              <a:rPr lang="it-IT" sz="2000" b="1" i="0" dirty="0" err="1">
                <a:solidFill>
                  <a:srgbClr val="101828"/>
                </a:solidFill>
                <a:effectLst/>
              </a:rPr>
              <a:t>Tecnarredo</a:t>
            </a:r>
            <a:r>
              <a:rPr lang="it-IT" sz="2000" b="1" i="0" dirty="0">
                <a:solidFill>
                  <a:srgbClr val="101828"/>
                </a:solidFill>
                <a:effectLst/>
              </a:rPr>
              <a:t> S.r.l.</a:t>
            </a:r>
          </a:p>
          <a:p>
            <a:pPr marL="514350" indent="-514350" algn="l" rtl="0">
              <a:buFont typeface="+mj-lt"/>
              <a:buAutoNum type="arabicPeriod"/>
            </a:pPr>
            <a:r>
              <a:rPr lang="it-IT" sz="2000" b="1" i="0" dirty="0">
                <a:solidFill>
                  <a:srgbClr val="101828"/>
                </a:solidFill>
                <a:effectLst/>
              </a:rPr>
              <a:t>Processo di Validazione dei Prezzi d'Ordine - </a:t>
            </a:r>
            <a:r>
              <a:rPr lang="it-IT" sz="2000" b="1" i="0" dirty="0" err="1">
                <a:solidFill>
                  <a:srgbClr val="101828"/>
                </a:solidFill>
                <a:effectLst/>
              </a:rPr>
              <a:t>As</a:t>
            </a:r>
            <a:r>
              <a:rPr lang="it-IT" sz="2000" b="1" i="0" dirty="0">
                <a:solidFill>
                  <a:srgbClr val="101828"/>
                </a:solidFill>
                <a:effectLst/>
              </a:rPr>
              <a:t> </a:t>
            </a:r>
            <a:r>
              <a:rPr lang="it-IT" sz="2000" b="1" i="0" dirty="0" err="1">
                <a:solidFill>
                  <a:srgbClr val="101828"/>
                </a:solidFill>
                <a:effectLst/>
              </a:rPr>
              <a:t>Is</a:t>
            </a:r>
            <a:endParaRPr lang="it-IT" sz="2000" b="1" i="0" dirty="0">
              <a:solidFill>
                <a:srgbClr val="101828"/>
              </a:solidFill>
              <a:effectLst/>
            </a:endParaRPr>
          </a:p>
          <a:p>
            <a:pPr marL="514350" indent="-514350" algn="l" rtl="0">
              <a:buFont typeface="+mj-lt"/>
              <a:buAutoNum type="arabicPeriod"/>
            </a:pPr>
            <a:r>
              <a:rPr lang="it-IT" sz="2000" b="1" i="0" dirty="0">
                <a:solidFill>
                  <a:srgbClr val="101828"/>
                </a:solidFill>
                <a:effectLst/>
              </a:rPr>
              <a:t>Criticità e Punti di Inefficienza del Processo </a:t>
            </a:r>
            <a:r>
              <a:rPr lang="it-IT" sz="2000" b="1" i="0" dirty="0" err="1">
                <a:solidFill>
                  <a:srgbClr val="101828"/>
                </a:solidFill>
                <a:effectLst/>
              </a:rPr>
              <a:t>As</a:t>
            </a:r>
            <a:r>
              <a:rPr lang="it-IT" sz="2000" b="1" i="0" dirty="0">
                <a:solidFill>
                  <a:srgbClr val="101828"/>
                </a:solidFill>
                <a:effectLst/>
              </a:rPr>
              <a:t> </a:t>
            </a:r>
            <a:r>
              <a:rPr lang="it-IT" sz="2000" b="1" i="0" dirty="0" err="1">
                <a:solidFill>
                  <a:srgbClr val="101828"/>
                </a:solidFill>
                <a:effectLst/>
              </a:rPr>
              <a:t>Is</a:t>
            </a:r>
            <a:endParaRPr lang="it-IT" sz="2000" b="1" i="0" dirty="0">
              <a:solidFill>
                <a:srgbClr val="101828"/>
              </a:solidFill>
              <a:effectLst/>
            </a:endParaRPr>
          </a:p>
          <a:p>
            <a:pPr marL="514350" indent="-514350" algn="l" rtl="0">
              <a:buFont typeface="+mj-lt"/>
              <a:buAutoNum type="arabicPeriod"/>
            </a:pPr>
            <a:r>
              <a:rPr lang="it-IT" sz="2000" b="1" i="0" dirty="0">
                <a:solidFill>
                  <a:srgbClr val="101828"/>
                </a:solidFill>
                <a:effectLst/>
              </a:rPr>
              <a:t>Modello CATWOE per l'Analisi del Processo</a:t>
            </a:r>
          </a:p>
          <a:p>
            <a:pPr marL="514350" indent="-514350" algn="l" rtl="0">
              <a:buFont typeface="+mj-lt"/>
              <a:buAutoNum type="arabicPeriod"/>
            </a:pPr>
            <a:r>
              <a:rPr lang="it-IT" sz="2000" b="1" i="0" dirty="0">
                <a:solidFill>
                  <a:srgbClr val="101828"/>
                </a:solidFill>
                <a:effectLst/>
              </a:rPr>
              <a:t>Approcci e Metodi per l'Analisi del Processo</a:t>
            </a:r>
          </a:p>
          <a:p>
            <a:pPr marL="514350" indent="-514350" algn="l" rtl="0">
              <a:buFont typeface="+mj-lt"/>
              <a:buAutoNum type="arabicPeriod"/>
            </a:pPr>
            <a:r>
              <a:rPr lang="it-IT" sz="2000" b="1" i="0" dirty="0">
                <a:solidFill>
                  <a:srgbClr val="101828"/>
                </a:solidFill>
                <a:effectLst/>
              </a:rPr>
              <a:t>Soluzioni e Opportunità di Ottimizzazione</a:t>
            </a:r>
          </a:p>
          <a:p>
            <a:pPr marL="514350" indent="-514350" algn="l" rtl="0">
              <a:buFont typeface="+mj-lt"/>
              <a:buAutoNum type="arabicPeriod"/>
            </a:pPr>
            <a:r>
              <a:rPr lang="it-IT" sz="2000" b="1" i="0" dirty="0">
                <a:solidFill>
                  <a:srgbClr val="101828"/>
                </a:solidFill>
                <a:effectLst/>
              </a:rPr>
              <a:t>Ipotesi di Redesign del Processo - To Be</a:t>
            </a:r>
          </a:p>
          <a:p>
            <a:pPr marL="514350" indent="-514350" algn="l" rtl="0">
              <a:buFont typeface="+mj-lt"/>
              <a:buAutoNum type="arabicPeriod"/>
            </a:pPr>
            <a:r>
              <a:rPr lang="it-IT" sz="2000" b="1" i="0" dirty="0">
                <a:solidFill>
                  <a:srgbClr val="101828"/>
                </a:solidFill>
                <a:effectLst/>
              </a:rPr>
              <a:t>Diagramma BPMN del Processo To Be</a:t>
            </a:r>
          </a:p>
          <a:p>
            <a:pPr marL="514350" indent="-514350" algn="l" rtl="0">
              <a:buFont typeface="+mj-lt"/>
              <a:buAutoNum type="arabicPeriod"/>
            </a:pPr>
            <a:r>
              <a:rPr lang="it-IT" sz="2000" b="1" i="0" dirty="0">
                <a:solidFill>
                  <a:srgbClr val="101828"/>
                </a:solidFill>
                <a:effectLst/>
              </a:rPr>
              <a:t>Conclusioni e Vantaggi del Processo Riprogettato</a:t>
            </a:r>
          </a:p>
          <a:p>
            <a:pPr marL="0" indent="0">
              <a:buNone/>
            </a:pPr>
            <a:endParaRPr lang="it-IT" sz="2000" dirty="0"/>
          </a:p>
        </p:txBody>
      </p:sp>
    </p:spTree>
    <p:extLst>
      <p:ext uri="{BB962C8B-B14F-4D97-AF65-F5344CB8AC3E}">
        <p14:creationId xmlns:p14="http://schemas.microsoft.com/office/powerpoint/2010/main" val="203202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sz="2800"/>
            </a:pPr>
            <a:r>
              <a:t>Introduzione al Progetto PRODIGI</a:t>
            </a:r>
          </a:p>
        </p:txBody>
      </p:sp>
      <p:sp>
        <p:nvSpPr>
          <p:cNvPr id="3" name="TextBox 2"/>
          <p:cNvSpPr txBox="1"/>
          <p:nvPr/>
        </p:nvSpPr>
        <p:spPr>
          <a:xfrm>
            <a:off x="457199" y="1828797"/>
            <a:ext cx="2600325" cy="3390672"/>
          </a:xfrm>
          <a:prstGeom prst="rect">
            <a:avLst/>
          </a:prstGeom>
          <a:noFill/>
        </p:spPr>
        <p:txBody>
          <a:bodyPr wrap="square">
            <a:spAutoFit/>
          </a:bodyPr>
          <a:lstStyle/>
          <a:p>
            <a:endParaRPr sz="2000" dirty="0"/>
          </a:p>
          <a:p>
            <a:pPr>
              <a:spcAft>
                <a:spcPts val="1000"/>
              </a:spcAft>
              <a:defRPr sz="1600" b="1"/>
            </a:pPr>
            <a:r>
              <a:rPr dirty="0"/>
              <a:t>⚙️ </a:t>
            </a:r>
            <a:r>
              <a:rPr dirty="0" err="1"/>
              <a:t>Obiettivi</a:t>
            </a:r>
            <a:r>
              <a:rPr dirty="0"/>
              <a:t> del Progetto</a:t>
            </a:r>
          </a:p>
          <a:p>
            <a:pPr>
              <a:defRPr sz="1200"/>
            </a:pPr>
            <a:r>
              <a:rPr sz="1400" dirty="0" err="1"/>
              <a:t>Dimostrare</a:t>
            </a:r>
            <a:r>
              <a:rPr sz="1400" dirty="0"/>
              <a:t> come un </a:t>
            </a:r>
            <a:r>
              <a:rPr sz="1400" dirty="0" err="1"/>
              <a:t>approccio</a:t>
            </a:r>
            <a:r>
              <a:rPr sz="1400" dirty="0"/>
              <a:t> orientato al Business Process Management (BPM) </a:t>
            </a:r>
            <a:r>
              <a:rPr sz="1400" dirty="0" err="1"/>
              <a:t>possa</a:t>
            </a:r>
            <a:r>
              <a:rPr sz="1400" dirty="0"/>
              <a:t> </a:t>
            </a:r>
            <a:r>
              <a:rPr sz="1400" dirty="0" err="1"/>
              <a:t>migliorare</a:t>
            </a:r>
            <a:r>
              <a:rPr sz="1400" dirty="0"/>
              <a:t> </a:t>
            </a:r>
            <a:r>
              <a:rPr sz="1400" dirty="0" err="1"/>
              <a:t>l'efficienza</a:t>
            </a:r>
            <a:r>
              <a:rPr sz="1400" dirty="0"/>
              <a:t> </a:t>
            </a:r>
            <a:r>
              <a:rPr sz="1400" dirty="0" err="1"/>
              <a:t>gestionale</a:t>
            </a:r>
            <a:r>
              <a:rPr sz="1400" dirty="0"/>
              <a:t>.</a:t>
            </a:r>
            <a:br>
              <a:rPr sz="1400" dirty="0"/>
            </a:br>
            <a:br>
              <a:rPr sz="1400" dirty="0"/>
            </a:br>
            <a:r>
              <a:rPr sz="1400" dirty="0" err="1"/>
              <a:t>Aumentare</a:t>
            </a:r>
            <a:r>
              <a:rPr sz="1400" dirty="0"/>
              <a:t> la </a:t>
            </a:r>
            <a:r>
              <a:rPr sz="1400" dirty="0" err="1"/>
              <a:t>consapevolezza</a:t>
            </a:r>
            <a:r>
              <a:rPr sz="1400" dirty="0"/>
              <a:t> delle </a:t>
            </a:r>
            <a:r>
              <a:rPr sz="1400" dirty="0" err="1"/>
              <a:t>interdipendenze</a:t>
            </a:r>
            <a:r>
              <a:rPr sz="1400" dirty="0"/>
              <a:t> tra le </a:t>
            </a:r>
            <a:r>
              <a:rPr sz="1400" dirty="0" err="1"/>
              <a:t>attività</a:t>
            </a:r>
            <a:r>
              <a:rPr sz="1400" dirty="0"/>
              <a:t> </a:t>
            </a:r>
            <a:r>
              <a:rPr sz="1400" dirty="0" err="1"/>
              <a:t>aziendali</a:t>
            </a:r>
            <a:r>
              <a:rPr sz="1400" dirty="0"/>
              <a:t>.</a:t>
            </a:r>
          </a:p>
        </p:txBody>
      </p:sp>
      <p:sp>
        <p:nvSpPr>
          <p:cNvPr id="4" name="TextBox 3"/>
          <p:cNvSpPr txBox="1"/>
          <p:nvPr/>
        </p:nvSpPr>
        <p:spPr>
          <a:xfrm>
            <a:off x="3200400" y="1828797"/>
            <a:ext cx="2495550" cy="2744341"/>
          </a:xfrm>
          <a:prstGeom prst="rect">
            <a:avLst/>
          </a:prstGeom>
          <a:noFill/>
        </p:spPr>
        <p:txBody>
          <a:bodyPr wrap="square">
            <a:spAutoFit/>
          </a:bodyPr>
          <a:lstStyle/>
          <a:p>
            <a:endParaRPr sz="2000" dirty="0"/>
          </a:p>
          <a:p>
            <a:pPr>
              <a:spcAft>
                <a:spcPts val="1000"/>
              </a:spcAft>
              <a:defRPr sz="1600" b="1"/>
            </a:pPr>
            <a:r>
              <a:rPr dirty="0"/>
              <a:t>🔍 </a:t>
            </a:r>
            <a:r>
              <a:rPr dirty="0" err="1"/>
              <a:t>Metodologia</a:t>
            </a:r>
            <a:r>
              <a:rPr dirty="0"/>
              <a:t> </a:t>
            </a:r>
            <a:r>
              <a:rPr dirty="0" err="1"/>
              <a:t>Adottata</a:t>
            </a:r>
            <a:endParaRPr dirty="0"/>
          </a:p>
          <a:p>
            <a:pPr>
              <a:defRPr sz="1200"/>
            </a:pPr>
            <a:r>
              <a:rPr sz="1400" dirty="0" err="1"/>
              <a:t>Interviste</a:t>
            </a:r>
            <a:r>
              <a:rPr sz="1400" dirty="0"/>
              <a:t> ai </a:t>
            </a:r>
            <a:r>
              <a:rPr sz="1400" dirty="0" err="1"/>
              <a:t>dipendenti</a:t>
            </a:r>
            <a:r>
              <a:rPr sz="1400" dirty="0"/>
              <a:t> per </a:t>
            </a:r>
            <a:r>
              <a:rPr sz="1400" dirty="0" err="1"/>
              <a:t>raccogliere</a:t>
            </a:r>
            <a:r>
              <a:rPr sz="1400" dirty="0"/>
              <a:t> </a:t>
            </a:r>
            <a:r>
              <a:rPr sz="1400" dirty="0" err="1"/>
              <a:t>dati</a:t>
            </a:r>
            <a:r>
              <a:rPr sz="1400" dirty="0"/>
              <a:t> sui </a:t>
            </a:r>
            <a:r>
              <a:rPr sz="1400" dirty="0" err="1"/>
              <a:t>processi</a:t>
            </a:r>
            <a:r>
              <a:rPr sz="1400" dirty="0"/>
              <a:t> </a:t>
            </a:r>
            <a:r>
              <a:rPr sz="1400" dirty="0" err="1"/>
              <a:t>attuali</a:t>
            </a:r>
            <a:r>
              <a:rPr sz="1400" dirty="0"/>
              <a:t>.</a:t>
            </a:r>
            <a:br>
              <a:rPr sz="1400" dirty="0"/>
            </a:br>
            <a:br>
              <a:rPr sz="1400" dirty="0"/>
            </a:br>
            <a:r>
              <a:rPr sz="1400" dirty="0" err="1"/>
              <a:t>Riprogettazione</a:t>
            </a:r>
            <a:r>
              <a:rPr sz="1400" dirty="0"/>
              <a:t> del </a:t>
            </a:r>
            <a:r>
              <a:rPr sz="1400" dirty="0" err="1"/>
              <a:t>processo</a:t>
            </a:r>
            <a:r>
              <a:rPr sz="1400" dirty="0"/>
              <a:t> per </a:t>
            </a:r>
            <a:r>
              <a:rPr sz="1400" dirty="0" err="1"/>
              <a:t>identificare</a:t>
            </a:r>
            <a:r>
              <a:rPr sz="1400" dirty="0"/>
              <a:t> </a:t>
            </a:r>
            <a:r>
              <a:rPr sz="1400" dirty="0" err="1"/>
              <a:t>opportunità</a:t>
            </a:r>
            <a:r>
              <a:rPr sz="1400" dirty="0"/>
              <a:t> di </a:t>
            </a:r>
            <a:r>
              <a:rPr sz="1400" dirty="0" err="1"/>
              <a:t>miglioramento</a:t>
            </a:r>
            <a:r>
              <a:rPr sz="1400" dirty="0"/>
              <a:t>.</a:t>
            </a:r>
          </a:p>
        </p:txBody>
      </p:sp>
      <p:sp>
        <p:nvSpPr>
          <p:cNvPr id="5" name="TextBox 4"/>
          <p:cNvSpPr txBox="1"/>
          <p:nvPr/>
        </p:nvSpPr>
        <p:spPr>
          <a:xfrm>
            <a:off x="5943600" y="1828797"/>
            <a:ext cx="2886076" cy="2067233"/>
          </a:xfrm>
          <a:prstGeom prst="rect">
            <a:avLst/>
          </a:prstGeom>
          <a:noFill/>
        </p:spPr>
        <p:txBody>
          <a:bodyPr wrap="square">
            <a:spAutoFit/>
          </a:bodyPr>
          <a:lstStyle/>
          <a:p>
            <a:endParaRPr sz="2000" dirty="0"/>
          </a:p>
          <a:p>
            <a:pPr>
              <a:spcAft>
                <a:spcPts val="1000"/>
              </a:spcAft>
              <a:defRPr sz="1600" b="1"/>
            </a:pPr>
            <a:r>
              <a:rPr dirty="0"/>
              <a:t>💡 </a:t>
            </a:r>
            <a:r>
              <a:rPr dirty="0" err="1"/>
              <a:t>Sfide</a:t>
            </a:r>
            <a:r>
              <a:rPr dirty="0"/>
              <a:t> </a:t>
            </a:r>
            <a:r>
              <a:rPr dirty="0" err="1"/>
              <a:t>Aziendali</a:t>
            </a:r>
            <a:endParaRPr dirty="0"/>
          </a:p>
          <a:p>
            <a:pPr>
              <a:defRPr sz="1200"/>
            </a:pPr>
            <a:r>
              <a:rPr sz="1400" dirty="0"/>
              <a:t>Basso </a:t>
            </a:r>
            <a:r>
              <a:rPr sz="1400" dirty="0" err="1"/>
              <a:t>livello</a:t>
            </a:r>
            <a:r>
              <a:rPr sz="1400" dirty="0"/>
              <a:t> di </a:t>
            </a:r>
            <a:r>
              <a:rPr sz="1400" dirty="0" err="1"/>
              <a:t>formalizzazione</a:t>
            </a:r>
            <a:r>
              <a:rPr sz="1400" dirty="0"/>
              <a:t> </a:t>
            </a:r>
            <a:r>
              <a:rPr sz="1400" dirty="0" err="1"/>
              <a:t>nei</a:t>
            </a:r>
            <a:r>
              <a:rPr sz="1400" dirty="0"/>
              <a:t> </a:t>
            </a:r>
            <a:r>
              <a:rPr sz="1400" dirty="0" err="1"/>
              <a:t>processi</a:t>
            </a:r>
            <a:r>
              <a:rPr sz="1400" dirty="0"/>
              <a:t> </a:t>
            </a:r>
            <a:r>
              <a:rPr sz="1400" dirty="0" err="1"/>
              <a:t>produttivi</a:t>
            </a:r>
            <a:r>
              <a:rPr sz="1400" dirty="0"/>
              <a:t>.</a:t>
            </a:r>
            <a:br>
              <a:rPr sz="1400" dirty="0"/>
            </a:br>
            <a:br>
              <a:rPr sz="1400" dirty="0"/>
            </a:br>
            <a:r>
              <a:rPr sz="1400" dirty="0" err="1"/>
              <a:t>Limitazioni</a:t>
            </a:r>
            <a:r>
              <a:rPr sz="1400" dirty="0"/>
              <a:t> </a:t>
            </a:r>
            <a:r>
              <a:rPr sz="1400" dirty="0" err="1"/>
              <a:t>imposte</a:t>
            </a:r>
            <a:r>
              <a:rPr sz="1400" dirty="0"/>
              <a:t> da </a:t>
            </a:r>
            <a:r>
              <a:rPr sz="1400" dirty="0" err="1"/>
              <a:t>prassi</a:t>
            </a:r>
            <a:r>
              <a:rPr sz="1400" dirty="0"/>
              <a:t> consolidate </a:t>
            </a:r>
            <a:r>
              <a:rPr sz="1400" dirty="0" err="1"/>
              <a:t>raramente</a:t>
            </a:r>
            <a:r>
              <a:rPr sz="1400" dirty="0"/>
              <a:t> </a:t>
            </a:r>
            <a:r>
              <a:rPr sz="1400" dirty="0" err="1"/>
              <a:t>messe</a:t>
            </a:r>
            <a:r>
              <a:rPr sz="1400" dirty="0"/>
              <a:t> in </a:t>
            </a:r>
            <a:r>
              <a:rPr sz="1400" dirty="0" err="1"/>
              <a:t>discussione</a:t>
            </a:r>
            <a:r>
              <a:rPr sz="14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sz="2600"/>
            </a:pPr>
            <a:r>
              <a:t>Descrizione dell'Organizzazione Tecnarredo S.r.l.</a:t>
            </a:r>
          </a:p>
        </p:txBody>
      </p:sp>
      <p:sp>
        <p:nvSpPr>
          <p:cNvPr id="3" name="TextBox 2"/>
          <p:cNvSpPr txBox="1"/>
          <p:nvPr/>
        </p:nvSpPr>
        <p:spPr>
          <a:xfrm>
            <a:off x="457200" y="1664675"/>
            <a:ext cx="4114800" cy="1821011"/>
          </a:xfrm>
          <a:prstGeom prst="rect">
            <a:avLst/>
          </a:prstGeom>
          <a:noFill/>
        </p:spPr>
        <p:txBody>
          <a:bodyPr wrap="square">
            <a:spAutoFit/>
          </a:bodyPr>
          <a:lstStyle/>
          <a:p>
            <a:endParaRPr sz="2000"/>
          </a:p>
          <a:p>
            <a:pPr>
              <a:spcAft>
                <a:spcPts val="1000"/>
              </a:spcAft>
              <a:defRPr sz="1600" b="1"/>
            </a:pPr>
            <a:r>
              <a:rPr sz="1400"/>
              <a:t>📂  Storia dell'azienda</a:t>
            </a:r>
          </a:p>
          <a:p>
            <a:pPr>
              <a:defRPr sz="1200"/>
            </a:pPr>
            <a:r>
              <a:rPr sz="1400"/>
              <a:t>Fondata nel 1981, Tecnarredo S.r.l. opera nel settore del mobile imbottito.</a:t>
            </a:r>
            <a:br>
              <a:rPr sz="1400"/>
            </a:br>
            <a:br>
              <a:rPr sz="1400"/>
            </a:br>
            <a:r>
              <a:rPr sz="1400"/>
              <a:t>L'azienda ha radici nell'esperienza dei fondatori nel settore della tappezzeria.</a:t>
            </a:r>
          </a:p>
        </p:txBody>
      </p:sp>
      <p:sp>
        <p:nvSpPr>
          <p:cNvPr id="4" name="TextBox 3"/>
          <p:cNvSpPr txBox="1"/>
          <p:nvPr/>
        </p:nvSpPr>
        <p:spPr>
          <a:xfrm>
            <a:off x="4572000" y="1664675"/>
            <a:ext cx="4114800" cy="2036455"/>
          </a:xfrm>
          <a:prstGeom prst="rect">
            <a:avLst/>
          </a:prstGeom>
          <a:noFill/>
        </p:spPr>
        <p:txBody>
          <a:bodyPr wrap="square">
            <a:spAutoFit/>
          </a:bodyPr>
          <a:lstStyle/>
          <a:p>
            <a:endParaRPr sz="2000" dirty="0"/>
          </a:p>
          <a:p>
            <a:pPr>
              <a:spcAft>
                <a:spcPts val="1000"/>
              </a:spcAft>
              <a:defRPr sz="1600" b="1"/>
            </a:pPr>
            <a:r>
              <a:rPr sz="1400" dirty="0"/>
              <a:t>📊  </a:t>
            </a:r>
            <a:r>
              <a:rPr sz="1400" dirty="0" err="1"/>
              <a:t>Struttura</a:t>
            </a:r>
            <a:r>
              <a:rPr sz="1400" dirty="0"/>
              <a:t> </a:t>
            </a:r>
            <a:r>
              <a:rPr sz="1400" dirty="0" err="1"/>
              <a:t>organizzativa</a:t>
            </a:r>
            <a:endParaRPr sz="1400" dirty="0"/>
          </a:p>
          <a:p>
            <a:pPr>
              <a:defRPr sz="1200"/>
            </a:pPr>
            <a:r>
              <a:rPr sz="1400" dirty="0" err="1"/>
              <a:t>Tecnarredo</a:t>
            </a:r>
            <a:r>
              <a:rPr sz="1400" dirty="0"/>
              <a:t> è </a:t>
            </a:r>
            <a:r>
              <a:rPr sz="1400" dirty="0" err="1"/>
              <a:t>organizzata</a:t>
            </a:r>
            <a:r>
              <a:rPr sz="1400" dirty="0"/>
              <a:t> secondo </a:t>
            </a:r>
            <a:r>
              <a:rPr sz="1400" dirty="0" err="1"/>
              <a:t>un'impostazione</a:t>
            </a:r>
            <a:r>
              <a:rPr sz="1400" dirty="0"/>
              <a:t> </a:t>
            </a:r>
            <a:r>
              <a:rPr sz="1400" dirty="0" err="1"/>
              <a:t>funzionale</a:t>
            </a:r>
            <a:r>
              <a:rPr lang="en-US" sz="1400" dirty="0"/>
              <a:t>.</a:t>
            </a:r>
            <a:br>
              <a:rPr sz="1400" dirty="0"/>
            </a:br>
            <a:br>
              <a:rPr sz="1400" dirty="0"/>
            </a:br>
            <a:r>
              <a:rPr sz="1400" dirty="0"/>
              <a:t>Le </a:t>
            </a:r>
            <a:r>
              <a:rPr sz="1400" dirty="0" err="1"/>
              <a:t>principali</a:t>
            </a:r>
            <a:r>
              <a:rPr sz="1400" dirty="0"/>
              <a:t> </a:t>
            </a:r>
            <a:r>
              <a:rPr sz="1400" dirty="0" err="1"/>
              <a:t>funzioni</a:t>
            </a:r>
            <a:r>
              <a:rPr sz="1400" dirty="0"/>
              <a:t> sono </a:t>
            </a:r>
            <a:r>
              <a:rPr sz="1400" dirty="0" err="1"/>
              <a:t>affidate</a:t>
            </a:r>
            <a:r>
              <a:rPr sz="1400" dirty="0"/>
              <a:t> </a:t>
            </a:r>
            <a:r>
              <a:rPr sz="1400" dirty="0" err="1"/>
              <a:t>all'amministratore</a:t>
            </a:r>
            <a:r>
              <a:rPr sz="1400" dirty="0"/>
              <a:t> </a:t>
            </a:r>
            <a:r>
              <a:rPr sz="1400" dirty="0" err="1"/>
              <a:t>unico</a:t>
            </a:r>
            <a:r>
              <a:rPr sz="1400" dirty="0"/>
              <a:t> e a un </a:t>
            </a:r>
            <a:r>
              <a:rPr sz="1400" dirty="0" err="1"/>
              <a:t>responsabile</a:t>
            </a:r>
            <a:r>
              <a:rPr sz="1400" dirty="0"/>
              <a:t> </a:t>
            </a:r>
            <a:r>
              <a:rPr sz="1400" dirty="0" err="1"/>
              <a:t>dell'area</a:t>
            </a:r>
            <a:r>
              <a:rPr sz="1400" dirty="0"/>
              <a:t> </a:t>
            </a:r>
            <a:r>
              <a:rPr sz="1400" dirty="0" err="1"/>
              <a:t>amministrativa-contabile</a:t>
            </a:r>
            <a:r>
              <a:rPr sz="1400" dirty="0"/>
              <a:t>.</a:t>
            </a:r>
          </a:p>
        </p:txBody>
      </p:sp>
      <p:sp>
        <p:nvSpPr>
          <p:cNvPr id="5" name="TextBox 4"/>
          <p:cNvSpPr txBox="1"/>
          <p:nvPr/>
        </p:nvSpPr>
        <p:spPr>
          <a:xfrm>
            <a:off x="457200" y="3950675"/>
            <a:ext cx="4114800" cy="1821011"/>
          </a:xfrm>
          <a:prstGeom prst="rect">
            <a:avLst/>
          </a:prstGeom>
          <a:noFill/>
        </p:spPr>
        <p:txBody>
          <a:bodyPr wrap="square">
            <a:spAutoFit/>
          </a:bodyPr>
          <a:lstStyle/>
          <a:p>
            <a:endParaRPr sz="2000"/>
          </a:p>
          <a:p>
            <a:pPr>
              <a:spcAft>
                <a:spcPts val="1000"/>
              </a:spcAft>
              <a:defRPr sz="1600" b="1"/>
            </a:pPr>
            <a:r>
              <a:rPr sz="1400"/>
              <a:t>🛋️  Prodotti e servizi</a:t>
            </a:r>
          </a:p>
          <a:p>
            <a:pPr>
              <a:defRPr sz="1200"/>
            </a:pPr>
            <a:r>
              <a:rPr sz="1400"/>
              <a:t>Tecnarredo produce imbottiture in poliuretano espanso.</a:t>
            </a:r>
            <a:br>
              <a:rPr sz="1400"/>
            </a:br>
            <a:br>
              <a:rPr sz="1400"/>
            </a:br>
            <a:r>
              <a:rPr sz="1400"/>
              <a:t>Offre articoli per l'industria del salotto, come tessuti e accessori per tappezzeria.</a:t>
            </a:r>
          </a:p>
        </p:txBody>
      </p:sp>
      <p:sp>
        <p:nvSpPr>
          <p:cNvPr id="6" name="TextBox 5"/>
          <p:cNvSpPr txBox="1"/>
          <p:nvPr/>
        </p:nvSpPr>
        <p:spPr>
          <a:xfrm>
            <a:off x="4572000" y="3950675"/>
            <a:ext cx="4114800" cy="2036455"/>
          </a:xfrm>
          <a:prstGeom prst="rect">
            <a:avLst/>
          </a:prstGeom>
          <a:noFill/>
        </p:spPr>
        <p:txBody>
          <a:bodyPr wrap="square">
            <a:spAutoFit/>
          </a:bodyPr>
          <a:lstStyle/>
          <a:p>
            <a:endParaRPr sz="2000"/>
          </a:p>
          <a:p>
            <a:pPr>
              <a:spcAft>
                <a:spcPts val="1000"/>
              </a:spcAft>
              <a:defRPr sz="1600" b="1"/>
            </a:pPr>
            <a:r>
              <a:rPr sz="1400"/>
              <a:t>🔍  Analisi del mercato</a:t>
            </a:r>
          </a:p>
          <a:p>
            <a:pPr>
              <a:defRPr sz="1200"/>
            </a:pPr>
            <a:r>
              <a:rPr sz="1400"/>
              <a:t>Tecnarredo serve una clientela diversificata, comprese microimprese e aziende italiane di medie e grandi dimensioni.</a:t>
            </a:r>
            <a:br>
              <a:rPr sz="1400"/>
            </a:br>
            <a:br>
              <a:rPr sz="1400"/>
            </a:br>
            <a:r>
              <a:rPr sz="1400"/>
              <a:t>Oltre il 50% della produzione è destinata al gruppo Cliente_TOP.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pPr>
            <a:r>
              <a:rPr lang="en-US" dirty="0"/>
              <a:t>ANALISI PRELIMINARE DEL PROCESSO</a:t>
            </a:r>
            <a:endParaRPr dirty="0"/>
          </a:p>
        </p:txBody>
      </p:sp>
      <p:sp>
        <p:nvSpPr>
          <p:cNvPr id="3" name="TextBox 2"/>
          <p:cNvSpPr txBox="1"/>
          <p:nvPr/>
        </p:nvSpPr>
        <p:spPr>
          <a:xfrm>
            <a:off x="867507" y="1690689"/>
            <a:ext cx="2099103" cy="3703578"/>
          </a:xfrm>
          <a:prstGeom prst="rect">
            <a:avLst/>
          </a:prstGeom>
          <a:noFill/>
        </p:spPr>
        <p:txBody>
          <a:bodyPr wrap="square">
            <a:spAutoFit/>
          </a:bodyPr>
          <a:lstStyle/>
          <a:p>
            <a:endParaRPr sz="3200" dirty="0"/>
          </a:p>
          <a:p>
            <a:pPr>
              <a:spcAft>
                <a:spcPts val="800"/>
              </a:spcAft>
              <a:defRPr sz="1200" b="1"/>
            </a:pPr>
            <a:r>
              <a:rPr sz="1400" dirty="0"/>
              <a:t>🔍 </a:t>
            </a:r>
            <a:r>
              <a:rPr sz="1400" dirty="0" err="1"/>
              <a:t>Verifica</a:t>
            </a:r>
            <a:r>
              <a:rPr sz="1400" dirty="0"/>
              <a:t> </a:t>
            </a:r>
            <a:r>
              <a:rPr sz="1400" dirty="0" err="1"/>
              <a:t>conformità</a:t>
            </a:r>
            <a:endParaRPr sz="1400" dirty="0"/>
          </a:p>
          <a:p>
            <a:pPr>
              <a:defRPr sz="1000"/>
            </a:pPr>
            <a:r>
              <a:rPr sz="1400" dirty="0"/>
              <a:t>Prima di </a:t>
            </a:r>
            <a:r>
              <a:rPr sz="1400" dirty="0" err="1"/>
              <a:t>applicare</a:t>
            </a:r>
            <a:r>
              <a:rPr sz="1400" dirty="0"/>
              <a:t> </a:t>
            </a:r>
            <a:r>
              <a:rPr sz="1400" dirty="0" err="1"/>
              <a:t>modelli</a:t>
            </a:r>
            <a:r>
              <a:rPr sz="1400" dirty="0"/>
              <a:t> di </a:t>
            </a:r>
            <a:r>
              <a:rPr sz="1400" dirty="0" err="1"/>
              <a:t>analisi</a:t>
            </a:r>
            <a:r>
              <a:rPr sz="1400" dirty="0"/>
              <a:t>, è </a:t>
            </a:r>
            <a:r>
              <a:rPr sz="1400" dirty="0" err="1"/>
              <a:t>stato</a:t>
            </a:r>
            <a:r>
              <a:rPr sz="1400" dirty="0"/>
              <a:t> </a:t>
            </a:r>
            <a:r>
              <a:rPr sz="1400" dirty="0" err="1"/>
              <a:t>verificato</a:t>
            </a:r>
            <a:r>
              <a:rPr sz="1400" dirty="0"/>
              <a:t> </a:t>
            </a:r>
            <a:r>
              <a:rPr sz="1400" dirty="0" err="1"/>
              <a:t>che</a:t>
            </a:r>
            <a:r>
              <a:rPr sz="1400" dirty="0"/>
              <a:t> il </a:t>
            </a:r>
            <a:r>
              <a:rPr sz="1400" dirty="0" err="1"/>
              <a:t>processo</a:t>
            </a:r>
            <a:r>
              <a:rPr sz="1400" dirty="0"/>
              <a:t> </a:t>
            </a:r>
            <a:r>
              <a:rPr sz="1400" dirty="0" err="1"/>
              <a:t>sia</a:t>
            </a:r>
            <a:r>
              <a:rPr sz="1400" dirty="0"/>
              <a:t> </a:t>
            </a:r>
            <a:r>
              <a:rPr sz="1400" dirty="0" err="1"/>
              <a:t>conforme</a:t>
            </a:r>
            <a:r>
              <a:rPr sz="1400" dirty="0"/>
              <a:t> a </a:t>
            </a:r>
            <a:r>
              <a:rPr sz="1400" dirty="0" err="1"/>
              <a:t>ciò</a:t>
            </a:r>
            <a:r>
              <a:rPr sz="1400" dirty="0"/>
              <a:t> </a:t>
            </a:r>
            <a:r>
              <a:rPr sz="1400" dirty="0" err="1"/>
              <a:t>che</a:t>
            </a:r>
            <a:r>
              <a:rPr sz="1400" dirty="0"/>
              <a:t> può </a:t>
            </a:r>
            <a:r>
              <a:rPr sz="1400" dirty="0" err="1"/>
              <a:t>essere</a:t>
            </a:r>
            <a:r>
              <a:rPr sz="1400" dirty="0"/>
              <a:t> </a:t>
            </a:r>
            <a:r>
              <a:rPr sz="1400" dirty="0" err="1"/>
              <a:t>definito</a:t>
            </a:r>
            <a:r>
              <a:rPr sz="1400" dirty="0"/>
              <a:t> un </a:t>
            </a:r>
            <a:r>
              <a:rPr sz="1400" dirty="0" err="1"/>
              <a:t>processo</a:t>
            </a:r>
            <a:r>
              <a:rPr sz="1400" dirty="0"/>
              <a:t> di business.</a:t>
            </a:r>
            <a:br>
              <a:rPr sz="1400" dirty="0"/>
            </a:br>
            <a:br>
              <a:rPr sz="1400" dirty="0"/>
            </a:br>
            <a:r>
              <a:rPr sz="1400" dirty="0"/>
              <a:t>Un </a:t>
            </a:r>
            <a:r>
              <a:rPr sz="1400" dirty="0" err="1"/>
              <a:t>processo</a:t>
            </a:r>
            <a:r>
              <a:rPr sz="1400" dirty="0"/>
              <a:t> di business è un </a:t>
            </a:r>
            <a:r>
              <a:rPr sz="1400" dirty="0" err="1"/>
              <a:t>processo</a:t>
            </a:r>
            <a:r>
              <a:rPr sz="1400" dirty="0"/>
              <a:t> di </a:t>
            </a:r>
            <a:r>
              <a:rPr sz="1400" dirty="0" err="1"/>
              <a:t>trasformazione</a:t>
            </a:r>
            <a:r>
              <a:rPr sz="1400" dirty="0"/>
              <a:t> </a:t>
            </a:r>
            <a:r>
              <a:rPr sz="1400" dirty="0" err="1"/>
              <a:t>che</a:t>
            </a:r>
            <a:r>
              <a:rPr sz="1400" dirty="0"/>
              <a:t> </a:t>
            </a:r>
            <a:r>
              <a:rPr sz="1400" dirty="0" err="1"/>
              <a:t>crea</a:t>
            </a:r>
            <a:r>
              <a:rPr sz="1400" dirty="0"/>
              <a:t> </a:t>
            </a:r>
            <a:r>
              <a:rPr sz="1400" dirty="0" err="1"/>
              <a:t>valore</a:t>
            </a:r>
            <a:r>
              <a:rPr sz="1400" dirty="0"/>
              <a:t> </a:t>
            </a:r>
            <a:r>
              <a:rPr sz="1400" dirty="0" err="1"/>
              <a:t>aggiunto</a:t>
            </a:r>
            <a:r>
              <a:rPr sz="1400" dirty="0"/>
              <a:t>.</a:t>
            </a:r>
          </a:p>
        </p:txBody>
      </p:sp>
      <p:sp>
        <p:nvSpPr>
          <p:cNvPr id="5" name="TextBox 4"/>
          <p:cNvSpPr txBox="1"/>
          <p:nvPr/>
        </p:nvSpPr>
        <p:spPr>
          <a:xfrm>
            <a:off x="3142457" y="1690689"/>
            <a:ext cx="2402557" cy="3057247"/>
          </a:xfrm>
          <a:prstGeom prst="rect">
            <a:avLst/>
          </a:prstGeom>
          <a:noFill/>
        </p:spPr>
        <p:txBody>
          <a:bodyPr wrap="square">
            <a:spAutoFit/>
          </a:bodyPr>
          <a:lstStyle/>
          <a:p>
            <a:endParaRPr sz="3200" dirty="0"/>
          </a:p>
          <a:p>
            <a:pPr>
              <a:spcAft>
                <a:spcPts val="800"/>
              </a:spcAft>
              <a:defRPr sz="1200" b="1"/>
            </a:pPr>
            <a:r>
              <a:rPr sz="1400" dirty="0"/>
              <a:t>🕒 </a:t>
            </a:r>
            <a:r>
              <a:rPr sz="1400" dirty="0" err="1"/>
              <a:t>Indicatori</a:t>
            </a:r>
            <a:r>
              <a:rPr sz="1400" dirty="0"/>
              <a:t> di </a:t>
            </a:r>
            <a:r>
              <a:rPr sz="1400" dirty="0" err="1"/>
              <a:t>prestazione</a:t>
            </a:r>
            <a:endParaRPr sz="1400" dirty="0"/>
          </a:p>
          <a:p>
            <a:pPr>
              <a:defRPr sz="1000"/>
            </a:pPr>
            <a:r>
              <a:rPr sz="1400" dirty="0"/>
              <a:t>Il tempo di </a:t>
            </a:r>
            <a:r>
              <a:rPr sz="1400" dirty="0" err="1"/>
              <a:t>esecuzione</a:t>
            </a:r>
            <a:r>
              <a:rPr sz="1400" dirty="0"/>
              <a:t> del </a:t>
            </a:r>
            <a:r>
              <a:rPr sz="1400" dirty="0" err="1"/>
              <a:t>ciclo</a:t>
            </a:r>
            <a:r>
              <a:rPr sz="1400" dirty="0"/>
              <a:t> di </a:t>
            </a:r>
            <a:r>
              <a:rPr sz="1400" dirty="0" err="1"/>
              <a:t>verifica</a:t>
            </a:r>
            <a:r>
              <a:rPr sz="1400" dirty="0"/>
              <a:t> delle </a:t>
            </a:r>
            <a:r>
              <a:rPr sz="1400" dirty="0" err="1"/>
              <a:t>righe</a:t>
            </a:r>
            <a:r>
              <a:rPr sz="1400" dirty="0"/>
              <a:t> </a:t>
            </a:r>
            <a:r>
              <a:rPr sz="1400" dirty="0" err="1"/>
              <a:t>d'ordine</a:t>
            </a:r>
            <a:r>
              <a:rPr sz="1400" dirty="0"/>
              <a:t> è </a:t>
            </a:r>
            <a:r>
              <a:rPr sz="1400" dirty="0" err="1"/>
              <a:t>misurato</a:t>
            </a:r>
            <a:r>
              <a:rPr sz="1400" dirty="0"/>
              <a:t> in </a:t>
            </a:r>
            <a:r>
              <a:rPr sz="1400" dirty="0" err="1"/>
              <a:t>numero</a:t>
            </a:r>
            <a:r>
              <a:rPr sz="1400" dirty="0"/>
              <a:t> di </a:t>
            </a:r>
            <a:r>
              <a:rPr sz="1400" dirty="0" err="1"/>
              <a:t>righe</a:t>
            </a:r>
            <a:r>
              <a:rPr sz="1400" dirty="0"/>
              <a:t> per </a:t>
            </a:r>
            <a:r>
              <a:rPr sz="1400" dirty="0" err="1"/>
              <a:t>ora</a:t>
            </a:r>
            <a:r>
              <a:rPr sz="1400" dirty="0"/>
              <a:t>.</a:t>
            </a:r>
            <a:br>
              <a:rPr sz="1400" dirty="0"/>
            </a:br>
            <a:br>
              <a:rPr sz="1400" dirty="0"/>
            </a:br>
            <a:r>
              <a:rPr sz="1400" dirty="0"/>
              <a:t>Il </a:t>
            </a:r>
            <a:r>
              <a:rPr sz="1400" dirty="0" err="1"/>
              <a:t>numero</a:t>
            </a:r>
            <a:r>
              <a:rPr sz="1400" dirty="0"/>
              <a:t> di </a:t>
            </a:r>
            <a:r>
              <a:rPr sz="1400" dirty="0" err="1"/>
              <a:t>righe</a:t>
            </a:r>
            <a:r>
              <a:rPr sz="1400" dirty="0"/>
              <a:t> </a:t>
            </a:r>
            <a:r>
              <a:rPr sz="1400" dirty="0" err="1"/>
              <a:t>verificate</a:t>
            </a:r>
            <a:r>
              <a:rPr sz="1400" dirty="0"/>
              <a:t> rispetto al </a:t>
            </a:r>
            <a:r>
              <a:rPr sz="1400" dirty="0" err="1"/>
              <a:t>numero</a:t>
            </a:r>
            <a:r>
              <a:rPr sz="1400" dirty="0"/>
              <a:t> </a:t>
            </a:r>
            <a:r>
              <a:rPr sz="1400" dirty="0" err="1"/>
              <a:t>totale</a:t>
            </a:r>
            <a:r>
              <a:rPr sz="1400" dirty="0"/>
              <a:t> di </a:t>
            </a:r>
            <a:r>
              <a:rPr sz="1400" dirty="0" err="1"/>
              <a:t>righe</a:t>
            </a:r>
            <a:r>
              <a:rPr sz="1400" dirty="0"/>
              <a:t> è un </a:t>
            </a:r>
            <a:r>
              <a:rPr sz="1400" dirty="0" err="1"/>
              <a:t>indicatore</a:t>
            </a:r>
            <a:r>
              <a:rPr sz="1400" dirty="0"/>
              <a:t> </a:t>
            </a:r>
            <a:r>
              <a:rPr sz="1400" dirty="0" err="1"/>
              <a:t>chiave</a:t>
            </a:r>
            <a:r>
              <a:rPr sz="1400" dirty="0"/>
              <a:t>.</a:t>
            </a:r>
          </a:p>
        </p:txBody>
      </p:sp>
      <p:sp>
        <p:nvSpPr>
          <p:cNvPr id="6" name="TextBox 5"/>
          <p:cNvSpPr txBox="1"/>
          <p:nvPr/>
        </p:nvSpPr>
        <p:spPr>
          <a:xfrm>
            <a:off x="5732585" y="1690689"/>
            <a:ext cx="2725615" cy="3272691"/>
          </a:xfrm>
          <a:prstGeom prst="rect">
            <a:avLst/>
          </a:prstGeom>
          <a:noFill/>
        </p:spPr>
        <p:txBody>
          <a:bodyPr wrap="square">
            <a:spAutoFit/>
          </a:bodyPr>
          <a:lstStyle/>
          <a:p>
            <a:endParaRPr sz="3200" dirty="0"/>
          </a:p>
          <a:p>
            <a:pPr>
              <a:spcAft>
                <a:spcPts val="800"/>
              </a:spcAft>
              <a:defRPr sz="1200" b="1"/>
            </a:pPr>
            <a:r>
              <a:rPr sz="1400" dirty="0"/>
              <a:t>📋 </a:t>
            </a:r>
            <a:r>
              <a:rPr sz="1400" dirty="0" err="1"/>
              <a:t>Criticità</a:t>
            </a:r>
            <a:r>
              <a:rPr sz="1400" dirty="0"/>
              <a:t> e </a:t>
            </a:r>
            <a:r>
              <a:rPr sz="1400" dirty="0" err="1"/>
              <a:t>punti</a:t>
            </a:r>
            <a:r>
              <a:rPr sz="1400" dirty="0"/>
              <a:t> di </a:t>
            </a:r>
            <a:r>
              <a:rPr sz="1400" dirty="0" err="1"/>
              <a:t>inefficienza</a:t>
            </a:r>
            <a:endParaRPr sz="1400" dirty="0"/>
          </a:p>
          <a:p>
            <a:pPr>
              <a:defRPr sz="1000"/>
            </a:pPr>
            <a:r>
              <a:rPr sz="1400" dirty="0"/>
              <a:t>Il </a:t>
            </a:r>
            <a:r>
              <a:rPr sz="1400" dirty="0" err="1"/>
              <a:t>processo</a:t>
            </a:r>
            <a:r>
              <a:rPr sz="1400" dirty="0"/>
              <a:t> </a:t>
            </a:r>
            <a:r>
              <a:rPr sz="1400" dirty="0" err="1"/>
              <a:t>attuale</a:t>
            </a:r>
            <a:r>
              <a:rPr sz="1400" dirty="0"/>
              <a:t> </a:t>
            </a:r>
            <a:r>
              <a:rPr sz="1400" dirty="0" err="1"/>
              <a:t>presenta</a:t>
            </a:r>
            <a:r>
              <a:rPr sz="1400" dirty="0"/>
              <a:t> </a:t>
            </a:r>
            <a:r>
              <a:rPr sz="1400" dirty="0" err="1"/>
              <a:t>numerose</a:t>
            </a:r>
            <a:r>
              <a:rPr sz="1400" dirty="0"/>
              <a:t> </a:t>
            </a:r>
            <a:r>
              <a:rPr sz="1400" dirty="0" err="1"/>
              <a:t>attività</a:t>
            </a:r>
            <a:r>
              <a:rPr sz="1400" dirty="0"/>
              <a:t> </a:t>
            </a:r>
            <a:r>
              <a:rPr sz="1400" dirty="0" err="1"/>
              <a:t>che</a:t>
            </a:r>
            <a:r>
              <a:rPr sz="1400" dirty="0"/>
              <a:t> </a:t>
            </a:r>
            <a:r>
              <a:rPr sz="1400" dirty="0" err="1"/>
              <a:t>richiedono</a:t>
            </a:r>
            <a:r>
              <a:rPr sz="1400" dirty="0"/>
              <a:t> </a:t>
            </a:r>
            <a:r>
              <a:rPr sz="1400" dirty="0" err="1"/>
              <a:t>l'intervento</a:t>
            </a:r>
            <a:r>
              <a:rPr sz="1400" dirty="0"/>
              <a:t> </a:t>
            </a:r>
            <a:r>
              <a:rPr sz="1400" dirty="0" err="1"/>
              <a:t>umano</a:t>
            </a:r>
            <a:r>
              <a:rPr sz="1400" dirty="0"/>
              <a:t> e </a:t>
            </a:r>
            <a:r>
              <a:rPr sz="1400" dirty="0" err="1"/>
              <a:t>l'uso</a:t>
            </a:r>
            <a:r>
              <a:rPr sz="1400" dirty="0"/>
              <a:t> di </a:t>
            </a:r>
            <a:r>
              <a:rPr sz="1400" dirty="0" err="1"/>
              <a:t>strumenti</a:t>
            </a:r>
            <a:r>
              <a:rPr sz="1400" dirty="0"/>
              <a:t> </a:t>
            </a:r>
            <a:r>
              <a:rPr sz="1400" dirty="0" err="1"/>
              <a:t>personali</a:t>
            </a:r>
            <a:r>
              <a:rPr sz="1400" dirty="0"/>
              <a:t>.</a:t>
            </a:r>
            <a:br>
              <a:rPr sz="1400" dirty="0"/>
            </a:br>
            <a:br>
              <a:rPr sz="1400" dirty="0"/>
            </a:br>
            <a:r>
              <a:rPr sz="1400" dirty="0"/>
              <a:t>La </a:t>
            </a:r>
            <a:r>
              <a:rPr sz="1400" dirty="0" err="1"/>
              <a:t>necessità</a:t>
            </a:r>
            <a:r>
              <a:rPr sz="1400" dirty="0"/>
              <a:t> di </a:t>
            </a:r>
            <a:r>
              <a:rPr sz="1400" dirty="0" err="1"/>
              <a:t>recuperare</a:t>
            </a:r>
            <a:r>
              <a:rPr sz="1400" dirty="0"/>
              <a:t> informazioni disperse </a:t>
            </a:r>
            <a:r>
              <a:rPr sz="1400" dirty="0" err="1"/>
              <a:t>nel</a:t>
            </a:r>
            <a:r>
              <a:rPr sz="1400" dirty="0"/>
              <a:t> client di </a:t>
            </a:r>
            <a:r>
              <a:rPr sz="1400" dirty="0" err="1"/>
              <a:t>gestione</a:t>
            </a:r>
            <a:r>
              <a:rPr sz="1400" dirty="0"/>
              <a:t> </a:t>
            </a:r>
            <a:r>
              <a:rPr sz="1400" dirty="0" err="1"/>
              <a:t>della</a:t>
            </a:r>
            <a:r>
              <a:rPr sz="1400" dirty="0"/>
              <a:t> </a:t>
            </a:r>
            <a:r>
              <a:rPr sz="1400" dirty="0" err="1"/>
              <a:t>posta</a:t>
            </a:r>
            <a:r>
              <a:rPr sz="1400" dirty="0"/>
              <a:t> </a:t>
            </a:r>
            <a:r>
              <a:rPr sz="1400" dirty="0" err="1"/>
              <a:t>elettronica</a:t>
            </a:r>
            <a:r>
              <a:rPr sz="1400" dirty="0"/>
              <a:t> è </a:t>
            </a:r>
            <a:r>
              <a:rPr sz="1400" dirty="0" err="1"/>
              <a:t>un'inefficienza</a:t>
            </a:r>
            <a:r>
              <a:rPr sz="1400" dirty="0"/>
              <a:t> </a:t>
            </a:r>
            <a:r>
              <a:rPr sz="1400" dirty="0" err="1"/>
              <a:t>significativa</a:t>
            </a:r>
            <a:r>
              <a:rPr sz="14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pPr>
            <a:r>
              <a:t>Approcci e Metodi per l'Analisi del Processo</a:t>
            </a:r>
          </a:p>
        </p:txBody>
      </p:sp>
      <p:sp>
        <p:nvSpPr>
          <p:cNvPr id="3" name="TextBox 2"/>
          <p:cNvSpPr txBox="1"/>
          <p:nvPr/>
        </p:nvSpPr>
        <p:spPr>
          <a:xfrm>
            <a:off x="457200" y="1594337"/>
            <a:ext cx="3927231" cy="1754326"/>
          </a:xfrm>
          <a:prstGeom prst="rect">
            <a:avLst/>
          </a:prstGeom>
          <a:noFill/>
        </p:spPr>
        <p:txBody>
          <a:bodyPr wrap="square">
            <a:spAutoFit/>
          </a:bodyPr>
          <a:lstStyle/>
          <a:p>
            <a:endParaRPr sz="2400"/>
          </a:p>
          <a:p>
            <a:pPr>
              <a:defRPr sz="1400" b="1"/>
            </a:pPr>
            <a:r>
              <a:t>📁 Metodi di Raccolta Dati</a:t>
            </a:r>
          </a:p>
          <a:p>
            <a:pPr>
              <a:defRPr sz="1100"/>
            </a:pPr>
            <a:r>
              <a:rPr sz="1400"/>
              <a:t>Raccolta dei dati prevalentemente attraverso la documentazione aziendale.</a:t>
            </a:r>
            <a:br>
              <a:rPr sz="1400"/>
            </a:br>
            <a:br>
              <a:rPr sz="1400"/>
            </a:br>
            <a:r>
              <a:rPr sz="1400"/>
              <a:t>Utilizzo di risorse digitali come email e documenti di sistema.</a:t>
            </a:r>
          </a:p>
        </p:txBody>
      </p:sp>
      <p:sp>
        <p:nvSpPr>
          <p:cNvPr id="4" name="TextBox 3"/>
          <p:cNvSpPr txBox="1"/>
          <p:nvPr/>
        </p:nvSpPr>
        <p:spPr>
          <a:xfrm>
            <a:off x="4572000" y="1594337"/>
            <a:ext cx="3927231" cy="1754326"/>
          </a:xfrm>
          <a:prstGeom prst="rect">
            <a:avLst/>
          </a:prstGeom>
          <a:noFill/>
        </p:spPr>
        <p:txBody>
          <a:bodyPr wrap="square">
            <a:spAutoFit/>
          </a:bodyPr>
          <a:lstStyle/>
          <a:p>
            <a:endParaRPr sz="2400" dirty="0"/>
          </a:p>
          <a:p>
            <a:pPr>
              <a:defRPr sz="1400" b="1"/>
            </a:pPr>
            <a:r>
              <a:rPr dirty="0"/>
              <a:t>🎙️ </a:t>
            </a:r>
            <a:r>
              <a:rPr dirty="0" err="1"/>
              <a:t>Interviste</a:t>
            </a:r>
            <a:r>
              <a:rPr dirty="0"/>
              <a:t> ai </a:t>
            </a:r>
            <a:r>
              <a:rPr dirty="0" err="1"/>
              <a:t>Dipendenti</a:t>
            </a:r>
            <a:endParaRPr dirty="0"/>
          </a:p>
          <a:p>
            <a:pPr>
              <a:defRPr sz="1100"/>
            </a:pPr>
            <a:r>
              <a:rPr sz="1400" dirty="0" err="1"/>
              <a:t>Interviste</a:t>
            </a:r>
            <a:r>
              <a:rPr sz="1400" dirty="0"/>
              <a:t> </a:t>
            </a:r>
            <a:r>
              <a:rPr sz="1400" dirty="0" err="1"/>
              <a:t>dirette</a:t>
            </a:r>
            <a:r>
              <a:rPr sz="1400" dirty="0"/>
              <a:t> con </a:t>
            </a:r>
            <a:r>
              <a:rPr sz="1400" dirty="0" err="1"/>
              <a:t>i</a:t>
            </a:r>
            <a:r>
              <a:rPr sz="1400" dirty="0"/>
              <a:t> </a:t>
            </a:r>
            <a:r>
              <a:rPr sz="1400" dirty="0" err="1"/>
              <a:t>dipendenti</a:t>
            </a:r>
            <a:r>
              <a:rPr sz="1400" dirty="0"/>
              <a:t> per </a:t>
            </a:r>
            <a:r>
              <a:rPr sz="1400" dirty="0" err="1"/>
              <a:t>raccogliere</a:t>
            </a:r>
            <a:r>
              <a:rPr sz="1400" dirty="0"/>
              <a:t> informazioni sui </a:t>
            </a:r>
            <a:r>
              <a:rPr sz="1400" dirty="0" err="1"/>
              <a:t>processi</a:t>
            </a:r>
            <a:r>
              <a:rPr sz="1400" dirty="0"/>
              <a:t>.</a:t>
            </a:r>
            <a:br>
              <a:rPr sz="1400" dirty="0"/>
            </a:br>
            <a:br>
              <a:rPr sz="1400" dirty="0"/>
            </a:br>
            <a:r>
              <a:rPr sz="1400" dirty="0"/>
              <a:t>Le </a:t>
            </a:r>
            <a:r>
              <a:rPr sz="1400" dirty="0" err="1"/>
              <a:t>interviste</a:t>
            </a:r>
            <a:r>
              <a:rPr sz="1400" dirty="0"/>
              <a:t> </a:t>
            </a:r>
            <a:r>
              <a:rPr sz="1400" dirty="0" err="1"/>
              <a:t>possono</a:t>
            </a:r>
            <a:r>
              <a:rPr sz="1400" dirty="0"/>
              <a:t> </a:t>
            </a:r>
            <a:r>
              <a:rPr sz="1400" dirty="0" err="1"/>
              <a:t>rivelare</a:t>
            </a:r>
            <a:r>
              <a:rPr sz="1400" dirty="0"/>
              <a:t> </a:t>
            </a:r>
            <a:r>
              <a:rPr sz="1400" dirty="0" err="1"/>
              <a:t>dettagli</a:t>
            </a:r>
            <a:r>
              <a:rPr sz="1400" dirty="0"/>
              <a:t> non </a:t>
            </a:r>
            <a:r>
              <a:rPr sz="1400" dirty="0" err="1"/>
              <a:t>documentati</a:t>
            </a:r>
            <a:r>
              <a:rPr sz="1400" dirty="0"/>
              <a:t>.</a:t>
            </a:r>
          </a:p>
        </p:txBody>
      </p:sp>
      <p:sp>
        <p:nvSpPr>
          <p:cNvPr id="5" name="TextBox 4"/>
          <p:cNvSpPr txBox="1"/>
          <p:nvPr/>
        </p:nvSpPr>
        <p:spPr>
          <a:xfrm>
            <a:off x="457200" y="3657600"/>
            <a:ext cx="3927231" cy="1538883"/>
          </a:xfrm>
          <a:prstGeom prst="rect">
            <a:avLst/>
          </a:prstGeom>
          <a:noFill/>
        </p:spPr>
        <p:txBody>
          <a:bodyPr wrap="square">
            <a:spAutoFit/>
          </a:bodyPr>
          <a:lstStyle/>
          <a:p>
            <a:endParaRPr sz="2400" dirty="0"/>
          </a:p>
          <a:p>
            <a:pPr>
              <a:defRPr sz="1400" b="1"/>
            </a:pPr>
            <a:r>
              <a:rPr dirty="0"/>
              <a:t>🔍 </a:t>
            </a:r>
            <a:r>
              <a:rPr dirty="0" err="1"/>
              <a:t>Analisi</a:t>
            </a:r>
            <a:r>
              <a:rPr dirty="0"/>
              <a:t> </a:t>
            </a:r>
            <a:r>
              <a:rPr dirty="0" err="1"/>
              <a:t>della</a:t>
            </a:r>
            <a:r>
              <a:rPr dirty="0"/>
              <a:t> </a:t>
            </a:r>
            <a:r>
              <a:rPr dirty="0" err="1"/>
              <a:t>Documentazione</a:t>
            </a:r>
            <a:endParaRPr dirty="0"/>
          </a:p>
          <a:p>
            <a:pPr>
              <a:defRPr sz="1100"/>
            </a:pPr>
            <a:r>
              <a:rPr sz="1400" dirty="0" err="1"/>
              <a:t>Analisi</a:t>
            </a:r>
            <a:r>
              <a:rPr sz="1400" dirty="0"/>
              <a:t> </a:t>
            </a:r>
            <a:r>
              <a:rPr sz="1400" dirty="0" err="1"/>
              <a:t>della</a:t>
            </a:r>
            <a:r>
              <a:rPr sz="1400" dirty="0"/>
              <a:t> </a:t>
            </a:r>
            <a:r>
              <a:rPr sz="1400" dirty="0" err="1"/>
              <a:t>documentazione</a:t>
            </a:r>
            <a:r>
              <a:rPr sz="1400" dirty="0"/>
              <a:t> </a:t>
            </a:r>
            <a:r>
              <a:rPr sz="1400" dirty="0" err="1"/>
              <a:t>aziendale</a:t>
            </a:r>
            <a:r>
              <a:rPr sz="1400" dirty="0"/>
              <a:t> per </a:t>
            </a:r>
            <a:r>
              <a:rPr sz="1400" dirty="0" err="1"/>
              <a:t>comprendere</a:t>
            </a:r>
            <a:r>
              <a:rPr sz="1400" dirty="0"/>
              <a:t> le procedure </a:t>
            </a:r>
            <a:r>
              <a:rPr sz="1400" dirty="0" err="1"/>
              <a:t>esistenti</a:t>
            </a:r>
            <a:r>
              <a:rPr sz="1400" dirty="0"/>
              <a:t>.</a:t>
            </a:r>
            <a:br>
              <a:rPr sz="1400" dirty="0"/>
            </a:br>
            <a:br>
              <a:rPr sz="1400" dirty="0"/>
            </a:br>
            <a:r>
              <a:rPr sz="1400" dirty="0"/>
              <a:t>Include report e </a:t>
            </a:r>
            <a:r>
              <a:rPr sz="1400" dirty="0" err="1"/>
              <a:t>registrazioni</a:t>
            </a:r>
            <a:r>
              <a:rPr sz="1400" dirty="0"/>
              <a:t> di </a:t>
            </a:r>
            <a:r>
              <a:rPr sz="1400" dirty="0" err="1"/>
              <a:t>processo</a:t>
            </a:r>
            <a:r>
              <a:rPr sz="1400" dirty="0"/>
              <a:t>.</a:t>
            </a:r>
          </a:p>
        </p:txBody>
      </p:sp>
      <p:sp>
        <p:nvSpPr>
          <p:cNvPr id="6" name="TextBox 5"/>
          <p:cNvSpPr txBox="1"/>
          <p:nvPr/>
        </p:nvSpPr>
        <p:spPr>
          <a:xfrm>
            <a:off x="4572000" y="3657600"/>
            <a:ext cx="3927231" cy="1107996"/>
          </a:xfrm>
          <a:prstGeom prst="rect">
            <a:avLst/>
          </a:prstGeom>
          <a:noFill/>
        </p:spPr>
        <p:txBody>
          <a:bodyPr wrap="square">
            <a:spAutoFit/>
          </a:bodyPr>
          <a:lstStyle/>
          <a:p>
            <a:endParaRPr sz="2400" dirty="0"/>
          </a:p>
          <a:p>
            <a:pPr>
              <a:defRPr sz="1400" b="1"/>
            </a:pPr>
            <a:r>
              <a:rPr lang="en-US" dirty="0"/>
              <a:t>✅</a:t>
            </a:r>
            <a:r>
              <a:rPr dirty="0"/>
              <a:t> </a:t>
            </a:r>
            <a:r>
              <a:rPr lang="en-US" dirty="0" err="1"/>
              <a:t>Validazione</a:t>
            </a:r>
            <a:r>
              <a:rPr lang="en-US" dirty="0"/>
              <a:t> </a:t>
            </a:r>
            <a:r>
              <a:rPr lang="en-US" dirty="0" err="1"/>
              <a:t>collaborativa</a:t>
            </a:r>
            <a:endParaRPr dirty="0"/>
          </a:p>
          <a:p>
            <a:pPr>
              <a:defRPr sz="1100"/>
            </a:pPr>
            <a:r>
              <a:rPr lang="en-US" sz="1400" dirty="0" err="1"/>
              <a:t>Simulazioni</a:t>
            </a:r>
            <a:r>
              <a:rPr lang="en-US" sz="1400" dirty="0"/>
              <a:t> operative e </a:t>
            </a:r>
            <a:r>
              <a:rPr lang="en-US" sz="1400" dirty="0" err="1"/>
              <a:t>conferma</a:t>
            </a:r>
            <a:r>
              <a:rPr lang="en-US" sz="1400" dirty="0"/>
              <a:t> </a:t>
            </a:r>
            <a:r>
              <a:rPr lang="en-US" sz="1400" dirty="0" err="1"/>
              <a:t>della</a:t>
            </a:r>
            <a:r>
              <a:rPr lang="en-US" sz="1400" dirty="0"/>
              <a:t> </a:t>
            </a:r>
            <a:r>
              <a:rPr lang="en-US" sz="1400" dirty="0" err="1"/>
              <a:t>mappature</a:t>
            </a:r>
            <a:r>
              <a:rPr lang="en-US" sz="1400" dirty="0"/>
              <a:t> da parte </a:t>
            </a:r>
            <a:r>
              <a:rPr lang="en-US" sz="1400" dirty="0" err="1"/>
              <a:t>degli</a:t>
            </a:r>
            <a:r>
              <a:rPr lang="en-US" sz="1400" dirty="0"/>
              <a:t> </a:t>
            </a:r>
            <a:r>
              <a:rPr lang="en-US" sz="1400" dirty="0" err="1"/>
              <a:t>attori</a:t>
            </a:r>
            <a:r>
              <a:rPr lang="en-US" sz="1400" dirty="0"/>
              <a:t>.</a:t>
            </a: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pPr>
            <a:r>
              <a:t>Modello CATWOE per l'Analisi del Processo</a:t>
            </a:r>
          </a:p>
        </p:txBody>
      </p:sp>
      <p:sp>
        <p:nvSpPr>
          <p:cNvPr id="3" name="TextBox 2"/>
          <p:cNvSpPr txBox="1"/>
          <p:nvPr/>
        </p:nvSpPr>
        <p:spPr>
          <a:xfrm>
            <a:off x="457199" y="1371600"/>
            <a:ext cx="2397211" cy="2072362"/>
          </a:xfrm>
          <a:prstGeom prst="rect">
            <a:avLst/>
          </a:prstGeom>
          <a:noFill/>
        </p:spPr>
        <p:txBody>
          <a:bodyPr wrap="square">
            <a:spAutoFit/>
          </a:bodyPr>
          <a:lstStyle/>
          <a:p>
            <a:endParaRPr sz="2400" dirty="0"/>
          </a:p>
          <a:p>
            <a:pPr>
              <a:spcAft>
                <a:spcPts val="800"/>
              </a:spcAft>
              <a:defRPr sz="1400" b="1"/>
            </a:pPr>
            <a:r>
              <a:rPr dirty="0"/>
              <a:t>📋 </a:t>
            </a:r>
            <a:r>
              <a:rPr dirty="0" err="1"/>
              <a:t>Client</a:t>
            </a:r>
            <a:r>
              <a:rPr lang="en-US" dirty="0" err="1"/>
              <a:t>e</a:t>
            </a:r>
            <a:endParaRPr dirty="0"/>
          </a:p>
          <a:p>
            <a:pPr>
              <a:defRPr sz="1100"/>
            </a:pPr>
            <a:r>
              <a:rPr sz="1400" dirty="0"/>
              <a:t>TECNARREDO è il </a:t>
            </a:r>
            <a:r>
              <a:rPr sz="1400" dirty="0" err="1"/>
              <a:t>diretto</a:t>
            </a:r>
            <a:r>
              <a:rPr sz="1400" dirty="0"/>
              <a:t> </a:t>
            </a:r>
            <a:r>
              <a:rPr sz="1400" dirty="0" err="1"/>
              <a:t>interessato</a:t>
            </a:r>
            <a:r>
              <a:rPr sz="1400" dirty="0"/>
              <a:t> del </a:t>
            </a:r>
            <a:r>
              <a:rPr sz="1400" dirty="0" err="1"/>
              <a:t>processo</a:t>
            </a:r>
            <a:r>
              <a:rPr sz="1400" dirty="0"/>
              <a:t>.</a:t>
            </a:r>
            <a:br>
              <a:rPr sz="1400" dirty="0"/>
            </a:br>
            <a:br>
              <a:rPr sz="1400" dirty="0"/>
            </a:br>
            <a:r>
              <a:rPr sz="1400" dirty="0"/>
              <a:t>La </a:t>
            </a:r>
            <a:r>
              <a:rPr sz="1400" dirty="0" err="1"/>
              <a:t>lavorazione</a:t>
            </a:r>
            <a:r>
              <a:rPr sz="1400" dirty="0"/>
              <a:t> </a:t>
            </a:r>
            <a:r>
              <a:rPr sz="1400" dirty="0" err="1"/>
              <a:t>dell'ordine</a:t>
            </a:r>
            <a:r>
              <a:rPr sz="1400" dirty="0"/>
              <a:t> </a:t>
            </a:r>
            <a:r>
              <a:rPr sz="1400" dirty="0" err="1"/>
              <a:t>ricevuto</a:t>
            </a:r>
            <a:r>
              <a:rPr sz="1400" dirty="0"/>
              <a:t> </a:t>
            </a:r>
            <a:r>
              <a:rPr sz="1400" dirty="0" err="1"/>
              <a:t>deve</a:t>
            </a:r>
            <a:r>
              <a:rPr sz="1400" dirty="0"/>
              <a:t> </a:t>
            </a:r>
            <a:r>
              <a:rPr sz="1400" dirty="0" err="1"/>
              <a:t>essere</a:t>
            </a:r>
            <a:r>
              <a:rPr sz="1400" dirty="0"/>
              <a:t> </a:t>
            </a:r>
            <a:r>
              <a:rPr sz="1400" dirty="0" err="1"/>
              <a:t>corretta</a:t>
            </a:r>
            <a:r>
              <a:rPr sz="1400" dirty="0"/>
              <a:t>.</a:t>
            </a:r>
          </a:p>
        </p:txBody>
      </p:sp>
      <p:sp>
        <p:nvSpPr>
          <p:cNvPr id="4" name="TextBox 3"/>
          <p:cNvSpPr txBox="1"/>
          <p:nvPr/>
        </p:nvSpPr>
        <p:spPr>
          <a:xfrm>
            <a:off x="3200399" y="1371600"/>
            <a:ext cx="2397211" cy="2072362"/>
          </a:xfrm>
          <a:prstGeom prst="rect">
            <a:avLst/>
          </a:prstGeom>
          <a:noFill/>
        </p:spPr>
        <p:txBody>
          <a:bodyPr wrap="square">
            <a:spAutoFit/>
          </a:bodyPr>
          <a:lstStyle/>
          <a:p>
            <a:endParaRPr sz="2400" dirty="0"/>
          </a:p>
          <a:p>
            <a:pPr>
              <a:spcAft>
                <a:spcPts val="800"/>
              </a:spcAft>
              <a:defRPr sz="1400" b="1"/>
            </a:pPr>
            <a:r>
              <a:rPr dirty="0"/>
              <a:t>💼 </a:t>
            </a:r>
            <a:r>
              <a:rPr dirty="0" err="1"/>
              <a:t>Attori</a:t>
            </a:r>
            <a:endParaRPr dirty="0"/>
          </a:p>
          <a:p>
            <a:pPr>
              <a:defRPr sz="1100"/>
            </a:pPr>
            <a:r>
              <a:rPr sz="1400" dirty="0"/>
              <a:t>DIPENDENTE </a:t>
            </a:r>
            <a:r>
              <a:rPr sz="1400" dirty="0" err="1"/>
              <a:t>della</a:t>
            </a:r>
            <a:r>
              <a:rPr sz="1400" dirty="0"/>
              <a:t> TECNARREDO.</a:t>
            </a:r>
            <a:br>
              <a:rPr sz="1400" dirty="0"/>
            </a:br>
            <a:br>
              <a:rPr sz="1400" dirty="0"/>
            </a:br>
            <a:r>
              <a:rPr sz="1400" dirty="0"/>
              <a:t>CLIENTE_TOP è </a:t>
            </a:r>
            <a:r>
              <a:rPr sz="1400" dirty="0" err="1"/>
              <a:t>coinvolto</a:t>
            </a:r>
            <a:r>
              <a:rPr sz="1400" dirty="0"/>
              <a:t> </a:t>
            </a:r>
            <a:r>
              <a:rPr sz="1400" dirty="0" err="1"/>
              <a:t>nella</a:t>
            </a:r>
            <a:r>
              <a:rPr sz="1400" dirty="0"/>
              <a:t> </a:t>
            </a:r>
            <a:r>
              <a:rPr sz="1400" dirty="0" err="1"/>
              <a:t>lavorazione</a:t>
            </a:r>
            <a:r>
              <a:rPr sz="1400" dirty="0"/>
              <a:t> </a:t>
            </a:r>
            <a:r>
              <a:rPr sz="1400" dirty="0" err="1"/>
              <a:t>degli</a:t>
            </a:r>
            <a:r>
              <a:rPr sz="1400" dirty="0"/>
              <a:t> </a:t>
            </a:r>
            <a:r>
              <a:rPr sz="1400" dirty="0" err="1"/>
              <a:t>ordini</a:t>
            </a:r>
            <a:r>
              <a:rPr sz="1400" dirty="0"/>
              <a:t>.</a:t>
            </a:r>
          </a:p>
        </p:txBody>
      </p:sp>
      <p:sp>
        <p:nvSpPr>
          <p:cNvPr id="5" name="TextBox 4"/>
          <p:cNvSpPr txBox="1"/>
          <p:nvPr/>
        </p:nvSpPr>
        <p:spPr>
          <a:xfrm>
            <a:off x="5943599" y="1371600"/>
            <a:ext cx="2397211" cy="2287806"/>
          </a:xfrm>
          <a:prstGeom prst="rect">
            <a:avLst/>
          </a:prstGeom>
          <a:noFill/>
        </p:spPr>
        <p:txBody>
          <a:bodyPr wrap="square">
            <a:spAutoFit/>
          </a:bodyPr>
          <a:lstStyle/>
          <a:p>
            <a:endParaRPr sz="2400" dirty="0"/>
          </a:p>
          <a:p>
            <a:pPr>
              <a:spcAft>
                <a:spcPts val="800"/>
              </a:spcAft>
              <a:defRPr sz="1400" b="1"/>
            </a:pPr>
            <a:r>
              <a:rPr dirty="0"/>
              <a:t>⚙️ </a:t>
            </a:r>
            <a:r>
              <a:rPr dirty="0" err="1"/>
              <a:t>Trasformazion</a:t>
            </a:r>
            <a:r>
              <a:rPr lang="en-US" dirty="0" err="1"/>
              <a:t>e</a:t>
            </a:r>
            <a:endParaRPr dirty="0"/>
          </a:p>
          <a:p>
            <a:pPr>
              <a:defRPr sz="1100"/>
            </a:pPr>
            <a:r>
              <a:rPr sz="1400" dirty="0"/>
              <a:t>Il </a:t>
            </a:r>
            <a:r>
              <a:rPr sz="1400" dirty="0" err="1"/>
              <a:t>processo</a:t>
            </a:r>
            <a:r>
              <a:rPr sz="1400" dirty="0"/>
              <a:t> </a:t>
            </a:r>
            <a:r>
              <a:rPr sz="1400" dirty="0" err="1"/>
              <a:t>trasforma</a:t>
            </a:r>
            <a:r>
              <a:rPr sz="1400" dirty="0"/>
              <a:t> </a:t>
            </a:r>
            <a:r>
              <a:rPr sz="1400" dirty="0" err="1"/>
              <a:t>una</a:t>
            </a:r>
            <a:r>
              <a:rPr sz="1400" dirty="0"/>
              <a:t> richiesta di </a:t>
            </a:r>
            <a:r>
              <a:rPr sz="1400" dirty="0" err="1"/>
              <a:t>ordine</a:t>
            </a:r>
            <a:r>
              <a:rPr sz="1400" dirty="0"/>
              <a:t> in </a:t>
            </a:r>
            <a:r>
              <a:rPr sz="1400" dirty="0" err="1"/>
              <a:t>semilavorati</a:t>
            </a:r>
            <a:r>
              <a:rPr sz="1400" dirty="0"/>
              <a:t>.</a:t>
            </a:r>
            <a:br>
              <a:rPr sz="1400" dirty="0"/>
            </a:br>
            <a:br>
              <a:rPr sz="1400" dirty="0"/>
            </a:br>
            <a:r>
              <a:rPr sz="1400" dirty="0"/>
              <a:t>Deve </a:t>
            </a:r>
            <a:r>
              <a:rPr sz="1400" dirty="0" err="1"/>
              <a:t>garantire</a:t>
            </a:r>
            <a:r>
              <a:rPr sz="1400" dirty="0"/>
              <a:t> </a:t>
            </a:r>
            <a:r>
              <a:rPr sz="1400" dirty="0" err="1"/>
              <a:t>l'accuratezza</a:t>
            </a:r>
            <a:r>
              <a:rPr sz="1400" dirty="0"/>
              <a:t> </a:t>
            </a:r>
            <a:r>
              <a:rPr sz="1400" dirty="0" err="1"/>
              <a:t>nella</a:t>
            </a:r>
            <a:r>
              <a:rPr sz="1400" dirty="0"/>
              <a:t> </a:t>
            </a:r>
            <a:r>
              <a:rPr sz="1400" dirty="0" err="1"/>
              <a:t>lavorazione</a:t>
            </a:r>
            <a:r>
              <a:rPr sz="1400" dirty="0"/>
              <a:t> </a:t>
            </a:r>
            <a:r>
              <a:rPr sz="1400" dirty="0" err="1"/>
              <a:t>degli</a:t>
            </a:r>
            <a:r>
              <a:rPr sz="1400" dirty="0"/>
              <a:t> </a:t>
            </a:r>
            <a:r>
              <a:rPr sz="1400" dirty="0" err="1"/>
              <a:t>ordini</a:t>
            </a:r>
            <a:r>
              <a:rPr sz="1400" dirty="0"/>
              <a:t>.</a:t>
            </a:r>
          </a:p>
        </p:txBody>
      </p:sp>
      <p:sp>
        <p:nvSpPr>
          <p:cNvPr id="6" name="TextBox 5"/>
          <p:cNvSpPr txBox="1"/>
          <p:nvPr/>
        </p:nvSpPr>
        <p:spPr>
          <a:xfrm>
            <a:off x="457199" y="4122391"/>
            <a:ext cx="2397211" cy="1918474"/>
          </a:xfrm>
          <a:prstGeom prst="rect">
            <a:avLst/>
          </a:prstGeom>
          <a:noFill/>
        </p:spPr>
        <p:txBody>
          <a:bodyPr wrap="square">
            <a:spAutoFit/>
          </a:bodyPr>
          <a:lstStyle/>
          <a:p>
            <a:pPr>
              <a:spcAft>
                <a:spcPts val="800"/>
              </a:spcAft>
              <a:defRPr sz="1400" b="1"/>
            </a:pPr>
            <a:r>
              <a:rPr dirty="0"/>
              <a:t>🌐 </a:t>
            </a:r>
            <a:r>
              <a:rPr dirty="0" err="1"/>
              <a:t>Visione</a:t>
            </a:r>
            <a:r>
              <a:rPr dirty="0"/>
              <a:t> del Mondo</a:t>
            </a:r>
          </a:p>
          <a:p>
            <a:pPr>
              <a:defRPr sz="1100"/>
            </a:pPr>
            <a:r>
              <a:rPr sz="1400" dirty="0"/>
              <a:t>La </a:t>
            </a:r>
            <a:r>
              <a:rPr sz="1400" dirty="0" err="1"/>
              <a:t>riduzione</a:t>
            </a:r>
            <a:r>
              <a:rPr sz="1400" dirty="0"/>
              <a:t> </a:t>
            </a:r>
            <a:r>
              <a:rPr sz="1400" dirty="0" err="1"/>
              <a:t>dei</a:t>
            </a:r>
            <a:r>
              <a:rPr sz="1400" dirty="0"/>
              <a:t> </a:t>
            </a:r>
            <a:r>
              <a:rPr sz="1400" dirty="0" err="1"/>
              <a:t>contenziosi</a:t>
            </a:r>
            <a:r>
              <a:rPr sz="1400" dirty="0"/>
              <a:t> </a:t>
            </a:r>
            <a:r>
              <a:rPr sz="1400" dirty="0" err="1"/>
              <a:t>limita</a:t>
            </a:r>
            <a:r>
              <a:rPr sz="1400" dirty="0"/>
              <a:t> </a:t>
            </a:r>
            <a:r>
              <a:rPr sz="1400" dirty="0" err="1"/>
              <a:t>i</a:t>
            </a:r>
            <a:r>
              <a:rPr sz="1400" dirty="0"/>
              <a:t> </a:t>
            </a:r>
            <a:r>
              <a:rPr sz="1400" dirty="0" err="1"/>
              <a:t>ritardi</a:t>
            </a:r>
            <a:r>
              <a:rPr sz="1400" dirty="0"/>
              <a:t> </a:t>
            </a:r>
            <a:r>
              <a:rPr sz="1400" dirty="0" err="1"/>
              <a:t>nei</a:t>
            </a:r>
            <a:r>
              <a:rPr sz="1400" dirty="0"/>
              <a:t> </a:t>
            </a:r>
            <a:r>
              <a:rPr sz="1400" dirty="0" err="1"/>
              <a:t>pagamenti</a:t>
            </a:r>
            <a:r>
              <a:rPr sz="1400" dirty="0"/>
              <a:t>.</a:t>
            </a:r>
            <a:br>
              <a:rPr sz="1400" dirty="0"/>
            </a:br>
            <a:br>
              <a:rPr sz="1400" dirty="0"/>
            </a:br>
            <a:r>
              <a:rPr sz="1400" dirty="0" err="1"/>
              <a:t>Migliora</a:t>
            </a:r>
            <a:r>
              <a:rPr sz="1400" dirty="0"/>
              <a:t> il cash-flow di TECNARREDO e </a:t>
            </a:r>
            <a:r>
              <a:rPr sz="1400" dirty="0" err="1"/>
              <a:t>aumenta</a:t>
            </a:r>
            <a:r>
              <a:rPr sz="1400" dirty="0"/>
              <a:t> la </a:t>
            </a:r>
            <a:r>
              <a:rPr sz="1400" dirty="0" err="1"/>
              <a:t>produttività</a:t>
            </a:r>
            <a:r>
              <a:rPr sz="1400" dirty="0"/>
              <a:t>.</a:t>
            </a:r>
          </a:p>
        </p:txBody>
      </p:sp>
      <p:sp>
        <p:nvSpPr>
          <p:cNvPr id="7" name="TextBox 6"/>
          <p:cNvSpPr txBox="1"/>
          <p:nvPr/>
        </p:nvSpPr>
        <p:spPr>
          <a:xfrm>
            <a:off x="3200398" y="4122391"/>
            <a:ext cx="2397211" cy="1487587"/>
          </a:xfrm>
          <a:prstGeom prst="rect">
            <a:avLst/>
          </a:prstGeom>
          <a:noFill/>
        </p:spPr>
        <p:txBody>
          <a:bodyPr wrap="square">
            <a:spAutoFit/>
          </a:bodyPr>
          <a:lstStyle/>
          <a:p>
            <a:pPr>
              <a:spcAft>
                <a:spcPts val="800"/>
              </a:spcAft>
              <a:defRPr sz="1400" b="1"/>
            </a:pPr>
            <a:r>
              <a:rPr dirty="0"/>
              <a:t>🔑 </a:t>
            </a:r>
            <a:r>
              <a:rPr dirty="0" err="1"/>
              <a:t>Proprietar</a:t>
            </a:r>
            <a:r>
              <a:rPr lang="en-US" dirty="0" err="1"/>
              <a:t>io</a:t>
            </a:r>
            <a:endParaRPr dirty="0"/>
          </a:p>
          <a:p>
            <a:pPr>
              <a:defRPr sz="1100"/>
            </a:pPr>
            <a:r>
              <a:rPr sz="1400" dirty="0"/>
              <a:t>TECNARREDO è il </a:t>
            </a:r>
            <a:r>
              <a:rPr sz="1400" dirty="0" err="1"/>
              <a:t>proprietario</a:t>
            </a:r>
            <a:r>
              <a:rPr sz="1400" dirty="0"/>
              <a:t> del </a:t>
            </a:r>
            <a:r>
              <a:rPr sz="1400" dirty="0" err="1"/>
              <a:t>processo</a:t>
            </a:r>
            <a:r>
              <a:rPr sz="1400" dirty="0"/>
              <a:t>.</a:t>
            </a:r>
            <a:br>
              <a:rPr sz="1400" dirty="0"/>
            </a:br>
            <a:br>
              <a:rPr sz="1400" dirty="0"/>
            </a:br>
            <a:r>
              <a:rPr sz="1400" dirty="0"/>
              <a:t>È il </a:t>
            </a:r>
            <a:r>
              <a:rPr sz="1400" dirty="0" err="1"/>
              <a:t>principale</a:t>
            </a:r>
            <a:r>
              <a:rPr sz="1400" dirty="0"/>
              <a:t> </a:t>
            </a:r>
            <a:r>
              <a:rPr sz="1400" dirty="0" err="1"/>
              <a:t>portatore</a:t>
            </a:r>
            <a:r>
              <a:rPr sz="1400" dirty="0"/>
              <a:t> di interesse.</a:t>
            </a:r>
          </a:p>
        </p:txBody>
      </p:sp>
      <p:sp>
        <p:nvSpPr>
          <p:cNvPr id="8" name="TextBox 6">
            <a:extLst>
              <a:ext uri="{FF2B5EF4-FFF2-40B4-BE49-F238E27FC236}">
                <a16:creationId xmlns:a16="http://schemas.microsoft.com/office/drawing/2014/main" id="{128EE5E1-1482-7D05-F207-4866BBFAFCD5}"/>
              </a:ext>
            </a:extLst>
          </p:cNvPr>
          <p:cNvSpPr txBox="1"/>
          <p:nvPr/>
        </p:nvSpPr>
        <p:spPr>
          <a:xfrm>
            <a:off x="5943599" y="4168276"/>
            <a:ext cx="2397211" cy="1056700"/>
          </a:xfrm>
          <a:prstGeom prst="rect">
            <a:avLst/>
          </a:prstGeom>
          <a:noFill/>
        </p:spPr>
        <p:txBody>
          <a:bodyPr wrap="square">
            <a:spAutoFit/>
          </a:bodyPr>
          <a:lstStyle/>
          <a:p>
            <a:pPr>
              <a:spcAft>
                <a:spcPts val="800"/>
              </a:spcAft>
              <a:defRPr sz="1400" b="1"/>
            </a:pPr>
            <a:r>
              <a:rPr lang="en-US" dirty="0"/>
              <a:t>✂️</a:t>
            </a:r>
            <a:r>
              <a:rPr dirty="0"/>
              <a:t> </a:t>
            </a:r>
            <a:r>
              <a:rPr lang="en-US" dirty="0"/>
              <a:t>Vincoli</a:t>
            </a:r>
            <a:endParaRPr dirty="0"/>
          </a:p>
          <a:p>
            <a:pPr>
              <a:defRPr sz="1100"/>
            </a:pPr>
            <a:r>
              <a:rPr lang="en-US" sz="1400" dirty="0" err="1"/>
              <a:t>Tempistiche</a:t>
            </a:r>
            <a:r>
              <a:rPr lang="en-US" sz="1400" dirty="0"/>
              <a:t> </a:t>
            </a:r>
            <a:r>
              <a:rPr lang="en-US" sz="1400" dirty="0" err="1"/>
              <a:t>ristrette</a:t>
            </a:r>
            <a:r>
              <a:rPr lang="en-US" sz="1400" dirty="0"/>
              <a:t> e </a:t>
            </a:r>
            <a:r>
              <a:rPr lang="en-US" sz="1400" dirty="0" err="1"/>
              <a:t>obbligo</a:t>
            </a:r>
            <a:r>
              <a:rPr lang="en-US" sz="1400" dirty="0"/>
              <a:t> di </a:t>
            </a:r>
            <a:r>
              <a:rPr lang="en-US" sz="1400" dirty="0" err="1"/>
              <a:t>consegna</a:t>
            </a:r>
            <a:r>
              <a:rPr lang="en-US" sz="1400" dirty="0"/>
              <a:t> in 2 </a:t>
            </a:r>
            <a:r>
              <a:rPr lang="en-US" sz="1400" dirty="0" err="1"/>
              <a:t>settimane</a:t>
            </a:r>
            <a:r>
              <a:rPr lang="en-US" sz="1400" dirty="0"/>
              <a:t>.</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B7077-C9D6-9300-37EA-40B5783926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6E2CB4-7626-5F8A-87C5-E21DF0679E05}"/>
              </a:ext>
            </a:extLst>
          </p:cNvPr>
          <p:cNvSpPr>
            <a:spLocks noGrp="1"/>
          </p:cNvSpPr>
          <p:nvPr>
            <p:ph type="title"/>
          </p:nvPr>
        </p:nvSpPr>
        <p:spPr/>
        <p:txBody>
          <a:bodyPr/>
          <a:lstStyle/>
          <a:p>
            <a:pPr>
              <a:defRPr sz="2400"/>
            </a:pPr>
            <a:r>
              <a:rPr lang="it-IT"/>
              <a:t>Processo di Validazione dei Prezzi d'Ordine - As Is</a:t>
            </a:r>
            <a:endParaRPr lang="it-IT" dirty="0"/>
          </a:p>
        </p:txBody>
      </p:sp>
      <p:sp>
        <p:nvSpPr>
          <p:cNvPr id="10" name="CasellaDiTesto 9">
            <a:extLst>
              <a:ext uri="{FF2B5EF4-FFF2-40B4-BE49-F238E27FC236}">
                <a16:creationId xmlns:a16="http://schemas.microsoft.com/office/drawing/2014/main" id="{7605DAF0-0AAD-4892-7C3B-6A72993D8433}"/>
              </a:ext>
            </a:extLst>
          </p:cNvPr>
          <p:cNvSpPr txBox="1"/>
          <p:nvPr/>
        </p:nvSpPr>
        <p:spPr>
          <a:xfrm>
            <a:off x="691662" y="1946031"/>
            <a:ext cx="7655169" cy="1477328"/>
          </a:xfrm>
          <a:prstGeom prst="rect">
            <a:avLst/>
          </a:prstGeom>
          <a:noFill/>
        </p:spPr>
        <p:txBody>
          <a:bodyPr wrap="square" rtlCol="0">
            <a:spAutoFit/>
          </a:bodyPr>
          <a:lstStyle/>
          <a:p>
            <a:pPr marL="285750" indent="-285750">
              <a:buFont typeface="Arial" panose="020B0604020202020204" pitchFamily="34" charset="0"/>
              <a:buChar char="•"/>
            </a:pPr>
            <a:r>
              <a:rPr lang="it-IT" b="1"/>
              <a:t>Fasi del processo</a:t>
            </a:r>
            <a:r>
              <a:rPr lang="it-IT"/>
              <a:t>: </a:t>
            </a:r>
          </a:p>
          <a:p>
            <a:pPr marL="800100" lvl="1" indent="-342900">
              <a:buFont typeface="+mj-lt"/>
              <a:buAutoNum type="arabicPeriod"/>
            </a:pPr>
            <a:r>
              <a:rPr lang="it-IT"/>
              <a:t>Scarico file ordine </a:t>
            </a:r>
          </a:p>
          <a:p>
            <a:pPr marL="800100" lvl="1" indent="-342900">
              <a:buFont typeface="+mj-lt"/>
              <a:buAutoNum type="arabicPeriod"/>
            </a:pPr>
            <a:r>
              <a:rPr lang="it-IT"/>
              <a:t>confronto manuale prezzi </a:t>
            </a:r>
          </a:p>
          <a:p>
            <a:pPr marL="800100" lvl="1" indent="-342900">
              <a:buFont typeface="+mj-lt"/>
              <a:buAutoNum type="arabicPeriod"/>
            </a:pPr>
            <a:r>
              <a:rPr lang="it-IT"/>
              <a:t>invio contestazioni </a:t>
            </a:r>
          </a:p>
          <a:p>
            <a:pPr marL="800100" lvl="1" indent="-342900">
              <a:buFont typeface="+mj-lt"/>
              <a:buAutoNum type="arabicPeriod"/>
            </a:pPr>
            <a:r>
              <a:rPr lang="it-IT"/>
              <a:t>aggiornamento gestionale</a:t>
            </a:r>
            <a:endParaRPr lang="it-IT" dirty="0"/>
          </a:p>
        </p:txBody>
      </p:sp>
      <p:pic>
        <p:nvPicPr>
          <p:cNvPr id="12" name="Immagine 11">
            <a:extLst>
              <a:ext uri="{FF2B5EF4-FFF2-40B4-BE49-F238E27FC236}">
                <a16:creationId xmlns:a16="http://schemas.microsoft.com/office/drawing/2014/main" id="{E84EA7C5-BCCA-C1C8-F9DE-F958450E60AC}"/>
              </a:ext>
            </a:extLst>
          </p:cNvPr>
          <p:cNvPicPr>
            <a:picLocks noChangeAspect="1"/>
          </p:cNvPicPr>
          <p:nvPr/>
        </p:nvPicPr>
        <p:blipFill>
          <a:blip r:embed="rId3"/>
          <a:stretch>
            <a:fillRect/>
          </a:stretch>
        </p:blipFill>
        <p:spPr>
          <a:xfrm>
            <a:off x="1742680" y="3860677"/>
            <a:ext cx="5658640" cy="2048161"/>
          </a:xfrm>
          <a:prstGeom prst="rect">
            <a:avLst/>
          </a:prstGeom>
        </p:spPr>
      </p:pic>
    </p:spTree>
    <p:extLst>
      <p:ext uri="{BB962C8B-B14F-4D97-AF65-F5344CB8AC3E}">
        <p14:creationId xmlns:p14="http://schemas.microsoft.com/office/powerpoint/2010/main" val="3678195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68500-818F-3A9F-EF05-A591175A6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A699F4-620F-BF75-7830-BE6A47B8256D}"/>
              </a:ext>
            </a:extLst>
          </p:cNvPr>
          <p:cNvSpPr>
            <a:spLocks noGrp="1"/>
          </p:cNvSpPr>
          <p:nvPr>
            <p:ph type="title"/>
          </p:nvPr>
        </p:nvSpPr>
        <p:spPr/>
        <p:txBody>
          <a:bodyPr/>
          <a:lstStyle/>
          <a:p>
            <a:pPr>
              <a:defRPr sz="2400"/>
            </a:pPr>
            <a:r>
              <a:rPr lang="it-IT"/>
              <a:t>Processo di Validazione dei Prezzi d'Ordine - As Is</a:t>
            </a:r>
            <a:endParaRPr lang="it-IT" dirty="0"/>
          </a:p>
        </p:txBody>
      </p:sp>
      <p:sp>
        <p:nvSpPr>
          <p:cNvPr id="3" name="CasellaDiTesto 2">
            <a:extLst>
              <a:ext uri="{FF2B5EF4-FFF2-40B4-BE49-F238E27FC236}">
                <a16:creationId xmlns:a16="http://schemas.microsoft.com/office/drawing/2014/main" id="{493959DA-88C9-1F6B-6931-CD5F35890590}"/>
              </a:ext>
            </a:extLst>
          </p:cNvPr>
          <p:cNvSpPr txBox="1"/>
          <p:nvPr/>
        </p:nvSpPr>
        <p:spPr>
          <a:xfrm>
            <a:off x="3179631" y="3122814"/>
            <a:ext cx="2784737" cy="923330"/>
          </a:xfrm>
          <a:prstGeom prst="rect">
            <a:avLst/>
          </a:prstGeom>
          <a:noFill/>
        </p:spPr>
        <p:txBody>
          <a:bodyPr wrap="none" rtlCol="0">
            <a:spAutoFit/>
          </a:bodyPr>
          <a:lstStyle/>
          <a:p>
            <a:pPr marL="285750" indent="-285750">
              <a:buFont typeface="Wingdings" panose="05000000000000000000" pitchFamily="2" charset="2"/>
              <a:buChar char="Ø"/>
            </a:pPr>
            <a:r>
              <a:rPr lang="it-IT" dirty="0">
                <a:hlinkClick r:id="rId3"/>
              </a:rPr>
              <a:t>Diagramma SVG </a:t>
            </a:r>
            <a:r>
              <a:rPr lang="en-US" dirty="0">
                <a:hlinkClick r:id="rId3"/>
              </a:rPr>
              <a:t>🔗</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err="1">
                <a:hlinkClick r:id="rId4"/>
              </a:rPr>
              <a:t>Diagramma</a:t>
            </a:r>
            <a:r>
              <a:rPr lang="en-US" dirty="0">
                <a:hlinkClick r:id="rId4"/>
              </a:rPr>
              <a:t> BPMN 🔗</a:t>
            </a:r>
            <a:endParaRPr lang="it-IT" dirty="0"/>
          </a:p>
        </p:txBody>
      </p:sp>
    </p:spTree>
    <p:extLst>
      <p:ext uri="{BB962C8B-B14F-4D97-AF65-F5344CB8AC3E}">
        <p14:creationId xmlns:p14="http://schemas.microsoft.com/office/powerpoint/2010/main" val="3928162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gno">
  <a:themeElements>
    <a:clrScheme name="Legn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gno">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gno">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TM03090434[[fn=Legno]]</Template>
  <TotalTime>375</TotalTime>
  <Words>2528</Words>
  <Application>Microsoft Office PowerPoint</Application>
  <PresentationFormat>Presentazione su schermo (4:3)</PresentationFormat>
  <Paragraphs>161</Paragraphs>
  <Slides>14</Slides>
  <Notes>12</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14</vt:i4>
      </vt:variant>
    </vt:vector>
  </HeadingPairs>
  <TitlesOfParts>
    <vt:vector size="22" baseType="lpstr">
      <vt:lpstr>__foundersGrotesk_c3e0d2</vt:lpstr>
      <vt:lpstr>Aptos</vt:lpstr>
      <vt:lpstr>Arial</vt:lpstr>
      <vt:lpstr>Figtree</vt:lpstr>
      <vt:lpstr>Rockwell</vt:lpstr>
      <vt:lpstr>Rockwell Condensed</vt:lpstr>
      <vt:lpstr>Wingdings</vt:lpstr>
      <vt:lpstr>Legno</vt:lpstr>
      <vt:lpstr>Analisi e riprogettazione del processo “Validazione prezzi d’ordine nelle commesse settimanali” in Tecnarredo srl</vt:lpstr>
      <vt:lpstr>Indice</vt:lpstr>
      <vt:lpstr>Introduzione al Progetto PRODIGI</vt:lpstr>
      <vt:lpstr>Descrizione dell'Organizzazione Tecnarredo S.r.l.</vt:lpstr>
      <vt:lpstr>ANALISI PRELIMINARE DEL PROCESSO</vt:lpstr>
      <vt:lpstr>Approcci e Metodi per l'Analisi del Processo</vt:lpstr>
      <vt:lpstr>Modello CATWOE per l'Analisi del Processo</vt:lpstr>
      <vt:lpstr>Processo di Validazione dei Prezzi d'Ordine - As Is</vt:lpstr>
      <vt:lpstr>Processo di Validazione dei Prezzi d'Ordine - As Is</vt:lpstr>
      <vt:lpstr>Criticità e Punti di Inefficienza del Processo As Is</vt:lpstr>
      <vt:lpstr>Soluzioni e Opportunità di Ottimizzazione</vt:lpstr>
      <vt:lpstr>Ipotesi di Redesign del Processo - To Be</vt:lpstr>
      <vt:lpstr>Processo di Validazione dei Prezzi d'Ordine – TO BE</vt:lpstr>
      <vt:lpstr>Conclusioni e Vantaggi del Processo Riprogettato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SANTILIO NICOLÒ</cp:lastModifiedBy>
  <cp:revision>9</cp:revision>
  <dcterms:created xsi:type="dcterms:W3CDTF">2013-01-27T09:14:16Z</dcterms:created>
  <dcterms:modified xsi:type="dcterms:W3CDTF">2025-04-04T23:51:27Z</dcterms:modified>
  <cp:category/>
</cp:coreProperties>
</file>