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8" r:id="rId3"/>
    <p:sldId id="296" r:id="rId4"/>
    <p:sldId id="279" r:id="rId5"/>
    <p:sldId id="280" r:id="rId6"/>
    <p:sldId id="281" r:id="rId7"/>
    <p:sldId id="297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15FF4-F2F9-480C-A684-CE6B7089D334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DD74-ADC5-491A-BB3E-DCE9E807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2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https://zhuanlan.zhihu.com/p/25164465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5DD74-ADC5-491A-BB3E-DCE9E8077F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4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一个好的分类器，理想情况下，应同时具备：</a:t>
            </a:r>
            <a:endParaRPr lang="en-US" altLang="zh-CN" dirty="0"/>
          </a:p>
          <a:p>
            <a:r>
              <a:rPr lang="zh-CN" altLang="en-US" dirty="0"/>
              <a:t>高准确率、高敏感性、高特异性</a:t>
            </a:r>
            <a:endParaRPr lang="en-US" altLang="zh-CN" dirty="0"/>
          </a:p>
          <a:p>
            <a:r>
              <a:rPr lang="zh-CN" altLang="en-US" dirty="0"/>
              <a:t>以及高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078F1-6204-49FB-A37F-383C55D241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D4A1-56E6-4B88-BF0F-16BDDD50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D48F8-3627-468F-805F-446D5A46F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6814E-E0FD-494C-9A4B-B1113AF4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DAECA-2E3A-49CE-9B94-CE7A67C5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49072-46A4-4E3A-A4E5-62DB768B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C9E87-1370-4A10-9165-C3C30D6D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1CC587-A073-4F9B-B92B-C551AC77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324DF-736B-4C00-8EA7-E8877EB8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E41C2-6FA1-4DA1-AAA2-16A45C74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D671D-41C8-4436-87E3-DD1F9345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9B10CF-17F8-405D-900E-55C0ABEEF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4C330-3B1E-45CC-BC14-DAA5173B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BE728-DCA4-40EE-951C-8F73B078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F4257-B82F-4CFE-9CC3-6ECBA1B7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B0F8-8858-4888-9F5A-05C47DD0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ABDD-555E-4833-B62C-BED2C3D91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4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6AE9-F4DA-4DD3-80B8-8B386BF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5D1A-B99D-4D86-B50C-000142BE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134C-44A5-40A9-9CB3-65D08F6C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61566-E7CC-41A6-ABD0-53377055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A9A3C-CD25-4D29-9F85-9E1B3F5B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558BA-80E5-4080-B00E-D2E8FC55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22AF0-3374-42C3-9B2C-9EC151E9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CDF67-7EC4-4C70-B790-AC2A5667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8F4C4-7725-4284-AB07-35A0EF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B6B84-65F3-4686-AC05-94515105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DA16-9184-4409-9CB1-AF2D4944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0ACE1-9F32-4B63-9AAA-CDED30639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9F517-3035-49A1-BF0D-8CB1BC0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73160-CDEB-4A50-8965-28E3256D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9CBBB-BC48-4117-BA16-4B2A665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DA4CA-0F3E-444F-A9D7-404A03DE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22449-B2D5-421A-B2C4-72B9AD11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87E6-9CCA-4EEF-AA8B-28D51F3D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7C1CE-298A-4ABD-BAE9-81F995ED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9532EB-B94A-4F62-AAB6-F5497B883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D62E57-A511-4112-BD5E-24332E201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F619EA-3C98-4EB8-9619-4D87B48A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736582-62E3-41ED-AA25-4A0A455C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E8664-E21C-4453-B6DB-F724D81E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2A68E-A413-4F5D-8849-5D1381D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298ED6-B6A5-47A4-970F-89F72734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5FFEE-71FE-49AF-ADFF-8DA4F738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442C1-C02F-414B-92C4-F47685DA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1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0EDFD-D2B0-4FA9-BA59-2EBD5886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65F67-45B2-4DFF-A31B-09FD07A7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712BD-1536-4FB1-98AD-47924FF6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8BBA-DC38-495E-A2AD-D1A11513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388C1-379A-47FD-9432-0BD2C4D7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E66EE-47E0-47C8-A3CE-D6DEDD55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2AA4D-5BF6-45A1-B1BB-09DA89AC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6C966-63D3-45E8-AAB6-93CDE0D0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21236-7A2F-4BFA-AA5B-6B1FA095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27BA-BD46-4E71-B766-2E5E0B04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BE7AE-FE41-4D4D-8B35-5417FFE8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4DCD5-8419-4BA2-87D2-8C47E1BA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015E6-B58D-44B4-A475-0CB7352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28687-3164-4FD7-A4AE-B73430AA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C9F5C-7A55-4AF3-B5C6-D323AAB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7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19EA8-8C20-4E4E-916E-0AE1EBE4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98DCF-451F-4703-9AC0-50696E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EBFE7-5220-4B37-92B4-BC4A5EDA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DCF5-3D15-4203-8C1F-FEB85C0FE575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E6364-7D0A-4FE2-B95D-6AB1CFDD2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9621C-8691-4D64-B956-426AF450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E5F8-89AC-4A53-ABEE-377F2A52C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9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4043558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预测阳性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4909832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预测阴性</a:t>
            </a:r>
          </a:p>
        </p:txBody>
      </p:sp>
      <p:sp>
        <p:nvSpPr>
          <p:cNvPr id="10" name="矩形 9"/>
          <p:cNvSpPr/>
          <p:nvPr/>
        </p:nvSpPr>
        <p:spPr>
          <a:xfrm>
            <a:off x="838200" y="2882180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预测情况</a:t>
            </a:r>
            <a:endParaRPr lang="en-US" altLang="zh-CN" dirty="0"/>
          </a:p>
          <a:p>
            <a:pPr algn="ctr"/>
            <a:r>
              <a:rPr lang="en-US" altLang="zh-CN" dirty="0"/>
              <a:t>Predicted Outcome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9872" y="4043558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真实阳性 </a:t>
            </a:r>
            <a:r>
              <a:rPr lang="en-US" altLang="zh-CN" dirty="0"/>
              <a:t>positive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99872" y="4909832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真实阴性 </a:t>
            </a:r>
            <a:r>
              <a:rPr lang="en-US" altLang="zh-CN" dirty="0"/>
              <a:t>negative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599872" y="2882180"/>
            <a:ext cx="2290619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真实情况</a:t>
            </a:r>
            <a:endParaRPr lang="en-US" altLang="zh-CN" dirty="0"/>
          </a:p>
          <a:p>
            <a:pPr algn="ctr"/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41471" y="2882180"/>
            <a:ext cx="1601497" cy="866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准确率</a:t>
            </a:r>
            <a:endParaRPr lang="en-US" altLang="zh-CN" dirty="0"/>
          </a:p>
          <a:p>
            <a:pPr algn="ctr"/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42968" y="3053707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cxnSp>
        <p:nvCxnSpPr>
          <p:cNvPr id="20" name="直接连接符 19"/>
          <p:cNvCxnSpPr>
            <a:stCxn id="18" idx="3"/>
          </p:cNvCxnSpPr>
          <p:nvPr/>
        </p:nvCxnSpPr>
        <p:spPr>
          <a:xfrm>
            <a:off x="8249368" y="3315317"/>
            <a:ext cx="2074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360204" y="2901307"/>
            <a:ext cx="1824688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预测正确的个体</a:t>
            </a:r>
          </a:p>
        </p:txBody>
      </p:sp>
      <p:sp>
        <p:nvSpPr>
          <p:cNvPr id="24" name="矩形 23"/>
          <p:cNvSpPr/>
          <p:nvPr/>
        </p:nvSpPr>
        <p:spPr>
          <a:xfrm>
            <a:off x="8360204" y="3403114"/>
            <a:ext cx="182468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样本群体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41471" y="3919981"/>
            <a:ext cx="4992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只使用准确率来评价一个分类器的性能，</a:t>
            </a:r>
            <a:endParaRPr lang="en-US" altLang="zh-CN" dirty="0"/>
          </a:p>
          <a:p>
            <a:r>
              <a:rPr lang="zh-CN" altLang="en-US" dirty="0"/>
              <a:t>是有偏的、不全面的。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准确率忽略了以下情况：</a:t>
            </a:r>
            <a:endParaRPr lang="en-US" altLang="zh-CN" dirty="0"/>
          </a:p>
          <a:p>
            <a:r>
              <a:rPr lang="zh-CN" altLang="en-US" dirty="0"/>
              <a:t>漏报的个案（假阴性，真实阳性但预测为阴性）</a:t>
            </a:r>
            <a:endParaRPr lang="en-US" altLang="zh-CN" dirty="0"/>
          </a:p>
          <a:p>
            <a:r>
              <a:rPr lang="zh-CN" altLang="en-US" dirty="0"/>
              <a:t>误诊的个案（假阳性，真实阴性但预测为阳性）</a:t>
            </a:r>
            <a:r>
              <a:rPr lang="en-US" altLang="zh-CN" dirty="0"/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98679" y="24024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分类器的输出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801653" y="2403365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金标准</a:t>
            </a:r>
            <a:r>
              <a:rPr lang="en-US" altLang="zh-CN" dirty="0"/>
              <a:t>/</a:t>
            </a:r>
            <a:r>
              <a:rPr lang="zh-CN" altLang="en-US" dirty="0"/>
              <a:t>参照标准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1B141FB8-871D-4533-BABF-0D40383585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418376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59962" y="2375715"/>
            <a:ext cx="4202545" cy="3342847"/>
            <a:chOff x="5551055" y="2817090"/>
            <a:chExt cx="4202545" cy="334284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9B04D4C-9E1A-45E2-BE17-D9DF0C036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7" t="6662" r="7737"/>
            <a:stretch/>
          </p:blipFill>
          <p:spPr>
            <a:xfrm>
              <a:off x="5551055" y="2817090"/>
              <a:ext cx="4202545" cy="334284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219" y="5135562"/>
              <a:ext cx="2342791" cy="48938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5818" y="3304814"/>
              <a:ext cx="738909" cy="447675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740853" y="2273117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敏感性</a:t>
            </a:r>
            <a:r>
              <a:rPr lang="en-US" altLang="zh-CN" dirty="0"/>
              <a:t>/</a:t>
            </a:r>
            <a:r>
              <a:rPr lang="zh-CN" altLang="en-US" dirty="0"/>
              <a:t>真阳性率</a:t>
            </a:r>
            <a:endParaRPr lang="en-US" altLang="zh-CN" dirty="0"/>
          </a:p>
          <a:p>
            <a:pPr algn="ctr"/>
            <a:r>
              <a:rPr lang="en-US" altLang="zh-CN" dirty="0"/>
              <a:t>Sensitivity; TPR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40853" y="3476939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特异性</a:t>
            </a:r>
            <a:r>
              <a:rPr lang="en-US" altLang="zh-CN" dirty="0"/>
              <a:t>/</a:t>
            </a:r>
            <a:r>
              <a:rPr lang="zh-CN" altLang="en-US" dirty="0"/>
              <a:t>真阴性率</a:t>
            </a:r>
            <a:endParaRPr lang="en-US" altLang="zh-CN" dirty="0"/>
          </a:p>
          <a:p>
            <a:pPr algn="ctr"/>
            <a:r>
              <a:rPr lang="en-US" altLang="zh-CN" dirty="0"/>
              <a:t>Specificity; TNR;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64873" y="2444644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964873" y="3648466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289440" y="2710269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03641" y="2307453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17843" y="2776551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18110" y="2776551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782333" y="266016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289440" y="3914994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703641" y="3512178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17843" y="3981276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18110" y="3981276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782333" y="3864888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740853" y="4852288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假阳性率</a:t>
            </a:r>
          </a:p>
          <a:p>
            <a:pPr algn="ctr"/>
            <a:r>
              <a:rPr lang="en-US" altLang="zh-CN" dirty="0"/>
              <a:t>False Positive Rate, FNR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964873" y="5036077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289440" y="5302605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17843" y="5368887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18110" y="5368887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782333" y="5252499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5518686" y="5074992"/>
            <a:ext cx="1934876" cy="5349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特异性</a:t>
            </a:r>
            <a:r>
              <a:rPr lang="en-US" altLang="zh-CN" dirty="0"/>
              <a:t>/</a:t>
            </a:r>
            <a:r>
              <a:rPr lang="zh-CN" altLang="en-US" dirty="0"/>
              <a:t>真阴性率</a:t>
            </a:r>
            <a:endParaRPr lang="en-US" altLang="zh-CN" dirty="0"/>
          </a:p>
          <a:p>
            <a:pPr algn="ctr"/>
            <a:r>
              <a:rPr lang="en-US" altLang="zh-CN" dirty="0"/>
              <a:t>Specificity; TNR;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703640" y="4895773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671094" y="5036077"/>
            <a:ext cx="90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 1-</a:t>
            </a:r>
            <a:endParaRPr lang="zh-CN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7182850" y="455902"/>
            <a:ext cx="2027747" cy="580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True Positive, TP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182850" y="1031732"/>
            <a:ext cx="2027747" cy="580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False Negative, FN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210597" y="455902"/>
            <a:ext cx="2027747" cy="580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False Positive, FP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210597" y="1031732"/>
            <a:ext cx="2027747" cy="580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True Negative, TN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10" idx="2"/>
            <a:endCxn id="23" idx="0"/>
          </p:cNvCxnSpPr>
          <p:nvPr/>
        </p:nvCxnSpPr>
        <p:spPr>
          <a:xfrm>
            <a:off x="1852863" y="4343213"/>
            <a:ext cx="0" cy="50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406382" y="2015812"/>
            <a:ext cx="11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  <a:endParaRPr lang="en-US" altLang="zh-CN" dirty="0"/>
          </a:p>
        </p:txBody>
      </p:sp>
      <p:cxnSp>
        <p:nvCxnSpPr>
          <p:cNvPr id="41" name="肘形连接符 40"/>
          <p:cNvCxnSpPr>
            <a:stCxn id="23" idx="2"/>
            <a:endCxn id="4" idx="2"/>
          </p:cNvCxnSpPr>
          <p:nvPr/>
        </p:nvCxnSpPr>
        <p:spPr>
          <a:xfrm rot="16200000" flipH="1">
            <a:off x="5907049" y="1664376"/>
            <a:ext cx="12700" cy="81083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9" idx="0"/>
            <a:endCxn id="4" idx="1"/>
          </p:cNvCxnSpPr>
          <p:nvPr/>
        </p:nvCxnSpPr>
        <p:spPr>
          <a:xfrm rot="16200000" flipH="1">
            <a:off x="3969401" y="156579"/>
            <a:ext cx="1774022" cy="6007099"/>
          </a:xfrm>
          <a:prstGeom prst="bentConnector4">
            <a:avLst>
              <a:gd name="adj1" fmla="val -12886"/>
              <a:gd name="adj2" fmla="val 59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23477" y="6122111"/>
            <a:ext cx="879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曲线的意义：无论分类器的输出值如何，我的模型在</a:t>
            </a:r>
            <a:r>
              <a:rPr lang="en-US" altLang="zh-CN" dirty="0"/>
              <a:t>in general</a:t>
            </a:r>
            <a:r>
              <a:rPr lang="zh-CN" altLang="en-US" dirty="0"/>
              <a:t>意义上的表现如何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真阳性率和假阳性率之间的平衡</a:t>
            </a:r>
            <a:endParaRPr lang="en-US" altLang="zh-CN" dirty="0"/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B4ACFC0D-7338-4BB7-8133-745766D1B5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409036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70" y="1569310"/>
            <a:ext cx="5311293" cy="398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251328" y="2287037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敏感性</a:t>
            </a:r>
            <a:r>
              <a:rPr lang="en-US" altLang="zh-CN" dirty="0"/>
              <a:t>/</a:t>
            </a:r>
            <a:r>
              <a:rPr lang="zh-CN" altLang="en-US" dirty="0"/>
              <a:t>真阳性率</a:t>
            </a:r>
            <a:endParaRPr lang="en-US" altLang="zh-CN" dirty="0"/>
          </a:p>
          <a:p>
            <a:pPr algn="ctr"/>
            <a:r>
              <a:rPr lang="en-US" altLang="zh-CN" dirty="0"/>
              <a:t>Sensitivity; TPR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75348" y="2458564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2799915" y="2724189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14116" y="2321373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628318" y="2790471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828585" y="2790471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292808" y="267408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44" name="矩形 43"/>
          <p:cNvSpPr/>
          <p:nvPr/>
        </p:nvSpPr>
        <p:spPr>
          <a:xfrm>
            <a:off x="4428051" y="4165296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查准率 </a:t>
            </a:r>
            <a:r>
              <a:rPr lang="en-US" altLang="zh-CN" dirty="0"/>
              <a:t>Precision</a:t>
            </a:r>
          </a:p>
          <a:p>
            <a:pPr algn="ctr"/>
            <a:r>
              <a:rPr lang="zh-CN" altLang="en-US" dirty="0"/>
              <a:t>（另译</a:t>
            </a:r>
            <a:r>
              <a:rPr lang="en-US" altLang="zh-CN" dirty="0"/>
              <a:t>, </a:t>
            </a:r>
            <a:r>
              <a:rPr lang="zh-CN" altLang="en-US" dirty="0"/>
              <a:t>精度</a:t>
            </a:r>
            <a:r>
              <a:rPr lang="en-US" altLang="zh-CN" dirty="0"/>
              <a:t>/</a:t>
            </a:r>
            <a:r>
              <a:rPr lang="zh-CN" altLang="en-US" dirty="0"/>
              <a:t>精确度）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4428051" y="2287037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查全率 </a:t>
            </a:r>
            <a:r>
              <a:rPr lang="en-US" altLang="zh-CN" dirty="0"/>
              <a:t>Recall</a:t>
            </a:r>
          </a:p>
          <a:p>
            <a:pPr algn="ctr"/>
            <a:r>
              <a:rPr lang="zh-CN" altLang="en-US" dirty="0"/>
              <a:t>（另译</a:t>
            </a:r>
            <a:r>
              <a:rPr lang="en-US" altLang="zh-CN" dirty="0"/>
              <a:t>, </a:t>
            </a:r>
            <a:r>
              <a:rPr lang="zh-CN" altLang="en-US" dirty="0"/>
              <a:t>召回率）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251328" y="4165296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阳性预测值</a:t>
            </a:r>
            <a:endParaRPr lang="en-US" altLang="zh-CN" dirty="0"/>
          </a:p>
          <a:p>
            <a:pPr algn="ctr"/>
            <a:r>
              <a:rPr lang="en-US" altLang="zh-CN" dirty="0"/>
              <a:t>Positive Predictive Value, PPV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475348" y="433233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2799915" y="4597958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214116" y="4195142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628318" y="4664240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828585" y="4664240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3292808" y="4547852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cxnSp>
        <p:nvCxnSpPr>
          <p:cNvPr id="54" name="肘形连接符 53"/>
          <p:cNvCxnSpPr>
            <a:stCxn id="46" idx="2"/>
            <a:endCxn id="44" idx="2"/>
          </p:cNvCxnSpPr>
          <p:nvPr/>
        </p:nvCxnSpPr>
        <p:spPr>
          <a:xfrm rot="16200000" flipH="1">
            <a:off x="3451699" y="2943208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0" idx="0"/>
            <a:endCxn id="45" idx="0"/>
          </p:cNvCxnSpPr>
          <p:nvPr/>
        </p:nvCxnSpPr>
        <p:spPr>
          <a:xfrm rot="5400000" flipH="1" flipV="1">
            <a:off x="3451699" y="198676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765564" y="1431689"/>
            <a:ext cx="11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P-R</a:t>
            </a:r>
            <a:r>
              <a:rPr lang="zh-CN" altLang="en-US" dirty="0"/>
              <a:t>曲线</a:t>
            </a:r>
            <a:endParaRPr lang="en-US" altLang="zh-CN" dirty="0"/>
          </a:p>
        </p:txBody>
      </p:sp>
      <p:sp>
        <p:nvSpPr>
          <p:cNvPr id="61" name="文本框 60"/>
          <p:cNvSpPr txBox="1"/>
          <p:nvPr/>
        </p:nvSpPr>
        <p:spPr>
          <a:xfrm>
            <a:off x="958822" y="6019567"/>
            <a:ext cx="879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“宁可错杀一个，不可放过一个” ：在合理的查准率下，寻求最高的查全率</a:t>
            </a:r>
            <a:endParaRPr lang="en-US" altLang="zh-CN" dirty="0"/>
          </a:p>
          <a:p>
            <a:r>
              <a:rPr lang="zh-CN" altLang="en-US" dirty="0"/>
              <a:t>查准率和查全率的平衡</a:t>
            </a:r>
            <a:endParaRPr lang="en-US" altLang="zh-CN" dirty="0"/>
          </a:p>
        </p:txBody>
      </p:sp>
      <p:sp>
        <p:nvSpPr>
          <p:cNvPr id="62" name="文本框 61"/>
          <p:cNvSpPr txBox="1"/>
          <p:nvPr/>
        </p:nvSpPr>
        <p:spPr>
          <a:xfrm>
            <a:off x="566049" y="3267838"/>
            <a:ext cx="58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敏感性</a:t>
            </a:r>
            <a:r>
              <a:rPr lang="en-US" altLang="zh-CN" dirty="0"/>
              <a:t>/</a:t>
            </a:r>
            <a:r>
              <a:rPr lang="zh-CN" altLang="en-US" dirty="0"/>
              <a:t>查全率：从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真实阳性</a:t>
            </a:r>
            <a:r>
              <a:rPr lang="zh-CN" altLang="en-US" dirty="0"/>
              <a:t>的个体中检测出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阳性</a:t>
            </a:r>
            <a:r>
              <a:rPr lang="zh-CN" altLang="en-US" dirty="0"/>
              <a:t>的能力</a:t>
            </a:r>
            <a:endParaRPr lang="en-US" altLang="zh-CN" dirty="0"/>
          </a:p>
        </p:txBody>
      </p:sp>
      <p:sp>
        <p:nvSpPr>
          <p:cNvPr id="63" name="文本框 62"/>
          <p:cNvSpPr txBox="1"/>
          <p:nvPr/>
        </p:nvSpPr>
        <p:spPr>
          <a:xfrm>
            <a:off x="423784" y="5457882"/>
            <a:ext cx="59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阳性预测值</a:t>
            </a:r>
            <a:r>
              <a:rPr lang="en-US" altLang="zh-CN" dirty="0"/>
              <a:t>/</a:t>
            </a:r>
            <a:r>
              <a:rPr lang="zh-CN" altLang="en-US" dirty="0"/>
              <a:t>查准率：检测为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阳性</a:t>
            </a:r>
            <a:r>
              <a:rPr lang="zh-CN" altLang="en-US" dirty="0"/>
              <a:t>的个体中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真实阳性</a:t>
            </a:r>
            <a:r>
              <a:rPr lang="zh-CN" altLang="en-US" dirty="0"/>
              <a:t>的比例</a:t>
            </a:r>
            <a:endParaRPr lang="en-US" altLang="zh-CN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C0D478EE-C059-43B4-BA2F-8938CE3145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84552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4993" y="136525"/>
            <a:ext cx="10515600" cy="793115"/>
          </a:xfrm>
        </p:spPr>
        <p:txBody>
          <a:bodyPr/>
          <a:lstStyle/>
          <a:p>
            <a:r>
              <a:rPr lang="zh-CN" altLang="en-US" dirty="0"/>
              <a:t>小结：如何整体性地评价一个分类器</a:t>
            </a:r>
          </a:p>
        </p:txBody>
      </p:sp>
      <p:sp>
        <p:nvSpPr>
          <p:cNvPr id="4" name="矩形 3"/>
          <p:cNvSpPr/>
          <p:nvPr/>
        </p:nvSpPr>
        <p:spPr>
          <a:xfrm>
            <a:off x="838201" y="3136174"/>
            <a:ext cx="2027747" cy="580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True Positive, TP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1" y="3712004"/>
            <a:ext cx="2027747" cy="580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False Negative, FN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5948" y="3136174"/>
            <a:ext cx="2027747" cy="580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False Positive, FP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65948" y="3712004"/>
            <a:ext cx="2027747" cy="580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True Negative, TN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2723178"/>
            <a:ext cx="315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直接报告混淆矩阵</a:t>
            </a:r>
            <a:endParaRPr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838200" y="4499390"/>
            <a:ext cx="777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同时报告准确率与敏感性、特异性、</a:t>
            </a:r>
            <a:r>
              <a:rPr lang="en-US" altLang="zh-CN" sz="2400" dirty="0"/>
              <a:t>F1-Score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8200" y="5512550"/>
            <a:ext cx="904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4. </a:t>
            </a:r>
            <a:r>
              <a:rPr lang="zh-CN" altLang="en-US" sz="2400" dirty="0"/>
              <a:t>报告</a:t>
            </a:r>
            <a:r>
              <a:rPr lang="en-US" altLang="zh-CN" sz="2400" dirty="0"/>
              <a:t>ROC</a:t>
            </a:r>
            <a:r>
              <a:rPr lang="zh-CN" altLang="en-US" sz="2400" dirty="0"/>
              <a:t>曲线或</a:t>
            </a:r>
            <a:r>
              <a:rPr lang="en-US" altLang="zh-CN" sz="2400" dirty="0"/>
              <a:t>P-R</a:t>
            </a:r>
            <a:r>
              <a:rPr lang="zh-CN" altLang="en-US" sz="2400" dirty="0"/>
              <a:t>曲线，并报告曲线下面积</a:t>
            </a:r>
            <a:endParaRPr lang="en-US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38200" y="1804853"/>
            <a:ext cx="1096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一定要在新的样本中测试分类器的性能（检验泛化能力）：</a:t>
            </a:r>
            <a:endParaRPr lang="en-US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171291" y="2310182"/>
            <a:ext cx="46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交叉验证、独立样本验证、跨站点验证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1151241" y="4967138"/>
            <a:ext cx="468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根据研究目的，需要考虑报告</a:t>
            </a:r>
            <a:r>
              <a:rPr lang="en-US" altLang="zh-CN" dirty="0"/>
              <a:t>PPV</a:t>
            </a:r>
            <a:r>
              <a:rPr lang="zh-CN" altLang="en-US" dirty="0"/>
              <a:t>、</a:t>
            </a:r>
            <a:r>
              <a:rPr lang="en-US" altLang="zh-CN" dirty="0"/>
              <a:t>NPV</a:t>
            </a:r>
          </a:p>
        </p:txBody>
      </p:sp>
    </p:spTree>
    <p:extLst>
      <p:ext uri="{BB962C8B-B14F-4D97-AF65-F5344CB8AC3E}">
        <p14:creationId xmlns:p14="http://schemas.microsoft.com/office/powerpoint/2010/main" val="41836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375689" y="3479678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True Positive, TP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75689" y="2440560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真实情况</a:t>
            </a:r>
          </a:p>
        </p:txBody>
      </p:sp>
      <p:sp>
        <p:nvSpPr>
          <p:cNvPr id="17" name="矩形 16"/>
          <p:cNvSpPr/>
          <p:nvPr/>
        </p:nvSpPr>
        <p:spPr>
          <a:xfrm rot="16200000">
            <a:off x="-129067" y="4157687"/>
            <a:ext cx="1732548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预测情况</a:t>
            </a:r>
          </a:p>
        </p:txBody>
      </p:sp>
      <p:sp>
        <p:nvSpPr>
          <p:cNvPr id="19" name="矩形 18"/>
          <p:cNvSpPr/>
          <p:nvPr/>
        </p:nvSpPr>
        <p:spPr>
          <a:xfrm>
            <a:off x="2375689" y="4345952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False Negative, FN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99709" y="3479678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False Positive, FP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99709" y="4345952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True Negative, TN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197121" y="3479678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altLang="zh-CN" dirty="0"/>
          </a:p>
          <a:p>
            <a:pPr algn="ctr"/>
            <a:r>
              <a:rPr lang="zh-CN" altLang="en-US" dirty="0"/>
              <a:t>阳性</a:t>
            </a:r>
          </a:p>
        </p:txBody>
      </p:sp>
      <p:sp>
        <p:nvSpPr>
          <p:cNvPr id="27" name="矩形 26"/>
          <p:cNvSpPr/>
          <p:nvPr/>
        </p:nvSpPr>
        <p:spPr>
          <a:xfrm>
            <a:off x="1197121" y="4345952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altLang="zh-CN" dirty="0"/>
          </a:p>
          <a:p>
            <a:pPr algn="ctr"/>
            <a:r>
              <a:rPr lang="zh-CN" altLang="en-US" dirty="0"/>
              <a:t>阴性</a:t>
            </a:r>
          </a:p>
        </p:txBody>
      </p:sp>
      <p:sp>
        <p:nvSpPr>
          <p:cNvPr id="28" name="矩形 27"/>
          <p:cNvSpPr/>
          <p:nvPr/>
        </p:nvSpPr>
        <p:spPr>
          <a:xfrm>
            <a:off x="2375689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真实阳性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599709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真实阴性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97121" y="2777336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样本</a:t>
            </a:r>
            <a:endParaRPr lang="en-US" altLang="zh-CN" dirty="0"/>
          </a:p>
          <a:p>
            <a:pPr algn="ctr"/>
            <a:r>
              <a:rPr lang="zh-CN" altLang="en-US" dirty="0"/>
              <a:t>群体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48941" y="1986191"/>
            <a:ext cx="68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分类器的性能表现，可通过混淆矩阵（</a:t>
            </a:r>
            <a:r>
              <a:rPr lang="en-US" altLang="zh-CN" dirty="0"/>
              <a:t>Confusion Matrix</a:t>
            </a:r>
            <a:r>
              <a:rPr lang="zh-CN" altLang="en-US" dirty="0"/>
              <a:t>）来展示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7367688" y="2779814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33" name="矩形 32"/>
          <p:cNvSpPr/>
          <p:nvPr/>
        </p:nvSpPr>
        <p:spPr>
          <a:xfrm>
            <a:off x="7367688" y="3387956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50</a:t>
            </a:r>
          </a:p>
        </p:txBody>
      </p:sp>
      <p:sp>
        <p:nvSpPr>
          <p:cNvPr id="34" name="矩形 33"/>
          <p:cNvSpPr/>
          <p:nvPr/>
        </p:nvSpPr>
        <p:spPr>
          <a:xfrm>
            <a:off x="8309797" y="2779814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35" name="矩形 34"/>
          <p:cNvSpPr/>
          <p:nvPr/>
        </p:nvSpPr>
        <p:spPr>
          <a:xfrm>
            <a:off x="8309797" y="3387956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50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591852" y="2440560"/>
            <a:ext cx="14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</a:t>
            </a:r>
            <a:r>
              <a:rPr lang="en-US" altLang="zh-CN" dirty="0"/>
              <a:t>=50%</a:t>
            </a:r>
          </a:p>
        </p:txBody>
      </p:sp>
      <p:sp>
        <p:nvSpPr>
          <p:cNvPr id="37" name="矩形 36"/>
          <p:cNvSpPr/>
          <p:nvPr/>
        </p:nvSpPr>
        <p:spPr>
          <a:xfrm>
            <a:off x="9538233" y="2779814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50</a:t>
            </a:r>
          </a:p>
        </p:txBody>
      </p:sp>
      <p:sp>
        <p:nvSpPr>
          <p:cNvPr id="38" name="矩形 37"/>
          <p:cNvSpPr/>
          <p:nvPr/>
        </p:nvSpPr>
        <p:spPr>
          <a:xfrm>
            <a:off x="9538233" y="3387956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39" name="矩形 38"/>
          <p:cNvSpPr/>
          <p:nvPr/>
        </p:nvSpPr>
        <p:spPr>
          <a:xfrm>
            <a:off x="10480342" y="2779814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50</a:t>
            </a:r>
          </a:p>
        </p:txBody>
      </p:sp>
      <p:sp>
        <p:nvSpPr>
          <p:cNvPr id="40" name="矩形 39"/>
          <p:cNvSpPr/>
          <p:nvPr/>
        </p:nvSpPr>
        <p:spPr>
          <a:xfrm>
            <a:off x="10480342" y="3387956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762397" y="2440560"/>
            <a:ext cx="14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</a:t>
            </a:r>
            <a:r>
              <a:rPr lang="en-US" altLang="zh-CN" dirty="0"/>
              <a:t>=50%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150159" y="1986191"/>
            <a:ext cx="248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准确率的局限性：示例</a:t>
            </a:r>
            <a:endParaRPr lang="en-US" altLang="zh-CN" dirty="0"/>
          </a:p>
        </p:txBody>
      </p:sp>
      <p:sp>
        <p:nvSpPr>
          <p:cNvPr id="43" name="文本框 42"/>
          <p:cNvSpPr txBox="1"/>
          <p:nvPr/>
        </p:nvSpPr>
        <p:spPr>
          <a:xfrm>
            <a:off x="7835811" y="3996098"/>
            <a:ext cx="3112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N=100; 50:50</a:t>
            </a:r>
          </a:p>
          <a:p>
            <a:r>
              <a:rPr lang="zh-CN" altLang="en-US" dirty="0"/>
              <a:t>两个分类器的准确率相同，但实际上的性能却完全不同</a:t>
            </a:r>
            <a:endParaRPr lang="en-US" altLang="zh-CN" dirty="0"/>
          </a:p>
        </p:txBody>
      </p:sp>
      <p:sp>
        <p:nvSpPr>
          <p:cNvPr id="44" name="矩形 43"/>
          <p:cNvSpPr/>
          <p:nvPr/>
        </p:nvSpPr>
        <p:spPr>
          <a:xfrm>
            <a:off x="7367688" y="5258682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45" name="矩形 44"/>
          <p:cNvSpPr/>
          <p:nvPr/>
        </p:nvSpPr>
        <p:spPr>
          <a:xfrm>
            <a:off x="7367688" y="5866824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</a:p>
        </p:txBody>
      </p:sp>
      <p:sp>
        <p:nvSpPr>
          <p:cNvPr id="46" name="矩形 45"/>
          <p:cNvSpPr/>
          <p:nvPr/>
        </p:nvSpPr>
        <p:spPr>
          <a:xfrm>
            <a:off x="8309797" y="5258682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47" name="矩形 46"/>
          <p:cNvSpPr/>
          <p:nvPr/>
        </p:nvSpPr>
        <p:spPr>
          <a:xfrm>
            <a:off x="8309797" y="5866824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90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591852" y="4919428"/>
            <a:ext cx="14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</a:t>
            </a:r>
            <a:r>
              <a:rPr lang="en-US" altLang="zh-CN" dirty="0"/>
              <a:t>=90%</a:t>
            </a:r>
          </a:p>
        </p:txBody>
      </p:sp>
      <p:sp>
        <p:nvSpPr>
          <p:cNvPr id="49" name="矩形 48"/>
          <p:cNvSpPr/>
          <p:nvPr/>
        </p:nvSpPr>
        <p:spPr>
          <a:xfrm>
            <a:off x="9538233" y="5258682"/>
            <a:ext cx="942109" cy="608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90</a:t>
            </a:r>
          </a:p>
        </p:txBody>
      </p:sp>
      <p:sp>
        <p:nvSpPr>
          <p:cNvPr id="50" name="矩形 49"/>
          <p:cNvSpPr/>
          <p:nvPr/>
        </p:nvSpPr>
        <p:spPr>
          <a:xfrm>
            <a:off x="9538233" y="5866824"/>
            <a:ext cx="942109" cy="6081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51" name="矩形 50"/>
          <p:cNvSpPr/>
          <p:nvPr/>
        </p:nvSpPr>
        <p:spPr>
          <a:xfrm>
            <a:off x="10480342" y="5258682"/>
            <a:ext cx="942109" cy="6081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10</a:t>
            </a:r>
          </a:p>
        </p:txBody>
      </p:sp>
      <p:sp>
        <p:nvSpPr>
          <p:cNvPr id="52" name="矩形 51"/>
          <p:cNvSpPr/>
          <p:nvPr/>
        </p:nvSpPr>
        <p:spPr>
          <a:xfrm>
            <a:off x="10480342" y="5866824"/>
            <a:ext cx="942109" cy="6081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762397" y="4919428"/>
            <a:ext cx="143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</a:t>
            </a:r>
            <a:r>
              <a:rPr lang="en-US" altLang="zh-CN" dirty="0"/>
              <a:t>=90%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155392" y="5473916"/>
            <a:ext cx="3112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N=100; 90:10 </a:t>
            </a:r>
            <a:r>
              <a:rPr lang="zh-CN" altLang="en-US" dirty="0"/>
              <a:t>或 </a:t>
            </a:r>
            <a:r>
              <a:rPr lang="en-US" altLang="zh-CN" dirty="0"/>
              <a:t>10:90</a:t>
            </a:r>
          </a:p>
          <a:p>
            <a:r>
              <a:rPr lang="zh-CN" altLang="en-US" dirty="0"/>
              <a:t>因为样本自身的非平衡性，导致分类器的性能有偏</a:t>
            </a:r>
            <a:endParaRPr lang="en-US" altLang="zh-CN" dirty="0"/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2D52C0FF-A2AA-4C06-A6F2-146F74179B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75314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C24B3-D48A-4410-8F06-6B4D9AC55B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993" y="136525"/>
            <a:ext cx="10515600" cy="793115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3579E-9E0C-4049-95B4-70A93B02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690688"/>
            <a:ext cx="9734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5689" y="3479678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真阳性</a:t>
            </a:r>
            <a:endParaRPr lang="en-US" altLang="zh-CN" sz="2400" dirty="0"/>
          </a:p>
          <a:p>
            <a:pPr algn="ctr"/>
            <a:r>
              <a:rPr lang="en-US" altLang="zh-CN" sz="2400" dirty="0"/>
              <a:t>50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75689" y="2440560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真实情况</a:t>
            </a:r>
          </a:p>
        </p:txBody>
      </p:sp>
      <p:sp>
        <p:nvSpPr>
          <p:cNvPr id="6" name="矩形 5"/>
          <p:cNvSpPr/>
          <p:nvPr/>
        </p:nvSpPr>
        <p:spPr>
          <a:xfrm rot="16200000">
            <a:off x="-129067" y="4157687"/>
            <a:ext cx="1732548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预测情况</a:t>
            </a:r>
          </a:p>
        </p:txBody>
      </p:sp>
      <p:sp>
        <p:nvSpPr>
          <p:cNvPr id="7" name="矩形 6"/>
          <p:cNvSpPr/>
          <p:nvPr/>
        </p:nvSpPr>
        <p:spPr>
          <a:xfrm>
            <a:off x="2375689" y="4345952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假阴性</a:t>
            </a:r>
            <a:endParaRPr lang="en-US" altLang="zh-CN" sz="2400" dirty="0"/>
          </a:p>
          <a:p>
            <a:pPr algn="ctr"/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599709" y="3479678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假阳性</a:t>
            </a:r>
            <a:endParaRPr lang="en-US" altLang="zh-CN" sz="2400" dirty="0"/>
          </a:p>
          <a:p>
            <a:pPr algn="ctr"/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599709" y="4345952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真阴性</a:t>
            </a:r>
            <a:endParaRPr lang="en-US" altLang="zh-CN" sz="2400" dirty="0"/>
          </a:p>
          <a:p>
            <a:pPr algn="ctr"/>
            <a:r>
              <a:rPr lang="en-US" altLang="zh-CN" sz="2400" dirty="0"/>
              <a:t>50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197121" y="3479678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altLang="zh-CN" dirty="0"/>
          </a:p>
          <a:p>
            <a:pPr algn="ctr"/>
            <a:r>
              <a:rPr lang="zh-CN" altLang="en-US" dirty="0"/>
              <a:t>阳性</a:t>
            </a:r>
          </a:p>
        </p:txBody>
      </p:sp>
      <p:sp>
        <p:nvSpPr>
          <p:cNvPr id="11" name="矩形 10"/>
          <p:cNvSpPr/>
          <p:nvPr/>
        </p:nvSpPr>
        <p:spPr>
          <a:xfrm>
            <a:off x="1197121" y="4345952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altLang="zh-CN" dirty="0"/>
          </a:p>
          <a:p>
            <a:pPr algn="ctr"/>
            <a:r>
              <a:rPr lang="zh-CN" altLang="en-US" dirty="0"/>
              <a:t>阴性</a:t>
            </a:r>
          </a:p>
        </p:txBody>
      </p:sp>
      <p:sp>
        <p:nvSpPr>
          <p:cNvPr id="12" name="矩形 11"/>
          <p:cNvSpPr/>
          <p:nvPr/>
        </p:nvSpPr>
        <p:spPr>
          <a:xfrm>
            <a:off x="2375689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真实阳性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99709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真实阴性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97121" y="2777336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样本</a:t>
            </a:r>
            <a:endParaRPr lang="en-US" altLang="zh-CN" dirty="0"/>
          </a:p>
          <a:p>
            <a:pPr algn="ctr"/>
            <a:r>
              <a:rPr lang="zh-CN" altLang="en-US" dirty="0"/>
              <a:t>群体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8941" y="1986191"/>
            <a:ext cx="68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理想的混淆矩阵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7367688" y="3479678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真阳性</a:t>
            </a:r>
            <a:endParaRPr lang="en-US" altLang="zh-CN" sz="2400" dirty="0"/>
          </a:p>
          <a:p>
            <a:pPr algn="ctr"/>
            <a:r>
              <a:rPr lang="en-US" altLang="zh-CN" sz="2400" dirty="0"/>
              <a:t>10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367688" y="4345952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假阴性</a:t>
            </a:r>
            <a:endParaRPr lang="en-US" altLang="zh-CN" sz="2400" dirty="0"/>
          </a:p>
          <a:p>
            <a:pPr algn="ctr"/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9591708" y="3479678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假阳性</a:t>
            </a:r>
            <a:endParaRPr lang="en-US" altLang="zh-CN" sz="2400" dirty="0"/>
          </a:p>
          <a:p>
            <a:pPr algn="ctr"/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9591708" y="4345952"/>
            <a:ext cx="2224020" cy="866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真阴性</a:t>
            </a:r>
            <a:endParaRPr lang="en-US" altLang="zh-CN" sz="2400" dirty="0"/>
          </a:p>
          <a:p>
            <a:pPr algn="ctr"/>
            <a:r>
              <a:rPr lang="en-US" altLang="zh-CN" sz="2400" dirty="0"/>
              <a:t>90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7367688" y="2440560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真实情况</a:t>
            </a:r>
          </a:p>
        </p:txBody>
      </p:sp>
      <p:sp>
        <p:nvSpPr>
          <p:cNvPr id="21" name="矩形 20"/>
          <p:cNvSpPr/>
          <p:nvPr/>
        </p:nvSpPr>
        <p:spPr>
          <a:xfrm>
            <a:off x="7367688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真实阳性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91708" y="2892170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真实阴性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43382" y="5298425"/>
            <a:ext cx="311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平衡样本</a:t>
            </a:r>
            <a:endParaRPr lang="en-US" altLang="zh-CN" dirty="0"/>
          </a:p>
          <a:p>
            <a:pPr algn="ctr"/>
            <a:r>
              <a:rPr lang="zh-CN" altLang="en-US" dirty="0"/>
              <a:t>准确率</a:t>
            </a:r>
            <a:r>
              <a:rPr lang="en-US" altLang="zh-CN" dirty="0"/>
              <a:t>=100%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035381" y="5298425"/>
            <a:ext cx="311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非平衡样本</a:t>
            </a:r>
            <a:endParaRPr lang="en-US" altLang="zh-CN" dirty="0"/>
          </a:p>
          <a:p>
            <a:pPr algn="ctr"/>
            <a:r>
              <a:rPr lang="zh-CN" altLang="en-US" dirty="0"/>
              <a:t>准确率</a:t>
            </a:r>
            <a:r>
              <a:rPr lang="en-US" altLang="zh-CN" dirty="0"/>
              <a:t>=100%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3EB2E9C-6E20-4740-83E3-52F7FF5D00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34681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3180" y="2541541"/>
            <a:ext cx="2224020" cy="866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True Positive, TP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43180" y="1502423"/>
            <a:ext cx="4448040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真实情况</a:t>
            </a:r>
          </a:p>
        </p:txBody>
      </p:sp>
      <p:sp>
        <p:nvSpPr>
          <p:cNvPr id="13" name="矩形 12"/>
          <p:cNvSpPr/>
          <p:nvPr/>
        </p:nvSpPr>
        <p:spPr>
          <a:xfrm rot="16200000">
            <a:off x="-461576" y="3219550"/>
            <a:ext cx="1732548" cy="3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预测情况</a:t>
            </a:r>
          </a:p>
        </p:txBody>
      </p:sp>
      <p:sp>
        <p:nvSpPr>
          <p:cNvPr id="17" name="矩形 16"/>
          <p:cNvSpPr/>
          <p:nvPr/>
        </p:nvSpPr>
        <p:spPr>
          <a:xfrm>
            <a:off x="2043180" y="3407815"/>
            <a:ext cx="2224020" cy="866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False Negative, FN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67200" y="2541541"/>
            <a:ext cx="2224020" cy="866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False Positive, FP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67200" y="3407815"/>
            <a:ext cx="2224020" cy="866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True Negative, TN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4612" y="2541541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altLang="zh-CN" dirty="0"/>
          </a:p>
          <a:p>
            <a:pPr algn="ctr"/>
            <a:r>
              <a:rPr lang="zh-CN" altLang="en-US" dirty="0"/>
              <a:t>阳性</a:t>
            </a:r>
          </a:p>
        </p:txBody>
      </p:sp>
      <p:sp>
        <p:nvSpPr>
          <p:cNvPr id="21" name="矩形 20"/>
          <p:cNvSpPr/>
          <p:nvPr/>
        </p:nvSpPr>
        <p:spPr>
          <a:xfrm>
            <a:off x="864612" y="3407815"/>
            <a:ext cx="906920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</a:t>
            </a:r>
            <a:endParaRPr lang="en-US" altLang="zh-CN" dirty="0"/>
          </a:p>
          <a:p>
            <a:pPr algn="ctr"/>
            <a:r>
              <a:rPr lang="zh-CN" altLang="en-US" dirty="0"/>
              <a:t>阴性</a:t>
            </a:r>
          </a:p>
        </p:txBody>
      </p:sp>
      <p:sp>
        <p:nvSpPr>
          <p:cNvPr id="22" name="矩形 21"/>
          <p:cNvSpPr/>
          <p:nvPr/>
        </p:nvSpPr>
        <p:spPr>
          <a:xfrm>
            <a:off x="2043180" y="1954033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真实阳性 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67200" y="1954033"/>
            <a:ext cx="2224020" cy="43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真实阴性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64612" y="1839199"/>
            <a:ext cx="906920" cy="66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样本</a:t>
            </a:r>
            <a:endParaRPr lang="en-US" altLang="zh-CN" dirty="0"/>
          </a:p>
          <a:p>
            <a:pPr algn="ctr"/>
            <a:r>
              <a:rPr lang="zh-CN" altLang="en-US" dirty="0"/>
              <a:t>群体</a:t>
            </a:r>
          </a:p>
        </p:txBody>
      </p:sp>
      <p:sp>
        <p:nvSpPr>
          <p:cNvPr id="25" name="矩形 24"/>
          <p:cNvSpPr/>
          <p:nvPr/>
        </p:nvSpPr>
        <p:spPr>
          <a:xfrm>
            <a:off x="2043180" y="4416523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敏感性</a:t>
            </a:r>
            <a:r>
              <a:rPr lang="en-US" altLang="zh-CN" dirty="0"/>
              <a:t>/</a:t>
            </a:r>
            <a:r>
              <a:rPr lang="zh-CN" altLang="en-US" dirty="0"/>
              <a:t>真阳性率</a:t>
            </a:r>
            <a:endParaRPr lang="en-US" altLang="zh-CN" dirty="0"/>
          </a:p>
          <a:p>
            <a:pPr algn="ctr"/>
            <a:r>
              <a:rPr lang="en-US" altLang="zh-CN" dirty="0"/>
              <a:t>True Positive Rate, TPR; Sensitivity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043180" y="542523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假阴性率</a:t>
            </a:r>
            <a:endParaRPr lang="en-US" altLang="zh-CN" dirty="0"/>
          </a:p>
          <a:p>
            <a:pPr algn="ctr"/>
            <a:r>
              <a:rPr lang="en-US" altLang="zh-CN" dirty="0"/>
              <a:t>False Negative Rate, FNR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267200" y="4416523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假阳性率</a:t>
            </a:r>
            <a:endParaRPr lang="en-US" altLang="zh-CN" dirty="0"/>
          </a:p>
          <a:p>
            <a:pPr algn="ctr"/>
            <a:r>
              <a:rPr lang="en-US" altLang="zh-CN" dirty="0"/>
              <a:t>False Positive Rate, FNR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67200" y="542523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特异性</a:t>
            </a:r>
            <a:r>
              <a:rPr lang="en-US" altLang="zh-CN" dirty="0"/>
              <a:t>/</a:t>
            </a:r>
            <a:r>
              <a:rPr lang="zh-CN" altLang="en-US" dirty="0"/>
              <a:t>真阴性率</a:t>
            </a:r>
            <a:endParaRPr lang="en-US" altLang="zh-CN" dirty="0"/>
          </a:p>
          <a:p>
            <a:pPr algn="ctr"/>
            <a:r>
              <a:rPr lang="en-US" altLang="zh-CN" dirty="0"/>
              <a:t>True Negative Rate, TNR; Specificity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762962" y="4416523"/>
            <a:ext cx="1601497" cy="866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准确率</a:t>
            </a:r>
            <a:endParaRPr lang="en-US" altLang="zh-CN" dirty="0"/>
          </a:p>
          <a:p>
            <a:pPr algn="ctr"/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62962" y="254154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阳性预测值</a:t>
            </a:r>
            <a:r>
              <a:rPr lang="en-US" altLang="zh-CN" dirty="0"/>
              <a:t>/</a:t>
            </a:r>
            <a:r>
              <a:rPr lang="zh-CN" altLang="en-US" dirty="0"/>
              <a:t>查准率</a:t>
            </a:r>
            <a:endParaRPr lang="en-US" altLang="zh-CN" dirty="0"/>
          </a:p>
          <a:p>
            <a:pPr algn="ctr"/>
            <a:r>
              <a:rPr lang="en-US" altLang="zh-CN" dirty="0"/>
              <a:t>Positive Predictive Value, PPV/Precision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258724" y="2541541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误报率</a:t>
            </a:r>
            <a:endParaRPr lang="en-US" altLang="zh-CN" dirty="0"/>
          </a:p>
          <a:p>
            <a:pPr algn="ctr"/>
            <a:r>
              <a:rPr lang="en-US" altLang="zh-CN" dirty="0"/>
              <a:t>False Discovery Rate, FDR 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62962" y="340781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错漏率</a:t>
            </a:r>
            <a:endParaRPr lang="en-US" altLang="zh-CN" dirty="0"/>
          </a:p>
          <a:p>
            <a:pPr algn="ctr"/>
            <a:r>
              <a:rPr lang="en-US" altLang="zh-CN" dirty="0"/>
              <a:t>False Omission Rate, FOR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258724" y="3407815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阴性预测值</a:t>
            </a:r>
            <a:endParaRPr lang="en-US" altLang="zh-CN" dirty="0"/>
          </a:p>
          <a:p>
            <a:pPr algn="ctr"/>
            <a:r>
              <a:rPr lang="en-US" altLang="zh-CN" dirty="0"/>
              <a:t>Negative Predictive Value, NPV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043181" y="4416524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267200" y="5425231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62962" y="2541541"/>
            <a:ext cx="222402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1401292" y="2790012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漏诊</a:t>
            </a:r>
            <a:endParaRPr lang="en-US" altLang="zh-CN" dirty="0"/>
          </a:p>
        </p:txBody>
      </p:sp>
      <p:sp>
        <p:nvSpPr>
          <p:cNvPr id="39" name="文本框 38"/>
          <p:cNvSpPr txBox="1"/>
          <p:nvPr/>
        </p:nvSpPr>
        <p:spPr>
          <a:xfrm>
            <a:off x="2759836" y="6291505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误诊</a:t>
            </a:r>
            <a:endParaRPr lang="en-US" altLang="zh-CN" dirty="0"/>
          </a:p>
        </p:txBody>
      </p:sp>
      <p:sp>
        <p:nvSpPr>
          <p:cNvPr id="40" name="矩形 39"/>
          <p:cNvSpPr/>
          <p:nvPr/>
        </p:nvSpPr>
        <p:spPr>
          <a:xfrm>
            <a:off x="2043180" y="2558503"/>
            <a:ext cx="4448040" cy="86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43180" y="2558503"/>
            <a:ext cx="2224020" cy="169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93513DB9-7398-4D90-8DB9-62AE36040C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28361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img.cn/20200729224115670.png?x-oss-process=image/watermark,type_ZmFuZ3poZW5naGVpdGk,shadow_10,text_aHR0cHM6Ly9ibG9nLmNzZG4ubmV0L3NoaXl1enV4aWFxaWFubGk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05000"/>
            <a:ext cx="1201137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C6A8DED-AF55-4A6D-AB66-D5F5F8E4FE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265490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4CF756-2903-4517-AB28-381AE704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4" y="2143033"/>
            <a:ext cx="3810000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07BD177-E343-4434-AB6C-40E91F35C154}"/>
              </a:ext>
            </a:extLst>
          </p:cNvPr>
          <p:cNvSpPr txBox="1"/>
          <p:nvPr/>
        </p:nvSpPr>
        <p:spPr>
          <a:xfrm>
            <a:off x="451287" y="654540"/>
            <a:ext cx="6818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PPV</a:t>
            </a:r>
            <a:r>
              <a:rPr lang="zh-CN" altLang="en-US" dirty="0"/>
              <a:t>和</a:t>
            </a:r>
            <a:r>
              <a:rPr lang="en-US" altLang="zh-CN" dirty="0"/>
              <a:t>NPV</a:t>
            </a:r>
            <a:r>
              <a:rPr lang="zh-CN" altLang="en-US" dirty="0"/>
              <a:t>的大小是受到疾病流行率影响的，如果某种诊断工具，给定一个恒定的敏感性和特异性，在疾病的不同流行率下，预期的</a:t>
            </a:r>
            <a:r>
              <a:rPr lang="en-US" altLang="zh-CN" dirty="0"/>
              <a:t>NPV</a:t>
            </a:r>
            <a:r>
              <a:rPr lang="zh-CN" altLang="en-US" dirty="0"/>
              <a:t>和</a:t>
            </a:r>
            <a:r>
              <a:rPr lang="en-US" altLang="zh-CN" dirty="0"/>
              <a:t>PPV</a:t>
            </a:r>
            <a:r>
              <a:rPr lang="zh-CN" altLang="en-US" dirty="0"/>
              <a:t>如下表</a:t>
            </a:r>
            <a:endParaRPr lang="en-US" altLang="zh-CN" dirty="0"/>
          </a:p>
        </p:txBody>
      </p:sp>
      <p:pic>
        <p:nvPicPr>
          <p:cNvPr id="1026" name="Picture 2" descr="https://pic2.zhimg.com/v2-5646d1911a1cf8a02e843340efc49801_r.jpg">
            <a:extLst>
              <a:ext uri="{FF2B5EF4-FFF2-40B4-BE49-F238E27FC236}">
                <a16:creationId xmlns:a16="http://schemas.microsoft.com/office/drawing/2014/main" id="{BE9B7CAD-1EC1-4873-9EB4-BDAA8337C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12" y="2292012"/>
            <a:ext cx="3245423" cy="33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439338-B63F-4F14-B27A-6D7BBAF0FBA4}"/>
              </a:ext>
            </a:extLst>
          </p:cNvPr>
          <p:cNvSpPr/>
          <p:nvPr/>
        </p:nvSpPr>
        <p:spPr>
          <a:xfrm>
            <a:off x="8007658" y="2413337"/>
            <a:ext cx="33912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患病率越高，阳性预测值越高。如果我们在高危人群中进行诊断试验，我们能够得到更为高效的结果，避免人力、物力的浪费。同时，诊断试验在临床应用中，我们也需要根据患病率来深入分析结果。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9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941" y="1986191"/>
            <a:ext cx="68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常用的分类器性能评价指标：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64126" y="2961292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敏感性</a:t>
            </a:r>
            <a:r>
              <a:rPr lang="en-US" altLang="zh-CN" dirty="0"/>
              <a:t>/</a:t>
            </a:r>
            <a:r>
              <a:rPr lang="zh-CN" altLang="en-US" dirty="0"/>
              <a:t>真阳性率</a:t>
            </a:r>
            <a:endParaRPr lang="en-US" altLang="zh-CN" dirty="0"/>
          </a:p>
          <a:p>
            <a:pPr algn="ctr"/>
            <a:r>
              <a:rPr lang="en-US" altLang="zh-CN" dirty="0"/>
              <a:t>Sensitivity; TPR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64126" y="4165114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特异性</a:t>
            </a:r>
            <a:r>
              <a:rPr lang="en-US" altLang="zh-CN" dirty="0"/>
              <a:t>/</a:t>
            </a:r>
            <a:r>
              <a:rPr lang="zh-CN" altLang="en-US" dirty="0"/>
              <a:t>真阴性率</a:t>
            </a:r>
            <a:endParaRPr lang="en-US" altLang="zh-CN" dirty="0"/>
          </a:p>
          <a:p>
            <a:pPr algn="ctr"/>
            <a:r>
              <a:rPr lang="en-US" altLang="zh-CN" dirty="0"/>
              <a:t>Specificity; TNR;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82850" y="455902"/>
            <a:ext cx="2027747" cy="580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真阳性</a:t>
            </a:r>
            <a:endParaRPr lang="en-US" altLang="zh-CN" dirty="0"/>
          </a:p>
          <a:p>
            <a:pPr algn="ctr"/>
            <a:r>
              <a:rPr lang="en-US" altLang="zh-CN" dirty="0"/>
              <a:t>True Positive, TP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82850" y="1031732"/>
            <a:ext cx="2027747" cy="580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假阴性</a:t>
            </a:r>
            <a:endParaRPr lang="en-US" altLang="zh-CN" dirty="0"/>
          </a:p>
          <a:p>
            <a:pPr algn="ctr"/>
            <a:r>
              <a:rPr lang="en-US" altLang="zh-CN" dirty="0"/>
              <a:t>False Negative, FN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10597" y="455902"/>
            <a:ext cx="2027747" cy="5808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假阳性</a:t>
            </a:r>
            <a:endParaRPr lang="en-US" altLang="zh-CN" dirty="0"/>
          </a:p>
          <a:p>
            <a:pPr algn="ctr"/>
            <a:r>
              <a:rPr lang="en-US" altLang="zh-CN" dirty="0"/>
              <a:t>False Positive, FP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10597" y="1031732"/>
            <a:ext cx="2027747" cy="580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真阴性</a:t>
            </a:r>
            <a:endParaRPr lang="en-US" altLang="zh-CN" dirty="0"/>
          </a:p>
          <a:p>
            <a:pPr algn="ctr"/>
            <a:r>
              <a:rPr lang="en-US" altLang="zh-CN" dirty="0"/>
              <a:t>True Negative, TN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88146" y="3132819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288146" y="4336641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612713" y="3398444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26914" y="2995628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41116" y="3464726"/>
            <a:ext cx="535525" cy="290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641383" y="3464726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05606" y="3348338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612713" y="4603169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26914" y="4200353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41116" y="4669451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641383" y="4669451"/>
            <a:ext cx="535525" cy="29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105606" y="4553063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5240849" y="5395150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查准率 </a:t>
            </a:r>
            <a:r>
              <a:rPr lang="en-US" altLang="zh-CN" dirty="0"/>
              <a:t>Precision</a:t>
            </a:r>
          </a:p>
          <a:p>
            <a:pPr algn="ctr"/>
            <a:r>
              <a:rPr lang="zh-CN" altLang="en-US" dirty="0"/>
              <a:t>（另译</a:t>
            </a:r>
            <a:r>
              <a:rPr lang="en-US" altLang="zh-CN" dirty="0"/>
              <a:t>, </a:t>
            </a:r>
            <a:r>
              <a:rPr lang="zh-CN" altLang="en-US" dirty="0"/>
              <a:t>精度</a:t>
            </a:r>
            <a:r>
              <a:rPr lang="en-US" altLang="zh-CN" dirty="0"/>
              <a:t>/</a:t>
            </a:r>
            <a:r>
              <a:rPr lang="zh-CN" altLang="en-US" dirty="0"/>
              <a:t>精确度）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5240849" y="2961292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查全率 </a:t>
            </a:r>
            <a:r>
              <a:rPr lang="en-US" altLang="zh-CN" dirty="0"/>
              <a:t>Recall</a:t>
            </a:r>
          </a:p>
          <a:p>
            <a:pPr algn="ctr"/>
            <a:r>
              <a:rPr lang="zh-CN" altLang="en-US" dirty="0"/>
              <a:t>（另译</a:t>
            </a:r>
            <a:r>
              <a:rPr lang="en-US" altLang="zh-CN" dirty="0"/>
              <a:t>, </a:t>
            </a:r>
            <a:r>
              <a:rPr lang="zh-CN" altLang="en-US" dirty="0"/>
              <a:t>召回率）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1064126" y="5395150"/>
            <a:ext cx="2224020" cy="8662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阳性预测值</a:t>
            </a:r>
            <a:endParaRPr lang="en-US" altLang="zh-CN" dirty="0"/>
          </a:p>
          <a:p>
            <a:pPr algn="ctr"/>
            <a:r>
              <a:rPr lang="en-US" altLang="zh-CN" dirty="0"/>
              <a:t>Positive Predictive Value, PPV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288146" y="5562187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=</a:t>
            </a:r>
            <a:endParaRPr lang="zh-CN" altLang="en-US" sz="28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3612713" y="5827812"/>
            <a:ext cx="1363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26914" y="5424996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441116" y="5894094"/>
            <a:ext cx="535525" cy="2904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641383" y="5894094"/>
            <a:ext cx="535525" cy="29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05606" y="5777706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+</a:t>
            </a:r>
            <a:endParaRPr lang="zh-CN" altLang="en-US" sz="2800" dirty="0"/>
          </a:p>
        </p:txBody>
      </p:sp>
      <p:cxnSp>
        <p:nvCxnSpPr>
          <p:cNvPr id="40" name="肘形连接符 39"/>
          <p:cNvCxnSpPr>
            <a:stCxn id="5" idx="0"/>
            <a:endCxn id="31" idx="0"/>
          </p:cNvCxnSpPr>
          <p:nvPr/>
        </p:nvCxnSpPr>
        <p:spPr>
          <a:xfrm rot="5400000" flipH="1" flipV="1">
            <a:off x="4264497" y="872931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2" idx="2"/>
            <a:endCxn id="30" idx="2"/>
          </p:cNvCxnSpPr>
          <p:nvPr/>
        </p:nvCxnSpPr>
        <p:spPr>
          <a:xfrm rot="16200000" flipH="1">
            <a:off x="4264497" y="4173062"/>
            <a:ext cx="12700" cy="4176723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481120" y="4225424"/>
                <a:ext cx="3172663" cy="745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120" y="4225424"/>
                <a:ext cx="3172663" cy="745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>
            <a:stCxn id="31" idx="3"/>
            <a:endCxn id="45" idx="1"/>
          </p:cNvCxnSpPr>
          <p:nvPr/>
        </p:nvCxnSpPr>
        <p:spPr>
          <a:xfrm>
            <a:off x="7464869" y="3394429"/>
            <a:ext cx="1016251" cy="120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0" idx="3"/>
            <a:endCxn id="45" idx="1"/>
          </p:cNvCxnSpPr>
          <p:nvPr/>
        </p:nvCxnSpPr>
        <p:spPr>
          <a:xfrm flipV="1">
            <a:off x="7464869" y="4598251"/>
            <a:ext cx="1016251" cy="12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477568" y="5793408"/>
            <a:ext cx="453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sp>
        <p:nvSpPr>
          <p:cNvPr id="53" name="文本框 52"/>
          <p:cNvSpPr txBox="1"/>
          <p:nvPr/>
        </p:nvSpPr>
        <p:spPr>
          <a:xfrm>
            <a:off x="7729077" y="3009708"/>
            <a:ext cx="30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敏感性</a:t>
            </a:r>
            <a:r>
              <a:rPr lang="en-US" altLang="zh-CN" dirty="0"/>
              <a:t>/</a:t>
            </a:r>
            <a:r>
              <a:rPr lang="zh-CN" altLang="en-US" dirty="0"/>
              <a:t>查全率：从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真实阳性</a:t>
            </a:r>
            <a:r>
              <a:rPr lang="zh-CN" altLang="en-US" dirty="0"/>
              <a:t>的个体中检测出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阳性</a:t>
            </a:r>
            <a:r>
              <a:rPr lang="zh-CN" altLang="en-US" dirty="0"/>
              <a:t>的能力</a:t>
            </a:r>
            <a:endParaRPr lang="en-US" altLang="zh-CN" dirty="0"/>
          </a:p>
        </p:txBody>
      </p:sp>
      <p:sp>
        <p:nvSpPr>
          <p:cNvPr id="54" name="文本框 53"/>
          <p:cNvSpPr txBox="1"/>
          <p:nvPr/>
        </p:nvSpPr>
        <p:spPr>
          <a:xfrm>
            <a:off x="5133949" y="4304886"/>
            <a:ext cx="30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特异性：从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真实阴性</a:t>
            </a:r>
            <a:r>
              <a:rPr lang="zh-CN" altLang="en-US" dirty="0"/>
              <a:t>的个体中检测出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阴性</a:t>
            </a:r>
            <a:r>
              <a:rPr lang="zh-CN" altLang="en-US" dirty="0"/>
              <a:t>的能力</a:t>
            </a:r>
            <a:endParaRPr lang="en-US" altLang="zh-CN" dirty="0"/>
          </a:p>
        </p:txBody>
      </p:sp>
      <p:sp>
        <p:nvSpPr>
          <p:cNvPr id="55" name="文本框 54"/>
          <p:cNvSpPr txBox="1"/>
          <p:nvPr/>
        </p:nvSpPr>
        <p:spPr>
          <a:xfrm>
            <a:off x="7639904" y="5715440"/>
            <a:ext cx="317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阳性预测值</a:t>
            </a:r>
            <a:r>
              <a:rPr lang="en-US" altLang="zh-CN" dirty="0"/>
              <a:t>/</a:t>
            </a:r>
            <a:r>
              <a:rPr lang="zh-CN" altLang="en-US" dirty="0"/>
              <a:t>查准率：检测为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阳性</a:t>
            </a:r>
            <a:r>
              <a:rPr lang="zh-CN" altLang="en-US" dirty="0"/>
              <a:t>的个体中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真实阳性</a:t>
            </a:r>
            <a:r>
              <a:rPr lang="zh-CN" altLang="en-US" dirty="0"/>
              <a:t>的比例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50884" y="3140850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漏诊</a:t>
            </a:r>
            <a:endParaRPr lang="en-US" altLang="zh-CN" dirty="0"/>
          </a:p>
        </p:txBody>
      </p:sp>
      <p:sp>
        <p:nvSpPr>
          <p:cNvPr id="57" name="文本框 56"/>
          <p:cNvSpPr txBox="1"/>
          <p:nvPr/>
        </p:nvSpPr>
        <p:spPr>
          <a:xfrm>
            <a:off x="10850884" y="5894094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误诊</a:t>
            </a:r>
            <a:endParaRPr lang="en-US" altLang="zh-CN" dirty="0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FA1F9FE0-BF2A-4119-A003-DA28226924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204436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2454" y="2177017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5" name="椭圆 4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7" name="圆角右箭头 6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圆角右箭头 8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42453" y="4326307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椭圆 12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5" name="圆角右箭头 14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/>
              </a:p>
            </p:txBody>
          </p:sp>
          <p:sp>
            <p:nvSpPr>
              <p:cNvPr id="17" name="圆角右箭头 16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38200" y="3252858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37" name="椭圆 36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39" name="圆角右箭头 38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1" name="圆角右箭头 40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38200" y="5402148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椭圆 44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47" name="圆角右箭头 46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9" name="圆角右箭头 48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sp>
        <p:nvSpPr>
          <p:cNvPr id="132" name="文本框 131"/>
          <p:cNvSpPr txBox="1"/>
          <p:nvPr/>
        </p:nvSpPr>
        <p:spPr>
          <a:xfrm>
            <a:off x="713877" y="1682126"/>
            <a:ext cx="7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个体</a:t>
            </a:r>
            <a:endParaRPr lang="en-US" altLang="zh-CN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547969" y="1691121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网络游戏成瘾量表得分</a:t>
            </a:r>
            <a:endParaRPr lang="en-US" altLang="zh-CN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547969" y="2413168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95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1547969" y="3469773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90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1547969" y="456468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547969" y="567075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15</a:t>
            </a:r>
          </a:p>
        </p:txBody>
      </p:sp>
      <p:cxnSp>
        <p:nvCxnSpPr>
          <p:cNvPr id="139" name="直接连接符 138"/>
          <p:cNvCxnSpPr/>
          <p:nvPr/>
        </p:nvCxnSpPr>
        <p:spPr>
          <a:xfrm>
            <a:off x="713877" y="4246870"/>
            <a:ext cx="3109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4036291" y="4093574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分界点</a:t>
            </a:r>
            <a:r>
              <a:rPr lang="en-US" altLang="zh-CN" dirty="0"/>
              <a:t>cut-off = 80</a:t>
            </a:r>
            <a:endParaRPr lang="zh-CN" altLang="en-US"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6223330" y="2177017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142" name="椭圆 141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44" name="圆角右箭头 143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圆角右箭头 145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6223329" y="4326307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50" name="椭圆 149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52" name="圆角右箭头 151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/>
              </a:p>
            </p:txBody>
          </p:sp>
          <p:sp>
            <p:nvSpPr>
              <p:cNvPr id="154" name="圆角右箭头 153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6219076" y="3252858"/>
            <a:ext cx="385849" cy="959918"/>
            <a:chOff x="5196840" y="2521527"/>
            <a:chExt cx="860964" cy="2141913"/>
          </a:xfrm>
          <a:solidFill>
            <a:srgbClr val="FF0000"/>
          </a:solidFill>
        </p:grpSpPr>
        <p:sp>
          <p:nvSpPr>
            <p:cNvPr id="158" name="椭圆 157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60" name="圆角右箭头 159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62" name="圆角右箭头 161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6219076" y="5402148"/>
            <a:ext cx="385849" cy="959918"/>
            <a:chOff x="5196840" y="2521527"/>
            <a:chExt cx="860964" cy="21419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6" name="椭圆 165"/>
            <p:cNvSpPr/>
            <p:nvPr/>
          </p:nvSpPr>
          <p:spPr>
            <a:xfrm>
              <a:off x="5469312" y="2521527"/>
              <a:ext cx="304800" cy="30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5196840" y="2933216"/>
              <a:ext cx="860964" cy="1730224"/>
              <a:chOff x="5196840" y="2933216"/>
              <a:chExt cx="860964" cy="1730224"/>
            </a:xfrm>
            <a:grpFill/>
          </p:grpSpPr>
          <p:sp>
            <p:nvSpPr>
              <p:cNvPr id="168" name="圆角右箭头 167"/>
              <p:cNvSpPr/>
              <p:nvPr/>
            </p:nvSpPr>
            <p:spPr>
              <a:xfrm>
                <a:off x="5196840" y="2933700"/>
                <a:ext cx="22490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421745" y="2933700"/>
                <a:ext cx="399935" cy="9438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70" name="圆角右箭头 169"/>
              <p:cNvSpPr/>
              <p:nvPr/>
            </p:nvSpPr>
            <p:spPr>
              <a:xfrm flipH="1">
                <a:off x="5810269" y="2933216"/>
                <a:ext cx="247535" cy="527302"/>
              </a:xfrm>
              <a:prstGeom prst="bentArrow">
                <a:avLst>
                  <a:gd name="adj1" fmla="val 39092"/>
                  <a:gd name="adj2" fmla="val 19546"/>
                  <a:gd name="adj3" fmla="val 0"/>
                  <a:gd name="adj4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542174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5711305" y="3877542"/>
                <a:ext cx="110375" cy="785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</p:grpSp>
      </p:grpSp>
      <p:sp>
        <p:nvSpPr>
          <p:cNvPr id="173" name="文本框 172"/>
          <p:cNvSpPr txBox="1"/>
          <p:nvPr/>
        </p:nvSpPr>
        <p:spPr>
          <a:xfrm>
            <a:off x="6094753" y="1682126"/>
            <a:ext cx="70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个体</a:t>
            </a:r>
            <a:endParaRPr lang="en-US" altLang="zh-CN" dirty="0"/>
          </a:p>
        </p:txBody>
      </p:sp>
      <p:sp>
        <p:nvSpPr>
          <p:cNvPr id="174" name="文本框 173"/>
          <p:cNvSpPr txBox="1"/>
          <p:nvPr/>
        </p:nvSpPr>
        <p:spPr>
          <a:xfrm>
            <a:off x="6804521" y="1691121"/>
            <a:ext cx="281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分类器输出值（后验概率）</a:t>
            </a:r>
            <a:endParaRPr lang="en-US" altLang="zh-CN" dirty="0"/>
          </a:p>
        </p:txBody>
      </p:sp>
      <p:sp>
        <p:nvSpPr>
          <p:cNvPr id="175" name="文本框 174"/>
          <p:cNvSpPr txBox="1"/>
          <p:nvPr/>
        </p:nvSpPr>
        <p:spPr>
          <a:xfrm>
            <a:off x="6804521" y="2413168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0.9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6804521" y="3469773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0.8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6804521" y="456468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0.2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6804521" y="5670755"/>
            <a:ext cx="248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0.1</a:t>
            </a:r>
          </a:p>
        </p:txBody>
      </p:sp>
      <p:cxnSp>
        <p:nvCxnSpPr>
          <p:cNvPr id="179" name="直接连接符 178"/>
          <p:cNvCxnSpPr/>
          <p:nvPr/>
        </p:nvCxnSpPr>
        <p:spPr>
          <a:xfrm>
            <a:off x="6115918" y="4294937"/>
            <a:ext cx="3109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9438332" y="4141641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分界点</a:t>
            </a:r>
            <a:r>
              <a:rPr lang="en-US" altLang="zh-CN" dirty="0"/>
              <a:t>cut-off = 0.5</a:t>
            </a:r>
            <a:endParaRPr lang="zh-CN" altLang="en-US" dirty="0"/>
          </a:p>
        </p:txBody>
      </p:sp>
      <p:cxnSp>
        <p:nvCxnSpPr>
          <p:cNvPr id="181" name="直接连接符 180"/>
          <p:cNvCxnSpPr/>
          <p:nvPr/>
        </p:nvCxnSpPr>
        <p:spPr>
          <a:xfrm>
            <a:off x="6094753" y="3225177"/>
            <a:ext cx="31099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6123722" y="5394598"/>
            <a:ext cx="31099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标题 1">
            <a:extLst>
              <a:ext uri="{FF2B5EF4-FFF2-40B4-BE49-F238E27FC236}">
                <a16:creationId xmlns:a16="http://schemas.microsoft.com/office/drawing/2014/main" id="{1C14D179-FDD4-4403-AE06-5E508C362E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分类模型性能评价方法</a:t>
            </a:r>
          </a:p>
        </p:txBody>
      </p:sp>
    </p:spTree>
    <p:extLst>
      <p:ext uri="{BB962C8B-B14F-4D97-AF65-F5344CB8AC3E}">
        <p14:creationId xmlns:p14="http://schemas.microsoft.com/office/powerpoint/2010/main" val="344791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4869 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4869 0.3432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1111</Words>
  <Application>Microsoft Office PowerPoint</Application>
  <PresentationFormat>宽屏</PresentationFormat>
  <Paragraphs>298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Cambria Math</vt:lpstr>
      <vt:lpstr>Times New Roman</vt:lpstr>
      <vt:lpstr>Office 主题​​</vt:lpstr>
      <vt:lpstr>2 分类模型性能评价方法</vt:lpstr>
      <vt:lpstr>2 分类模型性能评价方法</vt:lpstr>
      <vt:lpstr>2 分类模型性能评价方法</vt:lpstr>
      <vt:lpstr>PowerPoint 演示文稿</vt:lpstr>
      <vt:lpstr>2 分类模型性能评价方法</vt:lpstr>
      <vt:lpstr>2 分类模型性能评价方法</vt:lpstr>
      <vt:lpstr>PowerPoint 演示文稿</vt:lpstr>
      <vt:lpstr>2 分类模型性能评价方法</vt:lpstr>
      <vt:lpstr>2 分类模型性能评价方法</vt:lpstr>
      <vt:lpstr>2 分类模型性能评价方法</vt:lpstr>
      <vt:lpstr>2 分类模型性能评价方法</vt:lpstr>
      <vt:lpstr>小结：如何整体性地评价一个分类器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分类模型性能评价方法</dc:title>
  <dc:creator>Kunru Song</dc:creator>
  <cp:lastModifiedBy>Kunru Song</cp:lastModifiedBy>
  <cp:revision>3</cp:revision>
  <dcterms:created xsi:type="dcterms:W3CDTF">2023-05-10T07:48:31Z</dcterms:created>
  <dcterms:modified xsi:type="dcterms:W3CDTF">2023-05-10T08:59:47Z</dcterms:modified>
</cp:coreProperties>
</file>