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8999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7F"/>
    <a:srgbClr val="BEB0A3"/>
    <a:srgbClr val="C8E8E0"/>
    <a:srgbClr val="C1C8D9"/>
    <a:srgbClr val="9DA9C3"/>
    <a:srgbClr val="78C8BC"/>
    <a:srgbClr val="F9CDBF"/>
    <a:srgbClr val="A6DDEA"/>
    <a:srgbClr val="F3A59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0" autoAdjust="0"/>
  </p:normalViewPr>
  <p:slideViewPr>
    <p:cSldViewPr snapToGrid="0">
      <p:cViewPr varScale="1">
        <p:scale>
          <a:sx n="121" d="100"/>
          <a:sy n="121" d="100"/>
        </p:scale>
        <p:origin x="1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875662369874854"/>
          <c:y val="0.35992703012717026"/>
          <c:w val="0.46436450073283475"/>
          <c:h val="0.442449214191635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0.7</c:v>
                </c:pt>
                <c:pt idx="2">
                  <c:v>0.92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3-4254-8C6C-5487316DD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571375"/>
        <c:axId val="991583439"/>
      </c:barChart>
      <c:catAx>
        <c:axId val="991571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800" dirty="0"/>
                  <a:t>Number of Features</a:t>
                </a:r>
                <a:endParaRPr lang="zh-CN" sz="800" dirty="0"/>
              </a:p>
            </c:rich>
          </c:tx>
          <c:layout>
            <c:manualLayout>
              <c:xMode val="edge"/>
              <c:yMode val="edge"/>
              <c:x val="0.33164295914916003"/>
              <c:y val="0.853282127800696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991583439"/>
        <c:crosses val="autoZero"/>
        <c:auto val="1"/>
        <c:lblAlgn val="ctr"/>
        <c:lblOffset val="100"/>
        <c:noMultiLvlLbl val="0"/>
      </c:catAx>
      <c:valAx>
        <c:axId val="99158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800" dirty="0"/>
                  <a:t>ACC</a:t>
                </a:r>
                <a:endParaRPr lang="zh-CN" sz="800" dirty="0"/>
              </a:p>
            </c:rich>
          </c:tx>
          <c:layout>
            <c:manualLayout>
              <c:xMode val="edge"/>
              <c:yMode val="edge"/>
              <c:x val="0.19687887556841671"/>
              <c:y val="0.508897740250919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991571375"/>
        <c:crosses val="autoZero"/>
        <c:crossBetween val="between"/>
        <c:majorUnit val="0.25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30745814307457"/>
          <c:y val="0.11336240019929711"/>
          <c:w val="0.79703196347031957"/>
          <c:h val="0.723171777712319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A99-40AB-A502-EE06732B5485}"/>
              </c:ext>
            </c:extLst>
          </c:dPt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0.2237066975244788</c:v>
                </c:pt>
                <c:pt idx="1">
                  <c:v>0.33</c:v>
                </c:pt>
                <c:pt idx="2">
                  <c:v>0.39126597919071082</c:v>
                </c:pt>
                <c:pt idx="3">
                  <c:v>0.45</c:v>
                </c:pt>
                <c:pt idx="4">
                  <c:v>0.9</c:v>
                </c:pt>
                <c:pt idx="5">
                  <c:v>0.77</c:v>
                </c:pt>
                <c:pt idx="6">
                  <c:v>0.55000000000000004</c:v>
                </c:pt>
                <c:pt idx="7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9-40AB-A502-EE06732B5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1568047"/>
        <c:axId val="991574287"/>
      </c:lineChart>
      <c:catAx>
        <c:axId val="99156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l-GR" altLang="zh-CN" sz="800" dirty="0" smtClean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endParaRPr lang="zh-CN" altLang="zh-CN" sz="8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45309969558599694"/>
              <c:y val="0.84783633617915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1574287"/>
        <c:crosses val="autoZero"/>
        <c:auto val="1"/>
        <c:lblAlgn val="ctr"/>
        <c:lblOffset val="100"/>
        <c:noMultiLvlLbl val="0"/>
      </c:catAx>
      <c:valAx>
        <c:axId val="99157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156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0.20316</cdr:x>
      <cdr:y>0.33588</cdr:y>
    </cdr:from>
    <cdr:to>
      <cdr:x>0.82063</cdr:x>
      <cdr:y>0.95163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432471" y="675528"/>
          <a:ext cx="1314420" cy="123843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0.0411</cdr:x>
      <cdr:y>0</cdr:y>
    </cdr:from>
    <cdr:to>
      <cdr:x>1</cdr:x>
      <cdr:y>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9244639" y="1182570"/>
          <a:ext cx="1260000" cy="12600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75CE1-D392-4061-81C9-986F62DF5722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5C2BE-5FD3-4E02-8641-E16BA53F2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7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5C2BE-5FD3-4E02-8641-E16BA53F2C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4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4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7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9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6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3940-52C0-479E-ACBC-C6508773B0FE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ECFA3-1829-4DAE-92BB-2F102B47A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844788" y="456027"/>
            <a:ext cx="2128720" cy="2011241"/>
            <a:chOff x="5927621" y="456027"/>
            <a:chExt cx="2128720" cy="2011241"/>
          </a:xfrm>
        </p:grpSpPr>
        <p:graphicFrame>
          <p:nvGraphicFramePr>
            <p:cNvPr id="64" name="图表 63"/>
            <p:cNvGraphicFramePr/>
            <p:nvPr>
              <p:extLst>
                <p:ext uri="{D42A27DB-BD31-4B8C-83A1-F6EECF244321}">
                  <p14:modId xmlns:p14="http://schemas.microsoft.com/office/powerpoint/2010/main" val="812336593"/>
                </p:ext>
              </p:extLst>
            </p:nvPr>
          </p:nvGraphicFramePr>
          <p:xfrm>
            <a:off x="5927621" y="456027"/>
            <a:ext cx="2128720" cy="20112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22" name="文本框 321"/>
            <p:cNvSpPr txBox="1"/>
            <p:nvPr/>
          </p:nvSpPr>
          <p:spPr>
            <a:xfrm>
              <a:off x="6560380" y="1138230"/>
              <a:ext cx="72968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900"/>
                </a:lnSpc>
              </a:pPr>
              <a:r>
                <a:rPr lang="en-US" altLang="zh-CN" sz="9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optimal</a:t>
              </a:r>
            </a:p>
            <a:p>
              <a:pPr algn="ctr">
                <a:lnSpc>
                  <a:spcPts val="900"/>
                </a:lnSpc>
              </a:pPr>
              <a:r>
                <a:rPr lang="en-US" altLang="zh-CN" sz="9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 set</a:t>
              </a:r>
              <a:endParaRPr lang="zh-CN" alt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7206512" y="1204445"/>
              <a:ext cx="119250" cy="9770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5" name="图表 84"/>
          <p:cNvGraphicFramePr/>
          <p:nvPr>
            <p:extLst>
              <p:ext uri="{D42A27DB-BD31-4B8C-83A1-F6EECF244321}">
                <p14:modId xmlns:p14="http://schemas.microsoft.com/office/powerpoint/2010/main" val="2025429322"/>
              </p:ext>
            </p:extLst>
          </p:nvPr>
        </p:nvGraphicFramePr>
        <p:xfrm>
          <a:off x="7848233" y="1131555"/>
          <a:ext cx="1314000" cy="123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5" name="文本框 254"/>
          <p:cNvSpPr txBox="1"/>
          <p:nvPr/>
        </p:nvSpPr>
        <p:spPr>
          <a:xfrm>
            <a:off x="7983154" y="110648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lang="el-GR" altLang="zh-CN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endParaRPr lang="zh-CN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肘形连接符 265"/>
          <p:cNvCxnSpPr>
            <a:stCxn id="183" idx="2"/>
            <a:endCxn id="251" idx="1"/>
          </p:cNvCxnSpPr>
          <p:nvPr/>
        </p:nvCxnSpPr>
        <p:spPr>
          <a:xfrm rot="16200000" flipH="1">
            <a:off x="2397039" y="5195368"/>
            <a:ext cx="1155528" cy="343641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endCxn id="206" idx="0"/>
          </p:cNvCxnSpPr>
          <p:nvPr/>
        </p:nvCxnSpPr>
        <p:spPr>
          <a:xfrm flipH="1">
            <a:off x="4693011" y="4442280"/>
            <a:ext cx="1244" cy="509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4063011" y="4952263"/>
            <a:ext cx="1260000" cy="1260000"/>
            <a:chOff x="5504262" y="1442116"/>
            <a:chExt cx="1260000" cy="1260000"/>
          </a:xfrm>
        </p:grpSpPr>
        <p:sp>
          <p:nvSpPr>
            <p:cNvPr id="206" name="矩形 205"/>
            <p:cNvSpPr/>
            <p:nvPr/>
          </p:nvSpPr>
          <p:spPr>
            <a:xfrm>
              <a:off x="5504262" y="1442116"/>
              <a:ext cx="1260000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7" name="直接连接符 206"/>
            <p:cNvCxnSpPr/>
            <p:nvPr/>
          </p:nvCxnSpPr>
          <p:spPr>
            <a:xfrm flipH="1">
              <a:off x="5622634" y="1572925"/>
              <a:ext cx="1045029" cy="10056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/>
            <p:cNvSpPr/>
            <p:nvPr/>
          </p:nvSpPr>
          <p:spPr>
            <a:xfrm>
              <a:off x="5622634" y="1568716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6444169" y="18469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6066422" y="1646476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5593467" y="1947912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5809558" y="188896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5743409" y="1717140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5843605" y="147067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6278250" y="151491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5965412" y="180940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5714256" y="208241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6152733" y="180889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6418072" y="159882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十字形 219"/>
            <p:cNvSpPr/>
            <p:nvPr/>
          </p:nvSpPr>
          <p:spPr>
            <a:xfrm rot="2700000">
              <a:off x="6283840" y="1710564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5624978" y="229119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5887540" y="1609534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6095059" y="151491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6003916" y="202303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6217492" y="205098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60337" y="238649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6082016" y="2519525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5904867" y="235039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6549365" y="2095691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6086611" y="226128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6290390" y="2199736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6618371" y="1894558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6415767" y="20126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6284789" y="25695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6464789" y="252586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445746" y="231296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629119" y="2302886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十字形 240"/>
            <p:cNvSpPr/>
            <p:nvPr/>
          </p:nvSpPr>
          <p:spPr>
            <a:xfrm rot="2700000">
              <a:off x="6098918" y="2117181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1" name="图片 250"/>
          <p:cNvPicPr>
            <a:picLocks/>
          </p:cNvPicPr>
          <p:nvPr/>
        </p:nvPicPr>
        <p:blipFill rotWithShape="1">
          <a:blip r:embed="rId5"/>
          <a:srcRect l="7163"/>
          <a:stretch/>
        </p:blipFill>
        <p:spPr>
          <a:xfrm>
            <a:off x="4693011" y="6758482"/>
            <a:ext cx="620361" cy="1465716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53" name="文本框 252"/>
          <p:cNvSpPr txBox="1"/>
          <p:nvPr/>
        </p:nvSpPr>
        <p:spPr>
          <a:xfrm>
            <a:off x="2713879" y="7578412"/>
            <a:ext cx="197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Preprocessed Data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N=1,633,510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肘形连接符 253"/>
          <p:cNvCxnSpPr>
            <a:stCxn id="180" idx="0"/>
            <a:endCxn id="272" idx="1"/>
          </p:cNvCxnSpPr>
          <p:nvPr/>
        </p:nvCxnSpPr>
        <p:spPr>
          <a:xfrm rot="5400000" flipH="1" flipV="1">
            <a:off x="2870928" y="3026436"/>
            <a:ext cx="250769" cy="3460105"/>
          </a:xfrm>
          <a:prstGeom prst="bentConnector2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文本框 262"/>
          <p:cNvSpPr txBox="1"/>
          <p:nvPr/>
        </p:nvSpPr>
        <p:spPr>
          <a:xfrm>
            <a:off x="456294" y="4509541"/>
            <a:ext cx="89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unlock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3286389" y="5207226"/>
            <a:ext cx="7922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</a:p>
          <a:p>
            <a:pPr algn="ctr"/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</a:p>
          <a:p>
            <a:pPr algn="ctr"/>
            <a:r>
              <a:rPr lang="en-US" altLang="zh-C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2058144" y="6606558"/>
            <a:ext cx="2728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1. Processing Missing Values</a:t>
            </a:r>
          </a:p>
          <a:p>
            <a:r>
              <a:rPr lang="en-US" altLang="zh-CN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2. Identifying C/IER Cases</a:t>
            </a:r>
          </a:p>
          <a:p>
            <a:r>
              <a:rPr lang="en-US" altLang="zh-CN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3. Min-Max Normalization</a:t>
            </a:r>
          </a:p>
        </p:txBody>
      </p:sp>
      <p:sp>
        <p:nvSpPr>
          <p:cNvPr id="272" name="文本框 271"/>
          <p:cNvSpPr txBox="1"/>
          <p:nvPr/>
        </p:nvSpPr>
        <p:spPr>
          <a:xfrm>
            <a:off x="4726365" y="4461826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直接箭头连接符 274"/>
          <p:cNvCxnSpPr>
            <a:stCxn id="206" idx="3"/>
            <a:endCxn id="277" idx="1"/>
          </p:cNvCxnSpPr>
          <p:nvPr/>
        </p:nvCxnSpPr>
        <p:spPr>
          <a:xfrm flipV="1">
            <a:off x="5323011" y="5568786"/>
            <a:ext cx="693534" cy="134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/>
          <p:cNvSpPr txBox="1"/>
          <p:nvPr/>
        </p:nvSpPr>
        <p:spPr>
          <a:xfrm>
            <a:off x="6016545" y="5245620"/>
            <a:ext cx="1210588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6245" y="4873623"/>
            <a:ext cx="2557877" cy="1473966"/>
            <a:chOff x="95695" y="6148039"/>
            <a:chExt cx="2557877" cy="1473966"/>
          </a:xfrm>
        </p:grpSpPr>
        <p:grpSp>
          <p:nvGrpSpPr>
            <p:cNvPr id="186" name="组合 185"/>
            <p:cNvGrpSpPr/>
            <p:nvPr/>
          </p:nvGrpSpPr>
          <p:grpSpPr>
            <a:xfrm>
              <a:off x="95695" y="6148039"/>
              <a:ext cx="2557877" cy="1473966"/>
              <a:chOff x="6773358" y="3907933"/>
              <a:chExt cx="2557877" cy="1473966"/>
            </a:xfrm>
          </p:grpSpPr>
          <p:pic>
            <p:nvPicPr>
              <p:cNvPr id="185" name="图片 18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3005" y="3916182"/>
                <a:ext cx="668230" cy="1465716"/>
              </a:xfrm>
              <a:prstGeom prst="rect">
                <a:avLst/>
              </a:prstGeom>
            </p:spPr>
          </p:pic>
          <p:sp>
            <p:nvSpPr>
              <p:cNvPr id="180" name="文本框 179"/>
              <p:cNvSpPr txBox="1"/>
              <p:nvPr/>
            </p:nvSpPr>
            <p:spPr>
              <a:xfrm>
                <a:off x="6773358" y="3916182"/>
                <a:ext cx="1980029" cy="90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External Sample</a:t>
                </a:r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(raw data, no preprocess</a:t>
                </a:r>
                <a:r>
                  <a:rPr lang="en-US" altLang="zh-CN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N=1,814,918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6849291" y="3907933"/>
                <a:ext cx="2481944" cy="14739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6968877" y="4908457"/>
                <a:ext cx="1569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Lock Box</a:t>
                </a:r>
                <a:endPara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直接箭头连接符 278"/>
            <p:cNvCxnSpPr/>
            <p:nvPr/>
          </p:nvCxnSpPr>
          <p:spPr>
            <a:xfrm flipV="1">
              <a:off x="185950" y="7115902"/>
              <a:ext cx="1796951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直接箭头连接符 110"/>
          <p:cNvCxnSpPr>
            <a:stCxn id="99" idx="3"/>
          </p:cNvCxnSpPr>
          <p:nvPr/>
        </p:nvCxnSpPr>
        <p:spPr>
          <a:xfrm>
            <a:off x="4078767" y="1231109"/>
            <a:ext cx="379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3718800" y="903092"/>
            <a:ext cx="359967" cy="654089"/>
            <a:chOff x="4516299" y="1744099"/>
            <a:chExt cx="359967" cy="654089"/>
          </a:xfrm>
        </p:grpSpPr>
        <p:sp>
          <p:nvSpPr>
            <p:cNvPr id="103" name="矩形 102"/>
            <p:cNvSpPr/>
            <p:nvPr/>
          </p:nvSpPr>
          <p:spPr>
            <a:xfrm>
              <a:off x="4516299" y="1744099"/>
              <a:ext cx="359967" cy="129600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529018" y="1812135"/>
              <a:ext cx="336898" cy="517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516299" y="1877409"/>
              <a:ext cx="359967" cy="129600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516299" y="2007316"/>
              <a:ext cx="359967" cy="129600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4516299" y="2137476"/>
              <a:ext cx="359967" cy="129600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516299" y="2268588"/>
              <a:ext cx="359967" cy="129600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9018" y="1943806"/>
              <a:ext cx="336898" cy="517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29018" y="2072756"/>
              <a:ext cx="336898" cy="517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529018" y="2203068"/>
              <a:ext cx="336898" cy="517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529018" y="2334740"/>
              <a:ext cx="336898" cy="5175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直接箭头连接符 60"/>
          <p:cNvCxnSpPr/>
          <p:nvPr/>
        </p:nvCxnSpPr>
        <p:spPr>
          <a:xfrm>
            <a:off x="2232423" y="2805521"/>
            <a:ext cx="481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2706605" y="1500865"/>
            <a:ext cx="359967" cy="1334724"/>
            <a:chOff x="3576392" y="1931222"/>
            <a:chExt cx="359967" cy="1334724"/>
          </a:xfrm>
        </p:grpSpPr>
        <p:grpSp>
          <p:nvGrpSpPr>
            <p:cNvPr id="16" name="组合 15"/>
            <p:cNvGrpSpPr/>
            <p:nvPr/>
          </p:nvGrpSpPr>
          <p:grpSpPr>
            <a:xfrm>
              <a:off x="3576392" y="1931222"/>
              <a:ext cx="359967" cy="260666"/>
              <a:chOff x="3322392" y="1923964"/>
              <a:chExt cx="359967" cy="26066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576392" y="2199736"/>
              <a:ext cx="359967" cy="260666"/>
              <a:chOff x="3322392" y="1923964"/>
              <a:chExt cx="359967" cy="26066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576392" y="2468250"/>
              <a:ext cx="359967" cy="260666"/>
              <a:chOff x="3322392" y="1923964"/>
              <a:chExt cx="359967" cy="26066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329666" y="2122716"/>
                <a:ext cx="347247" cy="4877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576392" y="2736764"/>
              <a:ext cx="359967" cy="260666"/>
              <a:chOff x="3322392" y="1923964"/>
              <a:chExt cx="359967" cy="26066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576392" y="3005280"/>
              <a:ext cx="359967" cy="260666"/>
              <a:chOff x="3322392" y="1923964"/>
              <a:chExt cx="359967" cy="260666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706605" y="2841623"/>
            <a:ext cx="359967" cy="1298214"/>
            <a:chOff x="3193217" y="4025868"/>
            <a:chExt cx="359967" cy="1298214"/>
          </a:xfrm>
        </p:grpSpPr>
        <p:grpSp>
          <p:nvGrpSpPr>
            <p:cNvPr id="32" name="组合 31"/>
            <p:cNvGrpSpPr/>
            <p:nvPr/>
          </p:nvGrpSpPr>
          <p:grpSpPr>
            <a:xfrm>
              <a:off x="3193217" y="4025868"/>
              <a:ext cx="359967" cy="260666"/>
              <a:chOff x="3322392" y="1923964"/>
              <a:chExt cx="359967" cy="26066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193217" y="4285255"/>
              <a:ext cx="359967" cy="260666"/>
              <a:chOff x="3322392" y="1923964"/>
              <a:chExt cx="359967" cy="26066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193217" y="4544642"/>
              <a:ext cx="359967" cy="260666"/>
              <a:chOff x="3322392" y="1923964"/>
              <a:chExt cx="359967" cy="26066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193217" y="4804029"/>
              <a:ext cx="359967" cy="260666"/>
              <a:chOff x="3322392" y="1923964"/>
              <a:chExt cx="359967" cy="26066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193217" y="5063416"/>
              <a:ext cx="359967" cy="260666"/>
              <a:chOff x="3322392" y="1923964"/>
              <a:chExt cx="359967" cy="26066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322392" y="1923964"/>
                <a:ext cx="359967" cy="260666"/>
              </a:xfrm>
              <a:prstGeom prst="rect">
                <a:avLst/>
              </a:prstGeom>
              <a:solidFill>
                <a:srgbClr val="9DC3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329666" y="2122716"/>
                <a:ext cx="347247" cy="5715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2" name="文本框 61"/>
          <p:cNvSpPr txBox="1"/>
          <p:nvPr/>
        </p:nvSpPr>
        <p:spPr>
          <a:xfrm>
            <a:off x="3029683" y="3122464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Stratified </a:t>
            </a:r>
          </a:p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Spilt-half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519006" y="1204445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set</a:t>
            </a:r>
            <a:endParaRPr lang="zh-CN" altLang="en-US" sz="1200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539667" y="4153909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  <a:endParaRPr lang="zh-CN" altLang="en-US" sz="12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9447253" y="1091352"/>
            <a:ext cx="1260000" cy="1260000"/>
            <a:chOff x="5504262" y="1442116"/>
            <a:chExt cx="1260000" cy="1260000"/>
          </a:xfrm>
        </p:grpSpPr>
        <p:sp>
          <p:nvSpPr>
            <p:cNvPr id="106" name="矩形 105"/>
            <p:cNvSpPr/>
            <p:nvPr/>
          </p:nvSpPr>
          <p:spPr>
            <a:xfrm>
              <a:off x="5504262" y="1442116"/>
              <a:ext cx="1260000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 flipH="1">
              <a:off x="5622634" y="1572925"/>
              <a:ext cx="1045029" cy="10056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椭圆 115"/>
            <p:cNvSpPr/>
            <p:nvPr/>
          </p:nvSpPr>
          <p:spPr>
            <a:xfrm>
              <a:off x="5622634" y="1568716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6444169" y="18469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6066422" y="1646476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5593467" y="1947912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5809558" y="188896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5743409" y="1717140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843605" y="147067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6278250" y="151491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5965412" y="180940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5714256" y="208241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6152733" y="1808899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6418072" y="159882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十字形 136"/>
            <p:cNvSpPr/>
            <p:nvPr/>
          </p:nvSpPr>
          <p:spPr>
            <a:xfrm rot="2700000">
              <a:off x="6283840" y="1710564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十字形 137"/>
            <p:cNvSpPr/>
            <p:nvPr/>
          </p:nvSpPr>
          <p:spPr>
            <a:xfrm rot="2700000">
              <a:off x="5863663" y="2022185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5624978" y="2291195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5887540" y="1609534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6095059" y="151491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6003916" y="2023031"/>
              <a:ext cx="95302" cy="95302"/>
            </a:xfrm>
            <a:prstGeom prst="ellips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十字形 142"/>
            <p:cNvSpPr/>
            <p:nvPr/>
          </p:nvSpPr>
          <p:spPr>
            <a:xfrm rot="2700000">
              <a:off x="5731881" y="2525179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十字形 143"/>
            <p:cNvSpPr/>
            <p:nvPr/>
          </p:nvSpPr>
          <p:spPr>
            <a:xfrm rot="2700000">
              <a:off x="6606853" y="1660091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6217492" y="205098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6260337" y="238649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6082016" y="2519525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5904867" y="235039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6549365" y="2095691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6086611" y="226128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6290390" y="2199736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6618371" y="1894558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6415767" y="20126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6284789" y="256950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6464789" y="2525863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6445746" y="2312967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6629119" y="2302886"/>
              <a:ext cx="95302" cy="953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十字形 158"/>
            <p:cNvSpPr/>
            <p:nvPr/>
          </p:nvSpPr>
          <p:spPr>
            <a:xfrm rot="2700000">
              <a:off x="6098918" y="2117181"/>
              <a:ext cx="97200" cy="96994"/>
            </a:xfrm>
            <a:prstGeom prst="plus">
              <a:avLst>
                <a:gd name="adj" fmla="val 40432"/>
              </a:avLst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文本框 163"/>
          <p:cNvSpPr txBox="1"/>
          <p:nvPr/>
        </p:nvSpPr>
        <p:spPr>
          <a:xfrm>
            <a:off x="9673103" y="605661"/>
            <a:ext cx="81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rained</a:t>
            </a:r>
          </a:p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lassifier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肘形连接符 165"/>
          <p:cNvCxnSpPr>
            <a:stCxn id="42" idx="3"/>
            <a:endCxn id="106" idx="2"/>
          </p:cNvCxnSpPr>
          <p:nvPr/>
        </p:nvCxnSpPr>
        <p:spPr>
          <a:xfrm flipV="1">
            <a:off x="3066572" y="2351352"/>
            <a:ext cx="7010681" cy="13987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图片 16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782" y="1066119"/>
            <a:ext cx="61474" cy="1312497"/>
          </a:xfrm>
          <a:prstGeom prst="rect">
            <a:avLst/>
          </a:prstGeom>
        </p:spPr>
      </p:pic>
      <p:cxnSp>
        <p:nvCxnSpPr>
          <p:cNvPr id="171" name="直接箭头连接符 170"/>
          <p:cNvCxnSpPr>
            <a:stCxn id="106" idx="3"/>
            <a:endCxn id="169" idx="1"/>
          </p:cNvCxnSpPr>
          <p:nvPr/>
        </p:nvCxnSpPr>
        <p:spPr>
          <a:xfrm>
            <a:off x="10707253" y="1721352"/>
            <a:ext cx="771529" cy="1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8434304" y="3322738"/>
            <a:ext cx="16990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4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</a:p>
          <a:p>
            <a:pPr algn="ctr">
              <a:lnSpc>
                <a:spcPts val="1400"/>
              </a:lnSpc>
            </a:pPr>
            <a:r>
              <a:rPr lang="en-US" altLang="zh-CN" sz="14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unseen </a:t>
            </a:r>
            <a:r>
              <a:rPr lang="en-US" altLang="zh-CN" sz="1400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endParaRPr lang="en-US" altLang="zh-CN" sz="14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1079235" y="65573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</a:p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10672714" y="1413538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sz="1600" b="1" dirty="0"/>
          </a:p>
        </p:txBody>
      </p:sp>
      <p:cxnSp>
        <p:nvCxnSpPr>
          <p:cNvPr id="188" name="肘形连接符 187"/>
          <p:cNvCxnSpPr>
            <a:stCxn id="66" idx="3"/>
            <a:endCxn id="169" idx="2"/>
          </p:cNvCxnSpPr>
          <p:nvPr/>
        </p:nvCxnSpPr>
        <p:spPr>
          <a:xfrm flipV="1">
            <a:off x="3221264" y="2378616"/>
            <a:ext cx="8288255" cy="1913793"/>
          </a:xfrm>
          <a:prstGeom prst="bentConnector2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7101773" y="3972933"/>
            <a:ext cx="4374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Evaluating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Model Performance (Prediction Accuracy)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22740" y="604084"/>
            <a:ext cx="2009684" cy="3740142"/>
            <a:chOff x="222740" y="604084"/>
            <a:chExt cx="2009684" cy="3740142"/>
          </a:xfrm>
        </p:grpSpPr>
        <p:grpSp>
          <p:nvGrpSpPr>
            <p:cNvPr id="50" name="组合 49"/>
            <p:cNvGrpSpPr/>
            <p:nvPr/>
          </p:nvGrpSpPr>
          <p:grpSpPr>
            <a:xfrm>
              <a:off x="847866" y="1702760"/>
              <a:ext cx="128264" cy="2641466"/>
              <a:chOff x="1369532" y="1923964"/>
              <a:chExt cx="128264" cy="318591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369532" y="1923964"/>
                <a:ext cx="128264" cy="318591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69532" y="4439049"/>
                <a:ext cx="128264" cy="67083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36637" y="1672280"/>
              <a:ext cx="939907" cy="2641466"/>
            </a:xfrm>
            <a:prstGeom prst="rect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</p:pic>
        <p:cxnSp>
          <p:nvCxnSpPr>
            <p:cNvPr id="52" name="直接箭头连接符 51"/>
            <p:cNvCxnSpPr/>
            <p:nvPr/>
          </p:nvCxnSpPr>
          <p:spPr>
            <a:xfrm>
              <a:off x="1194458" y="1636159"/>
              <a:ext cx="7145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792803" y="1706389"/>
              <a:ext cx="529" cy="5442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1088178" y="1436114"/>
              <a:ext cx="7168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 rot="5400000">
              <a:off x="226063" y="1873396"/>
              <a:ext cx="8515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Individuals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605107" y="127218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45135" y="127218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244380" y="3788035"/>
              <a:ext cx="673582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zh-CN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Positive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zh-CN" sz="1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zh-CN" altLang="en-US" sz="1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22740" y="2591917"/>
              <a:ext cx="716863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zh-CN" sz="1000" b="1" dirty="0">
                  <a:solidFill>
                    <a:srgbClr val="9DC3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Negative</a:t>
              </a:r>
            </a:p>
            <a:p>
              <a:pPr algn="ctr">
                <a:lnSpc>
                  <a:spcPts val="1000"/>
                </a:lnSpc>
              </a:pPr>
              <a:r>
                <a:rPr lang="en-US" altLang="zh-CN" sz="1000" b="1" dirty="0">
                  <a:solidFill>
                    <a:srgbClr val="9DC3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</a:t>
              </a:r>
              <a:endParaRPr lang="zh-CN" altLang="en-US" sz="1000" b="1" dirty="0">
                <a:solidFill>
                  <a:srgbClr val="9DC3E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49189" y="3788034"/>
              <a:ext cx="19832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/>
            <p:cNvSpPr txBox="1"/>
            <p:nvPr/>
          </p:nvSpPr>
          <p:spPr>
            <a:xfrm>
              <a:off x="289262" y="604084"/>
              <a:ext cx="190308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Internal Sample</a:t>
              </a:r>
            </a:p>
            <a:p>
              <a:pPr algn="ctr"/>
              <a:r>
                <a:rPr lang="en-US" altLang="zh-CN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Preprocessed </a:t>
              </a:r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N=150,665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49189" y="642956"/>
              <a:ext cx="1983234" cy="37012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4" name="矩形 193"/>
          <p:cNvSpPr/>
          <p:nvPr/>
        </p:nvSpPr>
        <p:spPr>
          <a:xfrm>
            <a:off x="167394" y="80026"/>
            <a:ext cx="11798699" cy="43622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直接箭头连接符 195"/>
          <p:cNvCxnSpPr/>
          <p:nvPr/>
        </p:nvCxnSpPr>
        <p:spPr>
          <a:xfrm>
            <a:off x="164907" y="575694"/>
            <a:ext cx="11801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3230101" y="97071"/>
            <a:ext cx="679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Internal Validation: Determine Model Settings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肘形连接符 190"/>
          <p:cNvCxnSpPr>
            <a:stCxn id="24" idx="3"/>
            <a:endCxn id="99" idx="1"/>
          </p:cNvCxnSpPr>
          <p:nvPr/>
        </p:nvCxnSpPr>
        <p:spPr>
          <a:xfrm flipV="1">
            <a:off x="3066572" y="1231109"/>
            <a:ext cx="652228" cy="93711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/>
          <p:cNvSpPr txBox="1"/>
          <p:nvPr/>
        </p:nvSpPr>
        <p:spPr>
          <a:xfrm>
            <a:off x="4365832" y="605661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Choosing</a:t>
            </a:r>
          </a:p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Classification 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直接箭头连接符 249"/>
          <p:cNvCxnSpPr/>
          <p:nvPr/>
        </p:nvCxnSpPr>
        <p:spPr>
          <a:xfrm>
            <a:off x="5991503" y="1721684"/>
            <a:ext cx="295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7869741" y="605661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Hyper-parameter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840844" y="3118570"/>
            <a:ext cx="3079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1,000 times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plitting</a:t>
            </a: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for sampling </a:t>
            </a:r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fluctuations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3858386" y="3107694"/>
            <a:ext cx="3021784" cy="551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169350" y="4441905"/>
            <a:ext cx="11798699" cy="43622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386520" y="6684218"/>
            <a:ext cx="1701682" cy="585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Pipeline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直接箭头连接符 260"/>
          <p:cNvCxnSpPr/>
          <p:nvPr/>
        </p:nvCxnSpPr>
        <p:spPr>
          <a:xfrm>
            <a:off x="176068" y="8315694"/>
            <a:ext cx="11801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文本框 261"/>
          <p:cNvSpPr txBox="1"/>
          <p:nvPr/>
        </p:nvSpPr>
        <p:spPr>
          <a:xfrm>
            <a:off x="2456874" y="8342494"/>
            <a:ext cx="720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 Validation: Out-of-sample Examination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272753" y="519462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24118" y="1710748"/>
            <a:ext cx="360909" cy="1323565"/>
            <a:chOff x="3153701" y="1506264"/>
            <a:chExt cx="360909" cy="1323565"/>
          </a:xfrm>
        </p:grpSpPr>
        <p:sp>
          <p:nvSpPr>
            <p:cNvPr id="282" name="矩形 281"/>
            <p:cNvSpPr/>
            <p:nvPr/>
          </p:nvSpPr>
          <p:spPr>
            <a:xfrm>
              <a:off x="3154643" y="1506264"/>
              <a:ext cx="359967" cy="262249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3165236" y="1643936"/>
              <a:ext cx="336898" cy="14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3154643" y="1776020"/>
              <a:ext cx="359967" cy="262249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3165236" y="1910376"/>
              <a:ext cx="336898" cy="14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3154642" y="2038890"/>
              <a:ext cx="359967" cy="262249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3165236" y="2171309"/>
              <a:ext cx="336898" cy="14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3154642" y="2302272"/>
              <a:ext cx="359967" cy="262249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3165236" y="2434999"/>
              <a:ext cx="336898" cy="14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3153701" y="2567580"/>
              <a:ext cx="359967" cy="262249"/>
            </a:xfrm>
            <a:prstGeom prst="rect">
              <a:avLst/>
            </a:prstGeom>
            <a:solidFill>
              <a:srgbClr val="9DC3E6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3165236" y="2701440"/>
              <a:ext cx="336898" cy="11716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2" name="文本框 291"/>
          <p:cNvSpPr txBox="1"/>
          <p:nvPr/>
        </p:nvSpPr>
        <p:spPr>
          <a:xfrm>
            <a:off x="3288181" y="618551"/>
            <a:ext cx="122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ata Balancing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肘形连接符 292"/>
          <p:cNvCxnSpPr>
            <a:stCxn id="24" idx="3"/>
            <a:endCxn id="285" idx="1"/>
          </p:cNvCxnSpPr>
          <p:nvPr/>
        </p:nvCxnSpPr>
        <p:spPr>
          <a:xfrm>
            <a:off x="3066572" y="2168226"/>
            <a:ext cx="658487" cy="2062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9431794" y="2338664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1600" b="1" dirty="0"/>
          </a:p>
        </p:txBody>
      </p:sp>
      <p:sp>
        <p:nvSpPr>
          <p:cNvPr id="317" name="矩形 316"/>
          <p:cNvSpPr/>
          <p:nvPr/>
        </p:nvSpPr>
        <p:spPr>
          <a:xfrm>
            <a:off x="4046739" y="6227119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1600" b="1" dirty="0"/>
          </a:p>
        </p:txBody>
      </p:sp>
      <p:sp>
        <p:nvSpPr>
          <p:cNvPr id="318" name="文本框 317"/>
          <p:cNvSpPr txBox="1"/>
          <p:nvPr/>
        </p:nvSpPr>
        <p:spPr>
          <a:xfrm>
            <a:off x="2905283" y="88382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down-sampling</a:t>
            </a:r>
          </a:p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(subset)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文本框 318"/>
          <p:cNvSpPr txBox="1"/>
          <p:nvPr/>
        </p:nvSpPr>
        <p:spPr>
          <a:xfrm>
            <a:off x="3026775" y="241797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up-sampling</a:t>
            </a:r>
          </a:p>
          <a:p>
            <a:pPr algn="ctr"/>
            <a:r>
              <a:rPr lang="en-US" altLang="zh-CN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(bootstrap)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0" name="直接箭头连接符 319"/>
          <p:cNvCxnSpPr>
            <a:stCxn id="285" idx="3"/>
          </p:cNvCxnSpPr>
          <p:nvPr/>
        </p:nvCxnSpPr>
        <p:spPr>
          <a:xfrm>
            <a:off x="4085026" y="2374499"/>
            <a:ext cx="368728" cy="3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4458076" y="1019467"/>
            <a:ext cx="1599883" cy="1537955"/>
            <a:chOff x="4458076" y="1013743"/>
            <a:chExt cx="1599883" cy="1229672"/>
          </a:xfrm>
        </p:grpSpPr>
        <p:sp>
          <p:nvSpPr>
            <p:cNvPr id="226" name="矩形 225"/>
            <p:cNvSpPr/>
            <p:nvPr/>
          </p:nvSpPr>
          <p:spPr>
            <a:xfrm>
              <a:off x="4458076" y="1039765"/>
              <a:ext cx="1539787" cy="11804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458076" y="1119537"/>
              <a:ext cx="692818" cy="771674"/>
              <a:chOff x="6327986" y="4851577"/>
              <a:chExt cx="692818" cy="771674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327986" y="4851577"/>
                <a:ext cx="692818" cy="771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LDA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LogisticR</a:t>
                </a:r>
                <a:endPara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RidgeC</a:t>
                </a:r>
                <a:endPara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SVM-linear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Perceptron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6363504" y="4884578"/>
                <a:ext cx="36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124336" y="1109676"/>
              <a:ext cx="795411" cy="535436"/>
              <a:chOff x="5058419" y="1208790"/>
              <a:chExt cx="795411" cy="535436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5058419" y="1208790"/>
                <a:ext cx="795411" cy="535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KNN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SVM-poly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SVM-</a:t>
                </a:r>
                <a:r>
                  <a:rPr lang="en-US" altLang="zh-CN" sz="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rbf</a:t>
                </a:r>
                <a:endPara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SVM-sigmoid</a:t>
                </a:r>
                <a:endParaRPr lang="en-US" altLang="zh-CN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5075090" y="1249408"/>
                <a:ext cx="36000" cy="46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645817" y="1835092"/>
              <a:ext cx="320922" cy="215444"/>
              <a:chOff x="4541425" y="2038000"/>
              <a:chExt cx="320922" cy="21544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4541425" y="2038000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DT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4586097" y="2071410"/>
                <a:ext cx="36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5648993" y="2027971"/>
              <a:ext cx="327334" cy="215444"/>
              <a:chOff x="5034143" y="2038000"/>
              <a:chExt cx="327334" cy="215444"/>
            </a:xfrm>
          </p:grpSpPr>
          <p:sp>
            <p:nvSpPr>
              <p:cNvPr id="308" name="文本框 307"/>
              <p:cNvSpPr txBox="1"/>
              <p:nvPr/>
            </p:nvSpPr>
            <p:spPr>
              <a:xfrm>
                <a:off x="5034143" y="2038000"/>
                <a:ext cx="3273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NB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75090" y="2070142"/>
                <a:ext cx="36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661697" y="1642212"/>
              <a:ext cx="396262" cy="215444"/>
              <a:chOff x="5450956" y="2016644"/>
              <a:chExt cx="396262" cy="215444"/>
            </a:xfrm>
          </p:grpSpPr>
          <p:sp>
            <p:nvSpPr>
              <p:cNvPr id="221" name="文本框 220"/>
              <p:cNvSpPr txBox="1"/>
              <p:nvPr/>
            </p:nvSpPr>
            <p:spPr>
              <a:xfrm>
                <a:off x="5450956" y="2016644"/>
                <a:ext cx="3962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MLP</a:t>
                </a:r>
              </a:p>
            </p:txBody>
          </p:sp>
          <p:sp>
            <p:nvSpPr>
              <p:cNvPr id="247" name="矩形 246"/>
              <p:cNvSpPr/>
              <p:nvPr/>
            </p:nvSpPr>
            <p:spPr>
              <a:xfrm>
                <a:off x="5480627" y="2050163"/>
                <a:ext cx="36000" cy="108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4463539" y="1949294"/>
              <a:ext cx="470000" cy="270691"/>
              <a:chOff x="5448986" y="2146361"/>
              <a:chExt cx="470000" cy="270691"/>
            </a:xfrm>
          </p:grpSpPr>
          <p:sp>
            <p:nvSpPr>
              <p:cNvPr id="311" name="文本框 310"/>
              <p:cNvSpPr txBox="1"/>
              <p:nvPr/>
            </p:nvSpPr>
            <p:spPr>
              <a:xfrm>
                <a:off x="5448986" y="2146361"/>
                <a:ext cx="470000" cy="270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GBDT</a:t>
                </a:r>
              </a:p>
              <a:p>
                <a:r>
                  <a:rPr lang="en-US" altLang="zh-CN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矩形 247"/>
              <p:cNvSpPr/>
              <p:nvPr/>
            </p:nvSpPr>
            <p:spPr>
              <a:xfrm>
                <a:off x="5480627" y="2176276"/>
                <a:ext cx="36000" cy="21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9" name="文本框 308"/>
            <p:cNvSpPr txBox="1"/>
            <p:nvPr/>
          </p:nvSpPr>
          <p:spPr>
            <a:xfrm>
              <a:off x="4535658" y="1013743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ED7D3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lang="zh-CN" altLang="en-US" sz="8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文本框 309"/>
            <p:cNvSpPr txBox="1"/>
            <p:nvPr/>
          </p:nvSpPr>
          <p:spPr>
            <a:xfrm>
              <a:off x="5157695" y="1013743"/>
              <a:ext cx="6928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70AD4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Non-linear</a:t>
              </a:r>
              <a:endParaRPr lang="zh-CN" altLang="en-US" sz="800" b="1" dirty="0">
                <a:solidFill>
                  <a:srgbClr val="70AD4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文本框 311"/>
            <p:cNvSpPr txBox="1"/>
            <p:nvPr/>
          </p:nvSpPr>
          <p:spPr>
            <a:xfrm>
              <a:off x="4462802" y="1837775"/>
              <a:ext cx="6719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  <a:endParaRPr lang="zh-CN" alt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文本框 312"/>
            <p:cNvSpPr txBox="1"/>
            <p:nvPr/>
          </p:nvSpPr>
          <p:spPr>
            <a:xfrm>
              <a:off x="5015653" y="1643086"/>
              <a:ext cx="6992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 Net</a:t>
              </a:r>
              <a:endParaRPr lang="zh-CN" altLang="en-US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5015653" y="1836518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2E75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 Model</a:t>
              </a:r>
              <a:endParaRPr lang="zh-CN" altLang="en-US" sz="800" b="1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文本框 314"/>
            <p:cNvSpPr txBox="1"/>
            <p:nvPr/>
          </p:nvSpPr>
          <p:spPr>
            <a:xfrm>
              <a:off x="5015653" y="2025320"/>
              <a:ext cx="7184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 smtClean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Generative</a:t>
              </a:r>
              <a:endParaRPr lang="zh-CN" altLang="en-US" sz="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1" name="文本框 1"/>
          <p:cNvSpPr txBox="1"/>
          <p:nvPr/>
        </p:nvSpPr>
        <p:spPr>
          <a:xfrm>
            <a:off x="6053006" y="605661"/>
            <a:ext cx="1760962" cy="5247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 </a:t>
            </a:r>
          </a:p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Elimination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文本框 323"/>
          <p:cNvSpPr txBox="1"/>
          <p:nvPr/>
        </p:nvSpPr>
        <p:spPr>
          <a:xfrm>
            <a:off x="4714639" y="6231425"/>
            <a:ext cx="220903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400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out-of-sample</a:t>
            </a:r>
            <a:endParaRPr lang="en-US" altLang="zh-CN" sz="14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400"/>
              </a:lnSpc>
            </a:pPr>
            <a:r>
              <a:rPr lang="en-US" altLang="zh-CN" sz="1400" dirty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unseen </a:t>
            </a:r>
            <a:r>
              <a:rPr lang="en-US" altLang="zh-CN" sz="1400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endParaRPr lang="en-US" altLang="zh-CN" sz="1400" dirty="0">
              <a:solidFill>
                <a:srgbClr val="2E75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6" name="直接箭头连接符 325"/>
          <p:cNvCxnSpPr/>
          <p:nvPr/>
        </p:nvCxnSpPr>
        <p:spPr>
          <a:xfrm>
            <a:off x="9162233" y="1721684"/>
            <a:ext cx="295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/>
          <p:cNvCxnSpPr/>
          <p:nvPr/>
        </p:nvCxnSpPr>
        <p:spPr>
          <a:xfrm>
            <a:off x="7598569" y="1721684"/>
            <a:ext cx="295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/>
          <p:cNvGrpSpPr/>
          <p:nvPr/>
        </p:nvGrpSpPr>
        <p:grpSpPr>
          <a:xfrm>
            <a:off x="7904398" y="4956744"/>
            <a:ext cx="3906602" cy="2357502"/>
            <a:chOff x="7651238" y="4882589"/>
            <a:chExt cx="4165852" cy="2357502"/>
          </a:xfrm>
        </p:grpSpPr>
        <p:grpSp>
          <p:nvGrpSpPr>
            <p:cNvPr id="118" name="组合 117"/>
            <p:cNvGrpSpPr/>
            <p:nvPr/>
          </p:nvGrpSpPr>
          <p:grpSpPr>
            <a:xfrm>
              <a:off x="7651238" y="4882589"/>
              <a:ext cx="4165625" cy="776548"/>
              <a:chOff x="7582909" y="6397612"/>
              <a:chExt cx="4385672" cy="776548"/>
            </a:xfrm>
          </p:grpSpPr>
          <p:sp>
            <p:nvSpPr>
              <p:cNvPr id="328" name="矩形 327"/>
              <p:cNvSpPr/>
              <p:nvPr/>
            </p:nvSpPr>
            <p:spPr>
              <a:xfrm>
                <a:off x="7582910" y="6727384"/>
                <a:ext cx="1460682" cy="446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Biological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9042400" y="6727384"/>
                <a:ext cx="1460682" cy="446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Educational Stage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矩形 329"/>
              <p:cNvSpPr/>
              <p:nvPr/>
            </p:nvSpPr>
            <p:spPr>
              <a:xfrm>
                <a:off x="10504128" y="6727384"/>
                <a:ext cx="1464451" cy="446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Geographic Area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7582909" y="6397612"/>
                <a:ext cx="4385672" cy="3288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Subgroup-specific Models</a:t>
                </a:r>
                <a:endPara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7651799" y="5659137"/>
              <a:ext cx="1387394" cy="791908"/>
              <a:chOff x="6574236" y="6975353"/>
              <a:chExt cx="1387394" cy="791908"/>
            </a:xfrm>
          </p:grpSpPr>
          <p:sp>
            <p:nvSpPr>
              <p:cNvPr id="332" name="矩形 331"/>
              <p:cNvSpPr/>
              <p:nvPr/>
            </p:nvSpPr>
            <p:spPr>
              <a:xfrm>
                <a:off x="6574236" y="6975353"/>
                <a:ext cx="1387394" cy="396000"/>
              </a:xfrm>
              <a:prstGeom prst="rect">
                <a:avLst/>
              </a:prstGeom>
              <a:solidFill>
                <a:srgbClr val="F3A59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Boys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6574236" y="7371261"/>
                <a:ext cx="1387394" cy="396000"/>
              </a:xfrm>
              <a:prstGeom prst="rect">
                <a:avLst/>
              </a:prstGeom>
              <a:solidFill>
                <a:srgbClr val="A6DDEA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Girls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10429696" y="5659137"/>
              <a:ext cx="1387394" cy="1580954"/>
              <a:chOff x="9858690" y="4833043"/>
              <a:chExt cx="1387394" cy="1580954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9858690" y="4833043"/>
                <a:ext cx="1387394" cy="396000"/>
              </a:xfrm>
              <a:prstGeom prst="rect">
                <a:avLst/>
              </a:prstGeom>
              <a:solidFill>
                <a:srgbClr val="ED7F7F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Northeast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9858690" y="5228951"/>
                <a:ext cx="1387394" cy="396000"/>
              </a:xfrm>
              <a:prstGeom prst="rect">
                <a:avLst/>
              </a:prstGeom>
              <a:solidFill>
                <a:srgbClr val="BEB0A3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Eastern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</a:t>
                </a:r>
                <a:endPara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9858690" y="5623017"/>
                <a:ext cx="1387394" cy="396000"/>
              </a:xfrm>
              <a:prstGeom prst="rect">
                <a:avLst/>
              </a:prstGeom>
              <a:solidFill>
                <a:srgbClr val="C8E8E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Central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</a:t>
                </a:r>
                <a:endPara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矩形 337"/>
              <p:cNvSpPr/>
              <p:nvPr/>
            </p:nvSpPr>
            <p:spPr>
              <a:xfrm>
                <a:off x="9858690" y="6017997"/>
                <a:ext cx="1387394" cy="396000"/>
              </a:xfrm>
              <a:prstGeom prst="rect">
                <a:avLst/>
              </a:prstGeom>
              <a:solidFill>
                <a:srgbClr val="C1C8D9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Western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China</a:t>
                </a:r>
                <a:endParaRPr lang="en-US" altLang="zh-CN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9039194" y="5659137"/>
              <a:ext cx="1387394" cy="1185974"/>
              <a:chOff x="8192930" y="6317601"/>
              <a:chExt cx="1387394" cy="1185974"/>
            </a:xfrm>
          </p:grpSpPr>
          <p:sp>
            <p:nvSpPr>
              <p:cNvPr id="334" name="矩形 333"/>
              <p:cNvSpPr/>
              <p:nvPr/>
            </p:nvSpPr>
            <p:spPr>
              <a:xfrm>
                <a:off x="8192930" y="7107575"/>
                <a:ext cx="1387394" cy="396000"/>
              </a:xfrm>
              <a:prstGeom prst="rect">
                <a:avLst/>
              </a:prstGeom>
              <a:solidFill>
                <a:srgbClr val="9DA9C3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School</a:t>
                </a:r>
              </a:p>
            </p:txBody>
          </p:sp>
          <p:sp>
            <p:nvSpPr>
              <p:cNvPr id="339" name="矩形 338"/>
              <p:cNvSpPr/>
              <p:nvPr/>
            </p:nvSpPr>
            <p:spPr>
              <a:xfrm>
                <a:off x="8192930" y="6317601"/>
                <a:ext cx="1387394" cy="396000"/>
              </a:xfrm>
              <a:prstGeom prst="rect">
                <a:avLst/>
              </a:prstGeom>
              <a:solidFill>
                <a:srgbClr val="F9CDBF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Primary School</a:t>
                </a:r>
                <a:endParaRPr lang="zh-CN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矩形 339"/>
              <p:cNvSpPr/>
              <p:nvPr/>
            </p:nvSpPr>
            <p:spPr>
              <a:xfrm>
                <a:off x="8192930" y="6713509"/>
                <a:ext cx="1387394" cy="396000"/>
              </a:xfrm>
              <a:prstGeom prst="rect">
                <a:avLst/>
              </a:prstGeom>
              <a:solidFill>
                <a:srgbClr val="78C8BC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School</a:t>
                </a:r>
              </a:p>
            </p:txBody>
          </p:sp>
        </p:grpSp>
      </p:grpSp>
      <p:cxnSp>
        <p:nvCxnSpPr>
          <p:cNvPr id="341" name="肘形连接符 340"/>
          <p:cNvCxnSpPr>
            <a:stCxn id="251" idx="0"/>
            <a:endCxn id="206" idx="2"/>
          </p:cNvCxnSpPr>
          <p:nvPr/>
        </p:nvCxnSpPr>
        <p:spPr>
          <a:xfrm rot="16200000" flipV="1">
            <a:off x="4574993" y="6330282"/>
            <a:ext cx="546219" cy="31018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 flipH="1">
            <a:off x="9781702" y="4442280"/>
            <a:ext cx="1244" cy="509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文本框 342"/>
          <p:cNvSpPr txBox="1"/>
          <p:nvPr/>
        </p:nvSpPr>
        <p:spPr>
          <a:xfrm>
            <a:off x="9792130" y="4451535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5" name="直接箭头连接符 344"/>
          <p:cNvCxnSpPr/>
          <p:nvPr/>
        </p:nvCxnSpPr>
        <p:spPr>
          <a:xfrm flipH="1" flipV="1">
            <a:off x="7205589" y="5568786"/>
            <a:ext cx="693534" cy="134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/>
          <p:cNvSpPr txBox="1"/>
          <p:nvPr/>
        </p:nvSpPr>
        <p:spPr>
          <a:xfrm>
            <a:off x="7197074" y="519462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肘形连接符 346"/>
          <p:cNvCxnSpPr>
            <a:endCxn id="333" idx="2"/>
          </p:cNvCxnSpPr>
          <p:nvPr/>
        </p:nvCxnSpPr>
        <p:spPr>
          <a:xfrm flipV="1">
            <a:off x="5320283" y="6525200"/>
            <a:ext cx="3235168" cy="6460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肘形连接符 347"/>
          <p:cNvCxnSpPr>
            <a:stCxn id="251" idx="3"/>
            <a:endCxn id="334" idx="2"/>
          </p:cNvCxnSpPr>
          <p:nvPr/>
        </p:nvCxnSpPr>
        <p:spPr>
          <a:xfrm flipV="1">
            <a:off x="5313372" y="6919266"/>
            <a:ext cx="4543133" cy="57207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肘形连接符 348"/>
          <p:cNvCxnSpPr>
            <a:endCxn id="338" idx="2"/>
          </p:cNvCxnSpPr>
          <p:nvPr/>
        </p:nvCxnSpPr>
        <p:spPr>
          <a:xfrm flipV="1">
            <a:off x="5313372" y="7314246"/>
            <a:ext cx="5847102" cy="4972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6016545" y="7022306"/>
            <a:ext cx="1701682" cy="918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Subgrouping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6553246" y="6989672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863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184</Words>
  <Application>Microsoft Office PowerPoint</Application>
  <PresentationFormat>自定义</PresentationFormat>
  <Paragraphs>116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Kunru Song</dc:creator>
  <cp:lastModifiedBy>Kunru Song</cp:lastModifiedBy>
  <cp:revision>180</cp:revision>
  <dcterms:created xsi:type="dcterms:W3CDTF">2023-04-18T15:36:14Z</dcterms:created>
  <dcterms:modified xsi:type="dcterms:W3CDTF">2023-10-09T02:42:00Z</dcterms:modified>
</cp:coreProperties>
</file>