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277" r:id="rId3"/>
    <p:sldId id="278" r:id="rId4"/>
    <p:sldId id="296" r:id="rId5"/>
    <p:sldId id="279" r:id="rId6"/>
    <p:sldId id="280" r:id="rId7"/>
    <p:sldId id="281" r:id="rId8"/>
    <p:sldId id="297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615FF4-F2F9-480C-A684-CE6B7089D334}" type="datetimeFigureOut">
              <a:rPr lang="zh-CN" altLang="en-US" smtClean="0"/>
              <a:pPr/>
              <a:t>2023/9/18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E5DD74-ADC5-491A-BB3E-DCE9E8077F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62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https://zhuanlan.zhihu.com/p/25164465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DD74-ADC5-491A-BB3E-DCE9E8077F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4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一个好的分类器，理想情况下，应同时具备：</a:t>
            </a:r>
            <a:endParaRPr lang="en-US" altLang="zh-CN" dirty="0"/>
          </a:p>
          <a:p>
            <a:r>
              <a:rPr lang="zh-CN" altLang="en-US" dirty="0"/>
              <a:t>高准确率、高敏感性、高特异性</a:t>
            </a:r>
            <a:endParaRPr lang="en-US" altLang="zh-CN" dirty="0"/>
          </a:p>
          <a:p>
            <a:r>
              <a:rPr lang="zh-CN" altLang="en-US" dirty="0"/>
              <a:t>以及高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078F1-6204-49FB-A37F-383C55D241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D4A1-56E6-4B88-BF0F-16BDDD5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D48F8-3627-468F-805F-446D5A46F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6814E-E0FD-494C-9A4B-B1113AF4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DAECA-2E3A-49CE-9B94-CE7A67C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49072-46A4-4E3A-A4E5-62DB768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C9E87-1370-4A10-9165-C3C30D6D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CC587-A073-4F9B-B92B-C551AC77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324DF-736B-4C00-8EA7-E8877EB8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E41C2-6FA1-4DA1-AAA2-16A45C74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D671D-41C8-4436-87E3-DD1F9345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B10CF-17F8-405D-900E-55C0ABEEF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4C330-3B1E-45CC-BC14-DAA5173B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BE728-DCA4-40EE-951C-8F73B078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F4257-B82F-4CFE-9CC3-6ECBA1B7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B0F8-8858-4888-9F5A-05C47DD0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BDD-555E-4833-B62C-BED2C3D91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4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6AE9-F4DA-4DD3-80B8-8B386BF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5D1A-B99D-4D86-B50C-000142BE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134C-44A5-40A9-9CB3-65D08F6C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61566-E7CC-41A6-ABD0-53377055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9A3C-CD25-4D29-9F85-9E1B3F5B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558BA-80E5-4080-B00E-D2E8FC55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22AF0-3374-42C3-9B2C-9EC151E9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DF67-7EC4-4C70-B790-AC2A5667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8F4C4-7725-4284-AB07-35A0EF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B6B84-65F3-4686-AC05-94515105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DA16-9184-4409-9CB1-AF2D4944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0ACE1-9F32-4B63-9AAA-CDED30639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9F517-3035-49A1-BF0D-8CB1BC0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73160-CDEB-4A50-8965-28E3256D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9CBBB-BC48-4117-BA16-4B2A665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DA4CA-0F3E-444F-A9D7-404A03D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22449-B2D5-421A-B2C4-72B9AD11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87E6-9CCA-4EEF-AA8B-28D51F3D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7C1CE-298A-4ABD-BAE9-81F995ED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9532EB-B94A-4F62-AAB6-F5497B883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62E57-A511-4112-BD5E-24332E201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619EA-3C98-4EB8-9619-4D87B48A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736582-62E3-41ED-AA25-4A0A455C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E8664-E21C-4453-B6DB-F724D81E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A68E-A413-4F5D-8849-5D1381D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298ED6-B6A5-47A4-970F-89F72734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5FFEE-71FE-49AF-ADFF-8DA4F73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442C1-C02F-414B-92C4-F47685DA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1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0EDFD-D2B0-4FA9-BA59-2EBD5886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65F67-45B2-4DFF-A31B-09FD07A7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712BD-1536-4FB1-98AD-47924FF6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8BBA-DC38-495E-A2AD-D1A11513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388C1-379A-47FD-9432-0BD2C4D7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E66EE-47E0-47C8-A3CE-D6DEDD55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2AA4D-5BF6-45A1-B1BB-09DA89AC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6C966-63D3-45E8-AAB6-93CDE0D0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21236-7A2F-4BFA-AA5B-6B1FA095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27BA-BD46-4E71-B766-2E5E0B04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BE7AE-FE41-4D4D-8B35-5417FFE8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4DCD5-8419-4BA2-87D2-8C47E1BA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015E6-B58D-44B4-A475-0CB7352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28687-3164-4FD7-A4AE-B73430AA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C9F5C-7A55-4AF3-B5C6-D323AAB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7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19EA8-8C20-4E4E-916E-0AE1EBE4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98DCF-451F-4703-9AC0-50696E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EBFE7-5220-4B37-92B4-BC4A5EDA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27BDCF5-3D15-4203-8C1F-FEB85C0FE575}" type="datetimeFigureOut">
              <a:rPr lang="zh-CN" altLang="en-US" smtClean="0"/>
              <a:pPr/>
              <a:t>2023/9/18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6364-7D0A-4FE2-B95D-6AB1CFDD2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9621C-8691-4D64-B956-426AF450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4AE5F8-89AC-4A53-ABEE-377F2A52C4B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9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3023A-AC8C-4087-89C4-D68E2BDBCDE0}"/>
              </a:ext>
            </a:extLst>
          </p:cNvPr>
          <p:cNvSpPr txBox="1"/>
          <p:nvPr/>
        </p:nvSpPr>
        <p:spPr>
          <a:xfrm>
            <a:off x="1530487" y="1704513"/>
            <a:ext cx="90491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Supplemental Slides</a:t>
            </a:r>
          </a:p>
          <a:p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systematically evaluate </a:t>
            </a:r>
          </a:p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classifier-based predictive model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English Version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Author: Kunru Song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76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2454" y="2177017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5" name="椭圆 4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7" name="圆角右箭头 6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Times New Roman" panose="02020603050405020304" pitchFamily="18" charset="0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圆角右箭头 8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42453" y="4326307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椭圆 12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5" name="圆角右箭头 14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" name="圆角右箭头 16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38200" y="3252858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37" name="椭圆 36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39" name="圆角右箭头 38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1" name="圆角右箭头 40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38200" y="5402148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椭圆 44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47" name="圆角右箭头 46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圆角右箭头 48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32" name="文本框 131"/>
          <p:cNvSpPr txBox="1"/>
          <p:nvPr/>
        </p:nvSpPr>
        <p:spPr>
          <a:xfrm>
            <a:off x="306911" y="1691121"/>
            <a:ext cx="144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Individuals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607184" y="1691121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IAT Score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1547969" y="2413168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95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1547969" y="3469773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1547969" y="456468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547969" y="567075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r>
          </a:p>
        </p:txBody>
      </p:sp>
      <p:cxnSp>
        <p:nvCxnSpPr>
          <p:cNvPr id="139" name="直接连接符 138"/>
          <p:cNvCxnSpPr/>
          <p:nvPr/>
        </p:nvCxnSpPr>
        <p:spPr>
          <a:xfrm>
            <a:off x="713877" y="4246870"/>
            <a:ext cx="310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716448" y="4039317"/>
            <a:ext cx="149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cut-off = 80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6223330" y="2177017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142" name="椭圆 141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44" name="圆角右箭头 143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Times New Roman" panose="02020603050405020304" pitchFamily="18" charset="0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圆角右箭头 145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6223329" y="4326307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0" name="椭圆 149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52" name="圆角右箭头 151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4" name="圆角右箭头 153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6219076" y="3252858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158" name="椭圆 157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60" name="圆角右箭头 159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2" name="圆角右箭头 161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6219076" y="5402148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6" name="椭圆 165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68" name="圆角右箭头 167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0" name="圆角右箭头 169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74" name="文本框 173"/>
          <p:cNvSpPr txBox="1"/>
          <p:nvPr/>
        </p:nvSpPr>
        <p:spPr>
          <a:xfrm>
            <a:off x="7131184" y="1574569"/>
            <a:ext cx="28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Classifier Output (Posterior Probability)</a:t>
            </a:r>
          </a:p>
        </p:txBody>
      </p:sp>
      <p:sp>
        <p:nvSpPr>
          <p:cNvPr id="175" name="文本框 174"/>
          <p:cNvSpPr txBox="1"/>
          <p:nvPr/>
        </p:nvSpPr>
        <p:spPr>
          <a:xfrm>
            <a:off x="7230813" y="2413168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0.9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7230813" y="3469773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0.8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7230813" y="456468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0.2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7230813" y="567075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0.1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6115918" y="4294937"/>
            <a:ext cx="310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9438332" y="4141641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cut-off = 0.5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1" name="直接连接符 180"/>
          <p:cNvCxnSpPr/>
          <p:nvPr/>
        </p:nvCxnSpPr>
        <p:spPr>
          <a:xfrm>
            <a:off x="6094753" y="3225177"/>
            <a:ext cx="3109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123722" y="5394598"/>
            <a:ext cx="3109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标题 1">
            <a:extLst>
              <a:ext uri="{FF2B5EF4-FFF2-40B4-BE49-F238E27FC236}">
                <a16:creationId xmlns:a16="http://schemas.microsoft.com/office/drawing/2014/main" id="{1C14D179-FDD4-4403-AE06-5E508C362E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ROC curve and P-R curve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A8F34A-1AFC-4608-B8C1-65822FB3DA6C}"/>
              </a:ext>
            </a:extLst>
          </p:cNvPr>
          <p:cNvSpPr txBox="1"/>
          <p:nvPr/>
        </p:nvSpPr>
        <p:spPr>
          <a:xfrm>
            <a:off x="3261752" y="6419211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IAT:</a:t>
            </a:r>
            <a:r>
              <a:rPr lang="zh-CN" altLang="en-US" dirty="0"/>
              <a:t> </a:t>
            </a:r>
            <a:r>
              <a:rPr lang="en-US" altLang="zh-CN" dirty="0"/>
              <a:t>Young’s Internet Addiction Test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6F7028F-00B5-4883-9171-57CADC813F8E}"/>
              </a:ext>
            </a:extLst>
          </p:cNvPr>
          <p:cNvSpPr txBox="1"/>
          <p:nvPr/>
        </p:nvSpPr>
        <p:spPr>
          <a:xfrm>
            <a:off x="5687787" y="1682126"/>
            <a:ext cx="144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Individuals</a:t>
            </a:r>
          </a:p>
        </p:txBody>
      </p:sp>
    </p:spTree>
    <p:extLst>
      <p:ext uri="{BB962C8B-B14F-4D97-AF65-F5344CB8AC3E}">
        <p14:creationId xmlns:p14="http://schemas.microsoft.com/office/powerpoint/2010/main" val="34479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869 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869 0.343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9963" y="1860811"/>
            <a:ext cx="4202545" cy="3342847"/>
            <a:chOff x="5551055" y="2817090"/>
            <a:chExt cx="4202545" cy="334284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B04D4C-9E1A-45E2-BE17-D9DF0C036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7" t="6662" r="7737"/>
            <a:stretch/>
          </p:blipFill>
          <p:spPr>
            <a:xfrm>
              <a:off x="5551055" y="2817090"/>
              <a:ext cx="4202545" cy="33428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219" y="5135562"/>
              <a:ext cx="2342791" cy="48938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5818" y="3304814"/>
              <a:ext cx="738909" cy="44767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740854" y="1758213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Sensitivity; TPR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854" y="296203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Specificity; TNR;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4874" y="1929740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4874" y="3133562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89441" y="2195365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03642" y="1792549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7844" y="2261647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8111" y="2261647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82334" y="214525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89441" y="3400090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03642" y="2997274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17844" y="3466372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8111" y="3466372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82334" y="3349984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0854" y="4337384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 Rate, FNR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64874" y="452117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89441" y="4787701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17844" y="4853983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18111" y="4853983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82334" y="4737595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5294" y="4521173"/>
            <a:ext cx="1934876" cy="5349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Specificity; TNR;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03641" y="4380869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71095" y="4521173"/>
            <a:ext cx="110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1-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10" idx="2"/>
            <a:endCxn id="23" idx="0"/>
          </p:cNvCxnSpPr>
          <p:nvPr/>
        </p:nvCxnSpPr>
        <p:spPr>
          <a:xfrm>
            <a:off x="1852864" y="3828309"/>
            <a:ext cx="0" cy="50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406383" y="1500908"/>
            <a:ext cx="156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ROC Curve</a:t>
            </a:r>
          </a:p>
        </p:txBody>
      </p:sp>
      <p:cxnSp>
        <p:nvCxnSpPr>
          <p:cNvPr id="41" name="肘形连接符 40"/>
          <p:cNvCxnSpPr>
            <a:stCxn id="23" idx="2"/>
            <a:endCxn id="4" idx="2"/>
          </p:cNvCxnSpPr>
          <p:nvPr/>
        </p:nvCxnSpPr>
        <p:spPr>
          <a:xfrm rot="16200000" flipH="1">
            <a:off x="5907050" y="1149472"/>
            <a:ext cx="12700" cy="81083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0"/>
            <a:endCxn id="4" idx="1"/>
          </p:cNvCxnSpPr>
          <p:nvPr/>
        </p:nvCxnSpPr>
        <p:spPr>
          <a:xfrm rot="16200000" flipH="1">
            <a:off x="3969402" y="-358325"/>
            <a:ext cx="1774022" cy="6007099"/>
          </a:xfrm>
          <a:prstGeom prst="bentConnector4">
            <a:avLst>
              <a:gd name="adj1" fmla="val -12886"/>
              <a:gd name="adj2" fmla="val 59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79088" y="5477727"/>
            <a:ext cx="879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significance of the ROC curve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regardless of the output values of the classifier, how well does my model perform in a general sense, and how balanced is the trade-off between the true positive rate (TP) and false positive rate (FP)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96C7CB9-3F70-4E9C-B30D-CC1418D57BF3}"/>
              </a:ext>
            </a:extLst>
          </p:cNvPr>
          <p:cNvGrpSpPr/>
          <p:nvPr/>
        </p:nvGrpSpPr>
        <p:grpSpPr>
          <a:xfrm>
            <a:off x="8111698" y="204278"/>
            <a:ext cx="3699072" cy="1156718"/>
            <a:chOff x="7182850" y="455902"/>
            <a:chExt cx="3699072" cy="115671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FBE250-F4E1-40AD-967A-A55DD2EB5607}"/>
                </a:ext>
              </a:extLst>
            </p:cNvPr>
            <p:cNvSpPr/>
            <p:nvPr/>
          </p:nvSpPr>
          <p:spPr>
            <a:xfrm>
              <a:off x="7182850" y="455902"/>
              <a:ext cx="1849536" cy="580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79F04A9-BD4D-420E-B3FD-D7DEDED6C5CB}"/>
                </a:ext>
              </a:extLst>
            </p:cNvPr>
            <p:cNvSpPr/>
            <p:nvPr/>
          </p:nvSpPr>
          <p:spPr>
            <a:xfrm>
              <a:off x="7182850" y="1031732"/>
              <a:ext cx="1849536" cy="5808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591BD72-4EA7-49CE-A491-2C03558E74E9}"/>
                </a:ext>
              </a:extLst>
            </p:cNvPr>
            <p:cNvSpPr/>
            <p:nvPr/>
          </p:nvSpPr>
          <p:spPr>
            <a:xfrm>
              <a:off x="9032386" y="455902"/>
              <a:ext cx="1849536" cy="580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B1D85C8-577F-455B-ACAC-03EDC71525DC}"/>
                </a:ext>
              </a:extLst>
            </p:cNvPr>
            <p:cNvSpPr/>
            <p:nvPr/>
          </p:nvSpPr>
          <p:spPr>
            <a:xfrm>
              <a:off x="9032386" y="1031732"/>
              <a:ext cx="1849536" cy="580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36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58" y="1076189"/>
            <a:ext cx="5311293" cy="398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251328" y="804466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Sensitivity; TPR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75348" y="97599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799915" y="1241618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14116" y="838802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28318" y="1307900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28585" y="1307900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92808" y="1191512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8051" y="268272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</a:t>
            </a:r>
          </a:p>
        </p:txBody>
      </p:sp>
      <p:sp>
        <p:nvSpPr>
          <p:cNvPr id="45" name="矩形 44"/>
          <p:cNvSpPr/>
          <p:nvPr/>
        </p:nvSpPr>
        <p:spPr>
          <a:xfrm>
            <a:off x="4428051" y="804466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Recall</a:t>
            </a:r>
          </a:p>
        </p:txBody>
      </p:sp>
      <p:sp>
        <p:nvSpPr>
          <p:cNvPr id="46" name="矩形 45"/>
          <p:cNvSpPr/>
          <p:nvPr/>
        </p:nvSpPr>
        <p:spPr>
          <a:xfrm>
            <a:off x="251328" y="268272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Value, PPV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75348" y="2849762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799915" y="3115387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214116" y="2712571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28318" y="3181669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828585" y="3181669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92808" y="3065281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4" name="肘形连接符 53"/>
          <p:cNvCxnSpPr>
            <a:stCxn id="46" idx="2"/>
            <a:endCxn id="44" idx="2"/>
          </p:cNvCxnSpPr>
          <p:nvPr/>
        </p:nvCxnSpPr>
        <p:spPr>
          <a:xfrm rot="16200000" flipH="1">
            <a:off x="3451699" y="1460637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0" idx="0"/>
            <a:endCxn id="45" idx="0"/>
          </p:cNvCxnSpPr>
          <p:nvPr/>
        </p:nvCxnSpPr>
        <p:spPr>
          <a:xfrm rot="5400000" flipH="1" flipV="1">
            <a:off x="3451699" y="-1283895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255961" y="3868067"/>
            <a:ext cx="155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P-R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curve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66049" y="1785267"/>
            <a:ext cx="584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Sensitivity/Recall: The ability to detect positive individuals among the true positives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23784" y="3975311"/>
            <a:ext cx="622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Value/Precision: The proportion of individuals detected as positive that are truly positive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532CD2-F6F1-4278-B953-11566541C087}"/>
              </a:ext>
            </a:extLst>
          </p:cNvPr>
          <p:cNvSpPr txBox="1"/>
          <p:nvPr/>
        </p:nvSpPr>
        <p:spPr>
          <a:xfrm>
            <a:off x="251328" y="4726144"/>
            <a:ext cx="70521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significance of P-R curve</a:t>
            </a: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“It is better to wrongly kill one than to let one go”</a:t>
            </a:r>
          </a:p>
          <a:p>
            <a:pPr algn="ctr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Under reasonable precision, seek the highest recall to achieve a balance between precision and recall.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D39CF6E-504A-4969-9137-DBEF5F48AACA}"/>
              </a:ext>
            </a:extLst>
          </p:cNvPr>
          <p:cNvGrpSpPr/>
          <p:nvPr/>
        </p:nvGrpSpPr>
        <p:grpSpPr>
          <a:xfrm>
            <a:off x="7680368" y="89459"/>
            <a:ext cx="3699072" cy="1156718"/>
            <a:chOff x="7182850" y="455902"/>
            <a:chExt cx="3699072" cy="115671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BC96C1F-CDD9-40DA-A495-105EC98D4E6B}"/>
                </a:ext>
              </a:extLst>
            </p:cNvPr>
            <p:cNvSpPr/>
            <p:nvPr/>
          </p:nvSpPr>
          <p:spPr>
            <a:xfrm>
              <a:off x="7182850" y="455902"/>
              <a:ext cx="1849536" cy="580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ADAEF86-A032-4605-A4DA-5261FFA73C2E}"/>
                </a:ext>
              </a:extLst>
            </p:cNvPr>
            <p:cNvSpPr/>
            <p:nvPr/>
          </p:nvSpPr>
          <p:spPr>
            <a:xfrm>
              <a:off x="7182850" y="1031732"/>
              <a:ext cx="1849536" cy="5808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6813258-3921-49C9-8706-DABFE9586411}"/>
                </a:ext>
              </a:extLst>
            </p:cNvPr>
            <p:cNvSpPr/>
            <p:nvPr/>
          </p:nvSpPr>
          <p:spPr>
            <a:xfrm>
              <a:off x="9032386" y="455902"/>
              <a:ext cx="1849536" cy="580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F37086-9CFB-4D53-90D8-709652358F22}"/>
                </a:ext>
              </a:extLst>
            </p:cNvPr>
            <p:cNvSpPr/>
            <p:nvPr/>
          </p:nvSpPr>
          <p:spPr>
            <a:xfrm>
              <a:off x="9032386" y="1031732"/>
              <a:ext cx="1849536" cy="580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52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993" y="136525"/>
            <a:ext cx="10515600" cy="793115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Summary: How to evaluate a classifier holistically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4993" y="2489393"/>
            <a:ext cx="646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5073B"/>
                </a:solidFill>
                <a:effectLst/>
                <a:latin typeface="PingFang-SC-Regular"/>
              </a:rPr>
              <a:t>2. Report the confusion matrix directly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130" y="4195050"/>
            <a:ext cx="1004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5073B"/>
                </a:solidFill>
                <a:effectLst/>
                <a:latin typeface="PingFang-SC-Regular"/>
              </a:rPr>
              <a:t>3. Report accuracy, as well as sensitivity, specificity, F1-score, and other metrics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130" y="5481265"/>
            <a:ext cx="111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5073B"/>
                </a:solidFill>
                <a:effectLst/>
                <a:latin typeface="PingFang-SC-Regular"/>
              </a:rPr>
              <a:t>4. Report the ROC curve or P-R curve and report the area under the curve (AUC)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993" y="1402726"/>
            <a:ext cx="1171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5073B"/>
                </a:solidFill>
                <a:effectLst/>
                <a:latin typeface="PingFang-SC-Regular"/>
              </a:rPr>
              <a:t>1. Always test the performance of the classifier on new samples (evaluate generalizability):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0055" y="1989278"/>
            <a:ext cx="80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For example: Cross-validation, independent sample validation, cross-site validation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0055" y="4930959"/>
            <a:ext cx="924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Depending on the research objectives, it may be necessary to consider reporting PPV and NPV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E68B0C6-BD02-4D30-8426-858DB9868280}"/>
              </a:ext>
            </a:extLst>
          </p:cNvPr>
          <p:cNvGrpSpPr/>
          <p:nvPr/>
        </p:nvGrpSpPr>
        <p:grpSpPr>
          <a:xfrm>
            <a:off x="1151241" y="2983612"/>
            <a:ext cx="3699072" cy="1156718"/>
            <a:chOff x="7182850" y="455902"/>
            <a:chExt cx="3699072" cy="115671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DBCF8CF-F350-4B9A-9DCE-147D41D95979}"/>
                </a:ext>
              </a:extLst>
            </p:cNvPr>
            <p:cNvSpPr/>
            <p:nvPr/>
          </p:nvSpPr>
          <p:spPr>
            <a:xfrm>
              <a:off x="7182850" y="455902"/>
              <a:ext cx="1849536" cy="580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C67BC29-35F5-47C8-BFAF-0ED6BFBE8106}"/>
                </a:ext>
              </a:extLst>
            </p:cNvPr>
            <p:cNvSpPr/>
            <p:nvPr/>
          </p:nvSpPr>
          <p:spPr>
            <a:xfrm>
              <a:off x="7182850" y="1031732"/>
              <a:ext cx="1849536" cy="5808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0154AF-1F81-4869-A31F-CA46A633C137}"/>
                </a:ext>
              </a:extLst>
            </p:cNvPr>
            <p:cNvSpPr/>
            <p:nvPr/>
          </p:nvSpPr>
          <p:spPr>
            <a:xfrm>
              <a:off x="9032386" y="455902"/>
              <a:ext cx="1849536" cy="580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303CB61-5CDF-45BE-AAD5-B5FADBBDF1DB}"/>
                </a:ext>
              </a:extLst>
            </p:cNvPr>
            <p:cNvSpPr/>
            <p:nvPr/>
          </p:nvSpPr>
          <p:spPr>
            <a:xfrm>
              <a:off x="9032386" y="1031732"/>
              <a:ext cx="1849536" cy="580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6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3019430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positive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885704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negative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1858052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label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(predicted outcome)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9872" y="3019430"/>
            <a:ext cx="2290619" cy="86627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Ture positive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9872" y="3885704"/>
            <a:ext cx="2290619" cy="86627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9872" y="1858052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label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(Ground truth)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1471" y="1858052"/>
            <a:ext cx="1601497" cy="866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Accuracy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42968" y="202957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3"/>
          </p:cNvCxnSpPr>
          <p:nvPr/>
        </p:nvCxnSpPr>
        <p:spPr>
          <a:xfrm>
            <a:off x="8249368" y="2291189"/>
            <a:ext cx="2074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360204" y="1536192"/>
            <a:ext cx="1824688" cy="645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Correct predicting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60204" y="2378986"/>
            <a:ext cx="182468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Total sample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41471" y="2895853"/>
            <a:ext cx="4992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Using accuracy alone to evaluate the performance of a classifier is biased and incomplete. </a:t>
            </a:r>
          </a:p>
          <a:p>
            <a:endParaRPr lang="en-US" altLang="zh-CN" dirty="0">
              <a:solidFill>
                <a:srgbClr val="05073B"/>
              </a:solidFill>
              <a:latin typeface="PingFang-SC-Regular"/>
              <a:ea typeface="Microsoft YaHei U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Accuracy ignores the following situations: </a:t>
            </a:r>
          </a:p>
          <a:p>
            <a:endParaRPr lang="en-US" altLang="zh-CN" dirty="0">
              <a:solidFill>
                <a:srgbClr val="05073B"/>
              </a:solidFill>
              <a:latin typeface="PingFang-SC-Regular"/>
              <a:ea typeface="Microsoft YaHei U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missed cases (false negatives. </a:t>
            </a:r>
          </a:p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true positives but predicted as negatives), </a:t>
            </a:r>
          </a:p>
          <a:p>
            <a:endParaRPr lang="en-US" altLang="zh-CN" b="0" i="0" dirty="0">
              <a:solidFill>
                <a:srgbClr val="05073B"/>
              </a:solidFill>
              <a:effectLst/>
              <a:latin typeface="PingFang-SC-Regular"/>
              <a:ea typeface="Microsoft YaHei U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misdiagnosed cases (false positives.</a:t>
            </a:r>
          </a:p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 true negatives but predicted as positives).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36912" y="137828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Output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82648" y="866984"/>
            <a:ext cx="2028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Golden standard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Some reference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DDBB9D4-1CC6-48AC-BD7A-FB847C92D68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28819" y="3452567"/>
            <a:ext cx="47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A903AA-BC13-4C0A-A859-31134F4962D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128819" y="4318841"/>
            <a:ext cx="47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375689" y="2693294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Positive, 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75689" y="1654176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Conditions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-234374" y="3265996"/>
            <a:ext cx="1732548" cy="5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Conditions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75689" y="3559568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Negative, 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9709" y="2693294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Positive, 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99709" y="3559568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Negative, 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97121" y="2693294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Positive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7121" y="3559568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Negative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75689" y="2105786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Positive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99709" y="2105786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Negative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97121" y="1990952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Total Sample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8942" y="333533"/>
            <a:ext cx="79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The performance of a classifier can be demonstrated through a confusion matrix.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7688" y="1550554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33" name="矩形 32"/>
          <p:cNvSpPr/>
          <p:nvPr/>
        </p:nvSpPr>
        <p:spPr>
          <a:xfrm>
            <a:off x="7367688" y="2158696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34" name="矩形 33"/>
          <p:cNvSpPr/>
          <p:nvPr/>
        </p:nvSpPr>
        <p:spPr>
          <a:xfrm>
            <a:off x="8309797" y="1550554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8309797" y="2158696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91852" y="1211300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ACC=50%</a:t>
            </a:r>
          </a:p>
        </p:txBody>
      </p:sp>
      <p:sp>
        <p:nvSpPr>
          <p:cNvPr id="37" name="矩形 36"/>
          <p:cNvSpPr/>
          <p:nvPr/>
        </p:nvSpPr>
        <p:spPr>
          <a:xfrm>
            <a:off x="9538233" y="1550554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38" name="矩形 37"/>
          <p:cNvSpPr/>
          <p:nvPr/>
        </p:nvSpPr>
        <p:spPr>
          <a:xfrm>
            <a:off x="9538233" y="2158696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10480342" y="1550554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</a:p>
        </p:txBody>
      </p:sp>
      <p:sp>
        <p:nvSpPr>
          <p:cNvPr id="40" name="矩形 39"/>
          <p:cNvSpPr/>
          <p:nvPr/>
        </p:nvSpPr>
        <p:spPr>
          <a:xfrm>
            <a:off x="10480342" y="2158696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762397" y="1211300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ACC=50%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76849" y="756931"/>
            <a:ext cx="364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Limitations of Accuracy: Example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98491" y="2931157"/>
            <a:ext cx="454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N=100; </a:t>
            </a:r>
          </a:p>
          <a:p>
            <a:pPr algn="ctr"/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Two classifiers have the same accuracy but their actual performance is completely different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67688" y="4607359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45" name="矩形 44"/>
          <p:cNvSpPr/>
          <p:nvPr/>
        </p:nvSpPr>
        <p:spPr>
          <a:xfrm>
            <a:off x="7367688" y="5215501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</a:p>
        </p:txBody>
      </p:sp>
      <p:sp>
        <p:nvSpPr>
          <p:cNvPr id="46" name="矩形 45"/>
          <p:cNvSpPr/>
          <p:nvPr/>
        </p:nvSpPr>
        <p:spPr>
          <a:xfrm>
            <a:off x="8309797" y="4607359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8309797" y="5215501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591852" y="4268105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ACC=90%</a:t>
            </a:r>
          </a:p>
        </p:txBody>
      </p:sp>
      <p:sp>
        <p:nvSpPr>
          <p:cNvPr id="49" name="矩形 48"/>
          <p:cNvSpPr/>
          <p:nvPr/>
        </p:nvSpPr>
        <p:spPr>
          <a:xfrm>
            <a:off x="9538233" y="4607359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</a:p>
        </p:txBody>
      </p:sp>
      <p:sp>
        <p:nvSpPr>
          <p:cNvPr id="50" name="矩形 49"/>
          <p:cNvSpPr/>
          <p:nvPr/>
        </p:nvSpPr>
        <p:spPr>
          <a:xfrm>
            <a:off x="9538233" y="5215501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10480342" y="4607359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</a:p>
        </p:txBody>
      </p:sp>
      <p:sp>
        <p:nvSpPr>
          <p:cNvPr id="52" name="矩形 51"/>
          <p:cNvSpPr/>
          <p:nvPr/>
        </p:nvSpPr>
        <p:spPr>
          <a:xfrm>
            <a:off x="10480342" y="5215501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762397" y="4268105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ACC=90%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474263" y="5902384"/>
            <a:ext cx="767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N=100; 90:10 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10:90</a:t>
            </a:r>
          </a:p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  <a:ea typeface="Microsoft YaHei UI" panose="020B0503020204020204" pitchFamily="34" charset="-122"/>
              </a:rPr>
              <a:t>Due to the imbalance of the sample itself, the ACC of the classifier is biased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14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C24B3-D48A-4410-8F06-6B4D9AC55B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992" y="136525"/>
            <a:ext cx="12494583" cy="7931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Recommendation: using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balanced ACC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579E-9E0C-4049-95B4-70A93B02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90688"/>
            <a:ext cx="9734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689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5689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9709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99709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7121" y="2777336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Total Sample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2637" y="404279"/>
            <a:ext cx="112981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Advantages of balanced ACC: Example</a:t>
            </a:r>
          </a:p>
        </p:txBody>
      </p:sp>
      <p:sp>
        <p:nvSpPr>
          <p:cNvPr id="16" name="矩形 15"/>
          <p:cNvSpPr/>
          <p:nvPr/>
        </p:nvSpPr>
        <p:spPr>
          <a:xfrm>
            <a:off x="7367688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67688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1708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91708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</a:p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90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43382" y="5298425"/>
            <a:ext cx="311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Balanced Data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Balanced ACC =100%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35381" y="5298425"/>
            <a:ext cx="311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Imbalanced Data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Balanced ACC=100%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8AA0C-985E-4D7F-9A94-AE6B08A28E54}"/>
              </a:ext>
            </a:extLst>
          </p:cNvPr>
          <p:cNvSpPr/>
          <p:nvPr/>
        </p:nvSpPr>
        <p:spPr>
          <a:xfrm>
            <a:off x="2375689" y="2503531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Conditions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F1B4E5-ABDD-474B-97F8-019B48214DF7}"/>
              </a:ext>
            </a:extLst>
          </p:cNvPr>
          <p:cNvSpPr/>
          <p:nvPr/>
        </p:nvSpPr>
        <p:spPr>
          <a:xfrm rot="16200000">
            <a:off x="-234374" y="4115351"/>
            <a:ext cx="1732548" cy="5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Conditions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F1EE68-7C87-400D-86F5-6982D92DE63E}"/>
              </a:ext>
            </a:extLst>
          </p:cNvPr>
          <p:cNvSpPr/>
          <p:nvPr/>
        </p:nvSpPr>
        <p:spPr>
          <a:xfrm>
            <a:off x="1197121" y="3542649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Positive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5C2AC3-70A5-4401-A4CB-0E7D94EDA1FA}"/>
              </a:ext>
            </a:extLst>
          </p:cNvPr>
          <p:cNvSpPr/>
          <p:nvPr/>
        </p:nvSpPr>
        <p:spPr>
          <a:xfrm>
            <a:off x="1197121" y="4408923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Negative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44CE3-7076-4FDD-A03D-135D9E3630A0}"/>
              </a:ext>
            </a:extLst>
          </p:cNvPr>
          <p:cNvSpPr/>
          <p:nvPr/>
        </p:nvSpPr>
        <p:spPr>
          <a:xfrm>
            <a:off x="2375689" y="2955141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Positive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A45634-D06E-4817-A5CA-F07E9EB641DF}"/>
              </a:ext>
            </a:extLst>
          </p:cNvPr>
          <p:cNvSpPr/>
          <p:nvPr/>
        </p:nvSpPr>
        <p:spPr>
          <a:xfrm>
            <a:off x="4599709" y="2955141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Negative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97A6EA-5C78-435D-85AB-45DD288E4F48}"/>
              </a:ext>
            </a:extLst>
          </p:cNvPr>
          <p:cNvSpPr/>
          <p:nvPr/>
        </p:nvSpPr>
        <p:spPr>
          <a:xfrm>
            <a:off x="7367688" y="2503531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Conditions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D17ED7-CB2C-4431-B124-4FEE434B0C41}"/>
              </a:ext>
            </a:extLst>
          </p:cNvPr>
          <p:cNvSpPr/>
          <p:nvPr/>
        </p:nvSpPr>
        <p:spPr>
          <a:xfrm>
            <a:off x="7367688" y="2955141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Positive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25CD19A-2908-4A9B-97CD-741F65753FD6}"/>
              </a:ext>
            </a:extLst>
          </p:cNvPr>
          <p:cNvSpPr/>
          <p:nvPr/>
        </p:nvSpPr>
        <p:spPr>
          <a:xfrm>
            <a:off x="9591708" y="2955141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Negative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1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3180" y="2541541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Positive, 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43180" y="3407815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Negative, 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67200" y="2541541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Positive, 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67200" y="3407815"/>
            <a:ext cx="2224020" cy="866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Negative, 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43180" y="4416523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Positive Rate, TPR; Sensitivity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3180" y="542523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Negative Rate, FNR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67200" y="4416523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Positive Rate, FNR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67200" y="542523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Negative Rate, TNR; Specificity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62962" y="4416523"/>
            <a:ext cx="1601497" cy="866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Accuracy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62962" y="254154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Value, PPV/</a:t>
            </a:r>
          </a:p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036810" y="254154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Discovery Rate, FDR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2962" y="340781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 Omission Rate, FOR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36810" y="340781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Negative Predictive Value, NPV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43181" y="4416524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67200" y="5425231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62962" y="2541541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228279" y="2668474"/>
            <a:ext cx="104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missed cases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769714" y="6291505"/>
            <a:ext cx="27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misdiagnosed cases </a:t>
            </a:r>
          </a:p>
        </p:txBody>
      </p:sp>
      <p:sp>
        <p:nvSpPr>
          <p:cNvPr id="40" name="矩形 39"/>
          <p:cNvSpPr/>
          <p:nvPr/>
        </p:nvSpPr>
        <p:spPr>
          <a:xfrm>
            <a:off x="2043180" y="2558503"/>
            <a:ext cx="444804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43180" y="2558503"/>
            <a:ext cx="2224020" cy="169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2AA9F8-A5A5-49C6-893F-7D4C5C271C4D}"/>
              </a:ext>
            </a:extLst>
          </p:cNvPr>
          <p:cNvSpPr/>
          <p:nvPr/>
        </p:nvSpPr>
        <p:spPr>
          <a:xfrm>
            <a:off x="864612" y="1776228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Total Sample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82677F8-C1C7-4504-AC53-E32CD6CAEBE6}"/>
              </a:ext>
            </a:extLst>
          </p:cNvPr>
          <p:cNvSpPr/>
          <p:nvPr/>
        </p:nvSpPr>
        <p:spPr>
          <a:xfrm>
            <a:off x="2043180" y="1502423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 Conditions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EDA012F-4D60-4F28-AC17-3C6E83A35F13}"/>
              </a:ext>
            </a:extLst>
          </p:cNvPr>
          <p:cNvSpPr/>
          <p:nvPr/>
        </p:nvSpPr>
        <p:spPr>
          <a:xfrm rot="16200000">
            <a:off x="-434769" y="3114243"/>
            <a:ext cx="1732548" cy="5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Conditions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8A0CF3-B61F-4E22-8980-9FDE2D96E42E}"/>
              </a:ext>
            </a:extLst>
          </p:cNvPr>
          <p:cNvSpPr/>
          <p:nvPr/>
        </p:nvSpPr>
        <p:spPr>
          <a:xfrm>
            <a:off x="864612" y="2541541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Positive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E0BA0D-44F9-46C3-B8BB-D3BEF8E891D9}"/>
              </a:ext>
            </a:extLst>
          </p:cNvPr>
          <p:cNvSpPr/>
          <p:nvPr/>
        </p:nvSpPr>
        <p:spPr>
          <a:xfrm>
            <a:off x="864612" y="3407815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Predicted Negative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0DCDA30-99CA-423F-B037-BE428E3A6D75}"/>
              </a:ext>
            </a:extLst>
          </p:cNvPr>
          <p:cNvSpPr/>
          <p:nvPr/>
        </p:nvSpPr>
        <p:spPr>
          <a:xfrm>
            <a:off x="2043180" y="1954033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Positive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0CB9DAE-BA28-4CE6-A62A-024CEAB27CC3}"/>
              </a:ext>
            </a:extLst>
          </p:cNvPr>
          <p:cNvSpPr/>
          <p:nvPr/>
        </p:nvSpPr>
        <p:spPr>
          <a:xfrm>
            <a:off x="4267200" y="1954033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Negative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7CF83FF-0237-4993-B6F4-62062DF252CC}"/>
              </a:ext>
            </a:extLst>
          </p:cNvPr>
          <p:cNvSpPr txBox="1"/>
          <p:nvPr/>
        </p:nvSpPr>
        <p:spPr>
          <a:xfrm>
            <a:off x="402637" y="404279"/>
            <a:ext cx="112981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More Indices from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3610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img.cn/20200729224115670.png?x-oss-process=image/watermark,type_ZmFuZ3poZW5naGVpdGk,shadow_10,text_aHR0cHM6Ly9ibG9nLmNzZG4ubmV0L3NoaXl1enV4aWFxaWFubGk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05000"/>
            <a:ext cx="1201137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C6A8DED-AF55-4A6D-AB66-D5F5F8E4FE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365125"/>
            <a:ext cx="11075633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comprehensive view of confusion 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0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4CF756-2903-4517-AB28-381AE704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4" y="2143033"/>
            <a:ext cx="3810000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7BD177-E343-4434-AB6C-40E91F35C154}"/>
              </a:ext>
            </a:extLst>
          </p:cNvPr>
          <p:cNvSpPr txBox="1"/>
          <p:nvPr/>
        </p:nvSpPr>
        <p:spPr>
          <a:xfrm>
            <a:off x="451287" y="654540"/>
            <a:ext cx="967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PPV and NPV are influenced by the prevalence of the disease.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a diagnostic tool (e.g. predictive model) has a constant sensitivity and specificity, the expected NPV and PPV vary with the prevalence of the disease, 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 shown in the following table.</a:t>
            </a:r>
          </a:p>
        </p:txBody>
      </p:sp>
      <p:pic>
        <p:nvPicPr>
          <p:cNvPr id="1026" name="Picture 2" descr="https://pic2.zhimg.com/v2-5646d1911a1cf8a02e843340efc49801_r.jpg">
            <a:extLst>
              <a:ext uri="{FF2B5EF4-FFF2-40B4-BE49-F238E27FC236}">
                <a16:creationId xmlns:a16="http://schemas.microsoft.com/office/drawing/2014/main" id="{BE9B7CAD-1EC1-4873-9EB4-BDAA8337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12" y="2292012"/>
            <a:ext cx="3245423" cy="33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439338-B63F-4F14-B27A-6D7BBAF0FBA4}"/>
              </a:ext>
            </a:extLst>
          </p:cNvPr>
          <p:cNvSpPr/>
          <p:nvPr/>
        </p:nvSpPr>
        <p:spPr>
          <a:xfrm>
            <a:off x="7884523" y="2292012"/>
            <a:ext cx="39853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  <a:ea typeface="Microsoft YaHei UI" panose="020B0503020204020204" pitchFamily="34" charset="-122"/>
              </a:rPr>
              <a:t>The higher the prevalence of a disease, the higher the positive predictive value. </a:t>
            </a:r>
          </a:p>
          <a:p>
            <a:endParaRPr lang="en-US" altLang="zh-CN" dirty="0">
              <a:solidFill>
                <a:srgbClr val="121212"/>
              </a:solidFill>
              <a:latin typeface="-apple-system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  <a:ea typeface="Microsoft YaHei UI" panose="020B0503020204020204" pitchFamily="34" charset="-122"/>
              </a:rPr>
              <a:t>If we conduct a diagnostic test in a high-risk population, we can obtain more efficient results and avoid wasting manpower and resources. </a:t>
            </a:r>
          </a:p>
          <a:p>
            <a:endParaRPr lang="en-US" altLang="zh-CN" dirty="0">
              <a:solidFill>
                <a:srgbClr val="121212"/>
              </a:solidFill>
              <a:latin typeface="-apple-system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  <a:ea typeface="Microsoft YaHei UI" panose="020B0503020204020204" pitchFamily="34" charset="-122"/>
              </a:rPr>
              <a:t>Additionally, in clinical applications of diagnostic tests, we also need to analyze the results based on the prevalence rate.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9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4126" y="2961292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Sensitivity; TPR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4126" y="4165114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Specificity; TNR;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77FAB2-36A2-4052-AEB5-07B97E2705F1}"/>
              </a:ext>
            </a:extLst>
          </p:cNvPr>
          <p:cNvGrpSpPr/>
          <p:nvPr/>
        </p:nvGrpSpPr>
        <p:grpSpPr>
          <a:xfrm>
            <a:off x="7182850" y="455902"/>
            <a:ext cx="3699072" cy="1156718"/>
            <a:chOff x="7182850" y="455902"/>
            <a:chExt cx="3699072" cy="1156718"/>
          </a:xfrm>
        </p:grpSpPr>
        <p:sp>
          <p:nvSpPr>
            <p:cNvPr id="8" name="矩形 7"/>
            <p:cNvSpPr/>
            <p:nvPr/>
          </p:nvSpPr>
          <p:spPr>
            <a:xfrm>
              <a:off x="7182850" y="455902"/>
              <a:ext cx="1849536" cy="5808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82850" y="1031732"/>
              <a:ext cx="1849536" cy="5808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32386" y="455902"/>
              <a:ext cx="1849536" cy="580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FP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False Positive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32386" y="1031732"/>
              <a:ext cx="1849536" cy="580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TN</a:t>
              </a:r>
            </a:p>
            <a:p>
              <a:pPr algn="ctr"/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True Negative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288146" y="313281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8146" y="4336641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12713" y="3398444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26914" y="2995628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1116" y="3464726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1383" y="3464726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5606" y="3348338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12713" y="4603169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26914" y="4200353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41116" y="4669451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1383" y="4669451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05606" y="455306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0849" y="5395150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</a:t>
            </a:r>
          </a:p>
        </p:txBody>
      </p:sp>
      <p:sp>
        <p:nvSpPr>
          <p:cNvPr id="31" name="矩形 30"/>
          <p:cNvSpPr/>
          <p:nvPr/>
        </p:nvSpPr>
        <p:spPr>
          <a:xfrm>
            <a:off x="5240849" y="2961292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Recall</a:t>
            </a:r>
          </a:p>
        </p:txBody>
      </p:sp>
      <p:sp>
        <p:nvSpPr>
          <p:cNvPr id="32" name="矩形 31"/>
          <p:cNvSpPr/>
          <p:nvPr/>
        </p:nvSpPr>
        <p:spPr>
          <a:xfrm>
            <a:off x="1064126" y="5395150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Value, PPV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88146" y="556218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12713" y="5827812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26914" y="5424996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41116" y="5894094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41383" y="5894094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05606" y="5777706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5" idx="0"/>
            <a:endCxn id="31" idx="0"/>
          </p:cNvCxnSpPr>
          <p:nvPr/>
        </p:nvCxnSpPr>
        <p:spPr>
          <a:xfrm rot="5400000" flipH="1" flipV="1">
            <a:off x="4264497" y="872931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2" idx="2"/>
            <a:endCxn id="30" idx="2"/>
          </p:cNvCxnSpPr>
          <p:nvPr/>
        </p:nvCxnSpPr>
        <p:spPr>
          <a:xfrm rot="16200000" flipH="1">
            <a:off x="4264497" y="4173062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8481120" y="4225424"/>
                <a:ext cx="3172663" cy="745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20" y="4225424"/>
                <a:ext cx="3172663" cy="745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>
            <a:stCxn id="31" idx="3"/>
            <a:endCxn id="45" idx="1"/>
          </p:cNvCxnSpPr>
          <p:nvPr/>
        </p:nvCxnSpPr>
        <p:spPr>
          <a:xfrm>
            <a:off x="7464869" y="3394429"/>
            <a:ext cx="1016251" cy="120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0" idx="3"/>
            <a:endCxn id="45" idx="1"/>
          </p:cNvCxnSpPr>
          <p:nvPr/>
        </p:nvCxnSpPr>
        <p:spPr>
          <a:xfrm flipV="1">
            <a:off x="7464869" y="4598251"/>
            <a:ext cx="1016251" cy="12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72994" y="2591958"/>
            <a:ext cx="3026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Sensitivity/Recall: 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ability to detect positive individuals among the true positives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080699" y="4152953"/>
            <a:ext cx="302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Specificity: The ability to detect negative individuals among the true negatives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840449" y="5300652"/>
            <a:ext cx="369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Positive Predictive Value/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Precision: 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proportion of individuals detected as positive that are truly positive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FA1F9FE0-BF2A-4119-A003-DA2822692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6228425" cy="1325563"/>
          </a:xfrm>
        </p:spPr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Commonly used classifier performance evaluation indices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36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972</Words>
  <Application>Microsoft Office PowerPoint</Application>
  <PresentationFormat>宽屏</PresentationFormat>
  <Paragraphs>288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Microsoft YaHei UI</vt:lpstr>
      <vt:lpstr>PingFang-SC-Regular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Recommendation: using balanced ACC</vt:lpstr>
      <vt:lpstr>PowerPoint 演示文稿</vt:lpstr>
      <vt:lpstr>PowerPoint 演示文稿</vt:lpstr>
      <vt:lpstr>A comprehensive view of confusion matrix</vt:lpstr>
      <vt:lpstr>PowerPoint 演示文稿</vt:lpstr>
      <vt:lpstr>Commonly used classifier performance evaluation indices</vt:lpstr>
      <vt:lpstr>ROC curve and P-R curve</vt:lpstr>
      <vt:lpstr>PowerPoint 演示文稿</vt:lpstr>
      <vt:lpstr>PowerPoint 演示文稿</vt:lpstr>
      <vt:lpstr>Summary: How to evaluate a classifier holistically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分类模型性能评价方法</dc:title>
  <dc:creator>Kunru Song</dc:creator>
  <cp:lastModifiedBy>Kunru Song</cp:lastModifiedBy>
  <cp:revision>42</cp:revision>
  <dcterms:created xsi:type="dcterms:W3CDTF">2023-05-10T07:48:31Z</dcterms:created>
  <dcterms:modified xsi:type="dcterms:W3CDTF">2023-09-18T11:29:00Z</dcterms:modified>
</cp:coreProperties>
</file>