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7.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8.xml" ContentType="application/vnd.openxmlformats-officedocument.presentationml.tags+xml"/>
  <Override PartName="/ppt/notesSlides/notesSlide28.xml" ContentType="application/vnd.openxmlformats-officedocument.presentationml.notesSlide+xml"/>
  <Override PartName="/ppt/tags/tag9.xml" ContentType="application/vnd.openxmlformats-officedocument.presentationml.tags+xml"/>
  <Override PartName="/ppt/notesSlides/notesSlide29.xml" ContentType="application/vnd.openxmlformats-officedocument.presentationml.notesSlide+xml"/>
  <Override PartName="/ppt/tags/tag10.xml" ContentType="application/vnd.openxmlformats-officedocument.presentationml.tags+xml"/>
  <Override PartName="/ppt/notesSlides/notesSlide30.xml" ContentType="application/vnd.openxmlformats-officedocument.presentationml.notesSlide+xml"/>
  <Override PartName="/ppt/tags/tag11.xml" ContentType="application/vnd.openxmlformats-officedocument.presentationml.tags+xml"/>
  <Override PartName="/ppt/notesSlides/notesSlide31.xml" ContentType="application/vnd.openxmlformats-officedocument.presentationml.notesSlide+xml"/>
  <Override PartName="/ppt/tags/tag12.xml" ContentType="application/vnd.openxmlformats-officedocument.presentationml.tags+xml"/>
  <Override PartName="/ppt/notesSlides/notesSlide32.xml" ContentType="application/vnd.openxmlformats-officedocument.presentationml.notesSlide+xml"/>
  <Override PartName="/ppt/tags/tag13.xml" ContentType="application/vnd.openxmlformats-officedocument.presentationml.tags+xml"/>
  <Override PartName="/ppt/notesSlides/notesSlide33.xml" ContentType="application/vnd.openxmlformats-officedocument.presentationml.notesSlide+xml"/>
  <Override PartName="/ppt/tags/tag14.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15.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16.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17.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tags/tag18.xml" ContentType="application/vnd.openxmlformats-officedocument.presentationml.tags+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tags/tag19.xml" ContentType="application/vnd.openxmlformats-officedocument.presentationml.tags+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tags/tag20.xml" ContentType="application/vnd.openxmlformats-officedocument.presentationml.tags+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tags/tag21.xml" ContentType="application/vnd.openxmlformats-officedocument.presentationml.tags+xml"/>
  <Override PartName="/ppt/notesSlides/notesSlide79.xml" ContentType="application/vnd.openxmlformats-officedocument.presentationml.notesSlide+xml"/>
  <Override PartName="/ppt/tags/tag22.xml" ContentType="application/vnd.openxmlformats-officedocument.presentationml.tags+xml"/>
  <Override PartName="/ppt/notesSlides/notesSlide80.xml" ContentType="application/vnd.openxmlformats-officedocument.presentationml.notesSlide+xml"/>
  <Override PartName="/ppt/tags/tag23.xml" ContentType="application/vnd.openxmlformats-officedocument.presentationml.tags+xml"/>
  <Override PartName="/ppt/notesSlides/notesSlide81.xml" ContentType="application/vnd.openxmlformats-officedocument.presentationml.notesSlide+xml"/>
  <Override PartName="/ppt/tags/tag24.xml" ContentType="application/vnd.openxmlformats-officedocument.presentationml.tags+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84"/>
  </p:notesMasterIdLst>
  <p:sldIdLst>
    <p:sldId id="876" r:id="rId2"/>
    <p:sldId id="860" r:id="rId3"/>
    <p:sldId id="759" r:id="rId4"/>
    <p:sldId id="1108" r:id="rId5"/>
    <p:sldId id="1119" r:id="rId6"/>
    <p:sldId id="1120" r:id="rId7"/>
    <p:sldId id="1056" r:id="rId8"/>
    <p:sldId id="1097" r:id="rId9"/>
    <p:sldId id="1121" r:id="rId10"/>
    <p:sldId id="1212" r:id="rId11"/>
    <p:sldId id="1122" r:id="rId12"/>
    <p:sldId id="1123" r:id="rId13"/>
    <p:sldId id="1103" r:id="rId14"/>
    <p:sldId id="1115" r:id="rId15"/>
    <p:sldId id="1125" r:id="rId16"/>
    <p:sldId id="1126" r:id="rId17"/>
    <p:sldId id="1127" r:id="rId18"/>
    <p:sldId id="1128" r:id="rId19"/>
    <p:sldId id="1129" r:id="rId20"/>
    <p:sldId id="1130" r:id="rId21"/>
    <p:sldId id="1104" r:id="rId22"/>
    <p:sldId id="1118" r:id="rId23"/>
    <p:sldId id="1131" r:id="rId24"/>
    <p:sldId id="1132" r:id="rId25"/>
    <p:sldId id="1133" r:id="rId26"/>
    <p:sldId id="1213" r:id="rId27"/>
    <p:sldId id="1134" r:id="rId28"/>
    <p:sldId id="1137" r:id="rId29"/>
    <p:sldId id="1138" r:id="rId30"/>
    <p:sldId id="1141" r:id="rId31"/>
    <p:sldId id="874" r:id="rId32"/>
    <p:sldId id="1153" r:id="rId33"/>
    <p:sldId id="1154" r:id="rId34"/>
    <p:sldId id="1155" r:id="rId35"/>
    <p:sldId id="1156" r:id="rId36"/>
    <p:sldId id="1157" r:id="rId37"/>
    <p:sldId id="1158" r:id="rId38"/>
    <p:sldId id="1159" r:id="rId39"/>
    <p:sldId id="1160" r:id="rId40"/>
    <p:sldId id="1161" r:id="rId41"/>
    <p:sldId id="1162" r:id="rId42"/>
    <p:sldId id="1163" r:id="rId43"/>
    <p:sldId id="1164" r:id="rId44"/>
    <p:sldId id="1165" r:id="rId45"/>
    <p:sldId id="1166" r:id="rId46"/>
    <p:sldId id="1167" r:id="rId47"/>
    <p:sldId id="1168" r:id="rId48"/>
    <p:sldId id="1169" r:id="rId49"/>
    <p:sldId id="1170" r:id="rId50"/>
    <p:sldId id="1171" r:id="rId51"/>
    <p:sldId id="1172" r:id="rId52"/>
    <p:sldId id="1173" r:id="rId53"/>
    <p:sldId id="1174" r:id="rId54"/>
    <p:sldId id="1175" r:id="rId55"/>
    <p:sldId id="1176" r:id="rId56"/>
    <p:sldId id="1177" r:id="rId57"/>
    <p:sldId id="1178" r:id="rId58"/>
    <p:sldId id="1179" r:id="rId59"/>
    <p:sldId id="1181" r:id="rId60"/>
    <p:sldId id="1182" r:id="rId61"/>
    <p:sldId id="1183" r:id="rId62"/>
    <p:sldId id="1184" r:id="rId63"/>
    <p:sldId id="1185" r:id="rId64"/>
    <p:sldId id="1186" r:id="rId65"/>
    <p:sldId id="1187" r:id="rId66"/>
    <p:sldId id="1188" r:id="rId67"/>
    <p:sldId id="1191" r:id="rId68"/>
    <p:sldId id="1192" r:id="rId69"/>
    <p:sldId id="1193" r:id="rId70"/>
    <p:sldId id="1194" r:id="rId71"/>
    <p:sldId id="1195" r:id="rId72"/>
    <p:sldId id="1196" r:id="rId73"/>
    <p:sldId id="1197" r:id="rId74"/>
    <p:sldId id="1198" r:id="rId75"/>
    <p:sldId id="1199" r:id="rId76"/>
    <p:sldId id="1200" r:id="rId77"/>
    <p:sldId id="1201" r:id="rId78"/>
    <p:sldId id="1214" r:id="rId79"/>
    <p:sldId id="1208" r:id="rId80"/>
    <p:sldId id="1209" r:id="rId81"/>
    <p:sldId id="1210" r:id="rId82"/>
    <p:sldId id="1211" r:id="rId83"/>
  </p:sldIdLst>
  <p:sldSz cx="9144000" cy="5143500" type="screen16x9"/>
  <p:notesSz cx="6858000" cy="9144000"/>
  <p:custDataLst>
    <p:tags r:id="rId85"/>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17" autoAdjust="0"/>
    <p:restoredTop sz="75163" autoAdjust="0"/>
  </p:normalViewPr>
  <p:slideViewPr>
    <p:cSldViewPr snapToGrid="0" showGuides="1">
      <p:cViewPr varScale="1">
        <p:scale>
          <a:sx n="73" d="100"/>
          <a:sy n="73" d="100"/>
        </p:scale>
        <p:origin x="1392" y="6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12/5/2022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‹N°›</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b="0"/>
              <a:t>Cisco Networking Academy Program</a:t>
            </a:r>
          </a:p>
          <a:p>
            <a:pPr rtl="0">
              <a:buFontTx/>
              <a:buNone/>
            </a:pPr>
            <a:r>
              <a:rPr lang="fr-FR" b="0" baseline="0"/>
              <a:t>Introduction aux Réseaux v</a:t>
            </a:r>
            <a:r>
              <a:rPr lang="fr-FR" b="0"/>
              <a:t>7.0 (ITN)</a:t>
            </a:r>
          </a:p>
          <a:p>
            <a:pPr rtl="0"/>
            <a:r>
              <a:rPr lang="fr-FR"/>
              <a:t>Module 16 : Fondamentaux de la sécurité des réseaux</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16- Fondamentaux de la sécurité des réseaux</a:t>
            </a:r>
          </a:p>
          <a:p>
            <a:pPr rtl="0"/>
            <a:r>
              <a:rPr lang="fr-FR"/>
              <a:t>16.2 - Attaques réseau</a:t>
            </a:r>
          </a:p>
          <a:p>
            <a:pPr rtl="0"/>
            <a:r>
              <a:rPr lang="fr-FR"/>
              <a:t>16.2.2 – Attaques de reconnaissance</a:t>
            </a:r>
          </a:p>
        </p:txBody>
      </p:sp>
      <p:sp>
        <p:nvSpPr>
          <p:cNvPr id="4" name="Slide Number Placeholder 3"/>
          <p:cNvSpPr>
            <a:spLocks noGrp="1"/>
          </p:cNvSpPr>
          <p:nvPr>
            <p:ph type="sldNum" sz="quarter" idx="5"/>
          </p:nvPr>
        </p:nvSpPr>
        <p:spPr/>
        <p:txBody>
          <a:bodyPr/>
          <a:lstStyle/>
          <a:p>
            <a:pPr rtl="0"/>
            <a:fld id="{5641018C-6CAF-B84E-B92C-ECB119457FBA}" type="slidenum">
              <a:rPr/>
              <a:t>10</a:t>
            </a:fld>
            <a:endParaRPr/>
          </a:p>
        </p:txBody>
      </p:sp>
    </p:spTree>
    <p:extLst>
      <p:ext uri="{BB962C8B-B14F-4D97-AF65-F5344CB8AC3E}">
        <p14:creationId xmlns:p14="http://schemas.microsoft.com/office/powerpoint/2010/main" val="1303894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16- Fondamentaux de la sécurité des réseaux</a:t>
            </a:r>
          </a:p>
          <a:p>
            <a:pPr rtl="0"/>
            <a:r>
              <a:rPr lang="fr-FR"/>
              <a:t>16.2 - Attaques réseau</a:t>
            </a:r>
          </a:p>
          <a:p>
            <a:pPr rtl="0"/>
            <a:r>
              <a:rPr lang="fr-FR"/>
              <a:t>16.2.3 – Attaques par accès</a:t>
            </a:r>
          </a:p>
        </p:txBody>
      </p:sp>
      <p:sp>
        <p:nvSpPr>
          <p:cNvPr id="4" name="Slide Number Placeholder 3"/>
          <p:cNvSpPr>
            <a:spLocks noGrp="1"/>
          </p:cNvSpPr>
          <p:nvPr>
            <p:ph type="sldNum" sz="quarter" idx="5"/>
          </p:nvPr>
        </p:nvSpPr>
        <p:spPr/>
        <p:txBody>
          <a:bodyPr/>
          <a:lstStyle/>
          <a:p>
            <a:pPr rtl="0"/>
            <a:fld id="{5641018C-6CAF-B84E-B92C-ECB119457FBA}" type="slidenum">
              <a:rPr/>
              <a:t>11</a:t>
            </a:fld>
            <a:endParaRPr/>
          </a:p>
        </p:txBody>
      </p:sp>
    </p:spTree>
    <p:extLst>
      <p:ext uri="{BB962C8B-B14F-4D97-AF65-F5344CB8AC3E}">
        <p14:creationId xmlns:p14="http://schemas.microsoft.com/office/powerpoint/2010/main" val="3325797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16- Fondamentaux de la sécurité des réseaux</a:t>
            </a:r>
          </a:p>
          <a:p>
            <a:pPr rtl="0"/>
            <a:r>
              <a:rPr lang="fr-FR"/>
              <a:t>16.2 - Attaques réseau</a:t>
            </a:r>
          </a:p>
          <a:p>
            <a:pPr rtl="0"/>
            <a:r>
              <a:rPr lang="fr-FR"/>
              <a:t>16.2.4 – Attaque par déni de service</a:t>
            </a:r>
          </a:p>
          <a:p>
            <a:pPr rtl="0"/>
            <a:r>
              <a:rPr lang="fr-FR"/>
              <a:t>16.2.5 - Vérifiez votre compréhension - Attaques de réseaux</a:t>
            </a:r>
          </a:p>
        </p:txBody>
      </p:sp>
      <p:sp>
        <p:nvSpPr>
          <p:cNvPr id="4" name="Slide Number Placeholder 3"/>
          <p:cNvSpPr>
            <a:spLocks noGrp="1"/>
          </p:cNvSpPr>
          <p:nvPr>
            <p:ph type="sldNum" sz="quarter" idx="5"/>
          </p:nvPr>
        </p:nvSpPr>
        <p:spPr/>
        <p:txBody>
          <a:bodyPr/>
          <a:lstStyle/>
          <a:p>
            <a:pPr rtl="0"/>
            <a:fld id="{5641018C-6CAF-B84E-B92C-ECB119457FBA}" type="slidenum">
              <a:rPr/>
              <a:t>12</a:t>
            </a:fld>
            <a:endParaRPr/>
          </a:p>
        </p:txBody>
      </p:sp>
    </p:spTree>
    <p:extLst>
      <p:ext uri="{BB962C8B-B14F-4D97-AF65-F5344CB8AC3E}">
        <p14:creationId xmlns:p14="http://schemas.microsoft.com/office/powerpoint/2010/main" val="1752577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16.0 Fondamentaux de la sécurité des réseaux</a:t>
            </a:r>
          </a:p>
          <a:p>
            <a:pPr rtl="0"/>
            <a:r>
              <a:rPr lang="fr-FR"/>
              <a:t>16.3 Atténuation des attaques de réseaux</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13</a:t>
            </a:fld>
            <a:endParaRPr/>
          </a:p>
        </p:txBody>
      </p:sp>
    </p:spTree>
    <p:extLst>
      <p:ext uri="{BB962C8B-B14F-4D97-AF65-F5344CB8AC3E}">
        <p14:creationId xmlns:p14="http://schemas.microsoft.com/office/powerpoint/2010/main" val="1200435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16- Fondamentaux de la sécurité des réseaux</a:t>
            </a:r>
          </a:p>
          <a:p>
            <a:pPr rtl="0"/>
            <a:r>
              <a:rPr lang="fr-FR"/>
              <a:t>16.3 - Atténuation des attaques de réseaux</a:t>
            </a:r>
          </a:p>
          <a:p>
            <a:pPr rtl="0"/>
            <a:r>
              <a:rPr lang="fr-FR"/>
              <a:t>16.3.1 - L'approche de défense en profondeur</a:t>
            </a:r>
          </a:p>
        </p:txBody>
      </p:sp>
      <p:sp>
        <p:nvSpPr>
          <p:cNvPr id="4" name="Slide Number Placeholder 3"/>
          <p:cNvSpPr>
            <a:spLocks noGrp="1"/>
          </p:cNvSpPr>
          <p:nvPr>
            <p:ph type="sldNum" sz="quarter" idx="5"/>
          </p:nvPr>
        </p:nvSpPr>
        <p:spPr/>
        <p:txBody>
          <a:bodyPr/>
          <a:lstStyle/>
          <a:p>
            <a:pPr rtl="0"/>
            <a:fld id="{5641018C-6CAF-B84E-B92C-ECB119457FBA}" type="slidenum">
              <a:rPr/>
              <a:t>14</a:t>
            </a:fld>
            <a:endParaRPr/>
          </a:p>
        </p:txBody>
      </p:sp>
    </p:spTree>
    <p:extLst>
      <p:ext uri="{BB962C8B-B14F-4D97-AF65-F5344CB8AC3E}">
        <p14:creationId xmlns:p14="http://schemas.microsoft.com/office/powerpoint/2010/main" val="4225716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16- Fondamentaux de la sécurité des réseaux</a:t>
            </a:r>
          </a:p>
          <a:p>
            <a:pPr rtl="0"/>
            <a:r>
              <a:rPr lang="fr-FR"/>
              <a:t>16.3 - Atténuation des attaques de réseaux</a:t>
            </a:r>
          </a:p>
          <a:p>
            <a:pPr rtl="0"/>
            <a:r>
              <a:rPr lang="fr-FR"/>
              <a:t>16.3.2 Conserver les sauvegardes</a:t>
            </a:r>
          </a:p>
        </p:txBody>
      </p:sp>
      <p:sp>
        <p:nvSpPr>
          <p:cNvPr id="4" name="Slide Number Placeholder 3"/>
          <p:cNvSpPr>
            <a:spLocks noGrp="1"/>
          </p:cNvSpPr>
          <p:nvPr>
            <p:ph type="sldNum" sz="quarter" idx="5"/>
          </p:nvPr>
        </p:nvSpPr>
        <p:spPr/>
        <p:txBody>
          <a:bodyPr/>
          <a:lstStyle/>
          <a:p>
            <a:pPr rtl="0"/>
            <a:fld id="{5641018C-6CAF-B84E-B92C-ECB119457FBA}" type="slidenum">
              <a:rPr/>
              <a:t>15</a:t>
            </a:fld>
            <a:endParaRPr/>
          </a:p>
        </p:txBody>
      </p:sp>
    </p:spTree>
    <p:extLst>
      <p:ext uri="{BB962C8B-B14F-4D97-AF65-F5344CB8AC3E}">
        <p14:creationId xmlns:p14="http://schemas.microsoft.com/office/powerpoint/2010/main" val="32918817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16- Fondamentaux de la sécurité des réseaux</a:t>
            </a:r>
          </a:p>
          <a:p>
            <a:pPr rtl="0"/>
            <a:r>
              <a:rPr lang="fr-FR"/>
              <a:t>16.3 - Atténuation des attaques de réseaux</a:t>
            </a:r>
          </a:p>
          <a:p>
            <a:pPr rtl="0"/>
            <a:r>
              <a:rPr lang="fr-FR"/>
              <a:t>16.3.3 - Mise à niveau, mise à jour et correctif</a:t>
            </a:r>
          </a:p>
        </p:txBody>
      </p:sp>
      <p:sp>
        <p:nvSpPr>
          <p:cNvPr id="4" name="Slide Number Placeholder 3"/>
          <p:cNvSpPr>
            <a:spLocks noGrp="1"/>
          </p:cNvSpPr>
          <p:nvPr>
            <p:ph type="sldNum" sz="quarter" idx="5"/>
          </p:nvPr>
        </p:nvSpPr>
        <p:spPr/>
        <p:txBody>
          <a:bodyPr/>
          <a:lstStyle/>
          <a:p>
            <a:pPr rtl="0"/>
            <a:fld id="{5641018C-6CAF-B84E-B92C-ECB119457FBA}" type="slidenum">
              <a:rPr/>
              <a:t>16</a:t>
            </a:fld>
            <a:endParaRPr/>
          </a:p>
        </p:txBody>
      </p:sp>
    </p:spTree>
    <p:extLst>
      <p:ext uri="{BB962C8B-B14F-4D97-AF65-F5344CB8AC3E}">
        <p14:creationId xmlns:p14="http://schemas.microsoft.com/office/powerpoint/2010/main" val="27955864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16- Fondamentaux de la sécurité des réseaux</a:t>
            </a:r>
          </a:p>
          <a:p>
            <a:pPr rtl="0"/>
            <a:r>
              <a:rPr lang="fr-FR"/>
              <a:t>16.3 - Atténuation des attaques de réseaux</a:t>
            </a:r>
          </a:p>
          <a:p>
            <a:pPr rtl="0"/>
            <a:r>
              <a:rPr lang="fr-FR"/>
              <a:t>16.3.4 - Authentification, autorisation et comptabilité</a:t>
            </a:r>
          </a:p>
        </p:txBody>
      </p:sp>
      <p:sp>
        <p:nvSpPr>
          <p:cNvPr id="4" name="Slide Number Placeholder 3"/>
          <p:cNvSpPr>
            <a:spLocks noGrp="1"/>
          </p:cNvSpPr>
          <p:nvPr>
            <p:ph type="sldNum" sz="quarter" idx="5"/>
          </p:nvPr>
        </p:nvSpPr>
        <p:spPr/>
        <p:txBody>
          <a:bodyPr/>
          <a:lstStyle/>
          <a:p>
            <a:pPr rtl="0"/>
            <a:fld id="{5641018C-6CAF-B84E-B92C-ECB119457FBA}" type="slidenum">
              <a:rPr/>
              <a:t>17</a:t>
            </a:fld>
            <a:endParaRPr/>
          </a:p>
        </p:txBody>
      </p:sp>
    </p:spTree>
    <p:extLst>
      <p:ext uri="{BB962C8B-B14F-4D97-AF65-F5344CB8AC3E}">
        <p14:creationId xmlns:p14="http://schemas.microsoft.com/office/powerpoint/2010/main" val="35387749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16- Fondamentaux de la sécurité des réseaux</a:t>
            </a:r>
          </a:p>
          <a:p>
            <a:pPr rtl="0"/>
            <a:r>
              <a:rPr lang="fr-FR"/>
              <a:t>16.3 - Atténuation des attaques de réseaux</a:t>
            </a:r>
          </a:p>
          <a:p>
            <a:pPr rtl="0"/>
            <a:r>
              <a:rPr lang="fr-FR"/>
              <a:t>16.3.5 - Pare-feu</a:t>
            </a:r>
          </a:p>
        </p:txBody>
      </p:sp>
      <p:sp>
        <p:nvSpPr>
          <p:cNvPr id="4" name="Slide Number Placeholder 3"/>
          <p:cNvSpPr>
            <a:spLocks noGrp="1"/>
          </p:cNvSpPr>
          <p:nvPr>
            <p:ph type="sldNum" sz="quarter" idx="5"/>
          </p:nvPr>
        </p:nvSpPr>
        <p:spPr/>
        <p:txBody>
          <a:bodyPr/>
          <a:lstStyle/>
          <a:p>
            <a:pPr rtl="0"/>
            <a:fld id="{5641018C-6CAF-B84E-B92C-ECB119457FBA}" type="slidenum">
              <a:rPr/>
              <a:t>18</a:t>
            </a:fld>
            <a:endParaRPr/>
          </a:p>
        </p:txBody>
      </p:sp>
    </p:spTree>
    <p:extLst>
      <p:ext uri="{BB962C8B-B14F-4D97-AF65-F5344CB8AC3E}">
        <p14:creationId xmlns:p14="http://schemas.microsoft.com/office/powerpoint/2010/main" val="4875674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16- Fondamentaux de la sécurité des réseaux</a:t>
            </a:r>
          </a:p>
          <a:p>
            <a:pPr rtl="0"/>
            <a:r>
              <a:rPr lang="fr-FR"/>
              <a:t>16.3 - Atténuation des attaques de réseaux</a:t>
            </a:r>
          </a:p>
          <a:p>
            <a:pPr rtl="0"/>
            <a:r>
              <a:rPr lang="fr-FR"/>
              <a:t>16.3.6 – Types de pare-feu</a:t>
            </a:r>
          </a:p>
        </p:txBody>
      </p:sp>
      <p:sp>
        <p:nvSpPr>
          <p:cNvPr id="4" name="Slide Number Placeholder 3"/>
          <p:cNvSpPr>
            <a:spLocks noGrp="1"/>
          </p:cNvSpPr>
          <p:nvPr>
            <p:ph type="sldNum" sz="quarter" idx="5"/>
          </p:nvPr>
        </p:nvSpPr>
        <p:spPr/>
        <p:txBody>
          <a:bodyPr/>
          <a:lstStyle/>
          <a:p>
            <a:pPr rtl="0"/>
            <a:fld id="{5641018C-6CAF-B84E-B92C-ECB119457FBA}" type="slidenum">
              <a:rPr/>
              <a:t>19</a:t>
            </a:fld>
            <a:endParaRPr/>
          </a:p>
        </p:txBody>
      </p:sp>
    </p:spTree>
    <p:extLst>
      <p:ext uri="{BB962C8B-B14F-4D97-AF65-F5344CB8AC3E}">
        <p14:creationId xmlns:p14="http://schemas.microsoft.com/office/powerpoint/2010/main" val="32875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rtl="0"/>
              <a:t>2</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a:t>16- Fondamentaux de la sécurité des réseaux</a:t>
            </a:r>
          </a:p>
          <a:p>
            <a:pPr rtl="0">
              <a:buFontTx/>
              <a:buNone/>
            </a:pPr>
            <a:r>
              <a:rPr lang="fr-FR"/>
              <a:t>16.0.2- Qu'est-ce que je vais apprendre dans ce module?</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16- Fondamentaux de la sécurité des réseaux</a:t>
            </a:r>
          </a:p>
          <a:p>
            <a:pPr rtl="0"/>
            <a:r>
              <a:rPr lang="fr-FR"/>
              <a:t>16.3 - Atténuation des attaques de réseaux</a:t>
            </a:r>
          </a:p>
          <a:p>
            <a:pPr rtl="0"/>
            <a:r>
              <a:rPr lang="fr-FR"/>
              <a:t>16.3.7 - Sécurité des terminaux</a:t>
            </a:r>
          </a:p>
          <a:p>
            <a:pPr rtl="0"/>
            <a:r>
              <a:rPr lang="fr-FR"/>
              <a:t>16.3.8 — Vérifiez votre compréhension — Atténuation des attaques réseau</a:t>
            </a:r>
          </a:p>
        </p:txBody>
      </p:sp>
      <p:sp>
        <p:nvSpPr>
          <p:cNvPr id="4" name="Slide Number Placeholder 3"/>
          <p:cNvSpPr>
            <a:spLocks noGrp="1"/>
          </p:cNvSpPr>
          <p:nvPr>
            <p:ph type="sldNum" sz="quarter" idx="5"/>
          </p:nvPr>
        </p:nvSpPr>
        <p:spPr/>
        <p:txBody>
          <a:bodyPr/>
          <a:lstStyle/>
          <a:p>
            <a:pPr rtl="0"/>
            <a:fld id="{5641018C-6CAF-B84E-B92C-ECB119457FBA}" type="slidenum">
              <a:rPr/>
              <a:t>20</a:t>
            </a:fld>
            <a:endParaRPr/>
          </a:p>
        </p:txBody>
      </p:sp>
    </p:spTree>
    <p:extLst>
      <p:ext uri="{BB962C8B-B14F-4D97-AF65-F5344CB8AC3E}">
        <p14:creationId xmlns:p14="http://schemas.microsoft.com/office/powerpoint/2010/main" val="4329765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16.0 Fondamentaux de la sécurité des réseaux</a:t>
            </a:r>
          </a:p>
          <a:p>
            <a:pPr rtl="0"/>
            <a:r>
              <a:rPr lang="fr-FR"/>
              <a:t>16.4 – Sécurité de périphérique</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21</a:t>
            </a:fld>
            <a:endParaRPr/>
          </a:p>
        </p:txBody>
      </p:sp>
    </p:spTree>
    <p:extLst>
      <p:ext uri="{BB962C8B-B14F-4D97-AF65-F5344CB8AC3E}">
        <p14:creationId xmlns:p14="http://schemas.microsoft.com/office/powerpoint/2010/main" val="26683847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16- Fondamentaux de la sécurité des réseaux</a:t>
            </a:r>
          </a:p>
          <a:p>
            <a:pPr rtl="0"/>
            <a:r>
              <a:rPr lang="fr-FR"/>
              <a:t>16.4 – Sécurité de périphérique</a:t>
            </a:r>
          </a:p>
          <a:p>
            <a:pPr rtl="0"/>
            <a:r>
              <a:rPr lang="fr-FR"/>
              <a:t>16.4.1 - Cisco AutoSecure</a:t>
            </a:r>
          </a:p>
        </p:txBody>
      </p:sp>
      <p:sp>
        <p:nvSpPr>
          <p:cNvPr id="4" name="Slide Number Placeholder 3"/>
          <p:cNvSpPr>
            <a:spLocks noGrp="1"/>
          </p:cNvSpPr>
          <p:nvPr>
            <p:ph type="sldNum" sz="quarter" idx="5"/>
          </p:nvPr>
        </p:nvSpPr>
        <p:spPr/>
        <p:txBody>
          <a:bodyPr/>
          <a:lstStyle/>
          <a:p>
            <a:pPr rtl="0"/>
            <a:fld id="{5641018C-6CAF-B84E-B92C-ECB119457FBA}" type="slidenum">
              <a:rPr/>
              <a:t>22</a:t>
            </a:fld>
            <a:endParaRPr/>
          </a:p>
        </p:txBody>
      </p:sp>
    </p:spTree>
    <p:extLst>
      <p:ext uri="{BB962C8B-B14F-4D97-AF65-F5344CB8AC3E}">
        <p14:creationId xmlns:p14="http://schemas.microsoft.com/office/powerpoint/2010/main" val="21015713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16- Fondamentaux de la sécurité des réseaux</a:t>
            </a:r>
          </a:p>
          <a:p>
            <a:pPr rtl="0"/>
            <a:r>
              <a:rPr lang="fr-FR"/>
              <a:t>16.4 – Sécurité de périphérique</a:t>
            </a:r>
          </a:p>
          <a:p>
            <a:pPr rtl="0"/>
            <a:r>
              <a:rPr lang="fr-FR"/>
              <a:t>16.4.2 - Mots de passe</a:t>
            </a:r>
          </a:p>
        </p:txBody>
      </p:sp>
      <p:sp>
        <p:nvSpPr>
          <p:cNvPr id="4" name="Slide Number Placeholder 3"/>
          <p:cNvSpPr>
            <a:spLocks noGrp="1"/>
          </p:cNvSpPr>
          <p:nvPr>
            <p:ph type="sldNum" sz="quarter" idx="5"/>
          </p:nvPr>
        </p:nvSpPr>
        <p:spPr/>
        <p:txBody>
          <a:bodyPr/>
          <a:lstStyle/>
          <a:p>
            <a:pPr rtl="0"/>
            <a:fld id="{5641018C-6CAF-B84E-B92C-ECB119457FBA}" type="slidenum">
              <a:rPr/>
              <a:t>23</a:t>
            </a:fld>
            <a:endParaRPr/>
          </a:p>
        </p:txBody>
      </p:sp>
    </p:spTree>
    <p:extLst>
      <p:ext uri="{BB962C8B-B14F-4D97-AF65-F5344CB8AC3E}">
        <p14:creationId xmlns:p14="http://schemas.microsoft.com/office/powerpoint/2010/main" val="17050866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16- Fondamentaux de la sécurité des réseaux</a:t>
            </a:r>
          </a:p>
          <a:p>
            <a:pPr rtl="0"/>
            <a:r>
              <a:rPr lang="fr-FR"/>
              <a:t>16.4 – Sécurité de périphérique</a:t>
            </a:r>
          </a:p>
          <a:p>
            <a:pPr rtl="0"/>
            <a:r>
              <a:rPr lang="fr-FR"/>
              <a:t>16.4.3 – Sécurité supplémentaire des mots de passe</a:t>
            </a:r>
          </a:p>
        </p:txBody>
      </p:sp>
      <p:sp>
        <p:nvSpPr>
          <p:cNvPr id="4" name="Slide Number Placeholder 3"/>
          <p:cNvSpPr>
            <a:spLocks noGrp="1"/>
          </p:cNvSpPr>
          <p:nvPr>
            <p:ph type="sldNum" sz="quarter" idx="5"/>
          </p:nvPr>
        </p:nvSpPr>
        <p:spPr/>
        <p:txBody>
          <a:bodyPr/>
          <a:lstStyle/>
          <a:p>
            <a:pPr rtl="0"/>
            <a:fld id="{5641018C-6CAF-B84E-B92C-ECB119457FBA}" type="slidenum">
              <a:rPr/>
              <a:t>24</a:t>
            </a:fld>
            <a:endParaRPr/>
          </a:p>
        </p:txBody>
      </p:sp>
    </p:spTree>
    <p:extLst>
      <p:ext uri="{BB962C8B-B14F-4D97-AF65-F5344CB8AC3E}">
        <p14:creationId xmlns:p14="http://schemas.microsoft.com/office/powerpoint/2010/main" val="13439784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16- Fondamentaux de la sécurité des réseaux</a:t>
            </a:r>
          </a:p>
          <a:p>
            <a:pPr rtl="0"/>
            <a:r>
              <a:rPr lang="fr-FR"/>
              <a:t>16.4 – Sécurité de périphérique</a:t>
            </a:r>
          </a:p>
          <a:p>
            <a:pPr rtl="0"/>
            <a:r>
              <a:rPr lang="fr-FR"/>
              <a:t>16.4.4 - Activation de SSH</a:t>
            </a:r>
          </a:p>
        </p:txBody>
      </p:sp>
      <p:sp>
        <p:nvSpPr>
          <p:cNvPr id="4" name="Slide Number Placeholder 3"/>
          <p:cNvSpPr>
            <a:spLocks noGrp="1"/>
          </p:cNvSpPr>
          <p:nvPr>
            <p:ph type="sldNum" sz="quarter" idx="5"/>
          </p:nvPr>
        </p:nvSpPr>
        <p:spPr/>
        <p:txBody>
          <a:bodyPr/>
          <a:lstStyle/>
          <a:p>
            <a:pPr rtl="0"/>
            <a:fld id="{5641018C-6CAF-B84E-B92C-ECB119457FBA}" type="slidenum">
              <a:rPr/>
              <a:t>25</a:t>
            </a:fld>
            <a:endParaRPr/>
          </a:p>
        </p:txBody>
      </p:sp>
    </p:spTree>
    <p:extLst>
      <p:ext uri="{BB962C8B-B14F-4D97-AF65-F5344CB8AC3E}">
        <p14:creationId xmlns:p14="http://schemas.microsoft.com/office/powerpoint/2010/main" val="13403885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16- Fondamentaux de la sécurité des réseaux</a:t>
            </a:r>
          </a:p>
          <a:p>
            <a:pPr rtl="0"/>
            <a:r>
              <a:rPr lang="fr-FR"/>
              <a:t>16.4 – Sécurité de périphérique</a:t>
            </a:r>
          </a:p>
          <a:p>
            <a:pPr rtl="0"/>
            <a:r>
              <a:rPr lang="fr-FR"/>
              <a:t>16.4.4 - Activation de SSH</a:t>
            </a:r>
          </a:p>
        </p:txBody>
      </p:sp>
      <p:sp>
        <p:nvSpPr>
          <p:cNvPr id="4" name="Slide Number Placeholder 3"/>
          <p:cNvSpPr>
            <a:spLocks noGrp="1"/>
          </p:cNvSpPr>
          <p:nvPr>
            <p:ph type="sldNum" sz="quarter" idx="5"/>
          </p:nvPr>
        </p:nvSpPr>
        <p:spPr/>
        <p:txBody>
          <a:bodyPr/>
          <a:lstStyle/>
          <a:p>
            <a:pPr rtl="0"/>
            <a:fld id="{5641018C-6CAF-B84E-B92C-ECB119457FBA}" type="slidenum">
              <a:rPr/>
              <a:t>26</a:t>
            </a:fld>
            <a:endParaRPr/>
          </a:p>
        </p:txBody>
      </p:sp>
    </p:spTree>
    <p:extLst>
      <p:ext uri="{BB962C8B-B14F-4D97-AF65-F5344CB8AC3E}">
        <p14:creationId xmlns:p14="http://schemas.microsoft.com/office/powerpoint/2010/main" val="22937193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16- Fondamentaux de la sécurité des réseaux</a:t>
            </a:r>
          </a:p>
          <a:p>
            <a:pPr rtl="0"/>
            <a:r>
              <a:rPr lang="fr-FR"/>
              <a:t>16.4 – Sécurité de périphérique</a:t>
            </a:r>
          </a:p>
          <a:p>
            <a:pPr rtl="0"/>
            <a:r>
              <a:rPr lang="fr-FR"/>
              <a:t>16.4.5 –Désactiver les services inutilisés</a:t>
            </a:r>
          </a:p>
        </p:txBody>
      </p:sp>
      <p:sp>
        <p:nvSpPr>
          <p:cNvPr id="4" name="Slide Number Placeholder 3"/>
          <p:cNvSpPr>
            <a:spLocks noGrp="1"/>
          </p:cNvSpPr>
          <p:nvPr>
            <p:ph type="sldNum" sz="quarter" idx="5"/>
          </p:nvPr>
        </p:nvSpPr>
        <p:spPr/>
        <p:txBody>
          <a:bodyPr/>
          <a:lstStyle/>
          <a:p>
            <a:pPr rtl="0"/>
            <a:fld id="{5641018C-6CAF-B84E-B92C-ECB119457FBA}" type="slidenum">
              <a:rPr/>
              <a:t>27</a:t>
            </a:fld>
            <a:endParaRPr/>
          </a:p>
        </p:txBody>
      </p:sp>
    </p:spTree>
    <p:extLst>
      <p:ext uri="{BB962C8B-B14F-4D97-AF65-F5344CB8AC3E}">
        <p14:creationId xmlns:p14="http://schemas.microsoft.com/office/powerpoint/2010/main" val="20425220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28</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fr-FR" sz="1200"/>
              <a:t>16- Fondamentaux de la sécurité des réseaux</a:t>
            </a:r>
          </a:p>
          <a:p>
            <a:pPr rtl="0"/>
            <a:r>
              <a:rPr lang="fr-FR" sz="1200"/>
              <a:t>16.5 – Module pratique et questionnaire</a:t>
            </a:r>
          </a:p>
          <a:p>
            <a:pPr rtl="0"/>
            <a:r>
              <a:rPr lang="fr-FR" sz="1200"/>
              <a:t>16.5.3 – Qu'est-ce que j'ai appris dans ce module?</a:t>
            </a:r>
          </a:p>
        </p:txBody>
      </p:sp>
    </p:spTree>
    <p:extLst>
      <p:ext uri="{BB962C8B-B14F-4D97-AF65-F5344CB8AC3E}">
        <p14:creationId xmlns:p14="http://schemas.microsoft.com/office/powerpoint/2010/main" val="11392415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29</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fr-FR" sz="1200"/>
              <a:t>16- Fondamentaux de la sécurité des réseaux</a:t>
            </a:r>
          </a:p>
          <a:p>
            <a:pPr rtl="0"/>
            <a:r>
              <a:rPr lang="fr-FR" sz="1200"/>
              <a:t>16.5 – Module pratique et questionnaire</a:t>
            </a:r>
          </a:p>
          <a:p>
            <a:pPr rtl="0"/>
            <a:r>
              <a:rPr lang="fr-FR" sz="1200"/>
              <a:t>16.5.3 – Qu'est-ce que j'ai appris dans ce module? (Suite)</a:t>
            </a:r>
          </a:p>
          <a:p>
            <a:pPr rtl="0"/>
            <a:r>
              <a:rPr lang="fr-FR" sz="1200"/>
              <a:t>16.5.4 – Module Questionnaire – Fondamentaux de la sécurité des réseaux</a:t>
            </a:r>
          </a:p>
        </p:txBody>
      </p:sp>
    </p:spTree>
    <p:extLst>
      <p:ext uri="{BB962C8B-B14F-4D97-AF65-F5344CB8AC3E}">
        <p14:creationId xmlns:p14="http://schemas.microsoft.com/office/powerpoint/2010/main" val="2527915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16.0  Fondamentaux de la sécurité des réseaux</a:t>
            </a:r>
          </a:p>
          <a:p>
            <a:pPr rtl="0"/>
            <a:r>
              <a:rPr lang="fr-FR"/>
              <a:t>16.1 Menaces et vulnérabilités de la sécurité</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a:t>
            </a:fld>
            <a:endParaRPr/>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30</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fr-FR" sz="1200"/>
              <a:t>16- Fondamentaux de la sécurité des réseaux</a:t>
            </a:r>
          </a:p>
          <a:p>
            <a:pPr rtl="0"/>
            <a:r>
              <a:rPr lang="fr-FR" sz="1200"/>
              <a:t>16.5 – Module pratique et questionnaire</a:t>
            </a:r>
          </a:p>
          <a:p>
            <a:pPr rtl="0"/>
            <a:r>
              <a:rPr lang="fr-FR" sz="1200"/>
              <a:t>16.5.3 – Qu'est-ce que j'ai appris dans ce module? (Suite)</a:t>
            </a:r>
          </a:p>
          <a:p>
            <a:pPr rtl="0"/>
            <a:r>
              <a:rPr lang="fr-FR" sz="1200"/>
              <a:t>16.5.4 – Module Questionnaire – Fondamentaux de la sécurité des réseaux</a:t>
            </a:r>
          </a:p>
        </p:txBody>
      </p:sp>
    </p:spTree>
    <p:extLst>
      <p:ext uri="{BB962C8B-B14F-4D97-AF65-F5344CB8AC3E}">
        <p14:creationId xmlns:p14="http://schemas.microsoft.com/office/powerpoint/2010/main" val="6011810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rtl="0"/>
              <a:t>31</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b="0"/>
              <a:t>Programme de L’Académie des Réseaux de Cisco</a:t>
            </a:r>
          </a:p>
          <a:p>
            <a:pPr rtl="0">
              <a:buFontTx/>
              <a:buNone/>
            </a:pPr>
            <a:r>
              <a:rPr lang="fr-FR" b="0" baseline="0"/>
              <a:t>Présentation des réseaux V</a:t>
            </a:r>
            <a:r>
              <a:rPr lang="fr-FR" b="0"/>
              <a:t>7.0 (ITN)</a:t>
            </a:r>
          </a:p>
          <a:p>
            <a:pPr rtl="0"/>
            <a:r>
              <a:rPr lang="fr-FR"/>
              <a:t>Module 17 : Construire un petit réseau</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32</a:t>
            </a:fld>
            <a:endParaRPr/>
          </a:p>
        </p:txBody>
      </p:sp>
    </p:spTree>
    <p:extLst>
      <p:ext uri="{BB962C8B-B14F-4D97-AF65-F5344CB8AC3E}">
        <p14:creationId xmlns:p14="http://schemas.microsoft.com/office/powerpoint/2010/main" val="28445713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rtl="0"/>
              <a:t>33</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a:t>17.0.2</a:t>
            </a:r>
          </a:p>
        </p:txBody>
      </p:sp>
    </p:spTree>
    <p:extLst>
      <p:ext uri="{BB962C8B-B14F-4D97-AF65-F5344CB8AC3E}">
        <p14:creationId xmlns:p14="http://schemas.microsoft.com/office/powerpoint/2010/main" val="14351308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17 - Construire un petit réseau</a:t>
            </a:r>
          </a:p>
          <a:p>
            <a:pPr rtl="0"/>
            <a:r>
              <a:rPr lang="fr-FR"/>
              <a:t>17.1 Périphériques d'un petit réseau</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34</a:t>
            </a:fld>
            <a:endParaRPr/>
          </a:p>
        </p:txBody>
      </p:sp>
    </p:spTree>
    <p:extLst>
      <p:ext uri="{BB962C8B-B14F-4D97-AF65-F5344CB8AC3E}">
        <p14:creationId xmlns:p14="http://schemas.microsoft.com/office/powerpoint/2010/main" val="40210564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17 - Construire un petit réseau</a:t>
            </a:r>
          </a:p>
          <a:p>
            <a:pPr rtl="0"/>
            <a:r>
              <a:rPr lang="fr-FR"/>
              <a:t>17.1 Périphériques d'un petit réseau</a:t>
            </a:r>
          </a:p>
          <a:p>
            <a:pPr rtl="0"/>
            <a:r>
              <a:rPr lang="fr-FR"/>
              <a:t>17.1.1 - Topologies des petits réseaux</a:t>
            </a:r>
          </a:p>
        </p:txBody>
      </p:sp>
      <p:sp>
        <p:nvSpPr>
          <p:cNvPr id="4" name="Slide Number Placeholder 3"/>
          <p:cNvSpPr>
            <a:spLocks noGrp="1"/>
          </p:cNvSpPr>
          <p:nvPr>
            <p:ph type="sldNum" sz="quarter" idx="5"/>
          </p:nvPr>
        </p:nvSpPr>
        <p:spPr/>
        <p:txBody>
          <a:bodyPr/>
          <a:lstStyle/>
          <a:p>
            <a:pPr rtl="0"/>
            <a:fld id="{5641018C-6CAF-B84E-B92C-ECB119457FBA}" type="slidenum">
              <a:rPr/>
              <a:t>35</a:t>
            </a:fld>
            <a:endParaRPr/>
          </a:p>
        </p:txBody>
      </p:sp>
    </p:spTree>
    <p:extLst>
      <p:ext uri="{BB962C8B-B14F-4D97-AF65-F5344CB8AC3E}">
        <p14:creationId xmlns:p14="http://schemas.microsoft.com/office/powerpoint/2010/main" val="21254194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17 - Construire un petit réseau</a:t>
            </a:r>
          </a:p>
          <a:p>
            <a:pPr rtl="0"/>
            <a:r>
              <a:rPr lang="fr-FR"/>
              <a:t>17.1 Périphériques d'un petit réseau</a:t>
            </a:r>
          </a:p>
          <a:p>
            <a:pPr rtl="0"/>
            <a:r>
              <a:rPr lang="fr-FR"/>
              <a:t>17.1.2 -  Sélection de périphériques pour un petit réseau</a:t>
            </a:r>
          </a:p>
        </p:txBody>
      </p:sp>
      <p:sp>
        <p:nvSpPr>
          <p:cNvPr id="4" name="Slide Number Placeholder 3"/>
          <p:cNvSpPr>
            <a:spLocks noGrp="1"/>
          </p:cNvSpPr>
          <p:nvPr>
            <p:ph type="sldNum" sz="quarter" idx="5"/>
          </p:nvPr>
        </p:nvSpPr>
        <p:spPr/>
        <p:txBody>
          <a:bodyPr/>
          <a:lstStyle/>
          <a:p>
            <a:pPr rtl="0"/>
            <a:fld id="{5641018C-6CAF-B84E-B92C-ECB119457FBA}" type="slidenum">
              <a:rPr/>
              <a:t>36</a:t>
            </a:fld>
            <a:endParaRPr/>
          </a:p>
        </p:txBody>
      </p:sp>
    </p:spTree>
    <p:extLst>
      <p:ext uri="{BB962C8B-B14F-4D97-AF65-F5344CB8AC3E}">
        <p14:creationId xmlns:p14="http://schemas.microsoft.com/office/powerpoint/2010/main" val="17478492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17 - Construire un petit réseau</a:t>
            </a:r>
          </a:p>
          <a:p>
            <a:pPr rtl="0"/>
            <a:r>
              <a:rPr lang="fr-FR"/>
              <a:t>17.1 Périphériques d'un petit réseau</a:t>
            </a:r>
          </a:p>
          <a:p>
            <a:pPr rtl="0"/>
            <a:r>
              <a:rPr lang="fr-FR"/>
              <a:t>17.1.3 : Adressage IP pour un petit réseau</a:t>
            </a:r>
          </a:p>
        </p:txBody>
      </p:sp>
      <p:sp>
        <p:nvSpPr>
          <p:cNvPr id="4" name="Slide Number Placeholder 3"/>
          <p:cNvSpPr>
            <a:spLocks noGrp="1"/>
          </p:cNvSpPr>
          <p:nvPr>
            <p:ph type="sldNum" sz="quarter" idx="5"/>
          </p:nvPr>
        </p:nvSpPr>
        <p:spPr/>
        <p:txBody>
          <a:bodyPr/>
          <a:lstStyle/>
          <a:p>
            <a:pPr rtl="0"/>
            <a:fld id="{5641018C-6CAF-B84E-B92C-ECB119457FBA}" type="slidenum">
              <a:rPr/>
              <a:t>37</a:t>
            </a:fld>
            <a:endParaRPr/>
          </a:p>
        </p:txBody>
      </p:sp>
    </p:spTree>
    <p:extLst>
      <p:ext uri="{BB962C8B-B14F-4D97-AF65-F5344CB8AC3E}">
        <p14:creationId xmlns:p14="http://schemas.microsoft.com/office/powerpoint/2010/main" val="6596105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17 - Construire un petit réseau</a:t>
            </a:r>
          </a:p>
          <a:p>
            <a:pPr rtl="0"/>
            <a:r>
              <a:rPr lang="fr-FR"/>
              <a:t>17.1 Périphériques d'un petit réseau</a:t>
            </a:r>
          </a:p>
          <a:p>
            <a:pPr rtl="0"/>
            <a:r>
              <a:rPr lang="fr-FR"/>
              <a:t>17.1.4 : Redondance dans un petit réseau</a:t>
            </a:r>
          </a:p>
        </p:txBody>
      </p:sp>
      <p:sp>
        <p:nvSpPr>
          <p:cNvPr id="4" name="Slide Number Placeholder 3"/>
          <p:cNvSpPr>
            <a:spLocks noGrp="1"/>
          </p:cNvSpPr>
          <p:nvPr>
            <p:ph type="sldNum" sz="quarter" idx="5"/>
          </p:nvPr>
        </p:nvSpPr>
        <p:spPr/>
        <p:txBody>
          <a:bodyPr/>
          <a:lstStyle/>
          <a:p>
            <a:pPr rtl="0"/>
            <a:fld id="{5641018C-6CAF-B84E-B92C-ECB119457FBA}" type="slidenum">
              <a:rPr/>
              <a:t>38</a:t>
            </a:fld>
            <a:endParaRPr/>
          </a:p>
        </p:txBody>
      </p:sp>
    </p:spTree>
    <p:extLst>
      <p:ext uri="{BB962C8B-B14F-4D97-AF65-F5344CB8AC3E}">
        <p14:creationId xmlns:p14="http://schemas.microsoft.com/office/powerpoint/2010/main" val="35439669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17 - Construire un petit réseau</a:t>
            </a:r>
          </a:p>
          <a:p>
            <a:pPr rtl="0"/>
            <a:r>
              <a:rPr lang="fr-FR"/>
              <a:t>17.1 Périphériques d'un petit réseau</a:t>
            </a:r>
          </a:p>
          <a:p>
            <a:pPr rtl="0"/>
            <a:r>
              <a:rPr lang="fr-FR"/>
              <a:t>17.1.5 - Gestion du trafic</a:t>
            </a:r>
          </a:p>
          <a:p>
            <a:pPr rtl="0"/>
            <a:r>
              <a:rPr lang="fr-FR"/>
              <a:t>17.1.6 — Vérifiez votre compréhension — Périphériques dans un petit réseau</a:t>
            </a:r>
          </a:p>
        </p:txBody>
      </p:sp>
      <p:sp>
        <p:nvSpPr>
          <p:cNvPr id="4" name="Slide Number Placeholder 3"/>
          <p:cNvSpPr>
            <a:spLocks noGrp="1"/>
          </p:cNvSpPr>
          <p:nvPr>
            <p:ph type="sldNum" sz="quarter" idx="5"/>
          </p:nvPr>
        </p:nvSpPr>
        <p:spPr/>
        <p:txBody>
          <a:bodyPr/>
          <a:lstStyle/>
          <a:p>
            <a:pPr rtl="0"/>
            <a:fld id="{5641018C-6CAF-B84E-B92C-ECB119457FBA}" type="slidenum">
              <a:rPr/>
              <a:t>39</a:t>
            </a:fld>
            <a:endParaRPr/>
          </a:p>
        </p:txBody>
      </p:sp>
    </p:spTree>
    <p:extLst>
      <p:ext uri="{BB962C8B-B14F-4D97-AF65-F5344CB8AC3E}">
        <p14:creationId xmlns:p14="http://schemas.microsoft.com/office/powerpoint/2010/main" val="3347661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16- Fondamentaux de la sécurité des réseaux</a:t>
            </a:r>
          </a:p>
          <a:p>
            <a:pPr rtl="0"/>
            <a:r>
              <a:rPr lang="fr-FR"/>
              <a:t>16.1 - Menaces et vulnérabilités de la sécurité</a:t>
            </a:r>
          </a:p>
          <a:p>
            <a:pPr rtl="0"/>
            <a:r>
              <a:rPr lang="fr-FR"/>
              <a:t>16.1.1 – Types de menaces</a:t>
            </a:r>
          </a:p>
        </p:txBody>
      </p:sp>
      <p:sp>
        <p:nvSpPr>
          <p:cNvPr id="4" name="Slide Number Placeholder 3"/>
          <p:cNvSpPr>
            <a:spLocks noGrp="1"/>
          </p:cNvSpPr>
          <p:nvPr>
            <p:ph type="sldNum" sz="quarter" idx="5"/>
          </p:nvPr>
        </p:nvSpPr>
        <p:spPr/>
        <p:txBody>
          <a:bodyPr/>
          <a:lstStyle/>
          <a:p>
            <a:pPr rtl="0"/>
            <a:fld id="{5641018C-6CAF-B84E-B92C-ECB119457FBA}" type="slidenum">
              <a:rPr/>
              <a:t>4</a:t>
            </a:fld>
            <a:endParaRPr/>
          </a:p>
        </p:txBody>
      </p:sp>
    </p:spTree>
    <p:extLst>
      <p:ext uri="{BB962C8B-B14F-4D97-AF65-F5344CB8AC3E}">
        <p14:creationId xmlns:p14="http://schemas.microsoft.com/office/powerpoint/2010/main" val="7515506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17 - Construire un petit réseau</a:t>
            </a:r>
          </a:p>
          <a:p>
            <a:pPr rtl="0"/>
            <a:r>
              <a:rPr lang="fr-FR"/>
              <a:t>17.2 – Applications et protocoles des réseaux de petite taille</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40</a:t>
            </a:fld>
            <a:endParaRPr/>
          </a:p>
        </p:txBody>
      </p:sp>
    </p:spTree>
    <p:extLst>
      <p:ext uri="{BB962C8B-B14F-4D97-AF65-F5344CB8AC3E}">
        <p14:creationId xmlns:p14="http://schemas.microsoft.com/office/powerpoint/2010/main" val="3546959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17 - Construire un petit réseau</a:t>
            </a:r>
          </a:p>
          <a:p>
            <a:pPr rtl="0"/>
            <a:r>
              <a:rPr lang="fr-FR"/>
              <a:t>17.2 - Applications et protocoles des réseaux de petite taille</a:t>
            </a:r>
          </a:p>
          <a:p>
            <a:pPr rtl="0"/>
            <a:r>
              <a:rPr lang="fr-FR"/>
              <a:t>17.2.1 - Applications courantes</a:t>
            </a:r>
          </a:p>
        </p:txBody>
      </p:sp>
      <p:sp>
        <p:nvSpPr>
          <p:cNvPr id="4" name="Slide Number Placeholder 3"/>
          <p:cNvSpPr>
            <a:spLocks noGrp="1"/>
          </p:cNvSpPr>
          <p:nvPr>
            <p:ph type="sldNum" sz="quarter" idx="5"/>
          </p:nvPr>
        </p:nvSpPr>
        <p:spPr/>
        <p:txBody>
          <a:bodyPr/>
          <a:lstStyle/>
          <a:p>
            <a:pPr rtl="0"/>
            <a:fld id="{5641018C-6CAF-B84E-B92C-ECB119457FBA}" type="slidenum">
              <a:rPr/>
              <a:t>41</a:t>
            </a:fld>
            <a:endParaRPr/>
          </a:p>
        </p:txBody>
      </p:sp>
    </p:spTree>
    <p:extLst>
      <p:ext uri="{BB962C8B-B14F-4D97-AF65-F5344CB8AC3E}">
        <p14:creationId xmlns:p14="http://schemas.microsoft.com/office/powerpoint/2010/main" val="8765662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17 - Construire un petit réseau</a:t>
            </a:r>
          </a:p>
          <a:p>
            <a:pPr rtl="0"/>
            <a:r>
              <a:rPr lang="fr-FR"/>
              <a:t>17.2 - Applications et protocoles des réseaux de petite taille</a:t>
            </a:r>
          </a:p>
          <a:p>
            <a:pPr rtl="0"/>
            <a:r>
              <a:rPr lang="fr-FR"/>
              <a:t>17.2.2 - Protocoles courants</a:t>
            </a:r>
          </a:p>
        </p:txBody>
      </p:sp>
      <p:sp>
        <p:nvSpPr>
          <p:cNvPr id="4" name="Slide Number Placeholder 3"/>
          <p:cNvSpPr>
            <a:spLocks noGrp="1"/>
          </p:cNvSpPr>
          <p:nvPr>
            <p:ph type="sldNum" sz="quarter" idx="5"/>
          </p:nvPr>
        </p:nvSpPr>
        <p:spPr/>
        <p:txBody>
          <a:bodyPr/>
          <a:lstStyle/>
          <a:p>
            <a:pPr rtl="0"/>
            <a:fld id="{5641018C-6CAF-B84E-B92C-ECB119457FBA}" type="slidenum">
              <a:rPr/>
              <a:t>42</a:t>
            </a:fld>
            <a:endParaRPr/>
          </a:p>
        </p:txBody>
      </p:sp>
    </p:spTree>
    <p:extLst>
      <p:ext uri="{BB962C8B-B14F-4D97-AF65-F5344CB8AC3E}">
        <p14:creationId xmlns:p14="http://schemas.microsoft.com/office/powerpoint/2010/main" val="32909196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17 - Construire un petit réseau</a:t>
            </a:r>
          </a:p>
          <a:p>
            <a:pPr rtl="0"/>
            <a:r>
              <a:rPr lang="fr-FR"/>
              <a:t>17.2 - Applications et protocoles des réseaux de petite taille</a:t>
            </a:r>
          </a:p>
          <a:p>
            <a:pPr rtl="0"/>
            <a:r>
              <a:rPr lang="fr-FR"/>
              <a:t>17.2.2 - Protocoles courants (suite)</a:t>
            </a:r>
          </a:p>
        </p:txBody>
      </p:sp>
      <p:sp>
        <p:nvSpPr>
          <p:cNvPr id="4" name="Slide Number Placeholder 3"/>
          <p:cNvSpPr>
            <a:spLocks noGrp="1"/>
          </p:cNvSpPr>
          <p:nvPr>
            <p:ph type="sldNum" sz="quarter" idx="5"/>
          </p:nvPr>
        </p:nvSpPr>
        <p:spPr/>
        <p:txBody>
          <a:bodyPr/>
          <a:lstStyle/>
          <a:p>
            <a:pPr rtl="0"/>
            <a:fld id="{5641018C-6CAF-B84E-B92C-ECB119457FBA}" type="slidenum">
              <a:rPr/>
              <a:t>43</a:t>
            </a:fld>
            <a:endParaRPr/>
          </a:p>
        </p:txBody>
      </p:sp>
    </p:spTree>
    <p:extLst>
      <p:ext uri="{BB962C8B-B14F-4D97-AF65-F5344CB8AC3E}">
        <p14:creationId xmlns:p14="http://schemas.microsoft.com/office/powerpoint/2010/main" val="39107568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17 - Construire un petit réseau</a:t>
            </a:r>
          </a:p>
          <a:p>
            <a:pPr rtl="0"/>
            <a:r>
              <a:rPr lang="fr-FR"/>
              <a:t>17.2 - Applications et protocoles des réseaux de petite taille</a:t>
            </a:r>
          </a:p>
          <a:p>
            <a:pPr rtl="0"/>
            <a:r>
              <a:rPr lang="fr-FR"/>
              <a:t>17.2.3 - Applications vidéo et de communication vocale</a:t>
            </a:r>
          </a:p>
          <a:p>
            <a:pPr rtl="0"/>
            <a:r>
              <a:rPr lang="fr-FR"/>
              <a:t>17.2.4 — Vérifiez votre compréhension — Applications et protocoles pour petits réseaux</a:t>
            </a:r>
          </a:p>
        </p:txBody>
      </p:sp>
      <p:sp>
        <p:nvSpPr>
          <p:cNvPr id="4" name="Slide Number Placeholder 3"/>
          <p:cNvSpPr>
            <a:spLocks noGrp="1"/>
          </p:cNvSpPr>
          <p:nvPr>
            <p:ph type="sldNum" sz="quarter" idx="5"/>
          </p:nvPr>
        </p:nvSpPr>
        <p:spPr/>
        <p:txBody>
          <a:bodyPr/>
          <a:lstStyle/>
          <a:p>
            <a:pPr rtl="0"/>
            <a:fld id="{5641018C-6CAF-B84E-B92C-ECB119457FBA}" type="slidenum">
              <a:rPr/>
              <a:t>44</a:t>
            </a:fld>
            <a:endParaRPr/>
          </a:p>
        </p:txBody>
      </p:sp>
    </p:spTree>
    <p:extLst>
      <p:ext uri="{BB962C8B-B14F-4D97-AF65-F5344CB8AC3E}">
        <p14:creationId xmlns:p14="http://schemas.microsoft.com/office/powerpoint/2010/main" val="27729253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17.0 - Construire un petit réseau</a:t>
            </a:r>
          </a:p>
          <a:p>
            <a:pPr rtl="0"/>
            <a:r>
              <a:rPr lang="fr-FR"/>
              <a:t>17.3 - Évolution vers de plus grands réseaux</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45</a:t>
            </a:fld>
            <a:endParaRPr/>
          </a:p>
        </p:txBody>
      </p:sp>
    </p:spTree>
    <p:extLst>
      <p:ext uri="{BB962C8B-B14F-4D97-AF65-F5344CB8AC3E}">
        <p14:creationId xmlns:p14="http://schemas.microsoft.com/office/powerpoint/2010/main" val="1807103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17 – Build a Small Network</a:t>
            </a:r>
          </a:p>
          <a:p>
            <a:pPr rtl="0"/>
            <a:r>
              <a:rPr lang="fr-FR"/>
              <a:t>17.3 - Évolution vers de plus grands réseaux</a:t>
            </a:r>
          </a:p>
          <a:p>
            <a:pPr rtl="0"/>
            <a:r>
              <a:rPr lang="fr-FR"/>
              <a:t>17.3.1 - Croissance d'un petit réseau</a:t>
            </a:r>
          </a:p>
        </p:txBody>
      </p:sp>
      <p:sp>
        <p:nvSpPr>
          <p:cNvPr id="4" name="Slide Number Placeholder 3"/>
          <p:cNvSpPr>
            <a:spLocks noGrp="1"/>
          </p:cNvSpPr>
          <p:nvPr>
            <p:ph type="sldNum" sz="quarter" idx="5"/>
          </p:nvPr>
        </p:nvSpPr>
        <p:spPr/>
        <p:txBody>
          <a:bodyPr/>
          <a:lstStyle/>
          <a:p>
            <a:pPr rtl="0"/>
            <a:fld id="{5641018C-6CAF-B84E-B92C-ECB119457FBA}" type="slidenum">
              <a:rPr/>
              <a:t>46</a:t>
            </a:fld>
            <a:endParaRPr/>
          </a:p>
        </p:txBody>
      </p:sp>
    </p:spTree>
    <p:extLst>
      <p:ext uri="{BB962C8B-B14F-4D97-AF65-F5344CB8AC3E}">
        <p14:creationId xmlns:p14="http://schemas.microsoft.com/office/powerpoint/2010/main" val="4124250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17 – Build a Small Network</a:t>
            </a:r>
          </a:p>
          <a:p>
            <a:pPr rtl="0"/>
            <a:r>
              <a:rPr lang="fr-FR"/>
              <a:t>17.3 - Évolution vers de plus grands réseaux</a:t>
            </a:r>
          </a:p>
          <a:p>
            <a:pPr rtl="0"/>
            <a:r>
              <a:rPr lang="fr-FR"/>
              <a:t>17.3.2 - Analyse des protocoles</a:t>
            </a:r>
          </a:p>
        </p:txBody>
      </p:sp>
      <p:sp>
        <p:nvSpPr>
          <p:cNvPr id="4" name="Slide Number Placeholder 3"/>
          <p:cNvSpPr>
            <a:spLocks noGrp="1"/>
          </p:cNvSpPr>
          <p:nvPr>
            <p:ph type="sldNum" sz="quarter" idx="5"/>
          </p:nvPr>
        </p:nvSpPr>
        <p:spPr/>
        <p:txBody>
          <a:bodyPr/>
          <a:lstStyle/>
          <a:p>
            <a:pPr rtl="0"/>
            <a:fld id="{5641018C-6CAF-B84E-B92C-ECB119457FBA}" type="slidenum">
              <a:rPr/>
              <a:t>47</a:t>
            </a:fld>
            <a:endParaRPr/>
          </a:p>
        </p:txBody>
      </p:sp>
    </p:spTree>
    <p:extLst>
      <p:ext uri="{BB962C8B-B14F-4D97-AF65-F5344CB8AC3E}">
        <p14:creationId xmlns:p14="http://schemas.microsoft.com/office/powerpoint/2010/main" val="17026395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17 – Build a Small Network</a:t>
            </a:r>
          </a:p>
          <a:p>
            <a:pPr rtl="0"/>
            <a:r>
              <a:rPr lang="fr-FR"/>
              <a:t>17.3 - Évolution vers de plus grands réseaux</a:t>
            </a:r>
          </a:p>
          <a:p>
            <a:pPr rtl="0"/>
            <a:r>
              <a:rPr lang="fr-FR"/>
              <a:t>17.3.3 - Utilisation du réseau par les employés</a:t>
            </a:r>
          </a:p>
          <a:p>
            <a:pPr rtl="0"/>
            <a:r>
              <a:rPr lang="fr-FR"/>
              <a:t>17.3.4 — Vérifiez votre compréhension — Évolutivité vers des réseaux plus grands</a:t>
            </a:r>
          </a:p>
        </p:txBody>
      </p:sp>
      <p:sp>
        <p:nvSpPr>
          <p:cNvPr id="4" name="Slide Number Placeholder 3"/>
          <p:cNvSpPr>
            <a:spLocks noGrp="1"/>
          </p:cNvSpPr>
          <p:nvPr>
            <p:ph type="sldNum" sz="quarter" idx="5"/>
          </p:nvPr>
        </p:nvSpPr>
        <p:spPr/>
        <p:txBody>
          <a:bodyPr/>
          <a:lstStyle/>
          <a:p>
            <a:pPr rtl="0"/>
            <a:fld id="{5641018C-6CAF-B84E-B92C-ECB119457FBA}" type="slidenum">
              <a:rPr/>
              <a:t>48</a:t>
            </a:fld>
            <a:endParaRPr/>
          </a:p>
        </p:txBody>
      </p:sp>
    </p:spTree>
    <p:extLst>
      <p:ext uri="{BB962C8B-B14F-4D97-AF65-F5344CB8AC3E}">
        <p14:creationId xmlns:p14="http://schemas.microsoft.com/office/powerpoint/2010/main" val="12083173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17.0 - Construire un petit réseau</a:t>
            </a:r>
          </a:p>
          <a:p>
            <a:pPr rtl="0"/>
            <a:r>
              <a:rPr lang="fr-FR"/>
              <a:t>17.4 Vérifiez la connectivité</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49</a:t>
            </a:fld>
            <a:endParaRPr/>
          </a:p>
        </p:txBody>
      </p:sp>
    </p:spTree>
    <p:extLst>
      <p:ext uri="{BB962C8B-B14F-4D97-AF65-F5344CB8AC3E}">
        <p14:creationId xmlns:p14="http://schemas.microsoft.com/office/powerpoint/2010/main" val="1621096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16- Fondamentaux de la sécurité des réseaux</a:t>
            </a:r>
          </a:p>
          <a:p>
            <a:pPr rtl="0"/>
            <a:r>
              <a:rPr lang="fr-FR"/>
              <a:t>16.1 - Menaces et vulnérabilités de la sécurité</a:t>
            </a:r>
          </a:p>
          <a:p>
            <a:pPr rtl="0"/>
            <a:r>
              <a:rPr lang="fr-FR"/>
              <a:t>16.1.2 - Types de vulnérabilité</a:t>
            </a:r>
          </a:p>
        </p:txBody>
      </p:sp>
      <p:sp>
        <p:nvSpPr>
          <p:cNvPr id="4" name="Slide Number Placeholder 3"/>
          <p:cNvSpPr>
            <a:spLocks noGrp="1"/>
          </p:cNvSpPr>
          <p:nvPr>
            <p:ph type="sldNum" sz="quarter" idx="5"/>
          </p:nvPr>
        </p:nvSpPr>
        <p:spPr/>
        <p:txBody>
          <a:bodyPr/>
          <a:lstStyle/>
          <a:p>
            <a:pPr rtl="0"/>
            <a:fld id="{5641018C-6CAF-B84E-B92C-ECB119457FBA}" type="slidenum">
              <a:rPr/>
              <a:t>5</a:t>
            </a:fld>
            <a:endParaRPr/>
          </a:p>
        </p:txBody>
      </p:sp>
    </p:spTree>
    <p:extLst>
      <p:ext uri="{BB962C8B-B14F-4D97-AF65-F5344CB8AC3E}">
        <p14:creationId xmlns:p14="http://schemas.microsoft.com/office/powerpoint/2010/main" val="21553780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17 - Construire un petit réseau</a:t>
            </a:r>
          </a:p>
          <a:p>
            <a:pPr rtl="0"/>
            <a:r>
              <a:rPr lang="fr-FR"/>
              <a:t>17.4 Vérifier la connectivité</a:t>
            </a:r>
          </a:p>
          <a:p>
            <a:pPr rtl="0"/>
            <a:r>
              <a:rPr lang="fr-FR"/>
              <a:t>17.4.1 — Vérifier la connectivité avec Ping</a:t>
            </a:r>
          </a:p>
        </p:txBody>
      </p:sp>
      <p:sp>
        <p:nvSpPr>
          <p:cNvPr id="4" name="Slide Number Placeholder 3"/>
          <p:cNvSpPr>
            <a:spLocks noGrp="1"/>
          </p:cNvSpPr>
          <p:nvPr>
            <p:ph type="sldNum" sz="quarter" idx="5"/>
          </p:nvPr>
        </p:nvSpPr>
        <p:spPr/>
        <p:txBody>
          <a:bodyPr/>
          <a:lstStyle/>
          <a:p>
            <a:pPr rtl="0"/>
            <a:fld id="{5641018C-6CAF-B84E-B92C-ECB119457FBA}" type="slidenum">
              <a:rPr/>
              <a:t>50</a:t>
            </a:fld>
            <a:endParaRPr/>
          </a:p>
        </p:txBody>
      </p:sp>
    </p:spTree>
    <p:extLst>
      <p:ext uri="{BB962C8B-B14F-4D97-AF65-F5344CB8AC3E}">
        <p14:creationId xmlns:p14="http://schemas.microsoft.com/office/powerpoint/2010/main" val="11879339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17 - Construire un petit réseau</a:t>
            </a:r>
          </a:p>
          <a:p>
            <a:pPr rtl="0"/>
            <a:r>
              <a:rPr lang="fr-FR"/>
              <a:t>17.4 Vérifier la connectivité</a:t>
            </a:r>
          </a:p>
          <a:p>
            <a:pPr rtl="0"/>
            <a:r>
              <a:rPr lang="fr-FR"/>
              <a:t>17.4.1 — Vérifier la connectivité avec Ping (suite)</a:t>
            </a:r>
          </a:p>
        </p:txBody>
      </p:sp>
      <p:sp>
        <p:nvSpPr>
          <p:cNvPr id="4" name="Slide Number Placeholder 3"/>
          <p:cNvSpPr>
            <a:spLocks noGrp="1"/>
          </p:cNvSpPr>
          <p:nvPr>
            <p:ph type="sldNum" sz="quarter" idx="5"/>
          </p:nvPr>
        </p:nvSpPr>
        <p:spPr/>
        <p:txBody>
          <a:bodyPr/>
          <a:lstStyle/>
          <a:p>
            <a:pPr rtl="0"/>
            <a:fld id="{5641018C-6CAF-B84E-B92C-ECB119457FBA}" type="slidenum">
              <a:rPr/>
              <a:t>51</a:t>
            </a:fld>
            <a:endParaRPr/>
          </a:p>
        </p:txBody>
      </p:sp>
    </p:spTree>
    <p:extLst>
      <p:ext uri="{BB962C8B-B14F-4D97-AF65-F5344CB8AC3E}">
        <p14:creationId xmlns:p14="http://schemas.microsoft.com/office/powerpoint/2010/main" val="378951722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17 - Construire un petit réseau</a:t>
            </a:r>
          </a:p>
          <a:p>
            <a:pPr rtl="0"/>
            <a:r>
              <a:rPr lang="fr-FR"/>
              <a:t>17.4 Vérifier la connectivité</a:t>
            </a:r>
          </a:p>
          <a:p>
            <a:pPr rtl="0"/>
            <a:r>
              <a:rPr lang="fr-FR"/>
              <a:t>17.4.2 Ping étendu</a:t>
            </a:r>
          </a:p>
        </p:txBody>
      </p:sp>
      <p:sp>
        <p:nvSpPr>
          <p:cNvPr id="4" name="Slide Number Placeholder 3"/>
          <p:cNvSpPr>
            <a:spLocks noGrp="1"/>
          </p:cNvSpPr>
          <p:nvPr>
            <p:ph type="sldNum" sz="quarter" idx="5"/>
          </p:nvPr>
        </p:nvSpPr>
        <p:spPr/>
        <p:txBody>
          <a:bodyPr/>
          <a:lstStyle/>
          <a:p>
            <a:pPr rtl="0"/>
            <a:fld id="{5641018C-6CAF-B84E-B92C-ECB119457FBA}" type="slidenum">
              <a:rPr/>
              <a:t>52</a:t>
            </a:fld>
            <a:endParaRPr/>
          </a:p>
        </p:txBody>
      </p:sp>
    </p:spTree>
    <p:extLst>
      <p:ext uri="{BB962C8B-B14F-4D97-AF65-F5344CB8AC3E}">
        <p14:creationId xmlns:p14="http://schemas.microsoft.com/office/powerpoint/2010/main" val="1547310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17 - Construire un petit réseau</a:t>
            </a:r>
          </a:p>
          <a:p>
            <a:pPr rtl="0"/>
            <a:r>
              <a:rPr lang="fr-FR"/>
              <a:t>17.4 Vérifier la connectivité</a:t>
            </a:r>
          </a:p>
          <a:p>
            <a:pPr rtl="0"/>
            <a:r>
              <a:rPr lang="fr-FR"/>
              <a:t>17.4.3 – Vérifier la connectivité avec Traceroute</a:t>
            </a:r>
          </a:p>
        </p:txBody>
      </p:sp>
      <p:sp>
        <p:nvSpPr>
          <p:cNvPr id="4" name="Slide Number Placeholder 3"/>
          <p:cNvSpPr>
            <a:spLocks noGrp="1"/>
          </p:cNvSpPr>
          <p:nvPr>
            <p:ph type="sldNum" sz="quarter" idx="5"/>
          </p:nvPr>
        </p:nvSpPr>
        <p:spPr/>
        <p:txBody>
          <a:bodyPr/>
          <a:lstStyle/>
          <a:p>
            <a:pPr rtl="0"/>
            <a:fld id="{5641018C-6CAF-B84E-B92C-ECB119457FBA}" type="slidenum">
              <a:rPr/>
              <a:t>53</a:t>
            </a:fld>
            <a:endParaRPr/>
          </a:p>
        </p:txBody>
      </p:sp>
    </p:spTree>
    <p:extLst>
      <p:ext uri="{BB962C8B-B14F-4D97-AF65-F5344CB8AC3E}">
        <p14:creationId xmlns:p14="http://schemas.microsoft.com/office/powerpoint/2010/main" val="29877747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17 - Construire un petit réseau</a:t>
            </a:r>
          </a:p>
          <a:p>
            <a:pPr rtl="0"/>
            <a:r>
              <a:rPr lang="fr-FR"/>
              <a:t>17.4 Vérifier la connectivité</a:t>
            </a:r>
          </a:p>
          <a:p>
            <a:pPr rtl="0"/>
            <a:r>
              <a:rPr lang="fr-FR"/>
              <a:t>17.4.3 — Vérifier la connectivité avec Traceroute (suite)</a:t>
            </a:r>
          </a:p>
        </p:txBody>
      </p:sp>
      <p:sp>
        <p:nvSpPr>
          <p:cNvPr id="4" name="Slide Number Placeholder 3"/>
          <p:cNvSpPr>
            <a:spLocks noGrp="1"/>
          </p:cNvSpPr>
          <p:nvPr>
            <p:ph type="sldNum" sz="quarter" idx="5"/>
          </p:nvPr>
        </p:nvSpPr>
        <p:spPr/>
        <p:txBody>
          <a:bodyPr/>
          <a:lstStyle/>
          <a:p>
            <a:pPr rtl="0"/>
            <a:fld id="{5641018C-6CAF-B84E-B92C-ECB119457FBA}" type="slidenum">
              <a:rPr/>
              <a:t>54</a:t>
            </a:fld>
            <a:endParaRPr/>
          </a:p>
        </p:txBody>
      </p:sp>
    </p:spTree>
    <p:extLst>
      <p:ext uri="{BB962C8B-B14F-4D97-AF65-F5344CB8AC3E}">
        <p14:creationId xmlns:p14="http://schemas.microsoft.com/office/powerpoint/2010/main" val="179080044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17 - Construire un petit réseau</a:t>
            </a:r>
          </a:p>
          <a:p>
            <a:pPr rtl="0"/>
            <a:r>
              <a:rPr lang="fr-FR"/>
              <a:t>17.4 Vérifier la connectivité</a:t>
            </a:r>
          </a:p>
          <a:p>
            <a:pPr rtl="0"/>
            <a:r>
              <a:rPr lang="fr-FR"/>
              <a:t>17.4.3 — Vérifier la connectivité avec Traceroute (suite)</a:t>
            </a:r>
          </a:p>
        </p:txBody>
      </p:sp>
      <p:sp>
        <p:nvSpPr>
          <p:cNvPr id="4" name="Slide Number Placeholder 3"/>
          <p:cNvSpPr>
            <a:spLocks noGrp="1"/>
          </p:cNvSpPr>
          <p:nvPr>
            <p:ph type="sldNum" sz="quarter" idx="5"/>
          </p:nvPr>
        </p:nvSpPr>
        <p:spPr/>
        <p:txBody>
          <a:bodyPr/>
          <a:lstStyle/>
          <a:p>
            <a:pPr rtl="0"/>
            <a:fld id="{5641018C-6CAF-B84E-B92C-ECB119457FBA}" type="slidenum">
              <a:rPr/>
              <a:t>55</a:t>
            </a:fld>
            <a:endParaRPr/>
          </a:p>
        </p:txBody>
      </p:sp>
    </p:spTree>
    <p:extLst>
      <p:ext uri="{BB962C8B-B14F-4D97-AF65-F5344CB8AC3E}">
        <p14:creationId xmlns:p14="http://schemas.microsoft.com/office/powerpoint/2010/main" val="359508692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17 - Construire un petit réseau</a:t>
            </a:r>
          </a:p>
          <a:p>
            <a:pPr rtl="0"/>
            <a:r>
              <a:rPr lang="fr-FR"/>
              <a:t>17.4 Vérifier la connectivité</a:t>
            </a:r>
          </a:p>
          <a:p>
            <a:pPr rtl="0"/>
            <a:r>
              <a:rPr lang="fr-FR"/>
              <a:t>17.4.4 - Traceroute étendue</a:t>
            </a:r>
          </a:p>
        </p:txBody>
      </p:sp>
      <p:sp>
        <p:nvSpPr>
          <p:cNvPr id="4" name="Slide Number Placeholder 3"/>
          <p:cNvSpPr>
            <a:spLocks noGrp="1"/>
          </p:cNvSpPr>
          <p:nvPr>
            <p:ph type="sldNum" sz="quarter" idx="5"/>
          </p:nvPr>
        </p:nvSpPr>
        <p:spPr/>
        <p:txBody>
          <a:bodyPr/>
          <a:lstStyle/>
          <a:p>
            <a:pPr rtl="0"/>
            <a:fld id="{5641018C-6CAF-B84E-B92C-ECB119457FBA}" type="slidenum">
              <a:rPr/>
              <a:t>56</a:t>
            </a:fld>
            <a:endParaRPr/>
          </a:p>
        </p:txBody>
      </p:sp>
    </p:spTree>
    <p:extLst>
      <p:ext uri="{BB962C8B-B14F-4D97-AF65-F5344CB8AC3E}">
        <p14:creationId xmlns:p14="http://schemas.microsoft.com/office/powerpoint/2010/main" val="34875945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17 - Construire un petit réseau</a:t>
            </a:r>
          </a:p>
          <a:p>
            <a:pPr rtl="0"/>
            <a:r>
              <a:rPr lang="fr-FR"/>
              <a:t>17.4 Vérifier la connectivité</a:t>
            </a:r>
          </a:p>
          <a:p>
            <a:pPr rtl="0"/>
            <a:r>
              <a:rPr lang="fr-FR"/>
              <a:t>17.4.4 — Traceroute étendue (suite)</a:t>
            </a:r>
          </a:p>
        </p:txBody>
      </p:sp>
      <p:sp>
        <p:nvSpPr>
          <p:cNvPr id="4" name="Slide Number Placeholder 3"/>
          <p:cNvSpPr>
            <a:spLocks noGrp="1"/>
          </p:cNvSpPr>
          <p:nvPr>
            <p:ph type="sldNum" sz="quarter" idx="5"/>
          </p:nvPr>
        </p:nvSpPr>
        <p:spPr/>
        <p:txBody>
          <a:bodyPr/>
          <a:lstStyle/>
          <a:p>
            <a:pPr rtl="0"/>
            <a:fld id="{5641018C-6CAF-B84E-B92C-ECB119457FBA}" type="slidenum">
              <a:rPr/>
              <a:t>57</a:t>
            </a:fld>
            <a:endParaRPr/>
          </a:p>
        </p:txBody>
      </p:sp>
    </p:spTree>
    <p:extLst>
      <p:ext uri="{BB962C8B-B14F-4D97-AF65-F5344CB8AC3E}">
        <p14:creationId xmlns:p14="http://schemas.microsoft.com/office/powerpoint/2010/main" val="3472315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17 - Construire un petit réseau</a:t>
            </a:r>
          </a:p>
          <a:p>
            <a:pPr rtl="0"/>
            <a:r>
              <a:rPr lang="fr-FR"/>
              <a:t>17.4 Vérifier la connectivité</a:t>
            </a:r>
          </a:p>
          <a:p>
            <a:pPr rtl="0"/>
            <a:r>
              <a:rPr lang="fr-FR"/>
              <a:t>17.4.5 – Base du réseau</a:t>
            </a:r>
          </a:p>
        </p:txBody>
      </p:sp>
      <p:sp>
        <p:nvSpPr>
          <p:cNvPr id="4" name="Slide Number Placeholder 3"/>
          <p:cNvSpPr>
            <a:spLocks noGrp="1"/>
          </p:cNvSpPr>
          <p:nvPr>
            <p:ph type="sldNum" sz="quarter" idx="5"/>
          </p:nvPr>
        </p:nvSpPr>
        <p:spPr/>
        <p:txBody>
          <a:bodyPr/>
          <a:lstStyle/>
          <a:p>
            <a:pPr rtl="0"/>
            <a:fld id="{5641018C-6CAF-B84E-B92C-ECB119457FBA}" type="slidenum">
              <a:rPr/>
              <a:t>58</a:t>
            </a:fld>
            <a:endParaRPr/>
          </a:p>
        </p:txBody>
      </p:sp>
    </p:spTree>
    <p:extLst>
      <p:ext uri="{BB962C8B-B14F-4D97-AF65-F5344CB8AC3E}">
        <p14:creationId xmlns:p14="http://schemas.microsoft.com/office/powerpoint/2010/main" val="37248921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17.0 - Construire un petit réseau</a:t>
            </a:r>
          </a:p>
          <a:p>
            <a:pPr rtl="0"/>
            <a:r>
              <a:rPr lang="fr-FR"/>
              <a:t>17.5 Commandes d'hôte et IOS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59</a:t>
            </a:fld>
            <a:endParaRPr/>
          </a:p>
        </p:txBody>
      </p:sp>
    </p:spTree>
    <p:extLst>
      <p:ext uri="{BB962C8B-B14F-4D97-AF65-F5344CB8AC3E}">
        <p14:creationId xmlns:p14="http://schemas.microsoft.com/office/powerpoint/2010/main" val="3214335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16- Fondamentaux de la sécurité des réseaux</a:t>
            </a:r>
          </a:p>
          <a:p>
            <a:pPr rtl="0"/>
            <a:r>
              <a:rPr lang="fr-FR"/>
              <a:t>16.1 : Menaces pour la sécurité et vulnérabilités</a:t>
            </a:r>
          </a:p>
          <a:p>
            <a:pPr rtl="0"/>
            <a:r>
              <a:rPr lang="fr-FR"/>
              <a:t>16.1.3 – Sécurité physique</a:t>
            </a:r>
          </a:p>
          <a:p>
            <a:pPr rtl="0"/>
            <a:r>
              <a:rPr lang="fr-FR"/>
              <a:t>16.1.4 — Vérifiez votre compréhension — Menaces et vulnérabilités de sécurité</a:t>
            </a:r>
          </a:p>
        </p:txBody>
      </p:sp>
      <p:sp>
        <p:nvSpPr>
          <p:cNvPr id="4" name="Slide Number Placeholder 3"/>
          <p:cNvSpPr>
            <a:spLocks noGrp="1"/>
          </p:cNvSpPr>
          <p:nvPr>
            <p:ph type="sldNum" sz="quarter" idx="5"/>
          </p:nvPr>
        </p:nvSpPr>
        <p:spPr/>
        <p:txBody>
          <a:bodyPr/>
          <a:lstStyle/>
          <a:p>
            <a:pPr rtl="0"/>
            <a:fld id="{5641018C-6CAF-B84E-B92C-ECB119457FBA}" type="slidenum">
              <a:rPr/>
              <a:t>6</a:t>
            </a:fld>
            <a:endParaRPr/>
          </a:p>
        </p:txBody>
      </p:sp>
    </p:spTree>
    <p:extLst>
      <p:ext uri="{BB962C8B-B14F-4D97-AF65-F5344CB8AC3E}">
        <p14:creationId xmlns:p14="http://schemas.microsoft.com/office/powerpoint/2010/main" val="18707603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17 - Construire un petit réseau</a:t>
            </a:r>
          </a:p>
          <a:p>
            <a:pPr rtl="0"/>
            <a:r>
              <a:rPr lang="fr-FR"/>
              <a:t>17.5 Commandes d'hôte et IOS</a:t>
            </a:r>
          </a:p>
          <a:p>
            <a:pPr rtl="0"/>
            <a:r>
              <a:rPr lang="fr-FR"/>
              <a:t>17.5.1 — Configuration IP sur un hôte Windows</a:t>
            </a:r>
          </a:p>
        </p:txBody>
      </p:sp>
      <p:sp>
        <p:nvSpPr>
          <p:cNvPr id="4" name="Slide Number Placeholder 3"/>
          <p:cNvSpPr>
            <a:spLocks noGrp="1"/>
          </p:cNvSpPr>
          <p:nvPr>
            <p:ph type="sldNum" sz="quarter" idx="5"/>
          </p:nvPr>
        </p:nvSpPr>
        <p:spPr/>
        <p:txBody>
          <a:bodyPr/>
          <a:lstStyle/>
          <a:p>
            <a:pPr rtl="0"/>
            <a:fld id="{5641018C-6CAF-B84E-B92C-ECB119457FBA}" type="slidenum">
              <a:rPr/>
              <a:t>60</a:t>
            </a:fld>
            <a:endParaRPr/>
          </a:p>
        </p:txBody>
      </p:sp>
    </p:spTree>
    <p:extLst>
      <p:ext uri="{BB962C8B-B14F-4D97-AF65-F5344CB8AC3E}">
        <p14:creationId xmlns:p14="http://schemas.microsoft.com/office/powerpoint/2010/main" val="17990390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17 - Construire un petit réseau</a:t>
            </a:r>
          </a:p>
          <a:p>
            <a:pPr rtl="0"/>
            <a:r>
              <a:rPr lang="fr-FR"/>
              <a:t>17.5 Commandes d'hôte et IOS</a:t>
            </a:r>
          </a:p>
          <a:p>
            <a:pPr rtl="0"/>
            <a:r>
              <a:rPr lang="fr-FR"/>
              <a:t>17.5.2 — Configuration IP sur un hôte Linux</a:t>
            </a:r>
          </a:p>
        </p:txBody>
      </p:sp>
      <p:sp>
        <p:nvSpPr>
          <p:cNvPr id="4" name="Slide Number Placeholder 3"/>
          <p:cNvSpPr>
            <a:spLocks noGrp="1"/>
          </p:cNvSpPr>
          <p:nvPr>
            <p:ph type="sldNum" sz="quarter" idx="5"/>
          </p:nvPr>
        </p:nvSpPr>
        <p:spPr/>
        <p:txBody>
          <a:bodyPr/>
          <a:lstStyle/>
          <a:p>
            <a:pPr rtl="0"/>
            <a:fld id="{5641018C-6CAF-B84E-B92C-ECB119457FBA}" type="slidenum">
              <a:rPr/>
              <a:t>61</a:t>
            </a:fld>
            <a:endParaRPr/>
          </a:p>
        </p:txBody>
      </p:sp>
    </p:spTree>
    <p:extLst>
      <p:ext uri="{BB962C8B-B14F-4D97-AF65-F5344CB8AC3E}">
        <p14:creationId xmlns:p14="http://schemas.microsoft.com/office/powerpoint/2010/main" val="321021052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17 - Construire un petit réseau</a:t>
            </a:r>
          </a:p>
          <a:p>
            <a:pPr rtl="0"/>
            <a:r>
              <a:rPr lang="fr-FR"/>
              <a:t>17.5 Commandes d'hôte et IOS</a:t>
            </a:r>
          </a:p>
          <a:p>
            <a:pPr rtl="0"/>
            <a:r>
              <a:rPr lang="fr-FR"/>
              <a:t>17.5.3 — Configuration IP sur un hôte macOS</a:t>
            </a:r>
          </a:p>
        </p:txBody>
      </p:sp>
      <p:sp>
        <p:nvSpPr>
          <p:cNvPr id="4" name="Slide Number Placeholder 3"/>
          <p:cNvSpPr>
            <a:spLocks noGrp="1"/>
          </p:cNvSpPr>
          <p:nvPr>
            <p:ph type="sldNum" sz="quarter" idx="5"/>
          </p:nvPr>
        </p:nvSpPr>
        <p:spPr/>
        <p:txBody>
          <a:bodyPr/>
          <a:lstStyle/>
          <a:p>
            <a:pPr rtl="0"/>
            <a:fld id="{5641018C-6CAF-B84E-B92C-ECB119457FBA}" type="slidenum">
              <a:rPr/>
              <a:t>62</a:t>
            </a:fld>
            <a:endParaRPr/>
          </a:p>
        </p:txBody>
      </p:sp>
    </p:spTree>
    <p:extLst>
      <p:ext uri="{BB962C8B-B14F-4D97-AF65-F5344CB8AC3E}">
        <p14:creationId xmlns:p14="http://schemas.microsoft.com/office/powerpoint/2010/main" val="303055491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17 - Construire un petit réseau</a:t>
            </a:r>
          </a:p>
          <a:p>
            <a:pPr rtl="0"/>
            <a:r>
              <a:rPr lang="fr-FR"/>
              <a:t>17.5 Commandes d'hôte et IOS</a:t>
            </a:r>
          </a:p>
          <a:p>
            <a:pPr rtl="0"/>
            <a:r>
              <a:rPr lang="fr-FR"/>
              <a:t>17.5.4 - La commande arp</a:t>
            </a:r>
          </a:p>
        </p:txBody>
      </p:sp>
      <p:sp>
        <p:nvSpPr>
          <p:cNvPr id="4" name="Slide Number Placeholder 3"/>
          <p:cNvSpPr>
            <a:spLocks noGrp="1"/>
          </p:cNvSpPr>
          <p:nvPr>
            <p:ph type="sldNum" sz="quarter" idx="5"/>
          </p:nvPr>
        </p:nvSpPr>
        <p:spPr/>
        <p:txBody>
          <a:bodyPr/>
          <a:lstStyle/>
          <a:p>
            <a:pPr rtl="0"/>
            <a:fld id="{5641018C-6CAF-B84E-B92C-ECB119457FBA}" type="slidenum">
              <a:rPr/>
              <a:t>63</a:t>
            </a:fld>
            <a:endParaRPr/>
          </a:p>
        </p:txBody>
      </p:sp>
    </p:spTree>
    <p:extLst>
      <p:ext uri="{BB962C8B-B14F-4D97-AF65-F5344CB8AC3E}">
        <p14:creationId xmlns:p14="http://schemas.microsoft.com/office/powerpoint/2010/main" val="378314032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17 - Construire un petit réseau</a:t>
            </a:r>
          </a:p>
          <a:p>
            <a:pPr rtl="0"/>
            <a:r>
              <a:rPr lang="fr-FR"/>
              <a:t>17.5 Commandes d'hôte et IOS</a:t>
            </a:r>
          </a:p>
          <a:p>
            <a:pPr rtl="0"/>
            <a:r>
              <a:rPr lang="fr-FR"/>
              <a:t>17.5.5 - Révision des commandes show courantes</a:t>
            </a:r>
          </a:p>
        </p:txBody>
      </p:sp>
      <p:sp>
        <p:nvSpPr>
          <p:cNvPr id="4" name="Slide Number Placeholder 3"/>
          <p:cNvSpPr>
            <a:spLocks noGrp="1"/>
          </p:cNvSpPr>
          <p:nvPr>
            <p:ph type="sldNum" sz="quarter" idx="5"/>
          </p:nvPr>
        </p:nvSpPr>
        <p:spPr/>
        <p:txBody>
          <a:bodyPr/>
          <a:lstStyle/>
          <a:p>
            <a:pPr rtl="0"/>
            <a:fld id="{5641018C-6CAF-B84E-B92C-ECB119457FBA}" type="slidenum">
              <a:rPr/>
              <a:t>64</a:t>
            </a:fld>
            <a:endParaRPr/>
          </a:p>
        </p:txBody>
      </p:sp>
    </p:spTree>
    <p:extLst>
      <p:ext uri="{BB962C8B-B14F-4D97-AF65-F5344CB8AC3E}">
        <p14:creationId xmlns:p14="http://schemas.microsoft.com/office/powerpoint/2010/main" val="336888813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17 - Construire un petit réseau</a:t>
            </a:r>
          </a:p>
          <a:p>
            <a:pPr rtl="0"/>
            <a:r>
              <a:rPr lang="fr-FR"/>
              <a:t>17.5 Commandes d'hôte et IOS</a:t>
            </a:r>
          </a:p>
          <a:p>
            <a:pPr rtl="0"/>
            <a:r>
              <a:rPr lang="fr-FR"/>
              <a:t>17.5.6 - La commande show cdp neighbors</a:t>
            </a:r>
          </a:p>
        </p:txBody>
      </p:sp>
      <p:sp>
        <p:nvSpPr>
          <p:cNvPr id="4" name="Slide Number Placeholder 3"/>
          <p:cNvSpPr>
            <a:spLocks noGrp="1"/>
          </p:cNvSpPr>
          <p:nvPr>
            <p:ph type="sldNum" sz="quarter" idx="5"/>
          </p:nvPr>
        </p:nvSpPr>
        <p:spPr/>
        <p:txBody>
          <a:bodyPr/>
          <a:lstStyle/>
          <a:p>
            <a:pPr rtl="0"/>
            <a:fld id="{5641018C-6CAF-B84E-B92C-ECB119457FBA}" type="slidenum">
              <a:rPr/>
              <a:t>65</a:t>
            </a:fld>
            <a:endParaRPr/>
          </a:p>
        </p:txBody>
      </p:sp>
    </p:spTree>
    <p:extLst>
      <p:ext uri="{BB962C8B-B14F-4D97-AF65-F5344CB8AC3E}">
        <p14:creationId xmlns:p14="http://schemas.microsoft.com/office/powerpoint/2010/main" val="68630528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17 - Construire un petit réseau</a:t>
            </a:r>
          </a:p>
          <a:p>
            <a:pPr rtl="0"/>
            <a:r>
              <a:rPr lang="fr-FR"/>
              <a:t>17.5 Commandes d'hôte et IOS</a:t>
            </a:r>
          </a:p>
          <a:p>
            <a:pPr rtl="0"/>
            <a:r>
              <a:rPr lang="fr-FR"/>
              <a:t>17.5.7 – La commande show ip interface brief</a:t>
            </a:r>
          </a:p>
        </p:txBody>
      </p:sp>
      <p:sp>
        <p:nvSpPr>
          <p:cNvPr id="4" name="Slide Number Placeholder 3"/>
          <p:cNvSpPr>
            <a:spLocks noGrp="1"/>
          </p:cNvSpPr>
          <p:nvPr>
            <p:ph type="sldNum" sz="quarter" idx="5"/>
          </p:nvPr>
        </p:nvSpPr>
        <p:spPr/>
        <p:txBody>
          <a:bodyPr/>
          <a:lstStyle/>
          <a:p>
            <a:pPr rtl="0"/>
            <a:fld id="{5641018C-6CAF-B84E-B92C-ECB119457FBA}" type="slidenum">
              <a:rPr/>
              <a:t>66</a:t>
            </a:fld>
            <a:endParaRPr/>
          </a:p>
        </p:txBody>
      </p:sp>
    </p:spTree>
    <p:extLst>
      <p:ext uri="{BB962C8B-B14F-4D97-AF65-F5344CB8AC3E}">
        <p14:creationId xmlns:p14="http://schemas.microsoft.com/office/powerpoint/2010/main" val="29037354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67</a:t>
            </a:fld>
            <a:endParaRPr/>
          </a:p>
        </p:txBody>
      </p:sp>
    </p:spTree>
    <p:extLst>
      <p:ext uri="{BB962C8B-B14F-4D97-AF65-F5344CB8AC3E}">
        <p14:creationId xmlns:p14="http://schemas.microsoft.com/office/powerpoint/2010/main" val="170006038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17 - Construire un petit réseau</a:t>
            </a:r>
          </a:p>
          <a:p>
            <a:pPr rtl="0"/>
            <a:r>
              <a:rPr lang="fr-FR"/>
              <a:t>17.6 – Méthodologie de dépannage</a:t>
            </a:r>
          </a:p>
          <a:p>
            <a:pPr rtl="0"/>
            <a:r>
              <a:rPr lang="fr-FR"/>
              <a:t>17.6.1 - Méthodes de dépannage de base</a:t>
            </a:r>
          </a:p>
        </p:txBody>
      </p:sp>
      <p:sp>
        <p:nvSpPr>
          <p:cNvPr id="4" name="Slide Number Placeholder 3"/>
          <p:cNvSpPr>
            <a:spLocks noGrp="1"/>
          </p:cNvSpPr>
          <p:nvPr>
            <p:ph type="sldNum" sz="quarter" idx="5"/>
          </p:nvPr>
        </p:nvSpPr>
        <p:spPr/>
        <p:txBody>
          <a:bodyPr/>
          <a:lstStyle/>
          <a:p>
            <a:pPr rtl="0"/>
            <a:fld id="{5641018C-6CAF-B84E-B92C-ECB119457FBA}" type="slidenum">
              <a:rPr/>
              <a:t>68</a:t>
            </a:fld>
            <a:endParaRPr/>
          </a:p>
        </p:txBody>
      </p:sp>
    </p:spTree>
    <p:extLst>
      <p:ext uri="{BB962C8B-B14F-4D97-AF65-F5344CB8AC3E}">
        <p14:creationId xmlns:p14="http://schemas.microsoft.com/office/powerpoint/2010/main" val="229113622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17 - Construire un petit réseau</a:t>
            </a:r>
          </a:p>
          <a:p>
            <a:pPr rtl="0"/>
            <a:r>
              <a:rPr lang="fr-FR"/>
              <a:t>17.6 – Méthodologie de dépannage</a:t>
            </a:r>
          </a:p>
          <a:p>
            <a:pPr rtl="0"/>
            <a:r>
              <a:rPr lang="fr-FR"/>
              <a:t>17.6.2 - Résoudre ou transférer?</a:t>
            </a:r>
          </a:p>
        </p:txBody>
      </p:sp>
      <p:sp>
        <p:nvSpPr>
          <p:cNvPr id="4" name="Slide Number Placeholder 3"/>
          <p:cNvSpPr>
            <a:spLocks noGrp="1"/>
          </p:cNvSpPr>
          <p:nvPr>
            <p:ph type="sldNum" sz="quarter" idx="5"/>
          </p:nvPr>
        </p:nvSpPr>
        <p:spPr/>
        <p:txBody>
          <a:bodyPr/>
          <a:lstStyle/>
          <a:p>
            <a:pPr rtl="0"/>
            <a:fld id="{5641018C-6CAF-B84E-B92C-ECB119457FBA}" type="slidenum">
              <a:rPr/>
              <a:t>69</a:t>
            </a:fld>
            <a:endParaRPr/>
          </a:p>
        </p:txBody>
      </p:sp>
    </p:spTree>
    <p:extLst>
      <p:ext uri="{BB962C8B-B14F-4D97-AF65-F5344CB8AC3E}">
        <p14:creationId xmlns:p14="http://schemas.microsoft.com/office/powerpoint/2010/main" val="1377788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16.0 Fondamentaux de la sécurité des réseaux</a:t>
            </a:r>
          </a:p>
          <a:p>
            <a:pPr rtl="0"/>
            <a:r>
              <a:rPr lang="fr-FR"/>
              <a:t>16.2 Attaques réseau</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7</a:t>
            </a:fld>
            <a:endParaRPr/>
          </a:p>
        </p:txBody>
      </p:sp>
    </p:spTree>
    <p:extLst>
      <p:ext uri="{BB962C8B-B14F-4D97-AF65-F5344CB8AC3E}">
        <p14:creationId xmlns:p14="http://schemas.microsoft.com/office/powerpoint/2010/main" val="396329107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17 - Construire un petit réseau</a:t>
            </a:r>
          </a:p>
          <a:p>
            <a:pPr rtl="0"/>
            <a:r>
              <a:rPr lang="fr-FR"/>
              <a:t>17.6 – Méthodologie de dépannage</a:t>
            </a:r>
          </a:p>
          <a:p>
            <a:pPr rtl="0"/>
            <a:r>
              <a:rPr lang="fr-FR"/>
              <a:t>17.6.3 – Commande debug</a:t>
            </a:r>
          </a:p>
        </p:txBody>
      </p:sp>
      <p:sp>
        <p:nvSpPr>
          <p:cNvPr id="4" name="Slide Number Placeholder 3"/>
          <p:cNvSpPr>
            <a:spLocks noGrp="1"/>
          </p:cNvSpPr>
          <p:nvPr>
            <p:ph type="sldNum" sz="quarter" idx="5"/>
          </p:nvPr>
        </p:nvSpPr>
        <p:spPr/>
        <p:txBody>
          <a:bodyPr/>
          <a:lstStyle/>
          <a:p>
            <a:pPr rtl="0"/>
            <a:fld id="{5641018C-6CAF-B84E-B92C-ECB119457FBA}" type="slidenum">
              <a:rPr/>
              <a:t>70</a:t>
            </a:fld>
            <a:endParaRPr/>
          </a:p>
        </p:txBody>
      </p:sp>
    </p:spTree>
    <p:extLst>
      <p:ext uri="{BB962C8B-B14F-4D97-AF65-F5344CB8AC3E}">
        <p14:creationId xmlns:p14="http://schemas.microsoft.com/office/powerpoint/2010/main" val="123001200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17 - Construire un petit réseau</a:t>
            </a:r>
          </a:p>
          <a:p>
            <a:pPr rtl="0"/>
            <a:r>
              <a:rPr lang="fr-FR"/>
              <a:t>17.6 – Méthodologie de dépannage</a:t>
            </a:r>
          </a:p>
          <a:p>
            <a:pPr rtl="0"/>
            <a:r>
              <a:rPr lang="fr-FR"/>
              <a:t>17.6.4 - Commande terminal monitor</a:t>
            </a:r>
          </a:p>
          <a:p>
            <a:pPr rtl="0"/>
            <a:r>
              <a:rPr lang="fr-FR"/>
              <a:t>17.6.5 — Vérifiez votre compréhension — Méthodologies de dépannage</a:t>
            </a:r>
          </a:p>
        </p:txBody>
      </p:sp>
      <p:sp>
        <p:nvSpPr>
          <p:cNvPr id="4" name="Slide Number Placeholder 3"/>
          <p:cNvSpPr>
            <a:spLocks noGrp="1"/>
          </p:cNvSpPr>
          <p:nvPr>
            <p:ph type="sldNum" sz="quarter" idx="5"/>
          </p:nvPr>
        </p:nvSpPr>
        <p:spPr/>
        <p:txBody>
          <a:bodyPr/>
          <a:lstStyle/>
          <a:p>
            <a:pPr rtl="0"/>
            <a:fld id="{5641018C-6CAF-B84E-B92C-ECB119457FBA}" type="slidenum">
              <a:rPr/>
              <a:t>71</a:t>
            </a:fld>
            <a:endParaRPr/>
          </a:p>
        </p:txBody>
      </p:sp>
    </p:spTree>
    <p:extLst>
      <p:ext uri="{BB962C8B-B14F-4D97-AF65-F5344CB8AC3E}">
        <p14:creationId xmlns:p14="http://schemas.microsoft.com/office/powerpoint/2010/main" val="137154579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72</a:t>
            </a:fld>
            <a:endParaRPr/>
          </a:p>
        </p:txBody>
      </p:sp>
    </p:spTree>
    <p:extLst>
      <p:ext uri="{BB962C8B-B14F-4D97-AF65-F5344CB8AC3E}">
        <p14:creationId xmlns:p14="http://schemas.microsoft.com/office/powerpoint/2010/main" val="408617427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17 - Construire un petit réseau</a:t>
            </a:r>
          </a:p>
          <a:p>
            <a:pPr rtl="0"/>
            <a:r>
              <a:rPr lang="fr-FR"/>
              <a:t>17.7 – Scénarios de dépannage</a:t>
            </a:r>
          </a:p>
          <a:p>
            <a:pPr rtl="0"/>
            <a:r>
              <a:rPr lang="fr-FR"/>
              <a:t>17.7.1 — Problèmes de fonctionnement en duplex et d'incompatibilité</a:t>
            </a:r>
          </a:p>
        </p:txBody>
      </p:sp>
      <p:sp>
        <p:nvSpPr>
          <p:cNvPr id="4" name="Slide Number Placeholder 3"/>
          <p:cNvSpPr>
            <a:spLocks noGrp="1"/>
          </p:cNvSpPr>
          <p:nvPr>
            <p:ph type="sldNum" sz="quarter" idx="5"/>
          </p:nvPr>
        </p:nvSpPr>
        <p:spPr/>
        <p:txBody>
          <a:bodyPr/>
          <a:lstStyle/>
          <a:p>
            <a:pPr rtl="0"/>
            <a:fld id="{5641018C-6CAF-B84E-B92C-ECB119457FBA}" type="slidenum">
              <a:rPr/>
              <a:t>73</a:t>
            </a:fld>
            <a:endParaRPr/>
          </a:p>
        </p:txBody>
      </p:sp>
    </p:spTree>
    <p:extLst>
      <p:ext uri="{BB962C8B-B14F-4D97-AF65-F5344CB8AC3E}">
        <p14:creationId xmlns:p14="http://schemas.microsoft.com/office/powerpoint/2010/main" val="109974062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17 - Construire un petit réseau</a:t>
            </a:r>
          </a:p>
          <a:p>
            <a:pPr rtl="0"/>
            <a:r>
              <a:rPr lang="fr-FR"/>
              <a:t>17.7 – Scénarios de dépannage</a:t>
            </a:r>
          </a:p>
          <a:p>
            <a:pPr rtl="0"/>
            <a:r>
              <a:rPr lang="fr-FR"/>
              <a:t>17.7.2 - Problèmes d'adressage IP sur périphériques IOS</a:t>
            </a:r>
          </a:p>
        </p:txBody>
      </p:sp>
      <p:sp>
        <p:nvSpPr>
          <p:cNvPr id="4" name="Slide Number Placeholder 3"/>
          <p:cNvSpPr>
            <a:spLocks noGrp="1"/>
          </p:cNvSpPr>
          <p:nvPr>
            <p:ph type="sldNum" sz="quarter" idx="5"/>
          </p:nvPr>
        </p:nvSpPr>
        <p:spPr/>
        <p:txBody>
          <a:bodyPr/>
          <a:lstStyle/>
          <a:p>
            <a:pPr rtl="0"/>
            <a:fld id="{5641018C-6CAF-B84E-B92C-ECB119457FBA}" type="slidenum">
              <a:rPr/>
              <a:t>74</a:t>
            </a:fld>
            <a:endParaRPr/>
          </a:p>
        </p:txBody>
      </p:sp>
    </p:spTree>
    <p:extLst>
      <p:ext uri="{BB962C8B-B14F-4D97-AF65-F5344CB8AC3E}">
        <p14:creationId xmlns:p14="http://schemas.microsoft.com/office/powerpoint/2010/main" val="429360639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17 - Construire un petit réseau</a:t>
            </a:r>
          </a:p>
          <a:p>
            <a:pPr rtl="0"/>
            <a:r>
              <a:rPr lang="fr-FR"/>
              <a:t>17.7 – Scénarios de dépannage</a:t>
            </a:r>
          </a:p>
          <a:p>
            <a:pPr rtl="0"/>
            <a:r>
              <a:rPr lang="fr-FR"/>
              <a:t>17.7.3 - Problèmes d'adressage IP sur des périphériques finaux</a:t>
            </a:r>
          </a:p>
        </p:txBody>
      </p:sp>
      <p:sp>
        <p:nvSpPr>
          <p:cNvPr id="4" name="Slide Number Placeholder 3"/>
          <p:cNvSpPr>
            <a:spLocks noGrp="1"/>
          </p:cNvSpPr>
          <p:nvPr>
            <p:ph type="sldNum" sz="quarter" idx="5"/>
          </p:nvPr>
        </p:nvSpPr>
        <p:spPr/>
        <p:txBody>
          <a:bodyPr/>
          <a:lstStyle/>
          <a:p>
            <a:pPr rtl="0"/>
            <a:fld id="{5641018C-6CAF-B84E-B92C-ECB119457FBA}" type="slidenum">
              <a:rPr/>
              <a:t>75</a:t>
            </a:fld>
            <a:endParaRPr/>
          </a:p>
        </p:txBody>
      </p:sp>
    </p:spTree>
    <p:extLst>
      <p:ext uri="{BB962C8B-B14F-4D97-AF65-F5344CB8AC3E}">
        <p14:creationId xmlns:p14="http://schemas.microsoft.com/office/powerpoint/2010/main" val="296835555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17 - Construire un petit réseau</a:t>
            </a:r>
          </a:p>
          <a:p>
            <a:pPr rtl="0"/>
            <a:r>
              <a:rPr lang="fr-FR"/>
              <a:t>17.7 – Scénarios de dépannage</a:t>
            </a:r>
          </a:p>
          <a:p>
            <a:pPr rtl="0"/>
            <a:r>
              <a:rPr lang="fr-FR"/>
              <a:t>17.7.4 - Problèmes de passerelle par défaut</a:t>
            </a:r>
          </a:p>
        </p:txBody>
      </p:sp>
      <p:sp>
        <p:nvSpPr>
          <p:cNvPr id="4" name="Slide Number Placeholder 3"/>
          <p:cNvSpPr>
            <a:spLocks noGrp="1"/>
          </p:cNvSpPr>
          <p:nvPr>
            <p:ph type="sldNum" sz="quarter" idx="5"/>
          </p:nvPr>
        </p:nvSpPr>
        <p:spPr/>
        <p:txBody>
          <a:bodyPr/>
          <a:lstStyle/>
          <a:p>
            <a:pPr rtl="0"/>
            <a:fld id="{5641018C-6CAF-B84E-B92C-ECB119457FBA}" type="slidenum">
              <a:rPr/>
              <a:t>76</a:t>
            </a:fld>
            <a:endParaRPr/>
          </a:p>
        </p:txBody>
      </p:sp>
    </p:spTree>
    <p:extLst>
      <p:ext uri="{BB962C8B-B14F-4D97-AF65-F5344CB8AC3E}">
        <p14:creationId xmlns:p14="http://schemas.microsoft.com/office/powerpoint/2010/main" val="425182236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17 - Construire un petit réseau</a:t>
            </a:r>
          </a:p>
          <a:p>
            <a:pPr rtl="0"/>
            <a:r>
              <a:rPr lang="fr-FR"/>
              <a:t>17.7 – Scénarios de dépannage</a:t>
            </a:r>
          </a:p>
          <a:p>
            <a:pPr rtl="0"/>
            <a:r>
              <a:rPr lang="fr-FR"/>
              <a:t>17.7.5 - Dépannage des problèmes DNS</a:t>
            </a:r>
          </a:p>
        </p:txBody>
      </p:sp>
      <p:sp>
        <p:nvSpPr>
          <p:cNvPr id="4" name="Slide Number Placeholder 3"/>
          <p:cNvSpPr>
            <a:spLocks noGrp="1"/>
          </p:cNvSpPr>
          <p:nvPr>
            <p:ph type="sldNum" sz="quarter" idx="5"/>
          </p:nvPr>
        </p:nvSpPr>
        <p:spPr/>
        <p:txBody>
          <a:bodyPr/>
          <a:lstStyle/>
          <a:p>
            <a:pPr rtl="0"/>
            <a:fld id="{5641018C-6CAF-B84E-B92C-ECB119457FBA}" type="slidenum">
              <a:rPr/>
              <a:t>77</a:t>
            </a:fld>
            <a:endParaRPr/>
          </a:p>
        </p:txBody>
      </p:sp>
    </p:spTree>
    <p:extLst>
      <p:ext uri="{BB962C8B-B14F-4D97-AF65-F5344CB8AC3E}">
        <p14:creationId xmlns:p14="http://schemas.microsoft.com/office/powerpoint/2010/main" val="335966844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17 - Construire un petit réseau</a:t>
            </a:r>
          </a:p>
          <a:p>
            <a:pPr rtl="0"/>
            <a:r>
              <a:rPr lang="fr-FR"/>
              <a:t>17.7 – Scénarios de dépannage</a:t>
            </a:r>
          </a:p>
          <a:p>
            <a:pPr rtl="0"/>
            <a:r>
              <a:rPr lang="fr-FR"/>
              <a:t>17.7.5 - Dépannage des problèmes DNS</a:t>
            </a:r>
          </a:p>
        </p:txBody>
      </p:sp>
      <p:sp>
        <p:nvSpPr>
          <p:cNvPr id="4" name="Slide Number Placeholder 3"/>
          <p:cNvSpPr>
            <a:spLocks noGrp="1"/>
          </p:cNvSpPr>
          <p:nvPr>
            <p:ph type="sldNum" sz="quarter" idx="5"/>
          </p:nvPr>
        </p:nvSpPr>
        <p:spPr/>
        <p:txBody>
          <a:bodyPr/>
          <a:lstStyle/>
          <a:p>
            <a:pPr rtl="0"/>
            <a:fld id="{5641018C-6CAF-B84E-B92C-ECB119457FBA}" type="slidenum">
              <a:rPr/>
              <a:t>78</a:t>
            </a:fld>
            <a:endParaRPr/>
          </a:p>
        </p:txBody>
      </p:sp>
    </p:spTree>
    <p:extLst>
      <p:ext uri="{BB962C8B-B14F-4D97-AF65-F5344CB8AC3E}">
        <p14:creationId xmlns:p14="http://schemas.microsoft.com/office/powerpoint/2010/main" val="57224611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79</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fr-FR"/>
              <a:t>17 - Construire un petit réseau</a:t>
            </a:r>
          </a:p>
          <a:p>
            <a:pPr rtl="0"/>
            <a:r>
              <a:rPr lang="fr-FR"/>
              <a:t>17.8 – Module pratique et questionnaire</a:t>
            </a:r>
          </a:p>
          <a:p>
            <a:pPr rtl="0"/>
            <a:r>
              <a:rPr lang="fr-FR"/>
              <a:t>17.8.4 – Qu'est-ce que j'ai appris dans ce module (suite)?</a:t>
            </a:r>
          </a:p>
        </p:txBody>
      </p:sp>
    </p:spTree>
    <p:extLst>
      <p:ext uri="{BB962C8B-B14F-4D97-AF65-F5344CB8AC3E}">
        <p14:creationId xmlns:p14="http://schemas.microsoft.com/office/powerpoint/2010/main" val="18260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16- Fondamentaux de la sécurité des réseaux</a:t>
            </a:r>
          </a:p>
          <a:p>
            <a:pPr rtl="0"/>
            <a:r>
              <a:rPr lang="fr-FR"/>
              <a:t>16.2 — Attaques réseau</a:t>
            </a:r>
          </a:p>
          <a:p>
            <a:pPr rtl="0"/>
            <a:r>
              <a:rPr lang="fr-FR"/>
              <a:t>6.2.1.1 – Types de malwares</a:t>
            </a:r>
          </a:p>
        </p:txBody>
      </p:sp>
      <p:sp>
        <p:nvSpPr>
          <p:cNvPr id="4" name="Slide Number Placeholder 3"/>
          <p:cNvSpPr>
            <a:spLocks noGrp="1"/>
          </p:cNvSpPr>
          <p:nvPr>
            <p:ph type="sldNum" sz="quarter" idx="5"/>
          </p:nvPr>
        </p:nvSpPr>
        <p:spPr/>
        <p:txBody>
          <a:bodyPr/>
          <a:lstStyle/>
          <a:p>
            <a:pPr rtl="0"/>
            <a:fld id="{5641018C-6CAF-B84E-B92C-ECB119457FBA}" type="slidenum">
              <a:rPr/>
              <a:t>8</a:t>
            </a:fld>
            <a:endParaRPr/>
          </a:p>
        </p:txBody>
      </p:sp>
    </p:spTree>
    <p:extLst>
      <p:ext uri="{BB962C8B-B14F-4D97-AF65-F5344CB8AC3E}">
        <p14:creationId xmlns:p14="http://schemas.microsoft.com/office/powerpoint/2010/main" val="203383634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80</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fr-FR"/>
              <a:t>17 - Construire un petit réseau</a:t>
            </a:r>
          </a:p>
          <a:p>
            <a:pPr rtl="0"/>
            <a:r>
              <a:rPr lang="fr-FR"/>
              <a:t>17.8 – Module pratique et questionnaire</a:t>
            </a:r>
          </a:p>
          <a:p>
            <a:pPr rtl="0"/>
            <a:r>
              <a:rPr lang="fr-FR"/>
              <a:t>17.8.4 – Qu'est-ce que j'ai appris dans ce module?</a:t>
            </a:r>
          </a:p>
        </p:txBody>
      </p:sp>
    </p:spTree>
    <p:extLst>
      <p:ext uri="{BB962C8B-B14F-4D97-AF65-F5344CB8AC3E}">
        <p14:creationId xmlns:p14="http://schemas.microsoft.com/office/powerpoint/2010/main" val="238259443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81</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fr-FR"/>
              <a:t>17 - Construire un petit réseau</a:t>
            </a:r>
          </a:p>
          <a:p>
            <a:pPr rtl="0"/>
            <a:r>
              <a:rPr lang="fr-FR"/>
              <a:t>17.8 – Module pratique et questionnaire</a:t>
            </a:r>
          </a:p>
          <a:p>
            <a:pPr rtl="0"/>
            <a:r>
              <a:rPr lang="fr-FR"/>
              <a:t>17.8.4 – Qu'est-ce que j'ai appris dans ce module?</a:t>
            </a:r>
          </a:p>
          <a:p>
            <a:pPr rtl="0"/>
            <a:r>
              <a:rPr lang="fr-FR"/>
              <a:t>17.8.5 — Module Questionnaire — Construire un petit réseau</a:t>
            </a:r>
          </a:p>
        </p:txBody>
      </p:sp>
    </p:spTree>
    <p:extLst>
      <p:ext uri="{BB962C8B-B14F-4D97-AF65-F5344CB8AC3E}">
        <p14:creationId xmlns:p14="http://schemas.microsoft.com/office/powerpoint/2010/main" val="398830554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rtl="0"/>
              <a:t>82</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600541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16- Fondamentaux de la sécurité des réseaux</a:t>
            </a:r>
          </a:p>
          <a:p>
            <a:pPr rtl="0"/>
            <a:r>
              <a:rPr lang="fr-FR"/>
              <a:t>16.2 - Attaques réseau</a:t>
            </a:r>
          </a:p>
          <a:p>
            <a:pPr rtl="0"/>
            <a:r>
              <a:rPr lang="fr-FR"/>
              <a:t>16.2.2 – Attaques de reconnaissance</a:t>
            </a:r>
          </a:p>
        </p:txBody>
      </p:sp>
      <p:sp>
        <p:nvSpPr>
          <p:cNvPr id="4" name="Slide Number Placeholder 3"/>
          <p:cNvSpPr>
            <a:spLocks noGrp="1"/>
          </p:cNvSpPr>
          <p:nvPr>
            <p:ph type="sldNum" sz="quarter" idx="5"/>
          </p:nvPr>
        </p:nvSpPr>
        <p:spPr/>
        <p:txBody>
          <a:bodyPr/>
          <a:lstStyle/>
          <a:p>
            <a:pPr rtl="0"/>
            <a:fld id="{5641018C-6CAF-B84E-B92C-ECB119457FBA}" type="slidenum">
              <a:rPr/>
              <a:t>9</a:t>
            </a:fld>
            <a:endParaRPr/>
          </a:p>
        </p:txBody>
      </p:sp>
    </p:spTree>
    <p:extLst>
      <p:ext uri="{BB962C8B-B14F-4D97-AF65-F5344CB8AC3E}">
        <p14:creationId xmlns:p14="http://schemas.microsoft.com/office/powerpoint/2010/main" val="15003447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fr-FR" sz="600">
                <a:solidFill>
                  <a:schemeClr val="accent5">
                    <a:lumMod val="50000"/>
                  </a:schemeClr>
                </a:solidFill>
                <a:latin typeface="+mn-lt"/>
                <a:ea typeface="+mn-ea"/>
                <a:cs typeface="CiscoSans Thin"/>
              </a:rPr>
              <a:t>© 2016 Cisco et/ou ses filiales. Tous droits réservés.   Informations confidentielles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fr-FR" sz="600">
                <a:solidFill>
                  <a:schemeClr val="accent3">
                    <a:lumMod val="85000"/>
                  </a:schemeClr>
                </a:solidFill>
                <a:latin typeface="+mn-lt"/>
                <a:ea typeface="+mn-ea"/>
                <a:cs typeface="CiscoSans Thin"/>
              </a:rPr>
              <a:t>© 2016 Cisco et/ou ses filiales. Tous droits réservés.   Informations confidentielles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0.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5.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6.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1.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4.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13.xml"/><Relationship Id="rId1" Type="http://schemas.openxmlformats.org/officeDocument/2006/relationships/tags" Target="../tags/tag22.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13.xml"/><Relationship Id="rId1" Type="http://schemas.openxmlformats.org/officeDocument/2006/relationships/tags" Target="../tags/tag23.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13.xml"/><Relationship Id="rId1" Type="http://schemas.openxmlformats.org/officeDocument/2006/relationships/tags" Target="../tags/tag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pPr rtl="0"/>
            <a:r>
              <a:rPr lang="fr-FR">
                <a:solidFill>
                  <a:schemeClr val="accent5">
                    <a:lumMod val="40000"/>
                    <a:lumOff val="60000"/>
                  </a:schemeClr>
                </a:solidFill>
              </a:rPr>
              <a:t>Module 16 : Fondamentaux de la sécurité des réseaux</a:t>
            </a:r>
          </a:p>
        </p:txBody>
      </p:sp>
      <p:sp>
        <p:nvSpPr>
          <p:cNvPr id="7" name="Subtitle 6"/>
          <p:cNvSpPr>
            <a:spLocks noGrp="1"/>
          </p:cNvSpPr>
          <p:nvPr>
            <p:ph type="subTitle" idx="1"/>
          </p:nvPr>
        </p:nvSpPr>
        <p:spPr>
          <a:xfrm>
            <a:off x="469497" y="3809526"/>
            <a:ext cx="2368954" cy="902174"/>
          </a:xfrm>
        </p:spPr>
        <p:txBody>
          <a:bodyPr/>
          <a:lstStyle/>
          <a:p>
            <a:pPr rtl="0"/>
            <a:r>
              <a:rPr lang="fr-FR">
                <a:solidFill>
                  <a:schemeClr val="accent5">
                    <a:lumMod val="40000"/>
                    <a:lumOff val="60000"/>
                  </a:schemeClr>
                </a:solidFill>
              </a:rPr>
              <a:t>Introduction aux Réseaux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Attaques réseaux</a:t>
            </a:r>
            <a:r>
              <a:rPr lang="en-US" dirty="0"/>
              <a:t/>
            </a:r>
            <a:br>
              <a:rPr lang="en-US" dirty="0"/>
            </a:br>
            <a:r>
              <a:rPr lang="fr-FR" sz="2400"/>
              <a:t>Attaques de reconnaissance</a:t>
            </a:r>
          </a:p>
        </p:txBody>
      </p:sp>
      <p:sp>
        <p:nvSpPr>
          <p:cNvPr id="4" name="Content Placeholder 3">
            <a:extLst>
              <a:ext uri="{FF2B5EF4-FFF2-40B4-BE49-F238E27FC236}">
                <a16:creationId xmlns:a16="http://schemas.microsoft.com/office/drawing/2014/main" id="{E067B553-BAE5-144D-9EB3-2483E33A15F5}"/>
              </a:ext>
            </a:extLst>
          </p:cNvPr>
          <p:cNvSpPr>
            <a:spLocks noGrp="1"/>
          </p:cNvSpPr>
          <p:nvPr>
            <p:ph idx="1"/>
          </p:nvPr>
        </p:nvSpPr>
        <p:spPr>
          <a:xfrm>
            <a:off x="474662" y="763736"/>
            <a:ext cx="8280057" cy="3657998"/>
          </a:xfrm>
        </p:spPr>
        <p:txBody>
          <a:bodyPr/>
          <a:lstStyle/>
          <a:p>
            <a:pPr marL="0" indent="0" algn="l"/>
            <a:r>
              <a:rPr lang="fr-FR" sz="1800" dirty="0">
                <a:solidFill>
                  <a:srgbClr val="000000"/>
                </a:solidFill>
              </a:rPr>
              <a:t>Pour les attaques de reconnaissance, </a:t>
            </a:r>
            <a:endParaRPr lang="fr-FR" sz="1800" dirty="0" smtClean="0">
              <a:solidFill>
                <a:srgbClr val="000000"/>
              </a:solidFill>
            </a:endParaRPr>
          </a:p>
          <a:p>
            <a:pPr marL="0" indent="0" algn="l"/>
            <a:r>
              <a:rPr lang="fr-FR" sz="1800" dirty="0" smtClean="0">
                <a:solidFill>
                  <a:srgbClr val="000000"/>
                </a:solidFill>
              </a:rPr>
              <a:t>Les </a:t>
            </a:r>
            <a:r>
              <a:rPr lang="fr-FR" sz="1800" dirty="0">
                <a:solidFill>
                  <a:srgbClr val="000000"/>
                </a:solidFill>
              </a:rPr>
              <a:t>acteurs externes de menace peuvent utiliser des outils Internet, tels que les utilitaires </a:t>
            </a:r>
            <a:r>
              <a:rPr lang="fr-FR" sz="1800" b="1" dirty="0" err="1">
                <a:solidFill>
                  <a:srgbClr val="000000"/>
                </a:solidFill>
              </a:rPr>
              <a:t>nslookup</a:t>
            </a:r>
            <a:r>
              <a:rPr lang="fr-FR" sz="1800" dirty="0">
                <a:solidFill>
                  <a:srgbClr val="000000"/>
                </a:solidFill>
              </a:rPr>
              <a:t> et </a:t>
            </a:r>
            <a:r>
              <a:rPr lang="fr-FR" sz="1800" b="1" dirty="0">
                <a:solidFill>
                  <a:srgbClr val="000000"/>
                </a:solidFill>
              </a:rPr>
              <a:t>whois</a:t>
            </a:r>
            <a:r>
              <a:rPr lang="fr-FR" sz="1800" dirty="0">
                <a:solidFill>
                  <a:srgbClr val="000000"/>
                </a:solidFill>
              </a:rPr>
              <a:t> , pour déterminer facilement l'espace d'adresse IP attribué à une société ou une entité donnée. </a:t>
            </a:r>
            <a:endParaRPr lang="fr-FR" sz="1800" dirty="0" smtClean="0">
              <a:solidFill>
                <a:srgbClr val="000000"/>
              </a:solidFill>
            </a:endParaRPr>
          </a:p>
          <a:p>
            <a:pPr marL="0" indent="0" algn="l"/>
            <a:r>
              <a:rPr lang="fr-FR" sz="1800" dirty="0" smtClean="0">
                <a:solidFill>
                  <a:srgbClr val="000000"/>
                </a:solidFill>
              </a:rPr>
              <a:t>Une </a:t>
            </a:r>
            <a:r>
              <a:rPr lang="fr-FR" sz="1800" dirty="0">
                <a:solidFill>
                  <a:srgbClr val="000000"/>
                </a:solidFill>
              </a:rPr>
              <a:t>fois l'espace d'adresses IP déterminé, un acteur de menace peut alors effectuer un </a:t>
            </a:r>
            <a:r>
              <a:rPr lang="fr-FR" sz="1800" dirty="0" err="1">
                <a:solidFill>
                  <a:srgbClr val="000000"/>
                </a:solidFill>
              </a:rPr>
              <a:t>ping</a:t>
            </a:r>
            <a:r>
              <a:rPr lang="fr-FR" sz="1800" dirty="0">
                <a:solidFill>
                  <a:srgbClr val="000000"/>
                </a:solidFill>
              </a:rPr>
              <a:t> sur les adresses IP accessibles au public afin d'identifier les adresses qui sont actives. </a:t>
            </a:r>
          </a:p>
        </p:txBody>
      </p:sp>
    </p:spTree>
    <p:extLst>
      <p:ext uri="{BB962C8B-B14F-4D97-AF65-F5344CB8AC3E}">
        <p14:creationId xmlns:p14="http://schemas.microsoft.com/office/powerpoint/2010/main" val="2535578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Attaques réseau</a:t>
            </a:r>
            <a:r>
              <a:rPr lang="en-US" dirty="0"/>
              <a:t/>
            </a:r>
            <a:br>
              <a:rPr lang="en-US" dirty="0"/>
            </a:br>
            <a:r>
              <a:rPr lang="fr-FR" sz="2400"/>
              <a:t>Attaques par accèss</a:t>
            </a:r>
          </a:p>
        </p:txBody>
      </p:sp>
      <p:sp>
        <p:nvSpPr>
          <p:cNvPr id="5" name="Content Placeholder 4">
            <a:extLst>
              <a:ext uri="{FF2B5EF4-FFF2-40B4-BE49-F238E27FC236}">
                <a16:creationId xmlns:a16="http://schemas.microsoft.com/office/drawing/2014/main" id="{B9B45427-F5AC-4D45-8D34-7EA325594FCF}"/>
              </a:ext>
            </a:extLst>
          </p:cNvPr>
          <p:cNvSpPr>
            <a:spLocks noGrp="1"/>
          </p:cNvSpPr>
          <p:nvPr>
            <p:ph idx="1"/>
          </p:nvPr>
        </p:nvSpPr>
        <p:spPr>
          <a:xfrm>
            <a:off x="474662" y="790832"/>
            <a:ext cx="8280057" cy="3630902"/>
          </a:xfrm>
        </p:spPr>
        <p:txBody>
          <a:bodyPr/>
          <a:lstStyle/>
          <a:p>
            <a:pPr marL="0" indent="0" algn="l" rtl="0"/>
            <a:r>
              <a:rPr lang="fr-FR" sz="1400" dirty="0">
                <a:solidFill>
                  <a:srgbClr val="000000"/>
                </a:solidFill>
              </a:rPr>
              <a:t>Les attaques par accès exploitent les vulnérabilités connues des services d'authentification, services FTP et services web pour accéder à des comptes web, des bases de données confidentielles et d'autres informations sensibles. </a:t>
            </a:r>
          </a:p>
          <a:p>
            <a:pPr marL="0" indent="0" algn="l"/>
            <a:endParaRPr lang="en-US" sz="1400" dirty="0">
              <a:solidFill>
                <a:srgbClr val="000000"/>
              </a:solidFill>
            </a:endParaRPr>
          </a:p>
          <a:p>
            <a:pPr marL="0" indent="0" algn="l" rtl="0"/>
            <a:r>
              <a:rPr lang="fr-FR" sz="1400" dirty="0">
                <a:solidFill>
                  <a:srgbClr val="000000"/>
                </a:solidFill>
              </a:rPr>
              <a:t>Il existe quatre types d'attaques par accès : </a:t>
            </a:r>
          </a:p>
          <a:p>
            <a:pPr marL="415985" lvl="1" indent="-342900" rtl="0">
              <a:buFont typeface="Arial" panose="020B0604020202020204" pitchFamily="34" charset="0"/>
              <a:buChar char="•"/>
            </a:pPr>
            <a:r>
              <a:rPr lang="fr-FR" b="1" dirty="0">
                <a:solidFill>
                  <a:srgbClr val="000000"/>
                </a:solidFill>
              </a:rPr>
              <a:t>Attaques par mot de passe -</a:t>
            </a:r>
            <a:r>
              <a:rPr lang="fr-FR" dirty="0">
                <a:solidFill>
                  <a:srgbClr val="000000"/>
                </a:solidFill>
              </a:rPr>
              <a:t> Implémentation en utilisant la force brute, le cheval de Troie et les renifleurs de paquets</a:t>
            </a:r>
          </a:p>
          <a:p>
            <a:pPr marL="415985" lvl="1" indent="-342900" rtl="0">
              <a:buFont typeface="Arial" panose="020B0604020202020204" pitchFamily="34" charset="0"/>
              <a:buChar char="•"/>
            </a:pPr>
            <a:r>
              <a:rPr lang="fr-FR" b="1" dirty="0">
                <a:solidFill>
                  <a:srgbClr val="000000"/>
                </a:solidFill>
              </a:rPr>
              <a:t>Exploitation de la confiance - </a:t>
            </a:r>
            <a:r>
              <a:rPr lang="fr-FR" dirty="0">
                <a:solidFill>
                  <a:srgbClr val="000000"/>
                </a:solidFill>
              </a:rPr>
              <a:t> Un acteur de menace utilise des privilèges non autorisés pour accéder à un système, ce qui peut compromettre la cible. </a:t>
            </a:r>
          </a:p>
          <a:p>
            <a:pPr marL="415985" lvl="1" indent="-342900" rtl="0">
              <a:buFont typeface="Arial" panose="020B0604020202020204" pitchFamily="34" charset="0"/>
              <a:buChar char="•"/>
            </a:pPr>
            <a:r>
              <a:rPr lang="fr-FR" b="1" dirty="0">
                <a:solidFill>
                  <a:srgbClr val="000000"/>
                </a:solidFill>
              </a:rPr>
              <a:t>Redirection de port</a:t>
            </a:r>
            <a:r>
              <a:rPr lang="fr-FR" dirty="0">
                <a:solidFill>
                  <a:srgbClr val="000000"/>
                </a:solidFill>
              </a:rPr>
              <a:t>: - Un acteur de menace utilise un système compromis comme base pour des attaques contre d'autres cibles. Par exemple, un acteur de menace utilisant SSH (port 22) pour se connecter à un hôte A compromis. L'hôte B fait confiance à l'hôte A et, par conséquent, l'acteur de la menace peut utiliser Telnet (port 23) pour y accéder.</a:t>
            </a:r>
          </a:p>
          <a:p>
            <a:pPr marL="415985" lvl="1" indent="-342900" rtl="0">
              <a:buFont typeface="Arial" panose="020B0604020202020204" pitchFamily="34" charset="0"/>
              <a:buChar char="•"/>
            </a:pPr>
            <a:r>
              <a:rPr lang="fr-FR" b="1" dirty="0">
                <a:solidFill>
                  <a:srgbClr val="000000"/>
                </a:solidFill>
              </a:rPr>
              <a:t>Homme-au-milieu -</a:t>
            </a:r>
            <a:r>
              <a:rPr lang="fr-FR" dirty="0">
                <a:solidFill>
                  <a:srgbClr val="000000"/>
                </a:solidFill>
              </a:rPr>
              <a:t> L'acteur de menace est positionné entre deux entités légitimes afin de lire ou de modifier les données qui passent entre les deux parties.</a:t>
            </a:r>
          </a:p>
        </p:txBody>
      </p:sp>
    </p:spTree>
    <p:extLst>
      <p:ext uri="{BB962C8B-B14F-4D97-AF65-F5344CB8AC3E}">
        <p14:creationId xmlns:p14="http://schemas.microsoft.com/office/powerpoint/2010/main" val="1303017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Attaques réseaux</a:t>
            </a:r>
            <a:r>
              <a:rPr lang="en-US" dirty="0"/>
              <a:t/>
            </a:r>
            <a:br>
              <a:rPr lang="en-US" dirty="0"/>
            </a:br>
            <a:r>
              <a:rPr lang="fr-FR" sz="2400"/>
              <a:t>Attaques par déni de service</a:t>
            </a:r>
          </a:p>
        </p:txBody>
      </p:sp>
      <p:sp>
        <p:nvSpPr>
          <p:cNvPr id="4" name="Content Placeholder 3">
            <a:extLst>
              <a:ext uri="{FF2B5EF4-FFF2-40B4-BE49-F238E27FC236}">
                <a16:creationId xmlns:a16="http://schemas.microsoft.com/office/drawing/2014/main" id="{FF471778-F5B8-0740-BF78-E8482928F750}"/>
              </a:ext>
            </a:extLst>
          </p:cNvPr>
          <p:cNvSpPr>
            <a:spLocks noGrp="1"/>
          </p:cNvSpPr>
          <p:nvPr>
            <p:ph idx="1"/>
          </p:nvPr>
        </p:nvSpPr>
        <p:spPr>
          <a:xfrm>
            <a:off x="474662" y="763736"/>
            <a:ext cx="8280057" cy="3657998"/>
          </a:xfrm>
        </p:spPr>
        <p:txBody>
          <a:bodyPr/>
          <a:lstStyle/>
          <a:p>
            <a:pPr marL="0" indent="0" algn="l" rtl="0"/>
            <a:r>
              <a:rPr lang="fr-FR" sz="1600" dirty="0">
                <a:solidFill>
                  <a:srgbClr val="000000"/>
                </a:solidFill>
              </a:rPr>
              <a:t>Les attaques par déni de service sont les plus médiatisées, mais constituent également l'une des formes d'attaque les plus difficiles à éliminer. Toutefois, la facilité de mise en œuvre des attaques </a:t>
            </a:r>
            <a:r>
              <a:rPr lang="fr-FR" sz="1600" dirty="0" err="1">
                <a:solidFill>
                  <a:srgbClr val="000000"/>
                </a:solidFill>
              </a:rPr>
              <a:t>DoS</a:t>
            </a:r>
            <a:r>
              <a:rPr lang="fr-FR" sz="1600" dirty="0">
                <a:solidFill>
                  <a:srgbClr val="000000"/>
                </a:solidFill>
              </a:rPr>
              <a:t> et leurs dégâts potentiellement importants retiennent toute l'attention des administrateurs de la sécurité.</a:t>
            </a:r>
          </a:p>
          <a:p>
            <a:pPr marL="342900" indent="-342900" algn="l" rtl="0">
              <a:buFont typeface="Arial" panose="020B0604020202020204" pitchFamily="34" charset="0"/>
              <a:buChar char="•"/>
            </a:pPr>
            <a:r>
              <a:rPr lang="fr-FR" sz="1600" dirty="0">
                <a:solidFill>
                  <a:srgbClr val="000000"/>
                </a:solidFill>
              </a:rPr>
              <a:t>Les attaques </a:t>
            </a:r>
            <a:r>
              <a:rPr lang="fr-FR" sz="1600" dirty="0" err="1">
                <a:solidFill>
                  <a:srgbClr val="000000"/>
                </a:solidFill>
              </a:rPr>
              <a:t>DoS</a:t>
            </a:r>
            <a:r>
              <a:rPr lang="fr-FR" sz="1600" dirty="0">
                <a:solidFill>
                  <a:srgbClr val="000000"/>
                </a:solidFill>
              </a:rPr>
              <a:t> peuvent prendre de nombreuses formes. Elles empêchent l'utilisation d'un service par les personnes autorisées en épuisant les ressources du système. Afin d'aider à prévenir les attaques </a:t>
            </a:r>
            <a:r>
              <a:rPr lang="fr-FR" sz="1600" dirty="0" err="1">
                <a:solidFill>
                  <a:srgbClr val="000000"/>
                </a:solidFill>
              </a:rPr>
              <a:t>DoS</a:t>
            </a:r>
            <a:r>
              <a:rPr lang="fr-FR" sz="1600" dirty="0">
                <a:solidFill>
                  <a:srgbClr val="000000"/>
                </a:solidFill>
              </a:rPr>
              <a:t>, il est important d'installer les dernières mises à jour de sécurité des systèmes d'exploitation et des applications.</a:t>
            </a:r>
          </a:p>
          <a:p>
            <a:pPr marL="342900" indent="-342900" algn="l" rtl="0">
              <a:buFont typeface="Arial" panose="020B0604020202020204" pitchFamily="34" charset="0"/>
              <a:buChar char="•"/>
            </a:pPr>
            <a:r>
              <a:rPr lang="fr-FR" sz="1600" dirty="0">
                <a:solidFill>
                  <a:srgbClr val="000000"/>
                </a:solidFill>
              </a:rPr>
              <a:t>Les attaques </a:t>
            </a:r>
            <a:r>
              <a:rPr lang="fr-FR" sz="1600" dirty="0" err="1">
                <a:solidFill>
                  <a:srgbClr val="000000"/>
                </a:solidFill>
              </a:rPr>
              <a:t>DoS</a:t>
            </a:r>
            <a:r>
              <a:rPr lang="fr-FR" sz="1600" dirty="0">
                <a:solidFill>
                  <a:srgbClr val="000000"/>
                </a:solidFill>
              </a:rPr>
              <a:t> sont un risque majeur car elles interrompent la communication et provoquent une perte de temps et d'argent importante. Ces attaques sont relativement simples à effectuer, même par des </a:t>
            </a:r>
            <a:r>
              <a:rPr lang="fr-FR" sz="1600" dirty="0" err="1">
                <a:solidFill>
                  <a:srgbClr val="000000"/>
                </a:solidFill>
              </a:rPr>
              <a:t>cyberpirates</a:t>
            </a:r>
            <a:r>
              <a:rPr lang="fr-FR" sz="1600" dirty="0">
                <a:solidFill>
                  <a:srgbClr val="000000"/>
                </a:solidFill>
              </a:rPr>
              <a:t> peu qualifiés.</a:t>
            </a:r>
          </a:p>
          <a:p>
            <a:pPr marL="342900" indent="-342900" algn="l" rtl="0">
              <a:buFont typeface="Arial" panose="020B0604020202020204" pitchFamily="34" charset="0"/>
              <a:buChar char="•"/>
            </a:pPr>
            <a:r>
              <a:rPr lang="fr-FR" sz="1600" dirty="0">
                <a:solidFill>
                  <a:srgbClr val="000000"/>
                </a:solidFill>
              </a:rPr>
              <a:t>Un </a:t>
            </a:r>
            <a:r>
              <a:rPr lang="fr-FR" sz="1600" dirty="0" err="1">
                <a:solidFill>
                  <a:srgbClr val="000000"/>
                </a:solidFill>
              </a:rPr>
              <a:t>DDoS</a:t>
            </a:r>
            <a:r>
              <a:rPr lang="fr-FR" sz="1600" dirty="0">
                <a:solidFill>
                  <a:srgbClr val="000000"/>
                </a:solidFill>
              </a:rPr>
              <a:t> est similaire à une attaque </a:t>
            </a:r>
            <a:r>
              <a:rPr lang="fr-FR" sz="1600" dirty="0" err="1">
                <a:solidFill>
                  <a:srgbClr val="000000"/>
                </a:solidFill>
              </a:rPr>
              <a:t>DoS</a:t>
            </a:r>
            <a:r>
              <a:rPr lang="fr-FR" sz="1600" dirty="0">
                <a:solidFill>
                  <a:srgbClr val="000000"/>
                </a:solidFill>
              </a:rPr>
              <a:t>, mais il provient de sources multiples et coordonnées. Par exemple, un acteur de menace construit un réseau d'hôtes infectés, appelés zombies. Un réseau de zombies est appelé un </a:t>
            </a:r>
            <a:r>
              <a:rPr lang="fr-FR" sz="1600" dirty="0" err="1">
                <a:solidFill>
                  <a:srgbClr val="000000"/>
                </a:solidFill>
              </a:rPr>
              <a:t>botnet</a:t>
            </a:r>
            <a:r>
              <a:rPr lang="fr-FR" sz="1600" dirty="0">
                <a:solidFill>
                  <a:srgbClr val="000000"/>
                </a:solidFill>
              </a:rPr>
              <a:t>. L'acteur de menace utilise un programme de commande et de contrôle (CNC) pour demander au </a:t>
            </a:r>
            <a:r>
              <a:rPr lang="fr-FR" sz="1600" dirty="0" err="1">
                <a:solidFill>
                  <a:srgbClr val="000000"/>
                </a:solidFill>
              </a:rPr>
              <a:t>botnet</a:t>
            </a:r>
            <a:r>
              <a:rPr lang="fr-FR" sz="1600" dirty="0">
                <a:solidFill>
                  <a:srgbClr val="000000"/>
                </a:solidFill>
              </a:rPr>
              <a:t> de zombies de mener une attaque </a:t>
            </a:r>
            <a:r>
              <a:rPr lang="fr-FR" sz="1600" dirty="0" err="1">
                <a:solidFill>
                  <a:srgbClr val="000000"/>
                </a:solidFill>
              </a:rPr>
              <a:t>DDoS</a:t>
            </a:r>
            <a:r>
              <a:rPr lang="fr-FR" sz="1600" dirty="0">
                <a:solidFill>
                  <a:srgbClr val="000000"/>
                </a:solidFill>
              </a:rPr>
              <a:t>.</a:t>
            </a:r>
          </a:p>
        </p:txBody>
      </p:sp>
    </p:spTree>
    <p:extLst>
      <p:ext uri="{BB962C8B-B14F-4D97-AF65-F5344CB8AC3E}">
        <p14:creationId xmlns:p14="http://schemas.microsoft.com/office/powerpoint/2010/main" val="38258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fr-FR">
                <a:solidFill>
                  <a:schemeClr val="accent5">
                    <a:lumMod val="40000"/>
                    <a:lumOff val="60000"/>
                  </a:schemeClr>
                </a:solidFill>
              </a:rPr>
              <a:t>16.3 Atténuation des attaques de réseaux</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Atténuation des attaques de réseaux</a:t>
            </a:r>
            <a:r>
              <a:rPr lang="en-US" dirty="0"/>
              <a:t/>
            </a:r>
            <a:br>
              <a:rPr lang="en-US" dirty="0"/>
            </a:br>
            <a:r>
              <a:rPr lang="fr-FR" sz="2400"/>
              <a:t>L'approche de la défense en profondeur</a:t>
            </a:r>
          </a:p>
        </p:txBody>
      </p:sp>
      <p:sp>
        <p:nvSpPr>
          <p:cNvPr id="6" name="Rectangle 5">
            <a:extLst>
              <a:ext uri="{FF2B5EF4-FFF2-40B4-BE49-F238E27FC236}">
                <a16:creationId xmlns:a16="http://schemas.microsoft.com/office/drawing/2014/main" id="{29E8BC15-1425-E14F-991C-4BB9051652DA}"/>
              </a:ext>
            </a:extLst>
          </p:cNvPr>
          <p:cNvSpPr/>
          <p:nvPr/>
        </p:nvSpPr>
        <p:spPr>
          <a:xfrm>
            <a:off x="228391" y="763736"/>
            <a:ext cx="4491890" cy="3539430"/>
          </a:xfrm>
          <a:prstGeom prst="rect">
            <a:avLst/>
          </a:prstGeom>
        </p:spPr>
        <p:txBody>
          <a:bodyPr wrap="square">
            <a:spAutoFit/>
          </a:bodyPr>
          <a:lstStyle/>
          <a:p>
            <a:pPr rtl="0"/>
            <a:r>
              <a:rPr lang="fr-FR" sz="1400" dirty="0"/>
              <a:t>Pour atténuer les attaques réseau, vous devez d'abord sécuriser les périphériques, y compris les routeurs, les commutateurs, les serveurs et les hôtes</a:t>
            </a:r>
            <a:r>
              <a:rPr lang="fr-FR" sz="1400" dirty="0" smtClean="0"/>
              <a:t>.</a:t>
            </a:r>
          </a:p>
          <a:p>
            <a:pPr rtl="0"/>
            <a:r>
              <a:rPr lang="fr-FR" sz="1400" dirty="0" smtClean="0"/>
              <a:t>La </a:t>
            </a:r>
            <a:r>
              <a:rPr lang="fr-FR" sz="1400" dirty="0"/>
              <a:t>plupart des organisations utilisent une approche de défense en profondeur (également connue sous le nom d'approche par couches) de la sécurité. Pour cela, divers appareils réseau et services doivent fonctionner en tandem.</a:t>
            </a:r>
          </a:p>
          <a:p>
            <a:endParaRPr lang="en-US" sz="1400" dirty="0"/>
          </a:p>
          <a:p>
            <a:pPr rtl="0"/>
            <a:r>
              <a:rPr lang="fr-FR" sz="1400" dirty="0"/>
              <a:t>Plusieurs dispositifs et services de sécurité sont mis en œuvre pour protéger les utilisateurs et les atouts d’une organisation contre les menaces TCP / IP:</a:t>
            </a:r>
          </a:p>
          <a:p>
            <a:pPr marL="742950" lvl="1" indent="-285750" rtl="0">
              <a:buFont typeface="Arial" panose="020B0604020202020204" pitchFamily="34" charset="0"/>
              <a:buChar char="•"/>
            </a:pPr>
            <a:r>
              <a:rPr lang="fr-FR" sz="1400" dirty="0"/>
              <a:t>VPN </a:t>
            </a:r>
          </a:p>
          <a:p>
            <a:pPr marL="742950" lvl="1" indent="-285750" rtl="0">
              <a:buFont typeface="Arial" panose="020B0604020202020204" pitchFamily="34" charset="0"/>
              <a:buChar char="•"/>
            </a:pPr>
            <a:r>
              <a:rPr lang="fr-FR" sz="1400" dirty="0"/>
              <a:t>Pare-feu ASA</a:t>
            </a:r>
          </a:p>
          <a:p>
            <a:pPr marL="742950" lvl="1" indent="-285750" rtl="0">
              <a:buFont typeface="Arial" panose="020B0604020202020204" pitchFamily="34" charset="0"/>
              <a:buChar char="•"/>
            </a:pPr>
            <a:r>
              <a:rPr lang="fr-FR" sz="1400" dirty="0" smtClean="0"/>
              <a:t>IPS</a:t>
            </a:r>
            <a:endParaRPr lang="fr-FR" sz="1400" dirty="0"/>
          </a:p>
          <a:p>
            <a:pPr marL="742950" lvl="1" indent="-285750" rtl="0">
              <a:buFont typeface="Arial" panose="020B0604020202020204" pitchFamily="34" charset="0"/>
              <a:buChar char="•"/>
            </a:pPr>
            <a:r>
              <a:rPr lang="fr-FR" sz="1400" dirty="0"/>
              <a:t>Serveur AAA</a:t>
            </a:r>
          </a:p>
        </p:txBody>
      </p:sp>
      <p:pic>
        <p:nvPicPr>
          <p:cNvPr id="4" name="Content Placeholder 3">
            <a:extLst>
              <a:ext uri="{FF2B5EF4-FFF2-40B4-BE49-F238E27FC236}">
                <a16:creationId xmlns:a16="http://schemas.microsoft.com/office/drawing/2014/main" id="{4113A8A3-E3B9-4A40-AB98-4B5FFBA2D974}"/>
              </a:ext>
            </a:extLst>
          </p:cNvPr>
          <p:cNvPicPr>
            <a:picLocks noGrp="1" noChangeAspect="1"/>
          </p:cNvPicPr>
          <p:nvPr>
            <p:ph idx="1"/>
          </p:nvPr>
        </p:nvPicPr>
        <p:blipFill>
          <a:blip r:embed="rId3"/>
          <a:stretch>
            <a:fillRect/>
          </a:stretch>
        </p:blipFill>
        <p:spPr>
          <a:xfrm>
            <a:off x="4822941" y="1102561"/>
            <a:ext cx="3932031" cy="2938377"/>
          </a:xfrm>
        </p:spPr>
      </p:pic>
    </p:spTree>
    <p:extLst>
      <p:ext uri="{BB962C8B-B14F-4D97-AF65-F5344CB8AC3E}">
        <p14:creationId xmlns:p14="http://schemas.microsoft.com/office/powerpoint/2010/main" val="2484421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Atténuation des attaques de réseaux</a:t>
            </a:r>
            <a:r>
              <a:rPr lang="en-US" dirty="0"/>
              <a:t/>
            </a:r>
            <a:br>
              <a:rPr lang="en-US" dirty="0"/>
            </a:br>
            <a:r>
              <a:rPr lang="fr-FR" sz="2400"/>
              <a:t>Conserver les sauvegardes</a:t>
            </a:r>
          </a:p>
        </p:txBody>
      </p:sp>
      <p:sp>
        <p:nvSpPr>
          <p:cNvPr id="5" name="Content Placeholder 4">
            <a:extLst>
              <a:ext uri="{FF2B5EF4-FFF2-40B4-BE49-F238E27FC236}">
                <a16:creationId xmlns:a16="http://schemas.microsoft.com/office/drawing/2014/main" id="{0A2052EF-CCCA-7244-8B97-05B32CA41D92}"/>
              </a:ext>
            </a:extLst>
          </p:cNvPr>
          <p:cNvSpPr>
            <a:spLocks noGrp="1"/>
          </p:cNvSpPr>
          <p:nvPr>
            <p:ph idx="1"/>
          </p:nvPr>
        </p:nvSpPr>
        <p:spPr>
          <a:xfrm>
            <a:off x="133350" y="763736"/>
            <a:ext cx="8621369" cy="1293664"/>
          </a:xfrm>
        </p:spPr>
        <p:txBody>
          <a:bodyPr/>
          <a:lstStyle/>
          <a:p>
            <a:pPr marL="0" indent="0" algn="l" rtl="0"/>
            <a:r>
              <a:rPr lang="fr-FR" sz="1400" dirty="0">
                <a:solidFill>
                  <a:srgbClr val="000000"/>
                </a:solidFill>
              </a:rPr>
              <a:t>La sauvegarde des données est l'un des moyens de protection les plus efficaces contre la perte de données. La sauvegarde des données doit donc être effectuée régulièrement. Elle doit faire partie de la politique de sécurité. Les sauvegardes sont généralement stockées en dehors des installations, afin de protéger le support de sauvegarde en cas de sinistre dans le bâtiment principal. </a:t>
            </a:r>
          </a:p>
          <a:p>
            <a:pPr marL="0" indent="0" algn="l" rtl="0"/>
            <a:r>
              <a:rPr lang="fr-FR" sz="1400" dirty="0">
                <a:solidFill>
                  <a:srgbClr val="000000"/>
                </a:solidFill>
              </a:rPr>
              <a:t>Le tableau présente les considérations relatives à la sauvegarde et leurs descriptions.</a:t>
            </a:r>
          </a:p>
          <a:p>
            <a:pPr marL="342900" indent="-342900" algn="l">
              <a:buFont typeface="Arial" panose="020B0604020202020204" pitchFamily="34" charset="0"/>
              <a:buChar char="•"/>
            </a:pPr>
            <a:endParaRPr lang="en-US" sz="1200" dirty="0">
              <a:solidFill>
                <a:srgbClr val="000000"/>
              </a:solidFill>
            </a:endParaRPr>
          </a:p>
        </p:txBody>
      </p:sp>
      <p:graphicFrame>
        <p:nvGraphicFramePr>
          <p:cNvPr id="7" name="Table 6">
            <a:extLst>
              <a:ext uri="{FF2B5EF4-FFF2-40B4-BE49-F238E27FC236}">
                <a16:creationId xmlns:a16="http://schemas.microsoft.com/office/drawing/2014/main" id="{BFDDB9CF-5732-B04F-9B5F-86F9581E9B8C}"/>
              </a:ext>
            </a:extLst>
          </p:cNvPr>
          <p:cNvGraphicFramePr>
            <a:graphicFrameLocks noGrp="1"/>
          </p:cNvGraphicFramePr>
          <p:nvPr>
            <p:extLst>
              <p:ext uri="{D42A27DB-BD31-4B8C-83A1-F6EECF244321}">
                <p14:modId xmlns:p14="http://schemas.microsoft.com/office/powerpoint/2010/main" val="674457051"/>
              </p:ext>
            </p:extLst>
          </p:nvPr>
        </p:nvGraphicFramePr>
        <p:xfrm>
          <a:off x="704335" y="2170842"/>
          <a:ext cx="7641153" cy="2763520"/>
        </p:xfrm>
        <a:graphic>
          <a:graphicData uri="http://schemas.openxmlformats.org/drawingml/2006/table">
            <a:tbl>
              <a:tblPr firstRow="1" bandRow="1">
                <a:tableStyleId>{5C22544A-7EE6-4342-B048-85BDC9FD1C3A}</a:tableStyleId>
              </a:tblPr>
              <a:tblGrid>
                <a:gridCol w="1334530">
                  <a:extLst>
                    <a:ext uri="{9D8B030D-6E8A-4147-A177-3AD203B41FA5}">
                      <a16:colId xmlns:a16="http://schemas.microsoft.com/office/drawing/2014/main" val="3315903213"/>
                    </a:ext>
                  </a:extLst>
                </a:gridCol>
                <a:gridCol w="6306623">
                  <a:extLst>
                    <a:ext uri="{9D8B030D-6E8A-4147-A177-3AD203B41FA5}">
                      <a16:colId xmlns:a16="http://schemas.microsoft.com/office/drawing/2014/main" val="1742692061"/>
                    </a:ext>
                  </a:extLst>
                </a:gridCol>
              </a:tblGrid>
              <a:tr h="370840">
                <a:tc>
                  <a:txBody>
                    <a:bodyPr/>
                    <a:lstStyle/>
                    <a:p>
                      <a:pPr algn="l" rtl="0" fontAlgn="ctr"/>
                      <a:r>
                        <a:rPr lang="fr-FR" sz="1200" b="1">
                          <a:effectLst/>
                        </a:rPr>
                        <a:t>Intérêt</a:t>
                      </a:r>
                    </a:p>
                  </a:txBody>
                  <a:tcPr marL="47625" marR="47625" marT="47625" marB="47625" anchor="ctr"/>
                </a:tc>
                <a:tc>
                  <a:txBody>
                    <a:bodyPr/>
                    <a:lstStyle/>
                    <a:p>
                      <a:pPr algn="l" rtl="0" fontAlgn="ctr"/>
                      <a:r>
                        <a:rPr lang="fr-FR" sz="1200" b="1">
                          <a:effectLst/>
                        </a:rPr>
                        <a:t>Description</a:t>
                      </a:r>
                    </a:p>
                  </a:txBody>
                  <a:tcPr marL="47625" marR="47625" marT="47625" marB="47625" anchor="ctr"/>
                </a:tc>
                <a:extLst>
                  <a:ext uri="{0D108BD9-81ED-4DB2-BD59-A6C34878D82A}">
                    <a16:rowId xmlns:a16="http://schemas.microsoft.com/office/drawing/2014/main" val="3224535824"/>
                  </a:ext>
                </a:extLst>
              </a:tr>
              <a:tr h="370840">
                <a:tc>
                  <a:txBody>
                    <a:bodyPr/>
                    <a:lstStyle/>
                    <a:p>
                      <a:pPr rtl="0" fontAlgn="ctr"/>
                      <a:r>
                        <a:rPr lang="fr-FR" sz="1200" b="0">
                          <a:solidFill>
                            <a:srgbClr val="000000"/>
                          </a:solidFill>
                          <a:effectLst/>
                        </a:rPr>
                        <a:t>Fréquence</a:t>
                      </a:r>
                    </a:p>
                  </a:txBody>
                  <a:tcPr marL="47625" marR="47625" marT="47625" marB="47625" anchor="ctr"/>
                </a:tc>
                <a:tc>
                  <a:txBody>
                    <a:bodyPr/>
                    <a:lstStyle/>
                    <a:p>
                      <a:pPr rtl="0" fontAlgn="ctr">
                        <a:buFont typeface="Arial" panose="020B0604020202020204" pitchFamily="34" charset="0"/>
                        <a:buChar char="•"/>
                      </a:pPr>
                      <a:r>
                        <a:rPr lang="fr-FR" sz="1200" b="0">
                          <a:solidFill>
                            <a:srgbClr val="000000"/>
                          </a:solidFill>
                          <a:effectLst/>
                        </a:rPr>
                        <a:t>Sauvegardez régulièrement les données conformément à la politique de sécurité.</a:t>
                      </a:r>
                    </a:p>
                    <a:p>
                      <a:pPr rtl="0" fontAlgn="ctr">
                        <a:buFont typeface="Arial" panose="020B0604020202020204" pitchFamily="34" charset="0"/>
                        <a:buChar char="•"/>
                      </a:pPr>
                      <a:r>
                        <a:rPr lang="fr-FR" sz="1200" b="0">
                          <a:solidFill>
                            <a:srgbClr val="000000"/>
                          </a:solidFill>
                          <a:effectLst/>
                        </a:rPr>
                        <a:t>Les sauvegardes complètes peuvent prendre beaucoup de temps, c'est pourquoi il faut effectuer des sauvegardes mensuelles ou hebdomadaires avec des sauvegardes partielles fréquentes des fichiers modifiés.</a:t>
                      </a:r>
                    </a:p>
                  </a:txBody>
                  <a:tcPr marL="47625" marR="47625" marT="47625" marB="47625" anchor="ctr"/>
                </a:tc>
                <a:extLst>
                  <a:ext uri="{0D108BD9-81ED-4DB2-BD59-A6C34878D82A}">
                    <a16:rowId xmlns:a16="http://schemas.microsoft.com/office/drawing/2014/main" val="347220094"/>
                  </a:ext>
                </a:extLst>
              </a:tr>
              <a:tr h="370840">
                <a:tc>
                  <a:txBody>
                    <a:bodyPr/>
                    <a:lstStyle/>
                    <a:p>
                      <a:pPr rtl="0" fontAlgn="ctr"/>
                      <a:r>
                        <a:rPr lang="fr-FR" sz="1200" b="0">
                          <a:solidFill>
                            <a:srgbClr val="000000"/>
                          </a:solidFill>
                          <a:effectLst/>
                        </a:rPr>
                        <a:t>Stockage</a:t>
                      </a:r>
                    </a:p>
                  </a:txBody>
                  <a:tcPr marL="47625" marR="47625" marT="47625" marB="47625" anchor="ctr"/>
                </a:tc>
                <a:tc>
                  <a:txBody>
                    <a:bodyPr/>
                    <a:lstStyle/>
                    <a:p>
                      <a:pPr rtl="0" fontAlgn="ctr">
                        <a:buFont typeface="Arial" panose="020B0604020202020204" pitchFamily="34" charset="0"/>
                        <a:buChar char="•"/>
                      </a:pPr>
                      <a:r>
                        <a:rPr lang="fr-FR" sz="1200" b="0">
                          <a:solidFill>
                            <a:srgbClr val="000000"/>
                          </a:solidFill>
                          <a:effectLst/>
                        </a:rPr>
                        <a:t>Validez toujours les sauvegardes afin de garantir l'intégrité des données et de valider les procédures de restauration des fichiers.</a:t>
                      </a:r>
                    </a:p>
                  </a:txBody>
                  <a:tcPr marL="47625" marR="47625" marT="47625" marB="47625" anchor="ctr"/>
                </a:tc>
                <a:extLst>
                  <a:ext uri="{0D108BD9-81ED-4DB2-BD59-A6C34878D82A}">
                    <a16:rowId xmlns:a16="http://schemas.microsoft.com/office/drawing/2014/main" val="1791246065"/>
                  </a:ext>
                </a:extLst>
              </a:tr>
              <a:tr h="370840">
                <a:tc>
                  <a:txBody>
                    <a:bodyPr/>
                    <a:lstStyle/>
                    <a:p>
                      <a:pPr rtl="0" fontAlgn="ctr"/>
                      <a:r>
                        <a:rPr lang="fr-FR" sz="1200" b="0">
                          <a:solidFill>
                            <a:srgbClr val="000000"/>
                          </a:solidFill>
                          <a:effectLst/>
                        </a:rPr>
                        <a:t>Sécurité</a:t>
                      </a:r>
                    </a:p>
                  </a:txBody>
                  <a:tcPr marL="47625" marR="47625" marT="47625" marB="47625" anchor="ctr"/>
                </a:tc>
                <a:tc>
                  <a:txBody>
                    <a:bodyPr/>
                    <a:lstStyle/>
                    <a:p>
                      <a:pPr rtl="0" fontAlgn="ctr">
                        <a:buFont typeface="Arial" panose="020B0604020202020204" pitchFamily="34" charset="0"/>
                        <a:buChar char="•"/>
                      </a:pPr>
                      <a:r>
                        <a:rPr lang="fr-FR" sz="1200" b="0">
                          <a:solidFill>
                            <a:srgbClr val="000000"/>
                          </a:solidFill>
                          <a:effectLst/>
                        </a:rPr>
                        <a:t>Les sauvegardes doivent être stockées sur un site dédié et agréé. Le transfert des sauvegardes doit être effectué une fois par jour, par semaine ou par mois, conformément à la stratégie de sécurité.</a:t>
                      </a:r>
                    </a:p>
                  </a:txBody>
                  <a:tcPr marL="47625" marR="47625" marT="47625" marB="47625" anchor="ctr"/>
                </a:tc>
                <a:extLst>
                  <a:ext uri="{0D108BD9-81ED-4DB2-BD59-A6C34878D82A}">
                    <a16:rowId xmlns:a16="http://schemas.microsoft.com/office/drawing/2014/main" val="2225932627"/>
                  </a:ext>
                </a:extLst>
              </a:tr>
              <a:tr h="370840">
                <a:tc>
                  <a:txBody>
                    <a:bodyPr/>
                    <a:lstStyle/>
                    <a:p>
                      <a:pPr rtl="0" fontAlgn="ctr"/>
                      <a:r>
                        <a:rPr lang="fr-FR" sz="1200" b="0">
                          <a:solidFill>
                            <a:srgbClr val="000000"/>
                          </a:solidFill>
                          <a:effectLst/>
                        </a:rPr>
                        <a:t>Validation</a:t>
                      </a:r>
                    </a:p>
                  </a:txBody>
                  <a:tcPr marL="47625" marR="47625" marT="47625" marB="47625" anchor="ctr"/>
                </a:tc>
                <a:tc>
                  <a:txBody>
                    <a:bodyPr/>
                    <a:lstStyle/>
                    <a:p>
                      <a:pPr rtl="0" fontAlgn="ctr">
                        <a:buFont typeface="Arial" panose="020B0604020202020204" pitchFamily="34" charset="0"/>
                        <a:buChar char="•"/>
                      </a:pPr>
                      <a:r>
                        <a:rPr lang="fr-FR" sz="1200" b="0">
                          <a:solidFill>
                            <a:srgbClr val="000000"/>
                          </a:solidFill>
                          <a:effectLst/>
                        </a:rPr>
                        <a:t>Les sauvegardes doivent être protégées à l'aide de mots de passe forts. Le mot de passe est nécessaire pour restaurer les données.</a:t>
                      </a:r>
                    </a:p>
                  </a:txBody>
                  <a:tcPr marL="47625" marR="47625" marT="47625" marB="47625" anchor="ctr"/>
                </a:tc>
                <a:extLst>
                  <a:ext uri="{0D108BD9-81ED-4DB2-BD59-A6C34878D82A}">
                    <a16:rowId xmlns:a16="http://schemas.microsoft.com/office/drawing/2014/main" val="1845723784"/>
                  </a:ext>
                </a:extLst>
              </a:tr>
            </a:tbl>
          </a:graphicData>
        </a:graphic>
      </p:graphicFrame>
    </p:spTree>
    <p:extLst>
      <p:ext uri="{BB962C8B-B14F-4D97-AF65-F5344CB8AC3E}">
        <p14:creationId xmlns:p14="http://schemas.microsoft.com/office/powerpoint/2010/main" val="147485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Atténuation des attaques de réseaux</a:t>
            </a:r>
            <a:r>
              <a:rPr lang="en-US" dirty="0"/>
              <a:t/>
            </a:r>
            <a:br>
              <a:rPr lang="en-US" dirty="0"/>
            </a:br>
            <a:r>
              <a:rPr lang="fr-FR" sz="2400"/>
              <a:t>Mise à niveau, mise à jour et correctif</a:t>
            </a:r>
          </a:p>
        </p:txBody>
      </p:sp>
      <p:sp>
        <p:nvSpPr>
          <p:cNvPr id="4" name="Content Placeholder 3">
            <a:extLst>
              <a:ext uri="{FF2B5EF4-FFF2-40B4-BE49-F238E27FC236}">
                <a16:creationId xmlns:a16="http://schemas.microsoft.com/office/drawing/2014/main" id="{4CEE0CAE-B33F-7048-9C60-93C74AD209F6}"/>
              </a:ext>
            </a:extLst>
          </p:cNvPr>
          <p:cNvSpPr>
            <a:spLocks noGrp="1"/>
          </p:cNvSpPr>
          <p:nvPr>
            <p:ph idx="1"/>
          </p:nvPr>
        </p:nvSpPr>
        <p:spPr>
          <a:xfrm>
            <a:off x="474663" y="763736"/>
            <a:ext cx="4097337" cy="3657998"/>
          </a:xfrm>
        </p:spPr>
        <p:txBody>
          <a:bodyPr/>
          <a:lstStyle/>
          <a:p>
            <a:pPr marL="0" indent="0" algn="l" rtl="0"/>
            <a:r>
              <a:rPr lang="fr-FR" sz="1600">
                <a:solidFill>
                  <a:srgbClr val="000000"/>
                </a:solidFill>
              </a:rPr>
              <a:t>Au fur et à mesure que de nouveaux programmes malveillants apparaissent, les entreprises doivent acquérir la version la plus récente de leur logiciel antivirus.</a:t>
            </a:r>
          </a:p>
          <a:p>
            <a:pPr marL="285750" indent="-285750" algn="l" rtl="0">
              <a:buFont typeface="Arial" panose="020B0604020202020204" pitchFamily="34" charset="0"/>
              <a:buChar char="•"/>
            </a:pPr>
            <a:r>
              <a:rPr lang="fr-FR" sz="1600">
                <a:solidFill>
                  <a:srgbClr val="000000"/>
                </a:solidFill>
              </a:rPr>
              <a:t>La meilleure façon de limiter les risques d'attaque de ver est de télécharger les mises à jour de sécurité du fournisseur du système d'exploitation et d'appliquer des correctifs sur tous les systèmes vulnérables.</a:t>
            </a:r>
          </a:p>
          <a:p>
            <a:pPr marL="285750" indent="-285750" algn="l" rtl="0">
              <a:buFont typeface="Arial" panose="020B0604020202020204" pitchFamily="34" charset="0"/>
              <a:buChar char="•"/>
            </a:pPr>
            <a:r>
              <a:rPr lang="fr-FR" sz="1600">
                <a:solidFill>
                  <a:srgbClr val="000000"/>
                </a:solidFill>
              </a:rPr>
              <a:t>Une solution pour la gestion des correctifs de sécurité critiques consiste à s'assurer que tous les systèmes finaux téléchargent automatiquement les mises à jour.</a:t>
            </a:r>
          </a:p>
        </p:txBody>
      </p:sp>
      <p:pic>
        <p:nvPicPr>
          <p:cNvPr id="8" name="Picture 7">
            <a:extLst>
              <a:ext uri="{FF2B5EF4-FFF2-40B4-BE49-F238E27FC236}">
                <a16:creationId xmlns:a16="http://schemas.microsoft.com/office/drawing/2014/main" id="{CA3B1276-4D3A-B546-B0D3-54E99AE89A64}"/>
              </a:ext>
            </a:extLst>
          </p:cNvPr>
          <p:cNvPicPr>
            <a:picLocks noChangeAspect="1"/>
          </p:cNvPicPr>
          <p:nvPr/>
        </p:nvPicPr>
        <p:blipFill>
          <a:blip r:embed="rId3"/>
          <a:stretch>
            <a:fillRect/>
          </a:stretch>
        </p:blipFill>
        <p:spPr>
          <a:xfrm>
            <a:off x="4572000" y="1037966"/>
            <a:ext cx="4311859" cy="2501041"/>
          </a:xfrm>
          <a:prstGeom prst="rect">
            <a:avLst/>
          </a:prstGeom>
        </p:spPr>
      </p:pic>
    </p:spTree>
    <p:extLst>
      <p:ext uri="{BB962C8B-B14F-4D97-AF65-F5344CB8AC3E}">
        <p14:creationId xmlns:p14="http://schemas.microsoft.com/office/powerpoint/2010/main" val="2667065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Atténuation des attaques de réseaux</a:t>
            </a:r>
            <a:r>
              <a:rPr lang="en-US" dirty="0"/>
              <a:t/>
            </a:r>
            <a:br>
              <a:rPr lang="en-US" dirty="0"/>
            </a:br>
            <a:r>
              <a:rPr lang="fr-FR" sz="2400"/>
              <a:t>Authentification, autorisation et comptabilité</a:t>
            </a:r>
          </a:p>
        </p:txBody>
      </p:sp>
      <p:sp>
        <p:nvSpPr>
          <p:cNvPr id="5" name="Content Placeholder 4">
            <a:extLst>
              <a:ext uri="{FF2B5EF4-FFF2-40B4-BE49-F238E27FC236}">
                <a16:creationId xmlns:a16="http://schemas.microsoft.com/office/drawing/2014/main" id="{F42DAB5F-C15E-E04B-84DE-6D7A5FEC0FF8}"/>
              </a:ext>
            </a:extLst>
          </p:cNvPr>
          <p:cNvSpPr>
            <a:spLocks noGrp="1"/>
          </p:cNvSpPr>
          <p:nvPr>
            <p:ph idx="1"/>
          </p:nvPr>
        </p:nvSpPr>
        <p:spPr>
          <a:xfrm>
            <a:off x="474663" y="763737"/>
            <a:ext cx="4252980" cy="3657998"/>
          </a:xfrm>
        </p:spPr>
        <p:txBody>
          <a:bodyPr/>
          <a:lstStyle/>
          <a:p>
            <a:pPr marL="0" indent="0" algn="l" rtl="0"/>
            <a:r>
              <a:rPr lang="fr-FR" sz="1400" dirty="0">
                <a:solidFill>
                  <a:srgbClr val="000000"/>
                </a:solidFill>
              </a:rPr>
              <a:t>Les services de sécurité des réseaux d'authentification, d'autorisation et de comptabilité (AAA, ou "triple A") fournissent le cadre principal pour mettre en place un contrôle d'accès sur les dispositifs de réseau.</a:t>
            </a:r>
          </a:p>
          <a:p>
            <a:pPr marL="342900" indent="-342900" algn="l" rtl="0">
              <a:buFont typeface="Arial" panose="020B0604020202020204" pitchFamily="34" charset="0"/>
              <a:buChar char="•"/>
            </a:pPr>
            <a:r>
              <a:rPr lang="fr-FR" sz="1400" dirty="0">
                <a:solidFill>
                  <a:srgbClr val="000000"/>
                </a:solidFill>
              </a:rPr>
              <a:t>L'AAA est un moyen de contrôler </a:t>
            </a:r>
            <a:r>
              <a:rPr lang="fr-FR" sz="1400" dirty="0" smtClean="0">
                <a:solidFill>
                  <a:srgbClr val="000000"/>
                </a:solidFill>
              </a:rPr>
              <a:t> : </a:t>
            </a:r>
          </a:p>
          <a:p>
            <a:pPr marL="415985" lvl="1" indent="-342900">
              <a:buFont typeface="Wingdings" panose="05000000000000000000" pitchFamily="2" charset="2"/>
              <a:buChar char="ü"/>
            </a:pPr>
            <a:r>
              <a:rPr lang="fr-FR" dirty="0" smtClean="0">
                <a:solidFill>
                  <a:srgbClr val="FF0000"/>
                </a:solidFill>
              </a:rPr>
              <a:t>qui </a:t>
            </a:r>
            <a:r>
              <a:rPr lang="fr-FR" dirty="0">
                <a:solidFill>
                  <a:srgbClr val="FF0000"/>
                </a:solidFill>
              </a:rPr>
              <a:t>est autorisé à accéder à un réseau (authentification), </a:t>
            </a:r>
            <a:endParaRPr lang="fr-FR" dirty="0" smtClean="0">
              <a:solidFill>
                <a:srgbClr val="FF0000"/>
              </a:solidFill>
            </a:endParaRPr>
          </a:p>
          <a:p>
            <a:pPr marL="415985" lvl="1" indent="-342900">
              <a:buFont typeface="Wingdings" panose="05000000000000000000" pitchFamily="2" charset="2"/>
              <a:buChar char="ü"/>
            </a:pPr>
            <a:r>
              <a:rPr lang="fr-FR" dirty="0" smtClean="0">
                <a:solidFill>
                  <a:srgbClr val="FF0000"/>
                </a:solidFill>
              </a:rPr>
              <a:t>quelles </a:t>
            </a:r>
            <a:r>
              <a:rPr lang="fr-FR" dirty="0">
                <a:solidFill>
                  <a:srgbClr val="FF0000"/>
                </a:solidFill>
              </a:rPr>
              <a:t>sont les actions qu'il effectue lors de l'accès au réseau (autorisation), </a:t>
            </a:r>
            <a:endParaRPr lang="fr-FR" dirty="0" smtClean="0">
              <a:solidFill>
                <a:srgbClr val="FF0000"/>
              </a:solidFill>
            </a:endParaRPr>
          </a:p>
          <a:p>
            <a:pPr marL="415985" lvl="1" indent="-342900">
              <a:buFont typeface="Wingdings" panose="05000000000000000000" pitchFamily="2" charset="2"/>
              <a:buChar char="ü"/>
            </a:pPr>
            <a:r>
              <a:rPr lang="fr-FR" dirty="0" smtClean="0">
                <a:solidFill>
                  <a:srgbClr val="FF0000"/>
                </a:solidFill>
              </a:rPr>
              <a:t>et </a:t>
            </a:r>
            <a:r>
              <a:rPr lang="fr-FR" dirty="0">
                <a:solidFill>
                  <a:srgbClr val="FF0000"/>
                </a:solidFill>
              </a:rPr>
              <a:t>d'enregistrer ce qui a été fait pendant son séjour (comptabilité).</a:t>
            </a:r>
          </a:p>
          <a:p>
            <a:pPr marL="342900" indent="-342900" algn="l" rtl="0">
              <a:buFont typeface="Arial" panose="020B0604020202020204" pitchFamily="34" charset="0"/>
              <a:buChar char="•"/>
            </a:pPr>
            <a:r>
              <a:rPr lang="fr-FR" sz="1400" dirty="0">
                <a:solidFill>
                  <a:srgbClr val="000000"/>
                </a:solidFill>
              </a:rPr>
              <a:t>Le concept des services d'authentification, d'autorisation et de gestion des comptes est similaire à l'utilisation d'une carte de crédit. La carte bancaire identifie qui est autorisé à l'utiliser, combien cet utilisateur peut dépenser et les achats qu'il a effectués.</a:t>
            </a:r>
          </a:p>
          <a:p>
            <a:pPr marL="342900" indent="-342900" algn="l">
              <a:buFont typeface="Arial" panose="020B0604020202020204" pitchFamily="34" charset="0"/>
              <a:buChar char="•"/>
            </a:pPr>
            <a:endParaRPr lang="en-US" sz="1200" dirty="0">
              <a:solidFill>
                <a:srgbClr val="000000"/>
              </a:solidFill>
            </a:endParaRPr>
          </a:p>
        </p:txBody>
      </p:sp>
      <p:pic>
        <p:nvPicPr>
          <p:cNvPr id="2" name="Picture 1"/>
          <p:cNvPicPr>
            <a:picLocks noChangeAspect="1"/>
          </p:cNvPicPr>
          <p:nvPr/>
        </p:nvPicPr>
        <p:blipFill>
          <a:blip r:embed="rId3"/>
          <a:stretch>
            <a:fillRect/>
          </a:stretch>
        </p:blipFill>
        <p:spPr>
          <a:xfrm>
            <a:off x="4880069" y="943673"/>
            <a:ext cx="4263931" cy="3298125"/>
          </a:xfrm>
          <a:prstGeom prst="rect">
            <a:avLst/>
          </a:prstGeom>
        </p:spPr>
      </p:pic>
    </p:spTree>
    <p:extLst>
      <p:ext uri="{BB962C8B-B14F-4D97-AF65-F5344CB8AC3E}">
        <p14:creationId xmlns:p14="http://schemas.microsoft.com/office/powerpoint/2010/main" val="2957970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Atténuation des attaques de réseaux</a:t>
            </a:r>
            <a:r>
              <a:rPr lang="en-US" dirty="0"/>
              <a:t/>
            </a:r>
            <a:br>
              <a:rPr lang="en-US" dirty="0"/>
            </a:br>
            <a:r>
              <a:rPr lang="fr-FR" sz="2400"/>
              <a:t>Pare-feu</a:t>
            </a:r>
          </a:p>
        </p:txBody>
      </p:sp>
      <p:sp>
        <p:nvSpPr>
          <p:cNvPr id="4" name="Content Placeholder 3">
            <a:extLst>
              <a:ext uri="{FF2B5EF4-FFF2-40B4-BE49-F238E27FC236}">
                <a16:creationId xmlns:a16="http://schemas.microsoft.com/office/drawing/2014/main" id="{F1AEB5ED-A167-6645-BE7C-2A7AF2A291E1}"/>
              </a:ext>
            </a:extLst>
          </p:cNvPr>
          <p:cNvSpPr>
            <a:spLocks noGrp="1"/>
          </p:cNvSpPr>
          <p:nvPr>
            <p:ph idx="1"/>
          </p:nvPr>
        </p:nvSpPr>
        <p:spPr>
          <a:xfrm>
            <a:off x="85725" y="763736"/>
            <a:ext cx="4530439" cy="3657998"/>
          </a:xfrm>
        </p:spPr>
        <p:txBody>
          <a:bodyPr/>
          <a:lstStyle/>
          <a:p>
            <a:pPr marL="0" indent="0" algn="l"/>
            <a:endParaRPr lang="en-US" sz="1600" dirty="0">
              <a:solidFill>
                <a:srgbClr val="000000"/>
              </a:solidFill>
            </a:endParaRPr>
          </a:p>
          <a:p>
            <a:pPr marL="0" indent="0" algn="l" rtl="0"/>
            <a:r>
              <a:rPr lang="fr-FR" sz="1600">
                <a:solidFill>
                  <a:srgbClr val="000000"/>
                </a:solidFill>
              </a:rPr>
              <a:t>Un pare-feu se trouve entre deux réseaux, ou plus, et contrôle le trafic entre eux tout en contribuant à interdire les accès non autorisés.</a:t>
            </a:r>
          </a:p>
          <a:p>
            <a:pPr marL="0" indent="0" algn="l"/>
            <a:endParaRPr lang="en-US" sz="1600" dirty="0">
              <a:solidFill>
                <a:srgbClr val="000000"/>
              </a:solidFill>
            </a:endParaRPr>
          </a:p>
          <a:p>
            <a:pPr marL="0" indent="0" algn="l" rtl="0"/>
            <a:r>
              <a:rPr lang="fr-FR" sz="1600">
                <a:solidFill>
                  <a:srgbClr val="000000"/>
                </a:solidFill>
              </a:rPr>
              <a:t>Un pare-feu permet aux utilisateurs externes de contrôler l'accès à des services spécifiques. Par exemple, les serveurs accessibles aux utilisateurs extérieurs sont généralement situés sur un réseau spécial appelé zone démilitarisée (DMZ). La DMZ permet à un administrateur de réseau d'appliquer des politiques spécifiques pour les hôtes connectés à ce réseau.</a:t>
            </a:r>
          </a:p>
        </p:txBody>
      </p:sp>
      <p:pic>
        <p:nvPicPr>
          <p:cNvPr id="8" name="Picture 7">
            <a:extLst>
              <a:ext uri="{FF2B5EF4-FFF2-40B4-BE49-F238E27FC236}">
                <a16:creationId xmlns:a16="http://schemas.microsoft.com/office/drawing/2014/main" id="{B9DC2CBC-4812-1544-ABD2-7293DEBBF12C}"/>
              </a:ext>
            </a:extLst>
          </p:cNvPr>
          <p:cNvPicPr>
            <a:picLocks noChangeAspect="1"/>
          </p:cNvPicPr>
          <p:nvPr/>
        </p:nvPicPr>
        <p:blipFill>
          <a:blip r:embed="rId3"/>
          <a:stretch>
            <a:fillRect/>
          </a:stretch>
        </p:blipFill>
        <p:spPr>
          <a:xfrm>
            <a:off x="4675145" y="448800"/>
            <a:ext cx="3611364" cy="1128551"/>
          </a:xfrm>
          <a:prstGeom prst="rect">
            <a:avLst/>
          </a:prstGeom>
        </p:spPr>
      </p:pic>
      <p:pic>
        <p:nvPicPr>
          <p:cNvPr id="10" name="Picture 9">
            <a:extLst>
              <a:ext uri="{FF2B5EF4-FFF2-40B4-BE49-F238E27FC236}">
                <a16:creationId xmlns:a16="http://schemas.microsoft.com/office/drawing/2014/main" id="{B64C9A1B-2D7F-4240-88EA-111FBDBB27F5}"/>
              </a:ext>
            </a:extLst>
          </p:cNvPr>
          <p:cNvPicPr>
            <a:picLocks noChangeAspect="1"/>
          </p:cNvPicPr>
          <p:nvPr/>
        </p:nvPicPr>
        <p:blipFill>
          <a:blip r:embed="rId4"/>
          <a:stretch>
            <a:fillRect/>
          </a:stretch>
        </p:blipFill>
        <p:spPr>
          <a:xfrm>
            <a:off x="4675144" y="1486889"/>
            <a:ext cx="3611365" cy="1106437"/>
          </a:xfrm>
          <a:prstGeom prst="rect">
            <a:avLst/>
          </a:prstGeom>
        </p:spPr>
      </p:pic>
      <p:pic>
        <p:nvPicPr>
          <p:cNvPr id="12" name="Picture 11">
            <a:extLst>
              <a:ext uri="{FF2B5EF4-FFF2-40B4-BE49-F238E27FC236}">
                <a16:creationId xmlns:a16="http://schemas.microsoft.com/office/drawing/2014/main" id="{CD80D756-D9AD-BB4E-8C8D-FF29770DE996}"/>
              </a:ext>
            </a:extLst>
          </p:cNvPr>
          <p:cNvPicPr>
            <a:picLocks noChangeAspect="1"/>
          </p:cNvPicPr>
          <p:nvPr/>
        </p:nvPicPr>
        <p:blipFill>
          <a:blip r:embed="rId5"/>
          <a:stretch>
            <a:fillRect/>
          </a:stretch>
        </p:blipFill>
        <p:spPr>
          <a:xfrm>
            <a:off x="4860959" y="2785952"/>
            <a:ext cx="3239733" cy="1839596"/>
          </a:xfrm>
          <a:prstGeom prst="rect">
            <a:avLst/>
          </a:prstGeom>
        </p:spPr>
      </p:pic>
    </p:spTree>
    <p:extLst>
      <p:ext uri="{BB962C8B-B14F-4D97-AF65-F5344CB8AC3E}">
        <p14:creationId xmlns:p14="http://schemas.microsoft.com/office/powerpoint/2010/main" val="2089573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Atténuation des attaques de réseaux</a:t>
            </a:r>
            <a:r>
              <a:rPr lang="en-US" dirty="0"/>
              <a:t/>
            </a:r>
            <a:br>
              <a:rPr lang="en-US" dirty="0"/>
            </a:br>
            <a:r>
              <a:rPr lang="fr-FR" sz="2400"/>
              <a:t>Types de Pare-feu</a:t>
            </a:r>
          </a:p>
        </p:txBody>
      </p:sp>
      <p:sp>
        <p:nvSpPr>
          <p:cNvPr id="5" name="Content Placeholder 4">
            <a:extLst>
              <a:ext uri="{FF2B5EF4-FFF2-40B4-BE49-F238E27FC236}">
                <a16:creationId xmlns:a16="http://schemas.microsoft.com/office/drawing/2014/main" id="{56518DF6-F66A-404B-BAB8-473E33120000}"/>
              </a:ext>
            </a:extLst>
          </p:cNvPr>
          <p:cNvSpPr>
            <a:spLocks noGrp="1"/>
          </p:cNvSpPr>
          <p:nvPr>
            <p:ph idx="1"/>
          </p:nvPr>
        </p:nvSpPr>
        <p:spPr>
          <a:xfrm>
            <a:off x="474662" y="763736"/>
            <a:ext cx="8280057" cy="3657998"/>
          </a:xfrm>
        </p:spPr>
        <p:txBody>
          <a:bodyPr/>
          <a:lstStyle/>
          <a:p>
            <a:pPr marL="0" indent="0" algn="l" rtl="0"/>
            <a:r>
              <a:rPr lang="fr-FR" sz="1600">
                <a:solidFill>
                  <a:srgbClr val="000000"/>
                </a:solidFill>
              </a:rPr>
              <a:t>Les produits pare-feu se présentent sous différentes formes. Ces produits utilisent différentes techniques pour déterminer ce qui sera autorisé ou non à accéder à un réseau. On trouve notamment les produits suivants :</a:t>
            </a:r>
          </a:p>
          <a:p>
            <a:pPr marL="358835" lvl="1" indent="-285750" rtl="0">
              <a:buFont typeface="Arial" panose="020B0604020202020204" pitchFamily="34" charset="0"/>
              <a:buChar char="•"/>
            </a:pPr>
            <a:r>
              <a:rPr lang="fr-FR" sz="1600" b="1">
                <a:solidFill>
                  <a:srgbClr val="000000"/>
                </a:solidFill>
              </a:rPr>
              <a:t>Filtrage des paquets</a:t>
            </a:r>
            <a:r>
              <a:rPr lang="fr-FR" sz="1600">
                <a:solidFill>
                  <a:srgbClr val="000000"/>
                </a:solidFill>
              </a:rPr>
              <a:t> - Empêche ou autorise l'accès sur la base d'adresses IP ou MAC</a:t>
            </a:r>
          </a:p>
          <a:p>
            <a:pPr marL="358835" lvl="1" indent="-285750" rtl="0">
              <a:buFont typeface="Arial" panose="020B0604020202020204" pitchFamily="34" charset="0"/>
              <a:buChar char="•"/>
            </a:pPr>
            <a:r>
              <a:rPr lang="fr-FR" sz="1600" b="1">
                <a:solidFill>
                  <a:srgbClr val="000000"/>
                </a:solidFill>
              </a:rPr>
              <a:t>Filtrage des applications</a:t>
            </a:r>
            <a:r>
              <a:rPr lang="fr-FR" sz="1600">
                <a:solidFill>
                  <a:srgbClr val="000000"/>
                </a:solidFill>
              </a:rPr>
              <a:t> - Empêche ou autorise l'accès à des types d'applications spécifiques en fonction des numéros de port</a:t>
            </a:r>
          </a:p>
          <a:p>
            <a:pPr marL="358835" lvl="1" indent="-285750" rtl="0">
              <a:buFont typeface="Arial" panose="020B0604020202020204" pitchFamily="34" charset="0"/>
              <a:buChar char="•"/>
            </a:pPr>
            <a:r>
              <a:rPr lang="fr-FR" sz="1600" b="1">
                <a:solidFill>
                  <a:srgbClr val="000000"/>
                </a:solidFill>
              </a:rPr>
              <a:t>Filtrage des URL</a:t>
            </a:r>
            <a:r>
              <a:rPr lang="fr-FR" sz="1600">
                <a:solidFill>
                  <a:srgbClr val="000000"/>
                </a:solidFill>
              </a:rPr>
              <a:t> - Empêche ou permet l'accès à des sites web basés sur des URL ou des mots clés spécifiques</a:t>
            </a:r>
          </a:p>
          <a:p>
            <a:pPr marL="358835" lvl="1" indent="-285750" rtl="0">
              <a:buFont typeface="Arial" panose="020B0604020202020204" pitchFamily="34" charset="0"/>
              <a:buChar char="•"/>
            </a:pPr>
            <a:r>
              <a:rPr lang="fr-FR" sz="1600" b="1">
                <a:solidFill>
                  <a:srgbClr val="000000"/>
                </a:solidFill>
              </a:rPr>
              <a:t>Inspection minutieuse des paquets (SPI)</a:t>
            </a:r>
            <a:r>
              <a:rPr lang="fr-FR" sz="1600">
                <a:solidFill>
                  <a:srgbClr val="000000"/>
                </a:solidFill>
              </a:rPr>
              <a:t> - Les paquets entrants doivent être des réponses légitimes aux demandes des hôtes internes. Les paquets non sollicités sont bloqués, sauf s'ils sont expressément autorisés. Le SPI peut également inclure la capacité de reconnaître et de filtrer des types d'attaques spécifiques, comme le déni de service (DoS).</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176667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fr-FR"/>
              <a:t>Objectifs de ce module</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rtl="0" eaLnBrk="0" hangingPunct="0">
              <a:spcBef>
                <a:spcPct val="0"/>
              </a:spcBef>
              <a:spcAft>
                <a:spcPct val="0"/>
              </a:spcAft>
              <a:buClrTx/>
              <a:buSzTx/>
              <a:buNone/>
            </a:pPr>
            <a:r>
              <a:rPr lang="fr-FR" sz="1400" b="1">
                <a:solidFill>
                  <a:schemeClr val="tx1"/>
                </a:solidFill>
                <a:ea typeface="Calibri" panose="020F0502020204030204" pitchFamily="34" charset="0"/>
                <a:cs typeface="Calibri" panose="020F0502020204030204" pitchFamily="34" charset="0"/>
              </a:rPr>
              <a:t>Titre du Module: </a:t>
            </a:r>
            <a:r>
              <a:rPr lang="fr-FR" sz="1400">
                <a:solidFill>
                  <a:schemeClr val="tx1"/>
                </a:solidFill>
                <a:ea typeface="Calibri" panose="020F0502020204030204" pitchFamily="34" charset="0"/>
                <a:cs typeface="Calibri" panose="020F0502020204030204" pitchFamily="34" charset="0"/>
              </a:rPr>
              <a:t>Fondamentaux de la sécurité des réseaux</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rtl="0" eaLnBrk="0" hangingPunct="0">
              <a:spcBef>
                <a:spcPct val="0"/>
              </a:spcBef>
              <a:spcAft>
                <a:spcPct val="0"/>
              </a:spcAft>
              <a:buClrTx/>
              <a:buSzTx/>
              <a:buNone/>
            </a:pPr>
            <a:r>
              <a:rPr lang="fr-FR" sz="1400" b="1">
                <a:solidFill>
                  <a:schemeClr val="tx1"/>
                </a:solidFill>
                <a:ea typeface="Calibri" panose="020F0502020204030204" pitchFamily="34" charset="0"/>
                <a:cs typeface="Calibri" panose="020F0502020204030204" pitchFamily="34" charset="0"/>
              </a:rPr>
              <a:t>Objectif du module</a:t>
            </a:r>
            <a:r>
              <a:rPr lang="fr-FR" sz="1400">
                <a:solidFill>
                  <a:schemeClr val="tx1"/>
                </a:solidFill>
                <a:ea typeface="Calibri" panose="020F0502020204030204" pitchFamily="34" charset="0"/>
                <a:cs typeface="Calibri" panose="020F0502020204030204" pitchFamily="34" charset="0"/>
              </a:rPr>
              <a:t>: </a:t>
            </a:r>
            <a:r>
              <a:rPr lang="fr-FR" sz="1400"/>
              <a:t>Configurer les commutateurs et les routeurs avec des fonctions de durcissement des dispositifs pour renforcer la sécurité.</a:t>
            </a: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870007306"/>
              </p:ext>
            </p:extLst>
          </p:nvPr>
        </p:nvGraphicFramePr>
        <p:xfrm>
          <a:off x="692252" y="2036966"/>
          <a:ext cx="7756912" cy="2520950"/>
        </p:xfrm>
        <a:graphic>
          <a:graphicData uri="http://schemas.openxmlformats.org/drawingml/2006/table">
            <a:tbl>
              <a:tblPr firstRow="1" bandRow="1">
                <a:tableStyleId>{5C22544A-7EE6-4342-B048-85BDC9FD1C3A}</a:tableStyleId>
              </a:tblPr>
              <a:tblGrid>
                <a:gridCol w="3427672">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rtl="0" fontAlgn="ctr"/>
                      <a:r>
                        <a:rPr lang="fr-FR" b="1">
                          <a:effectLst/>
                        </a:rPr>
                        <a:t>Titre du rubrique</a:t>
                      </a:r>
                    </a:p>
                  </a:txBody>
                  <a:tcPr marL="47625" marR="47625" marT="47625" marB="47625" anchor="ctr"/>
                </a:tc>
                <a:tc>
                  <a:txBody>
                    <a:bodyPr/>
                    <a:lstStyle/>
                    <a:p>
                      <a:pPr algn="l" rtl="0" fontAlgn="ctr"/>
                      <a:r>
                        <a:rPr lang="fr-FR" b="1">
                          <a:effectLst/>
                        </a:rPr>
                        <a:t>Objectif du rubrique</a:t>
                      </a:r>
                    </a:p>
                  </a:txBody>
                  <a:tcPr marL="47625" marR="47625" marT="47625" marB="47625" anchor="ctr"/>
                </a:tc>
                <a:extLst>
                  <a:ext uri="{0D108BD9-81ED-4DB2-BD59-A6C34878D82A}">
                    <a16:rowId xmlns:a16="http://schemas.microsoft.com/office/drawing/2014/main" val="742401779"/>
                  </a:ext>
                </a:extLst>
              </a:tr>
              <a:tr h="370840">
                <a:tc>
                  <a:txBody>
                    <a:bodyPr/>
                    <a:lstStyle/>
                    <a:p>
                      <a:pPr rtl="0" fontAlgn="ctr"/>
                      <a:r>
                        <a:rPr lang="fr-FR" b="1">
                          <a:solidFill>
                            <a:schemeClr val="bg1"/>
                          </a:solidFill>
                          <a:effectLst/>
                        </a:rPr>
                        <a:t>Menaces pour la sécurité et vulnérabilités</a:t>
                      </a:r>
                    </a:p>
                  </a:txBody>
                  <a:tcPr marL="47625" marR="47625" marT="47625" marB="47625" anchor="ctr">
                    <a:solidFill>
                      <a:schemeClr val="accent1"/>
                    </a:solidFill>
                  </a:tcPr>
                </a:tc>
                <a:tc>
                  <a:txBody>
                    <a:bodyPr/>
                    <a:lstStyle/>
                    <a:p>
                      <a:pPr rtl="0" fontAlgn="ctr"/>
                      <a:r>
                        <a:rPr lang="fr-FR" b="0">
                          <a:effectLst/>
                        </a:rPr>
                        <a:t>Expliquer pourquoi des mesures de sécurité de base sont nécessaires pour les périphériques réseau.</a:t>
                      </a:r>
                    </a:p>
                  </a:txBody>
                  <a:tcPr marL="47625" marR="47625" marT="47625" marB="47625" anchor="ctr"/>
                </a:tc>
                <a:extLst>
                  <a:ext uri="{0D108BD9-81ED-4DB2-BD59-A6C34878D82A}">
                    <a16:rowId xmlns:a16="http://schemas.microsoft.com/office/drawing/2014/main" val="3150950737"/>
                  </a:ext>
                </a:extLst>
              </a:tr>
              <a:tr h="370840">
                <a:tc>
                  <a:txBody>
                    <a:bodyPr/>
                    <a:lstStyle/>
                    <a:p>
                      <a:pPr rtl="0" fontAlgn="ctr"/>
                      <a:r>
                        <a:rPr lang="fr-FR" b="1">
                          <a:solidFill>
                            <a:schemeClr val="bg1"/>
                          </a:solidFill>
                          <a:effectLst/>
                        </a:rPr>
                        <a:t>Attaques du réseau</a:t>
                      </a:r>
                    </a:p>
                  </a:txBody>
                  <a:tcPr marL="47625" marR="47625" marT="47625" marB="47625" anchor="ctr">
                    <a:solidFill>
                      <a:schemeClr val="accent1"/>
                    </a:solidFill>
                  </a:tcPr>
                </a:tc>
                <a:tc>
                  <a:txBody>
                    <a:bodyPr/>
                    <a:lstStyle/>
                    <a:p>
                      <a:pPr rtl="0" fontAlgn="ctr"/>
                      <a:r>
                        <a:rPr lang="fr-FR" b="0">
                          <a:effectLst/>
                        </a:rPr>
                        <a:t>Identifier les vulnérabilités.</a:t>
                      </a:r>
                    </a:p>
                  </a:txBody>
                  <a:tcPr marL="47625" marR="47625" marT="47625" marB="47625" anchor="ctr"/>
                </a:tc>
                <a:extLst>
                  <a:ext uri="{0D108BD9-81ED-4DB2-BD59-A6C34878D82A}">
                    <a16:rowId xmlns:a16="http://schemas.microsoft.com/office/drawing/2014/main" val="2772085455"/>
                  </a:ext>
                </a:extLst>
              </a:tr>
              <a:tr h="370840">
                <a:tc>
                  <a:txBody>
                    <a:bodyPr/>
                    <a:lstStyle/>
                    <a:p>
                      <a:pPr rtl="0" fontAlgn="ctr"/>
                      <a:r>
                        <a:rPr lang="fr-FR" b="1">
                          <a:solidFill>
                            <a:schemeClr val="bg1"/>
                          </a:solidFill>
                          <a:effectLst/>
                        </a:rPr>
                        <a:t>Maîtrise des attaques du réseau</a:t>
                      </a:r>
                    </a:p>
                  </a:txBody>
                  <a:tcPr marL="47625" marR="47625" marT="47625" marB="47625" anchor="ctr">
                    <a:solidFill>
                      <a:schemeClr val="accent1"/>
                    </a:solidFill>
                  </a:tcPr>
                </a:tc>
                <a:tc>
                  <a:txBody>
                    <a:bodyPr/>
                    <a:lstStyle/>
                    <a:p>
                      <a:pPr rtl="0" fontAlgn="ctr"/>
                      <a:r>
                        <a:rPr lang="fr-FR" b="0">
                          <a:effectLst/>
                        </a:rPr>
                        <a:t>Identifier les techniques générales de maîtrise des menaces.</a:t>
                      </a:r>
                    </a:p>
                  </a:txBody>
                  <a:tcPr marL="47625" marR="47625" marT="47625" marB="47625" anchor="ctr"/>
                </a:tc>
                <a:extLst>
                  <a:ext uri="{0D108BD9-81ED-4DB2-BD59-A6C34878D82A}">
                    <a16:rowId xmlns:a16="http://schemas.microsoft.com/office/drawing/2014/main" val="3228802595"/>
                  </a:ext>
                </a:extLst>
              </a:tr>
              <a:tr h="370840">
                <a:tc>
                  <a:txBody>
                    <a:bodyPr/>
                    <a:lstStyle/>
                    <a:p>
                      <a:pPr rtl="0" fontAlgn="ctr"/>
                      <a:r>
                        <a:rPr lang="fr-FR" b="1">
                          <a:solidFill>
                            <a:schemeClr val="bg1"/>
                          </a:solidFill>
                          <a:effectLst/>
                        </a:rPr>
                        <a:t>Sécurité des périphériques</a:t>
                      </a:r>
                    </a:p>
                  </a:txBody>
                  <a:tcPr marL="47625" marR="47625" marT="47625" marB="47625" anchor="ctr">
                    <a:solidFill>
                      <a:schemeClr val="accent1"/>
                    </a:solidFill>
                  </a:tcPr>
                </a:tc>
                <a:tc>
                  <a:txBody>
                    <a:bodyPr/>
                    <a:lstStyle/>
                    <a:p>
                      <a:pPr rtl="0" fontAlgn="ctr"/>
                      <a:r>
                        <a:rPr lang="fr-FR" b="0">
                          <a:effectLst/>
                        </a:rPr>
                        <a:t>Configurer les périphériques réseau en utilisant des fonctionnalités de sécurisation renforcées pour maîtriser les menaces pour la sécurité.</a:t>
                      </a:r>
                    </a:p>
                  </a:txBody>
                  <a:tcPr marL="47625" marR="47625" marT="47625" marB="47625" anchor="ctr"/>
                </a:tc>
                <a:extLst>
                  <a:ext uri="{0D108BD9-81ED-4DB2-BD59-A6C34878D82A}">
                    <a16:rowId xmlns:a16="http://schemas.microsoft.com/office/drawing/2014/main" val="313480994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Atténuation des attaques de réseaux</a:t>
            </a:r>
            <a:r>
              <a:rPr lang="en-US" dirty="0"/>
              <a:t/>
            </a:r>
            <a:br>
              <a:rPr lang="en-US" dirty="0"/>
            </a:br>
            <a:r>
              <a:rPr lang="fr-FR" sz="2400"/>
              <a:t>Sécurité des points d'extrémité</a:t>
            </a:r>
          </a:p>
        </p:txBody>
      </p:sp>
      <p:sp>
        <p:nvSpPr>
          <p:cNvPr id="4" name="Content Placeholder 3">
            <a:extLst>
              <a:ext uri="{FF2B5EF4-FFF2-40B4-BE49-F238E27FC236}">
                <a16:creationId xmlns:a16="http://schemas.microsoft.com/office/drawing/2014/main" id="{D28EE6A9-38A8-5940-A05B-817C4E7C8310}"/>
              </a:ext>
            </a:extLst>
          </p:cNvPr>
          <p:cNvSpPr>
            <a:spLocks noGrp="1"/>
          </p:cNvSpPr>
          <p:nvPr>
            <p:ph idx="1"/>
          </p:nvPr>
        </p:nvSpPr>
        <p:spPr>
          <a:xfrm>
            <a:off x="474662" y="763736"/>
            <a:ext cx="8280057" cy="3657998"/>
          </a:xfrm>
        </p:spPr>
        <p:txBody>
          <a:bodyPr/>
          <a:lstStyle/>
          <a:p>
            <a:pPr marL="0" indent="0" algn="l" rtl="0"/>
            <a:r>
              <a:rPr lang="fr-FR" sz="1600">
                <a:solidFill>
                  <a:srgbClr val="000000"/>
                </a:solidFill>
              </a:rPr>
              <a:t>Un point de terminaison, ou hôte, est un système informatique ou un périphérique qui tient lieu de client réseau. Les terminaux les plus courants sont les ordinateurs portables, les ordinateurs de bureau, les serveurs, les smartphones et les tablettes.</a:t>
            </a:r>
          </a:p>
          <a:p>
            <a:pPr marL="0" indent="0" algn="l"/>
            <a:endParaRPr lang="en-US" sz="1600" dirty="0">
              <a:solidFill>
                <a:srgbClr val="000000"/>
              </a:solidFill>
            </a:endParaRPr>
          </a:p>
          <a:p>
            <a:pPr marL="0" indent="0" algn="l" rtl="0"/>
            <a:r>
              <a:rPr lang="fr-FR" sz="1600">
                <a:solidFill>
                  <a:srgbClr val="000000"/>
                </a:solidFill>
              </a:rPr>
              <a:t>La sécurisation des points de terminaison est l'une des tâches les plus difficiles pour un administrateur réseau, car elle implique de prendre en compte le facteur humain. L'entreprise doit mettre en place des stratégies bien documentées et les employés doivent en être informés. </a:t>
            </a:r>
          </a:p>
          <a:p>
            <a:pPr marL="0" indent="0" algn="l"/>
            <a:endParaRPr lang="en-US" sz="1600" dirty="0">
              <a:solidFill>
                <a:srgbClr val="000000"/>
              </a:solidFill>
            </a:endParaRPr>
          </a:p>
          <a:p>
            <a:pPr marL="0" indent="0" algn="l" rtl="0"/>
            <a:r>
              <a:rPr lang="fr-FR" sz="1600">
                <a:solidFill>
                  <a:srgbClr val="000000"/>
                </a:solidFill>
              </a:rPr>
              <a:t>Ils doivent également être formés sur l'utilisation appropriée du réseau. Les stratégies incluent souvent l'utilisation de logiciels antivirus et la prévention des intrusions sur les hôtes. Des solutions plus complètes de sécurisation des terminaux reposent sur le contrôle de l'accès au réseau.</a:t>
            </a:r>
          </a:p>
        </p:txBody>
      </p:sp>
    </p:spTree>
    <p:extLst>
      <p:ext uri="{BB962C8B-B14F-4D97-AF65-F5344CB8AC3E}">
        <p14:creationId xmlns:p14="http://schemas.microsoft.com/office/powerpoint/2010/main" val="2695175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fr-FR">
                <a:solidFill>
                  <a:schemeClr val="accent5">
                    <a:lumMod val="40000"/>
                    <a:lumOff val="60000"/>
                  </a:schemeClr>
                </a:solidFill>
              </a:rPr>
              <a:t>16.4 – Sécurité de périphérique</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Sécurité de périphérique</a:t>
            </a:r>
            <a:r>
              <a:rPr lang="en-US" dirty="0"/>
              <a:t/>
            </a:r>
            <a:br>
              <a:rPr lang="en-US" dirty="0"/>
            </a:br>
            <a:r>
              <a:rPr lang="fr-FR" sz="2400"/>
              <a:t>Cisco AutoSecure</a:t>
            </a:r>
          </a:p>
        </p:txBody>
      </p:sp>
      <p:sp>
        <p:nvSpPr>
          <p:cNvPr id="5" name="Content Placeholder 4">
            <a:extLst>
              <a:ext uri="{FF2B5EF4-FFF2-40B4-BE49-F238E27FC236}">
                <a16:creationId xmlns:a16="http://schemas.microsoft.com/office/drawing/2014/main" id="{58ED2B98-3FC5-0547-B3D3-64215AA81FB7}"/>
              </a:ext>
            </a:extLst>
          </p:cNvPr>
          <p:cNvSpPr>
            <a:spLocks noGrp="1"/>
          </p:cNvSpPr>
          <p:nvPr>
            <p:ph idx="1"/>
          </p:nvPr>
        </p:nvSpPr>
        <p:spPr>
          <a:xfrm>
            <a:off x="474662" y="763736"/>
            <a:ext cx="8280057" cy="3657998"/>
          </a:xfrm>
        </p:spPr>
        <p:txBody>
          <a:bodyPr/>
          <a:lstStyle/>
          <a:p>
            <a:pPr marL="0" indent="0" algn="l" rtl="0"/>
            <a:r>
              <a:rPr lang="fr-FR" sz="1600">
                <a:solidFill>
                  <a:srgbClr val="000000"/>
                </a:solidFill>
              </a:rPr>
              <a:t>Lorsqu'un nouveau système d'exploitation est installé sur un périphérique, les paramètres de sécurité sont définis à l'aide des valeurs par défaut. Dans la plupart des cas, le niveau de sécurité correspondant n'est pas suffisant. Pour les routeurs Cisco, la fonction AutoSecure de Cisco peut être utilisée pour aider à sécuriser le système.</a:t>
            </a:r>
          </a:p>
          <a:p>
            <a:pPr marL="0" indent="0" algn="l"/>
            <a:endParaRPr lang="en-US" sz="1600" dirty="0">
              <a:solidFill>
                <a:srgbClr val="000000"/>
              </a:solidFill>
            </a:endParaRPr>
          </a:p>
          <a:p>
            <a:pPr marL="0" indent="0" algn="l" rtl="0"/>
            <a:r>
              <a:rPr lang="fr-FR" sz="1600">
                <a:solidFill>
                  <a:srgbClr val="000000"/>
                </a:solidFill>
              </a:rPr>
              <a:t>Voici également quelques étapes simples qu'il convient d'effectuer sur la plupart des systèmes d'exploitation :</a:t>
            </a:r>
          </a:p>
          <a:p>
            <a:pPr marL="415985" lvl="1" indent="-342900" rtl="0">
              <a:buFont typeface="Arial" panose="020B0604020202020204" pitchFamily="34" charset="0"/>
              <a:buChar char="•"/>
            </a:pPr>
            <a:r>
              <a:rPr lang="fr-FR" sz="1600">
                <a:solidFill>
                  <a:srgbClr val="000000"/>
                </a:solidFill>
              </a:rPr>
              <a:t>Changement immédiat des noms d'utilisateur et des mots de passe par défaut.</a:t>
            </a:r>
          </a:p>
          <a:p>
            <a:pPr marL="415985" lvl="1" indent="-342900" rtl="0">
              <a:buFont typeface="Arial" panose="020B0604020202020204" pitchFamily="34" charset="0"/>
              <a:buChar char="•"/>
            </a:pPr>
            <a:r>
              <a:rPr lang="fr-FR" sz="1600">
                <a:solidFill>
                  <a:srgbClr val="000000"/>
                </a:solidFill>
              </a:rPr>
              <a:t>Accès aux ressources du système limité strictement aux personnes autorisées à utiliser ces ressources.</a:t>
            </a:r>
          </a:p>
          <a:p>
            <a:pPr marL="415985" lvl="1" indent="-342900" rtl="0">
              <a:buFont typeface="Arial" panose="020B0604020202020204" pitchFamily="34" charset="0"/>
              <a:buChar char="•"/>
            </a:pPr>
            <a:r>
              <a:rPr lang="fr-FR" sz="1600">
                <a:solidFill>
                  <a:srgbClr val="000000"/>
                </a:solidFill>
              </a:rPr>
              <a:t>Désactivation des services et applications qui ne sont pas nécessaires et désinstallation dans la mesure du possible.</a:t>
            </a:r>
          </a:p>
          <a:p>
            <a:pPr marL="415985" lvl="1" indent="-342900" rtl="0">
              <a:buFont typeface="Arial" panose="020B0604020202020204" pitchFamily="34" charset="0"/>
              <a:buChar char="•"/>
            </a:pPr>
            <a:r>
              <a:rPr lang="fr-FR" sz="1600">
                <a:solidFill>
                  <a:srgbClr val="000000"/>
                </a:solidFill>
              </a:rPr>
              <a:t>Souvent, les périphériques expédiés par les fabricants ont été entreposés pendant un certain temps et ne disposent pas des correctifs les plus récents. Il est important de mettre à jour les logiciels et d'installer les correctifs de sécurité avant toute mise en œuvre.</a:t>
            </a: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p:txBody>
      </p:sp>
    </p:spTree>
    <p:extLst>
      <p:ext uri="{BB962C8B-B14F-4D97-AF65-F5344CB8AC3E}">
        <p14:creationId xmlns:p14="http://schemas.microsoft.com/office/powerpoint/2010/main" val="64762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Sécurité de périphérique</a:t>
            </a:r>
            <a:r>
              <a:rPr lang="en-US" dirty="0"/>
              <a:t/>
            </a:r>
            <a:br>
              <a:rPr lang="en-US" dirty="0"/>
            </a:br>
            <a:r>
              <a:rPr lang="fr-FR" sz="2400"/>
              <a:t>Mots de passe</a:t>
            </a:r>
          </a:p>
        </p:txBody>
      </p:sp>
      <p:sp>
        <p:nvSpPr>
          <p:cNvPr id="4" name="Content Placeholder 3">
            <a:extLst>
              <a:ext uri="{FF2B5EF4-FFF2-40B4-BE49-F238E27FC236}">
                <a16:creationId xmlns:a16="http://schemas.microsoft.com/office/drawing/2014/main" id="{6F289C2A-4C2A-774B-84F0-F2FF0A7AC295}"/>
              </a:ext>
            </a:extLst>
          </p:cNvPr>
          <p:cNvSpPr>
            <a:spLocks noGrp="1"/>
          </p:cNvSpPr>
          <p:nvPr>
            <p:ph idx="1"/>
          </p:nvPr>
        </p:nvSpPr>
        <p:spPr>
          <a:xfrm>
            <a:off x="200026" y="628649"/>
            <a:ext cx="8943974" cy="4105275"/>
          </a:xfrm>
        </p:spPr>
        <p:txBody>
          <a:bodyPr/>
          <a:lstStyle/>
          <a:p>
            <a:pPr marL="0" indent="0" algn="l" rtl="0"/>
            <a:r>
              <a:rPr lang="fr-FR" sz="1300" dirty="0">
                <a:solidFill>
                  <a:srgbClr val="000000"/>
                </a:solidFill>
              </a:rPr>
              <a:t>Pour protéger les périphériques réseau, il est important d'utiliser des mots de passe forts. Voici quelques recommandations classiques à suivre :</a:t>
            </a:r>
          </a:p>
          <a:p>
            <a:pPr marL="358835" lvl="1" indent="-285750" rtl="0">
              <a:buFont typeface="Arial" panose="020B0604020202020204" pitchFamily="34" charset="0"/>
              <a:buChar char="•"/>
            </a:pPr>
            <a:r>
              <a:rPr lang="fr-FR" sz="1300" dirty="0">
                <a:solidFill>
                  <a:srgbClr val="FF0000"/>
                </a:solidFill>
              </a:rPr>
              <a:t>Utilisez un mot de passe d'une longueur d'au moins huit caractères, de préférence 10 caractères ou plus. </a:t>
            </a:r>
          </a:p>
          <a:p>
            <a:pPr marL="358835" lvl="1" indent="-285750" rtl="0">
              <a:buFont typeface="Arial" panose="020B0604020202020204" pitchFamily="34" charset="0"/>
              <a:buChar char="•"/>
            </a:pPr>
            <a:r>
              <a:rPr lang="fr-FR" sz="1300" dirty="0">
                <a:solidFill>
                  <a:srgbClr val="FF0000"/>
                </a:solidFill>
              </a:rPr>
              <a:t>Choisissez des mots de passe complexes. Utilisez une combinaison de lettres majuscules et minuscules, de chiffres, de symboles et d'espaces si elles sont autorisées.</a:t>
            </a:r>
          </a:p>
          <a:p>
            <a:pPr marL="358835" lvl="1" indent="-285750" rtl="0">
              <a:buFont typeface="Arial" panose="020B0604020202020204" pitchFamily="34" charset="0"/>
              <a:buChar char="•"/>
            </a:pPr>
            <a:r>
              <a:rPr lang="fr-FR" sz="1300" dirty="0">
                <a:solidFill>
                  <a:srgbClr val="FF0000"/>
                </a:solidFill>
              </a:rPr>
              <a:t>Évitez de répéter un même mot, d'utiliser des mots communs du dictionnaire, des lettres ou des chiffres consécutifs, les noms d'utilisateur, les noms des membres de votre famille ou de vos animaux domestiques, des informations biographiques telles que la date de naissance, les numéros d'identification, les noms de vos ascendants ou toute autre information facilement identifiable.</a:t>
            </a:r>
          </a:p>
          <a:p>
            <a:pPr marL="358835" lvl="1" indent="-285750" rtl="0">
              <a:buFont typeface="Arial" panose="020B0604020202020204" pitchFamily="34" charset="0"/>
              <a:buChar char="•"/>
            </a:pPr>
            <a:r>
              <a:rPr lang="fr-FR" sz="1300" dirty="0">
                <a:solidFill>
                  <a:srgbClr val="FF0000"/>
                </a:solidFill>
              </a:rPr>
              <a:t>Faites volontairement des fautes d'orthographe. Par exemple, Smith = </a:t>
            </a:r>
            <a:r>
              <a:rPr lang="fr-FR" sz="1300" dirty="0" err="1">
                <a:solidFill>
                  <a:srgbClr val="FF0000"/>
                </a:solidFill>
              </a:rPr>
              <a:t>Smyth</a:t>
            </a:r>
            <a:r>
              <a:rPr lang="fr-FR" sz="1300" dirty="0">
                <a:solidFill>
                  <a:srgbClr val="FF0000"/>
                </a:solidFill>
              </a:rPr>
              <a:t> = 5mYth ou Sécurité = 5ecur1te.</a:t>
            </a:r>
          </a:p>
          <a:p>
            <a:pPr marL="358835" lvl="1" indent="-285750" rtl="0">
              <a:buFont typeface="Arial" panose="020B0604020202020204" pitchFamily="34" charset="0"/>
              <a:buChar char="•"/>
            </a:pPr>
            <a:r>
              <a:rPr lang="fr-FR" sz="1300" dirty="0">
                <a:solidFill>
                  <a:srgbClr val="FF0000"/>
                </a:solidFill>
              </a:rPr>
              <a:t>Modifiez régulièrement votre mot de passe. Si un mot de passe est compromis sans le savoir, la possibilité pour l'acteur de menace d'utiliser le mot de passe est limitée.</a:t>
            </a:r>
          </a:p>
          <a:p>
            <a:pPr marL="358835" lvl="1" indent="-285750" rtl="0">
              <a:buFont typeface="Arial" panose="020B0604020202020204" pitchFamily="34" charset="0"/>
              <a:buChar char="•"/>
            </a:pPr>
            <a:r>
              <a:rPr lang="fr-FR" sz="1300" dirty="0">
                <a:solidFill>
                  <a:srgbClr val="FF0000"/>
                </a:solidFill>
              </a:rPr>
              <a:t>Ne notez pas les mots de passe sur des bouts de papier placés en évidence sur votre bureau ou sur votre écran.</a:t>
            </a:r>
          </a:p>
          <a:p>
            <a:pPr marL="0" indent="0" algn="l" rtl="0"/>
            <a:r>
              <a:rPr lang="fr-FR" sz="1300" dirty="0">
                <a:solidFill>
                  <a:srgbClr val="000000"/>
                </a:solidFill>
              </a:rPr>
              <a:t>Sur les routeurs Cisco, les espaces en début de mot de passe sont ignorés, mais ceux situés après le premier caractère sont pris en compte. Par conséquent, vous pouvez utiliser la barre d'espace pour créer un mot de passe fort composé d'une expression de plusieurs mots. On parle dans ce cas de phrase secrète. Une phrase de passe est souvent plus facile à retenir qu'un simple mot de passe. Elle est également plus longue et plus difficile à deviner.</a:t>
            </a:r>
          </a:p>
        </p:txBody>
      </p:sp>
    </p:spTree>
    <p:extLst>
      <p:ext uri="{BB962C8B-B14F-4D97-AF65-F5344CB8AC3E}">
        <p14:creationId xmlns:p14="http://schemas.microsoft.com/office/powerpoint/2010/main" val="3376162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Sécurité de périphérique</a:t>
            </a:r>
            <a:r>
              <a:rPr lang="en-US" dirty="0"/>
              <a:t/>
            </a:r>
            <a:br>
              <a:rPr lang="en-US" dirty="0"/>
            </a:br>
            <a:r>
              <a:rPr lang="fr-FR" sz="2400"/>
              <a:t>Sécurité des mots de passe supplémentaires</a:t>
            </a:r>
          </a:p>
        </p:txBody>
      </p:sp>
      <p:sp>
        <p:nvSpPr>
          <p:cNvPr id="5" name="Content Placeholder 4">
            <a:extLst>
              <a:ext uri="{FF2B5EF4-FFF2-40B4-BE49-F238E27FC236}">
                <a16:creationId xmlns:a16="http://schemas.microsoft.com/office/drawing/2014/main" id="{5E5CFD92-7DEA-E848-9393-FBAD0175F59C}"/>
              </a:ext>
            </a:extLst>
          </p:cNvPr>
          <p:cNvSpPr>
            <a:spLocks noGrp="1"/>
          </p:cNvSpPr>
          <p:nvPr>
            <p:ph idx="1"/>
          </p:nvPr>
        </p:nvSpPr>
        <p:spPr>
          <a:xfrm>
            <a:off x="0" y="763736"/>
            <a:ext cx="4349579" cy="3855888"/>
          </a:xfrm>
        </p:spPr>
        <p:txBody>
          <a:bodyPr/>
          <a:lstStyle/>
          <a:p>
            <a:pPr marL="0" indent="0" algn="l" rtl="0"/>
            <a:r>
              <a:rPr lang="fr-FR" sz="1400" dirty="0">
                <a:solidFill>
                  <a:srgbClr val="000000"/>
                </a:solidFill>
              </a:rPr>
              <a:t>Plusieurs mesures peuvent être prises pour garantir que les mots de passe restent secrets sur un routeur et un commutateur Cisco, y compris ceux-ci :</a:t>
            </a:r>
          </a:p>
          <a:p>
            <a:pPr marL="415985" lvl="1" indent="-342900" rtl="0">
              <a:buFont typeface="Arial" panose="020B0604020202020204" pitchFamily="34" charset="0"/>
              <a:buChar char="•"/>
            </a:pPr>
            <a:r>
              <a:rPr lang="fr-FR" dirty="0">
                <a:solidFill>
                  <a:srgbClr val="000000"/>
                </a:solidFill>
              </a:rPr>
              <a:t>Cryptez tous les mots de passe en texte clair avec la commande </a:t>
            </a:r>
            <a:r>
              <a:rPr lang="fr-FR" b="1" dirty="0">
                <a:solidFill>
                  <a:srgbClr val="000000"/>
                </a:solidFill>
              </a:rPr>
              <a:t>service </a:t>
            </a:r>
            <a:r>
              <a:rPr lang="fr-FR" b="1" dirty="0" err="1">
                <a:solidFill>
                  <a:srgbClr val="000000"/>
                </a:solidFill>
              </a:rPr>
              <a:t>password-encryption</a:t>
            </a:r>
            <a:endParaRPr lang="fr-FR" b="1" dirty="0">
              <a:solidFill>
                <a:srgbClr val="000000"/>
              </a:solidFill>
            </a:endParaRPr>
          </a:p>
          <a:p>
            <a:pPr marL="415985" lvl="1" indent="-342900" rtl="0">
              <a:buFont typeface="Arial" panose="020B0604020202020204" pitchFamily="34" charset="0"/>
              <a:buChar char="•"/>
            </a:pPr>
            <a:r>
              <a:rPr lang="fr-FR" dirty="0">
                <a:solidFill>
                  <a:srgbClr val="000000"/>
                </a:solidFill>
              </a:rPr>
              <a:t>Définissez une longueur minimale de mot de passe acceptable avec la commande </a:t>
            </a:r>
            <a:r>
              <a:rPr lang="fr-FR" b="1" dirty="0" err="1">
                <a:solidFill>
                  <a:srgbClr val="000000"/>
                </a:solidFill>
              </a:rPr>
              <a:t>security</a:t>
            </a:r>
            <a:r>
              <a:rPr lang="fr-FR" b="1" dirty="0">
                <a:solidFill>
                  <a:srgbClr val="000000"/>
                </a:solidFill>
              </a:rPr>
              <a:t> </a:t>
            </a:r>
            <a:r>
              <a:rPr lang="fr-FR" b="1" dirty="0" err="1">
                <a:solidFill>
                  <a:srgbClr val="000000"/>
                </a:solidFill>
              </a:rPr>
              <a:t>password</a:t>
            </a:r>
            <a:r>
              <a:rPr lang="fr-FR" b="1" dirty="0">
                <a:solidFill>
                  <a:srgbClr val="000000"/>
                </a:solidFill>
              </a:rPr>
              <a:t> min-</a:t>
            </a:r>
            <a:r>
              <a:rPr lang="fr-FR" b="1" dirty="0" err="1">
                <a:solidFill>
                  <a:srgbClr val="000000"/>
                </a:solidFill>
              </a:rPr>
              <a:t>length</a:t>
            </a:r>
            <a:endParaRPr lang="fr-FR" b="1" dirty="0">
              <a:solidFill>
                <a:srgbClr val="000000"/>
              </a:solidFill>
            </a:endParaRPr>
          </a:p>
          <a:p>
            <a:pPr marL="415985" lvl="1" indent="-342900" rtl="0">
              <a:buFont typeface="Arial" panose="020B0604020202020204" pitchFamily="34" charset="0"/>
              <a:buChar char="•"/>
            </a:pPr>
            <a:r>
              <a:rPr lang="fr-FR" dirty="0">
                <a:solidFill>
                  <a:srgbClr val="000000"/>
                </a:solidFill>
              </a:rPr>
              <a:t>Dissuader les attaques par force brute de deviner le mot de passe avec la commande </a:t>
            </a:r>
            <a:r>
              <a:rPr lang="fr-FR" b="1" dirty="0">
                <a:solidFill>
                  <a:srgbClr val="000000"/>
                </a:solidFill>
              </a:rPr>
              <a:t>login block-for </a:t>
            </a:r>
            <a:r>
              <a:rPr lang="fr-FR" b="1" i="1" dirty="0">
                <a:solidFill>
                  <a:srgbClr val="000000"/>
                </a:solidFill>
              </a:rPr>
              <a:t>#</a:t>
            </a:r>
            <a:r>
              <a:rPr lang="fr-FR" b="1" dirty="0">
                <a:solidFill>
                  <a:srgbClr val="000000"/>
                </a:solidFill>
              </a:rPr>
              <a:t> </a:t>
            </a:r>
            <a:r>
              <a:rPr lang="fr-FR" b="1" dirty="0" err="1">
                <a:solidFill>
                  <a:srgbClr val="000000"/>
                </a:solidFill>
              </a:rPr>
              <a:t>attempts</a:t>
            </a:r>
            <a:r>
              <a:rPr lang="fr-FR" b="1" dirty="0">
                <a:solidFill>
                  <a:srgbClr val="000000"/>
                </a:solidFill>
              </a:rPr>
              <a:t> </a:t>
            </a:r>
            <a:r>
              <a:rPr lang="fr-FR" b="1" i="1" dirty="0">
                <a:solidFill>
                  <a:srgbClr val="000000"/>
                </a:solidFill>
              </a:rPr>
              <a:t>#</a:t>
            </a:r>
            <a:r>
              <a:rPr lang="fr-FR" b="1" dirty="0">
                <a:solidFill>
                  <a:srgbClr val="000000"/>
                </a:solidFill>
              </a:rPr>
              <a:t> </a:t>
            </a:r>
            <a:r>
              <a:rPr lang="fr-FR" b="1" dirty="0" err="1">
                <a:solidFill>
                  <a:srgbClr val="000000"/>
                </a:solidFill>
              </a:rPr>
              <a:t>within</a:t>
            </a:r>
            <a:r>
              <a:rPr lang="fr-FR" b="1" dirty="0">
                <a:solidFill>
                  <a:srgbClr val="000000"/>
                </a:solidFill>
              </a:rPr>
              <a:t> </a:t>
            </a:r>
            <a:r>
              <a:rPr lang="fr-FR" b="1" i="1" dirty="0">
                <a:solidFill>
                  <a:srgbClr val="000000"/>
                </a:solidFill>
              </a:rPr>
              <a:t># </a:t>
            </a:r>
            <a:r>
              <a:rPr lang="fr-FR" dirty="0">
                <a:solidFill>
                  <a:srgbClr val="000000"/>
                </a:solidFill>
              </a:rPr>
              <a:t> </a:t>
            </a:r>
          </a:p>
          <a:p>
            <a:pPr marL="415985" lvl="1" indent="-342900" rtl="0">
              <a:buFont typeface="Arial" panose="020B0604020202020204" pitchFamily="34" charset="0"/>
              <a:buChar char="•"/>
            </a:pPr>
            <a:r>
              <a:rPr lang="fr-FR" dirty="0">
                <a:solidFill>
                  <a:srgbClr val="000000"/>
                </a:solidFill>
              </a:rPr>
              <a:t>Désactivez un accès en mode EXEC privilégié inactif après une durée spécifiée à l'aide de la commande </a:t>
            </a:r>
            <a:r>
              <a:rPr lang="fr-FR" b="1" dirty="0" err="1">
                <a:solidFill>
                  <a:srgbClr val="000000"/>
                </a:solidFill>
              </a:rPr>
              <a:t>exec</a:t>
            </a:r>
            <a:r>
              <a:rPr lang="fr-FR" b="1" dirty="0">
                <a:solidFill>
                  <a:srgbClr val="000000"/>
                </a:solidFill>
              </a:rPr>
              <a:t>-timeout</a:t>
            </a:r>
            <a:r>
              <a:rPr lang="fr-FR" dirty="0">
                <a:solidFill>
                  <a:srgbClr val="000000"/>
                </a:solidFill>
              </a:rPr>
              <a:t> .</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A08643C7-ED48-7D44-A04A-1E402EFD59BF}"/>
              </a:ext>
            </a:extLst>
          </p:cNvPr>
          <p:cNvPicPr>
            <a:picLocks noChangeAspect="1"/>
          </p:cNvPicPr>
          <p:nvPr/>
        </p:nvPicPr>
        <p:blipFill>
          <a:blip r:embed="rId3"/>
          <a:stretch>
            <a:fillRect/>
          </a:stretch>
        </p:blipFill>
        <p:spPr>
          <a:xfrm>
            <a:off x="4349579" y="1180232"/>
            <a:ext cx="4377809" cy="2783036"/>
          </a:xfrm>
          <a:prstGeom prst="rect">
            <a:avLst/>
          </a:prstGeom>
        </p:spPr>
      </p:pic>
    </p:spTree>
    <p:extLst>
      <p:ext uri="{BB962C8B-B14F-4D97-AF65-F5344CB8AC3E}">
        <p14:creationId xmlns:p14="http://schemas.microsoft.com/office/powerpoint/2010/main" val="1392835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Sécurité de périphérique</a:t>
            </a:r>
            <a:r>
              <a:rPr lang="en-US" dirty="0"/>
              <a:t/>
            </a:r>
            <a:br>
              <a:rPr lang="en-US" dirty="0"/>
            </a:br>
            <a:r>
              <a:rPr lang="fr-FR" sz="2400"/>
              <a:t>Activation de SSH</a:t>
            </a:r>
          </a:p>
        </p:txBody>
      </p:sp>
      <p:sp>
        <p:nvSpPr>
          <p:cNvPr id="4" name="Content Placeholder 3">
            <a:extLst>
              <a:ext uri="{FF2B5EF4-FFF2-40B4-BE49-F238E27FC236}">
                <a16:creationId xmlns:a16="http://schemas.microsoft.com/office/drawing/2014/main" id="{E578C5E5-D82C-6746-A97C-44478B5559D2}"/>
              </a:ext>
            </a:extLst>
          </p:cNvPr>
          <p:cNvSpPr>
            <a:spLocks noGrp="1"/>
          </p:cNvSpPr>
          <p:nvPr>
            <p:ph idx="1"/>
          </p:nvPr>
        </p:nvSpPr>
        <p:spPr>
          <a:xfrm>
            <a:off x="95250" y="666750"/>
            <a:ext cx="8905875" cy="3924300"/>
          </a:xfrm>
        </p:spPr>
        <p:txBody>
          <a:bodyPr/>
          <a:lstStyle/>
          <a:p>
            <a:pPr marL="0" indent="0" algn="l" rtl="0"/>
            <a:r>
              <a:rPr lang="fr-FR" sz="1400" dirty="0">
                <a:solidFill>
                  <a:srgbClr val="000000"/>
                </a:solidFill>
              </a:rPr>
              <a:t>Il est possible de configurer un dispositif Cisco pour supporter SSH en suivant les étapes suivantes :</a:t>
            </a:r>
          </a:p>
          <a:p>
            <a:pPr marL="342900" indent="-342900" algn="l" rtl="0">
              <a:buFont typeface="+mj-lt"/>
              <a:buAutoNum type="arabicPeriod"/>
            </a:pPr>
            <a:r>
              <a:rPr lang="fr-FR" sz="1200" b="1" dirty="0">
                <a:solidFill>
                  <a:srgbClr val="000000"/>
                </a:solidFill>
              </a:rPr>
              <a:t>Configurer un nom d'hôte unique pour l'appareil</a:t>
            </a:r>
            <a:r>
              <a:rPr lang="fr-FR" sz="1200" dirty="0">
                <a:solidFill>
                  <a:srgbClr val="000000"/>
                </a:solidFill>
              </a:rPr>
              <a:t>. Un appareil doit avoir un nom d'hôte unique autre que celui par défaut.</a:t>
            </a:r>
          </a:p>
          <a:p>
            <a:pPr marL="342900" indent="-342900" algn="l" rtl="0">
              <a:buFont typeface="+mj-lt"/>
              <a:buAutoNum type="arabicPeriod"/>
            </a:pPr>
            <a:r>
              <a:rPr lang="fr-FR" sz="1200" b="1" dirty="0">
                <a:solidFill>
                  <a:srgbClr val="000000"/>
                </a:solidFill>
              </a:rPr>
              <a:t>Configurer le nom de domaine IP</a:t>
            </a:r>
            <a:r>
              <a:rPr lang="fr-FR" sz="1200" dirty="0">
                <a:solidFill>
                  <a:srgbClr val="000000"/>
                </a:solidFill>
              </a:rPr>
              <a:t>. Configurez le nom de domaine IP du réseau en utilisant la commande  </a:t>
            </a:r>
            <a:r>
              <a:rPr lang="fr-FR" sz="1200" b="1" dirty="0" err="1">
                <a:solidFill>
                  <a:srgbClr val="000000"/>
                </a:solidFill>
              </a:rPr>
              <a:t>ip-domain</a:t>
            </a:r>
            <a:r>
              <a:rPr lang="fr-FR" sz="1200" b="1" dirty="0">
                <a:solidFill>
                  <a:srgbClr val="000000"/>
                </a:solidFill>
              </a:rPr>
              <a:t> </a:t>
            </a:r>
            <a:r>
              <a:rPr lang="fr-FR" sz="1200" b="1" dirty="0" err="1">
                <a:solidFill>
                  <a:srgbClr val="000000"/>
                </a:solidFill>
              </a:rPr>
              <a:t>name</a:t>
            </a:r>
            <a:r>
              <a:rPr lang="fr-FR" sz="1200" dirty="0">
                <a:solidFill>
                  <a:srgbClr val="000000"/>
                </a:solidFill>
              </a:rPr>
              <a:t>.</a:t>
            </a:r>
            <a:r>
              <a:rPr lang="fr-FR" sz="1200" b="1" dirty="0">
                <a:solidFill>
                  <a:srgbClr val="000000"/>
                </a:solidFill>
              </a:rPr>
              <a:t> du mode de configuration globale.</a:t>
            </a:r>
          </a:p>
          <a:p>
            <a:pPr marL="342900" indent="-342900" algn="l" rtl="0">
              <a:buFont typeface="+mj-lt"/>
              <a:buAutoNum type="arabicPeriod"/>
            </a:pPr>
            <a:r>
              <a:rPr lang="fr-FR" sz="1200" b="1" dirty="0">
                <a:solidFill>
                  <a:srgbClr val="000000"/>
                </a:solidFill>
              </a:rPr>
              <a:t>Générer une clé pour chiffrer le trafic SSH</a:t>
            </a:r>
            <a:r>
              <a:rPr lang="fr-FR" sz="1200" dirty="0">
                <a:solidFill>
                  <a:srgbClr val="000000"/>
                </a:solidFill>
              </a:rPr>
              <a:t>. SSH crypte le trafic entre la source et la destination. Cependant, pour ce faire, une clé d'authentification unique doit être générée à l'aide de la commande de configuration globale </a:t>
            </a:r>
            <a:r>
              <a:rPr lang="fr-FR" sz="1200" b="1" dirty="0">
                <a:solidFill>
                  <a:srgbClr val="000000"/>
                </a:solidFill>
              </a:rPr>
              <a:t>crypto key </a:t>
            </a:r>
            <a:r>
              <a:rPr lang="fr-FR" sz="1200" b="1" dirty="0" err="1">
                <a:solidFill>
                  <a:srgbClr val="000000"/>
                </a:solidFill>
              </a:rPr>
              <a:t>generate</a:t>
            </a:r>
            <a:r>
              <a:rPr lang="fr-FR" sz="1200" b="1" dirty="0">
                <a:solidFill>
                  <a:srgbClr val="000000"/>
                </a:solidFill>
              </a:rPr>
              <a:t> </a:t>
            </a:r>
            <a:r>
              <a:rPr lang="fr-FR" sz="1200" b="1" dirty="0" err="1">
                <a:solidFill>
                  <a:srgbClr val="000000"/>
                </a:solidFill>
              </a:rPr>
              <a:t>rsageneral</a:t>
            </a:r>
            <a:r>
              <a:rPr lang="fr-FR" sz="1200" b="1" dirty="0">
                <a:solidFill>
                  <a:srgbClr val="000000"/>
                </a:solidFill>
              </a:rPr>
              <a:t>-keys </a:t>
            </a:r>
            <a:r>
              <a:rPr lang="fr-FR" sz="1200" b="1" dirty="0" err="1">
                <a:solidFill>
                  <a:srgbClr val="000000"/>
                </a:solidFill>
              </a:rPr>
              <a:t>modulus</a:t>
            </a:r>
            <a:r>
              <a:rPr lang="fr-FR" sz="1200" dirty="0">
                <a:solidFill>
                  <a:srgbClr val="000000"/>
                </a:solidFill>
              </a:rPr>
              <a:t> </a:t>
            </a:r>
            <a:r>
              <a:rPr lang="fr-FR" sz="1200" i="1" dirty="0">
                <a:solidFill>
                  <a:srgbClr val="000000"/>
                </a:solidFill>
              </a:rPr>
              <a:t>bits</a:t>
            </a:r>
            <a:r>
              <a:rPr lang="fr-FR" sz="1200" dirty="0">
                <a:solidFill>
                  <a:srgbClr val="000000"/>
                </a:solidFill>
              </a:rPr>
              <a:t>. Le module de </a:t>
            </a:r>
            <a:r>
              <a:rPr lang="fr-FR" sz="1200" i="1" dirty="0">
                <a:solidFill>
                  <a:srgbClr val="000000"/>
                </a:solidFill>
              </a:rPr>
              <a:t>bits</a:t>
            </a:r>
            <a:r>
              <a:rPr lang="fr-FR" sz="1200" dirty="0">
                <a:solidFill>
                  <a:srgbClr val="000000"/>
                </a:solidFill>
              </a:rPr>
              <a:t> détermine la taille de la clé et peut être configuré de 360 bits à 2048 bits. Plus la valeur du bit est grande, plus la clé est sécurisée. Cependant, les valeurs de bits plus importantes prennent également plus de temps pour chiffrer et déchiffrer les informations. Il est recommandé d'utiliser un module d'au moins 1 024 bits.</a:t>
            </a:r>
          </a:p>
          <a:p>
            <a:pPr marL="342900" indent="-342900" algn="l" rtl="0">
              <a:buFont typeface="+mj-lt"/>
              <a:buAutoNum type="arabicPeriod"/>
            </a:pPr>
            <a:r>
              <a:rPr lang="fr-FR" sz="1200" b="1" dirty="0">
                <a:solidFill>
                  <a:srgbClr val="000000"/>
                </a:solidFill>
              </a:rPr>
              <a:t>Vérifiez ou créez une entrée de base de données locale</a:t>
            </a:r>
            <a:r>
              <a:rPr lang="fr-FR" sz="1200" dirty="0">
                <a:solidFill>
                  <a:srgbClr val="000000"/>
                </a:solidFill>
              </a:rPr>
              <a:t>. Créez une entrée de nom d'utilisateur dans la base de données locale à l'aide de la commande de configuration globale  </a:t>
            </a:r>
            <a:r>
              <a:rPr lang="fr-FR" sz="1200" b="1" dirty="0" err="1">
                <a:solidFill>
                  <a:srgbClr val="000000"/>
                </a:solidFill>
              </a:rPr>
              <a:t>username</a:t>
            </a:r>
            <a:r>
              <a:rPr lang="fr-FR" sz="1200" dirty="0">
                <a:solidFill>
                  <a:srgbClr val="000000"/>
                </a:solidFill>
              </a:rPr>
              <a:t> .</a:t>
            </a:r>
          </a:p>
          <a:p>
            <a:pPr marL="342900" indent="-342900" algn="l" rtl="0">
              <a:buFont typeface="+mj-lt"/>
              <a:buAutoNum type="arabicPeriod"/>
            </a:pPr>
            <a:r>
              <a:rPr lang="fr-FR" sz="1200" b="1" dirty="0">
                <a:solidFill>
                  <a:srgbClr val="000000"/>
                </a:solidFill>
              </a:rPr>
              <a:t>S'authentifier par rapport à la base de données locale</a:t>
            </a:r>
            <a:r>
              <a:rPr lang="fr-FR" sz="1200" dirty="0">
                <a:solidFill>
                  <a:srgbClr val="000000"/>
                </a:solidFill>
              </a:rPr>
              <a:t>. Utilisez la commande </a:t>
            </a:r>
            <a:r>
              <a:rPr lang="fr-FR" sz="1200" b="1" dirty="0">
                <a:solidFill>
                  <a:srgbClr val="000000"/>
                </a:solidFill>
              </a:rPr>
              <a:t>login local</a:t>
            </a:r>
            <a:r>
              <a:rPr lang="fr-FR" sz="1200" dirty="0">
                <a:solidFill>
                  <a:srgbClr val="000000"/>
                </a:solidFill>
              </a:rPr>
              <a:t> line configuration pour authentifier la ligne </a:t>
            </a:r>
            <a:r>
              <a:rPr lang="fr-FR" sz="1200" dirty="0" err="1">
                <a:solidFill>
                  <a:srgbClr val="000000"/>
                </a:solidFill>
              </a:rPr>
              <a:t>vty</a:t>
            </a:r>
            <a:r>
              <a:rPr lang="fr-FR" sz="1200" dirty="0">
                <a:solidFill>
                  <a:srgbClr val="000000"/>
                </a:solidFill>
              </a:rPr>
              <a:t> par rapport à la base de données locale.</a:t>
            </a:r>
          </a:p>
          <a:p>
            <a:pPr marL="342900" indent="-342900" algn="l" rtl="0">
              <a:buFont typeface="+mj-lt"/>
              <a:buAutoNum type="arabicPeriod"/>
            </a:pPr>
            <a:r>
              <a:rPr lang="fr-FR" sz="1200" b="1" dirty="0">
                <a:solidFill>
                  <a:srgbClr val="000000"/>
                </a:solidFill>
              </a:rPr>
              <a:t>Activer des sessions SSH </a:t>
            </a:r>
            <a:r>
              <a:rPr lang="fr-FR" sz="1200" b="1" dirty="0" err="1">
                <a:solidFill>
                  <a:srgbClr val="000000"/>
                </a:solidFill>
              </a:rPr>
              <a:t>vty</a:t>
            </a:r>
            <a:r>
              <a:rPr lang="fr-FR" sz="1200" b="1" dirty="0">
                <a:solidFill>
                  <a:srgbClr val="000000"/>
                </a:solidFill>
              </a:rPr>
              <a:t> entrantes</a:t>
            </a:r>
            <a:r>
              <a:rPr lang="fr-FR" sz="1200" dirty="0">
                <a:solidFill>
                  <a:srgbClr val="000000"/>
                </a:solidFill>
              </a:rPr>
              <a:t>. Par défaut, aucune session d'entrée n'est autorisée sur les lignes </a:t>
            </a:r>
            <a:r>
              <a:rPr lang="fr-FR" sz="1200" dirty="0" err="1">
                <a:solidFill>
                  <a:srgbClr val="000000"/>
                </a:solidFill>
              </a:rPr>
              <a:t>vty</a:t>
            </a:r>
            <a:r>
              <a:rPr lang="fr-FR" sz="1200" dirty="0">
                <a:solidFill>
                  <a:srgbClr val="000000"/>
                </a:solidFill>
              </a:rPr>
              <a:t>. Vous pouvez spécifier plusieurs protocoles d'entrée, y compris Telnet et SSH, à l'aide de la commande  </a:t>
            </a:r>
            <a:r>
              <a:rPr lang="fr-FR" sz="1200" b="1" dirty="0">
                <a:solidFill>
                  <a:srgbClr val="000000"/>
                </a:solidFill>
              </a:rPr>
              <a:t>transport input [</a:t>
            </a:r>
            <a:r>
              <a:rPr lang="fr-FR" sz="1200" b="1" dirty="0" err="1">
                <a:solidFill>
                  <a:srgbClr val="000000"/>
                </a:solidFill>
              </a:rPr>
              <a:t>ssh</a:t>
            </a:r>
            <a:r>
              <a:rPr lang="fr-FR" sz="1200" b="1" dirty="0">
                <a:solidFill>
                  <a:srgbClr val="000000"/>
                </a:solidFill>
              </a:rPr>
              <a:t> | </a:t>
            </a:r>
            <a:r>
              <a:rPr lang="fr-FR" sz="1200" b="1" dirty="0" err="1">
                <a:solidFill>
                  <a:srgbClr val="000000"/>
                </a:solidFill>
              </a:rPr>
              <a:t>telnet</a:t>
            </a:r>
            <a:r>
              <a:rPr lang="fr-FR" sz="1200" b="1" dirty="0">
                <a:solidFill>
                  <a:srgbClr val="000000"/>
                </a:solidFill>
              </a:rPr>
              <a:t>]</a:t>
            </a:r>
            <a:r>
              <a:rPr lang="fr-FR" sz="1200" dirty="0">
                <a:solidFill>
                  <a:srgbClr val="000000"/>
                </a:solidFill>
              </a:rPr>
              <a:t> .</a:t>
            </a:r>
          </a:p>
          <a:p>
            <a:pPr marL="342900" indent="-342900" algn="l">
              <a:buFont typeface="Arial" panose="020B0604020202020204" pitchFamily="34" charset="0"/>
              <a:buChar char="•"/>
            </a:pPr>
            <a:endParaRPr lang="en-US" sz="1200" dirty="0">
              <a:solidFill>
                <a:srgbClr val="000000"/>
              </a:solidFill>
            </a:endParaRPr>
          </a:p>
        </p:txBody>
      </p:sp>
    </p:spTree>
    <p:extLst>
      <p:ext uri="{BB962C8B-B14F-4D97-AF65-F5344CB8AC3E}">
        <p14:creationId xmlns:p14="http://schemas.microsoft.com/office/powerpoint/2010/main" val="1658387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dirty="0"/>
              <a:t>Sécurité de périphérique</a:t>
            </a:r>
            <a:r>
              <a:rPr lang="en-US" dirty="0"/>
              <a:t/>
            </a:r>
            <a:br>
              <a:rPr lang="en-US" dirty="0"/>
            </a:br>
            <a:r>
              <a:rPr lang="fr-FR" sz="2400" dirty="0"/>
              <a:t>Activation de </a:t>
            </a:r>
            <a:r>
              <a:rPr lang="fr-FR" sz="2400" dirty="0" smtClean="0"/>
              <a:t>SSH et autre </a:t>
            </a:r>
            <a:endParaRPr lang="fr-FR" sz="2400" dirty="0"/>
          </a:p>
        </p:txBody>
      </p:sp>
      <p:sp>
        <p:nvSpPr>
          <p:cNvPr id="4" name="Content Placeholder 3">
            <a:extLst>
              <a:ext uri="{FF2B5EF4-FFF2-40B4-BE49-F238E27FC236}">
                <a16:creationId xmlns:a16="http://schemas.microsoft.com/office/drawing/2014/main" id="{E578C5E5-D82C-6746-A97C-44478B5559D2}"/>
              </a:ext>
            </a:extLst>
          </p:cNvPr>
          <p:cNvSpPr>
            <a:spLocks noGrp="1"/>
          </p:cNvSpPr>
          <p:nvPr>
            <p:ph idx="1"/>
          </p:nvPr>
        </p:nvSpPr>
        <p:spPr>
          <a:xfrm>
            <a:off x="238125" y="914944"/>
            <a:ext cx="8905875" cy="3924300"/>
          </a:xfrm>
        </p:spPr>
        <p:txBody>
          <a:bodyPr/>
          <a:lstStyle/>
          <a:p>
            <a:pPr marL="0" indent="0" algn="l"/>
            <a:r>
              <a:rPr lang="en-US" sz="1600" dirty="0" smtClean="0">
                <a:solidFill>
                  <a:srgbClr val="000000"/>
                </a:solidFill>
              </a:rPr>
              <a:t>#security </a:t>
            </a:r>
            <a:r>
              <a:rPr lang="en-US" sz="1600" dirty="0">
                <a:solidFill>
                  <a:srgbClr val="000000"/>
                </a:solidFill>
              </a:rPr>
              <a:t>passwords min-length 10</a:t>
            </a:r>
          </a:p>
          <a:p>
            <a:pPr marL="0" indent="0" algn="l"/>
            <a:r>
              <a:rPr lang="en-US" sz="1600" dirty="0" smtClean="0">
                <a:solidFill>
                  <a:srgbClr val="000000"/>
                </a:solidFill>
              </a:rPr>
              <a:t>#hostname </a:t>
            </a:r>
            <a:r>
              <a:rPr lang="en-US" sz="1600" dirty="0">
                <a:solidFill>
                  <a:srgbClr val="000000"/>
                </a:solidFill>
              </a:rPr>
              <a:t>RTR-A</a:t>
            </a:r>
          </a:p>
          <a:p>
            <a:pPr marL="0" indent="0" algn="l"/>
            <a:r>
              <a:rPr lang="en-US" sz="1600" dirty="0" smtClean="0">
                <a:solidFill>
                  <a:srgbClr val="000000"/>
                </a:solidFill>
              </a:rPr>
              <a:t>#login </a:t>
            </a:r>
            <a:r>
              <a:rPr lang="en-US" sz="1600" dirty="0">
                <a:solidFill>
                  <a:srgbClr val="000000"/>
                </a:solidFill>
              </a:rPr>
              <a:t>block-for 45 attempts 3 within 100</a:t>
            </a:r>
          </a:p>
          <a:p>
            <a:pPr marL="0" indent="0" algn="l"/>
            <a:r>
              <a:rPr lang="fr-FR" sz="1600" dirty="0" smtClean="0">
                <a:solidFill>
                  <a:srgbClr val="000000"/>
                </a:solidFill>
              </a:rPr>
              <a:t>#l</a:t>
            </a:r>
            <a:r>
              <a:rPr lang="en-US" sz="1600" dirty="0" err="1" smtClean="0">
                <a:solidFill>
                  <a:srgbClr val="000000"/>
                </a:solidFill>
              </a:rPr>
              <a:t>ine</a:t>
            </a:r>
            <a:r>
              <a:rPr lang="en-US" sz="1600" dirty="0" smtClean="0">
                <a:solidFill>
                  <a:srgbClr val="000000"/>
                </a:solidFill>
              </a:rPr>
              <a:t> </a:t>
            </a:r>
            <a:r>
              <a:rPr lang="en-US" sz="1600" dirty="0">
                <a:solidFill>
                  <a:srgbClr val="000000"/>
                </a:solidFill>
              </a:rPr>
              <a:t>con </a:t>
            </a:r>
            <a:r>
              <a:rPr lang="en-US" sz="1600" dirty="0" smtClean="0">
                <a:solidFill>
                  <a:srgbClr val="000000"/>
                </a:solidFill>
              </a:rPr>
              <a:t>0 / line </a:t>
            </a:r>
            <a:r>
              <a:rPr lang="en-US" sz="1600" dirty="0" err="1" smtClean="0">
                <a:solidFill>
                  <a:srgbClr val="000000"/>
                </a:solidFill>
              </a:rPr>
              <a:t>vty</a:t>
            </a:r>
            <a:r>
              <a:rPr lang="en-US" sz="1600" dirty="0" smtClean="0">
                <a:solidFill>
                  <a:srgbClr val="000000"/>
                </a:solidFill>
              </a:rPr>
              <a:t> 0 4</a:t>
            </a:r>
            <a:endParaRPr lang="en-US" sz="1600" dirty="0">
              <a:solidFill>
                <a:srgbClr val="000000"/>
              </a:solidFill>
            </a:endParaRPr>
          </a:p>
          <a:p>
            <a:pPr marL="0" indent="0" algn="l"/>
            <a:r>
              <a:rPr lang="en-US" sz="1600" dirty="0">
                <a:solidFill>
                  <a:srgbClr val="000000"/>
                </a:solidFill>
              </a:rPr>
              <a:t> </a:t>
            </a:r>
            <a:r>
              <a:rPr lang="en-US" sz="1600" dirty="0" smtClean="0">
                <a:solidFill>
                  <a:srgbClr val="000000"/>
                </a:solidFill>
              </a:rPr>
              <a:t>	#exec-timeout </a:t>
            </a:r>
            <a:r>
              <a:rPr lang="en-US" sz="1600" dirty="0">
                <a:solidFill>
                  <a:srgbClr val="000000"/>
                </a:solidFill>
              </a:rPr>
              <a:t>7 </a:t>
            </a:r>
            <a:r>
              <a:rPr lang="en-US" sz="1600" dirty="0" smtClean="0">
                <a:solidFill>
                  <a:srgbClr val="000000"/>
                </a:solidFill>
              </a:rPr>
              <a:t>0</a:t>
            </a:r>
          </a:p>
          <a:p>
            <a:pPr marL="0" indent="0" algn="l"/>
            <a:r>
              <a:rPr lang="en-US" sz="1600" smtClean="0">
                <a:solidFill>
                  <a:srgbClr val="000000"/>
                </a:solidFill>
              </a:rPr>
              <a:t>---------------------SSH--------------------------</a:t>
            </a:r>
            <a:endParaRPr lang="en-US" sz="1600" dirty="0">
              <a:solidFill>
                <a:srgbClr val="000000"/>
              </a:solidFill>
            </a:endParaRPr>
          </a:p>
          <a:p>
            <a:pPr marL="0" indent="0" algn="l"/>
            <a:r>
              <a:rPr lang="fr-FR" sz="1600" dirty="0" smtClean="0">
                <a:solidFill>
                  <a:srgbClr val="000000"/>
                </a:solidFill>
              </a:rPr>
              <a:t>(config)#</a:t>
            </a:r>
            <a:r>
              <a:rPr lang="fr-FR" sz="1600" dirty="0" err="1" smtClean="0">
                <a:solidFill>
                  <a:srgbClr val="000000"/>
                </a:solidFill>
              </a:rPr>
              <a:t>hostname</a:t>
            </a:r>
            <a:r>
              <a:rPr lang="fr-FR" sz="1600" dirty="0" smtClean="0">
                <a:solidFill>
                  <a:srgbClr val="000000"/>
                </a:solidFill>
              </a:rPr>
              <a:t> </a:t>
            </a:r>
            <a:r>
              <a:rPr lang="fr-FR" sz="1600" dirty="0" smtClean="0">
                <a:solidFill>
                  <a:srgbClr val="FF0000"/>
                </a:solidFill>
              </a:rPr>
              <a:t>R1</a:t>
            </a:r>
          </a:p>
          <a:p>
            <a:pPr marL="0" indent="0" algn="l"/>
            <a:r>
              <a:rPr lang="fr-FR" sz="1600" dirty="0" smtClean="0">
                <a:solidFill>
                  <a:srgbClr val="000000"/>
                </a:solidFill>
              </a:rPr>
              <a:t>   </a:t>
            </a:r>
            <a:r>
              <a:rPr lang="fr-FR" sz="1600" dirty="0">
                <a:solidFill>
                  <a:srgbClr val="000000"/>
                </a:solidFill>
              </a:rPr>
              <a:t>(config)</a:t>
            </a:r>
            <a:r>
              <a:rPr lang="fr-FR" sz="1600" dirty="0" smtClean="0">
                <a:solidFill>
                  <a:srgbClr val="000000"/>
                </a:solidFill>
              </a:rPr>
              <a:t>#</a:t>
            </a:r>
            <a:r>
              <a:rPr lang="fr-FR" sz="1600" dirty="0" err="1" smtClean="0">
                <a:solidFill>
                  <a:srgbClr val="000000"/>
                </a:solidFill>
              </a:rPr>
              <a:t>ip</a:t>
            </a:r>
            <a:r>
              <a:rPr lang="fr-FR" sz="1600" dirty="0" smtClean="0">
                <a:solidFill>
                  <a:srgbClr val="000000"/>
                </a:solidFill>
              </a:rPr>
              <a:t> </a:t>
            </a:r>
            <a:r>
              <a:rPr lang="fr-FR" sz="1600" dirty="0" err="1" smtClean="0">
                <a:solidFill>
                  <a:srgbClr val="000000"/>
                </a:solidFill>
              </a:rPr>
              <a:t>domain-name</a:t>
            </a:r>
            <a:r>
              <a:rPr lang="fr-FR" sz="1600" dirty="0" smtClean="0">
                <a:solidFill>
                  <a:srgbClr val="000000"/>
                </a:solidFill>
              </a:rPr>
              <a:t> </a:t>
            </a:r>
            <a:r>
              <a:rPr lang="fr-FR" sz="1600" dirty="0" smtClean="0">
                <a:solidFill>
                  <a:srgbClr val="FF0000"/>
                </a:solidFill>
              </a:rPr>
              <a:t>winner</a:t>
            </a:r>
          </a:p>
          <a:p>
            <a:pPr marL="0" indent="0" algn="l"/>
            <a:r>
              <a:rPr lang="fr-FR" sz="1600" dirty="0" smtClean="0">
                <a:solidFill>
                  <a:srgbClr val="000000"/>
                </a:solidFill>
              </a:rPr>
              <a:t>   </a:t>
            </a:r>
            <a:r>
              <a:rPr lang="fr-FR" sz="1600" dirty="0">
                <a:solidFill>
                  <a:srgbClr val="000000"/>
                </a:solidFill>
              </a:rPr>
              <a:t>(config)</a:t>
            </a:r>
            <a:r>
              <a:rPr lang="fr-FR" sz="1600" dirty="0" smtClean="0">
                <a:solidFill>
                  <a:srgbClr val="000000"/>
                </a:solidFill>
              </a:rPr>
              <a:t>#crypto </a:t>
            </a:r>
            <a:r>
              <a:rPr lang="fr-FR" sz="1600" dirty="0">
                <a:solidFill>
                  <a:srgbClr val="000000"/>
                </a:solidFill>
              </a:rPr>
              <a:t>key </a:t>
            </a:r>
            <a:r>
              <a:rPr lang="fr-FR" sz="1600" dirty="0" err="1">
                <a:solidFill>
                  <a:srgbClr val="000000"/>
                </a:solidFill>
              </a:rPr>
              <a:t>generate</a:t>
            </a:r>
            <a:r>
              <a:rPr lang="fr-FR" sz="1600" dirty="0">
                <a:solidFill>
                  <a:srgbClr val="000000"/>
                </a:solidFill>
              </a:rPr>
              <a:t> </a:t>
            </a:r>
            <a:r>
              <a:rPr lang="fr-FR" sz="1600" dirty="0" err="1">
                <a:solidFill>
                  <a:srgbClr val="000000"/>
                </a:solidFill>
              </a:rPr>
              <a:t>rsa</a:t>
            </a:r>
            <a:r>
              <a:rPr lang="fr-FR" sz="1600" dirty="0">
                <a:solidFill>
                  <a:srgbClr val="000000"/>
                </a:solidFill>
              </a:rPr>
              <a:t> </a:t>
            </a:r>
            <a:r>
              <a:rPr lang="fr-FR" sz="1600" dirty="0" err="1">
                <a:solidFill>
                  <a:srgbClr val="000000"/>
                </a:solidFill>
              </a:rPr>
              <a:t>general</a:t>
            </a:r>
            <a:r>
              <a:rPr lang="fr-FR" sz="1600" dirty="0">
                <a:solidFill>
                  <a:srgbClr val="000000"/>
                </a:solidFill>
              </a:rPr>
              <a:t>-keys </a:t>
            </a:r>
            <a:r>
              <a:rPr lang="fr-FR" sz="1600" dirty="0" err="1">
                <a:solidFill>
                  <a:srgbClr val="000000"/>
                </a:solidFill>
              </a:rPr>
              <a:t>modulus</a:t>
            </a:r>
            <a:r>
              <a:rPr lang="fr-FR" sz="1600" dirty="0">
                <a:solidFill>
                  <a:srgbClr val="000000"/>
                </a:solidFill>
              </a:rPr>
              <a:t> </a:t>
            </a:r>
            <a:r>
              <a:rPr lang="fr-FR" sz="1600" dirty="0">
                <a:solidFill>
                  <a:srgbClr val="FF0000"/>
                </a:solidFill>
              </a:rPr>
              <a:t>1024</a:t>
            </a:r>
          </a:p>
          <a:p>
            <a:pPr marL="0" indent="0" algn="l"/>
            <a:r>
              <a:rPr lang="fr-FR" sz="1600" dirty="0">
                <a:solidFill>
                  <a:srgbClr val="000000"/>
                </a:solidFill>
              </a:rPr>
              <a:t>  </a:t>
            </a:r>
            <a:r>
              <a:rPr lang="fr-FR" sz="1600" dirty="0" smtClean="0">
                <a:solidFill>
                  <a:srgbClr val="000000"/>
                </a:solidFill>
              </a:rPr>
              <a:t> </a:t>
            </a:r>
            <a:r>
              <a:rPr lang="fr-FR" sz="1600" dirty="0">
                <a:solidFill>
                  <a:srgbClr val="000000"/>
                </a:solidFill>
              </a:rPr>
              <a:t>(config)</a:t>
            </a:r>
            <a:r>
              <a:rPr lang="fr-FR" sz="1600" dirty="0" smtClean="0">
                <a:solidFill>
                  <a:srgbClr val="000000"/>
                </a:solidFill>
              </a:rPr>
              <a:t>#</a:t>
            </a:r>
            <a:r>
              <a:rPr lang="fr-FR" sz="1600" dirty="0" err="1" smtClean="0">
                <a:solidFill>
                  <a:srgbClr val="000000"/>
                </a:solidFill>
              </a:rPr>
              <a:t>username</a:t>
            </a:r>
            <a:r>
              <a:rPr lang="fr-FR" sz="1600" dirty="0" smtClean="0">
                <a:solidFill>
                  <a:srgbClr val="000000"/>
                </a:solidFill>
              </a:rPr>
              <a:t> </a:t>
            </a:r>
            <a:r>
              <a:rPr lang="fr-FR" sz="1600" dirty="0" smtClean="0">
                <a:solidFill>
                  <a:srgbClr val="FF0000"/>
                </a:solidFill>
              </a:rPr>
              <a:t>admin</a:t>
            </a:r>
            <a:r>
              <a:rPr lang="fr-FR" sz="1600" dirty="0" smtClean="0">
                <a:solidFill>
                  <a:srgbClr val="000000"/>
                </a:solidFill>
              </a:rPr>
              <a:t> </a:t>
            </a:r>
            <a:r>
              <a:rPr lang="fr-FR" sz="1600" dirty="0" err="1">
                <a:solidFill>
                  <a:srgbClr val="000000"/>
                </a:solidFill>
              </a:rPr>
              <a:t>password</a:t>
            </a:r>
            <a:r>
              <a:rPr lang="fr-FR" sz="1600" dirty="0">
                <a:solidFill>
                  <a:srgbClr val="000000"/>
                </a:solidFill>
              </a:rPr>
              <a:t> </a:t>
            </a:r>
            <a:r>
              <a:rPr lang="fr-FR" sz="1600" dirty="0">
                <a:solidFill>
                  <a:srgbClr val="FF0000"/>
                </a:solidFill>
              </a:rPr>
              <a:t>cisco12345</a:t>
            </a:r>
            <a:r>
              <a:rPr lang="fr-FR" sz="1600" dirty="0">
                <a:solidFill>
                  <a:srgbClr val="000000"/>
                </a:solidFill>
              </a:rPr>
              <a:t> </a:t>
            </a:r>
          </a:p>
          <a:p>
            <a:pPr marL="0" indent="0" algn="l"/>
            <a:r>
              <a:rPr lang="fr-FR" sz="1600" dirty="0">
                <a:solidFill>
                  <a:srgbClr val="000000"/>
                </a:solidFill>
              </a:rPr>
              <a:t>  </a:t>
            </a:r>
            <a:r>
              <a:rPr lang="fr-FR" sz="1600" dirty="0" smtClean="0">
                <a:solidFill>
                  <a:srgbClr val="000000"/>
                </a:solidFill>
              </a:rPr>
              <a:t> </a:t>
            </a:r>
            <a:r>
              <a:rPr lang="fr-FR" sz="1600" dirty="0">
                <a:solidFill>
                  <a:srgbClr val="000000"/>
                </a:solidFill>
              </a:rPr>
              <a:t>(config)</a:t>
            </a:r>
            <a:r>
              <a:rPr lang="fr-FR" sz="1600" dirty="0" smtClean="0">
                <a:solidFill>
                  <a:srgbClr val="000000"/>
                </a:solidFill>
              </a:rPr>
              <a:t>#line </a:t>
            </a:r>
            <a:r>
              <a:rPr lang="fr-FR" sz="1600" dirty="0" err="1">
                <a:solidFill>
                  <a:srgbClr val="000000"/>
                </a:solidFill>
              </a:rPr>
              <a:t>vty</a:t>
            </a:r>
            <a:r>
              <a:rPr lang="fr-FR" sz="1600" dirty="0">
                <a:solidFill>
                  <a:srgbClr val="000000"/>
                </a:solidFill>
              </a:rPr>
              <a:t> 0 4</a:t>
            </a:r>
          </a:p>
          <a:p>
            <a:pPr marL="0" indent="0" algn="l"/>
            <a:r>
              <a:rPr lang="fr-FR" sz="1600" dirty="0">
                <a:solidFill>
                  <a:srgbClr val="000000"/>
                </a:solidFill>
              </a:rPr>
              <a:t>  </a:t>
            </a:r>
            <a:r>
              <a:rPr lang="fr-FR" sz="1600" dirty="0" smtClean="0">
                <a:solidFill>
                  <a:srgbClr val="000000"/>
                </a:solidFill>
              </a:rPr>
              <a:t>		transport </a:t>
            </a:r>
            <a:r>
              <a:rPr lang="fr-FR" sz="1600" dirty="0">
                <a:solidFill>
                  <a:srgbClr val="000000"/>
                </a:solidFill>
              </a:rPr>
              <a:t>input </a:t>
            </a:r>
            <a:r>
              <a:rPr lang="fr-FR" sz="1600" dirty="0" err="1">
                <a:solidFill>
                  <a:srgbClr val="000000"/>
                </a:solidFill>
              </a:rPr>
              <a:t>ssh</a:t>
            </a:r>
            <a:r>
              <a:rPr lang="fr-FR" sz="1600" dirty="0">
                <a:solidFill>
                  <a:srgbClr val="000000"/>
                </a:solidFill>
              </a:rPr>
              <a:t> </a:t>
            </a:r>
          </a:p>
          <a:p>
            <a:pPr marL="0" indent="0" algn="l"/>
            <a:r>
              <a:rPr lang="fr-FR" sz="1600" dirty="0">
                <a:solidFill>
                  <a:srgbClr val="000000"/>
                </a:solidFill>
              </a:rPr>
              <a:t>  </a:t>
            </a:r>
            <a:r>
              <a:rPr lang="fr-FR" sz="1600" dirty="0" smtClean="0">
                <a:solidFill>
                  <a:srgbClr val="000000"/>
                </a:solidFill>
              </a:rPr>
              <a:t>		login </a:t>
            </a:r>
            <a:r>
              <a:rPr lang="fr-FR" sz="1600" dirty="0">
                <a:solidFill>
                  <a:srgbClr val="000000"/>
                </a:solidFill>
              </a:rPr>
              <a:t>local </a:t>
            </a:r>
          </a:p>
          <a:p>
            <a:pPr marL="0" indent="0" algn="l"/>
            <a:r>
              <a:rPr lang="fr-FR" sz="1600" dirty="0">
                <a:solidFill>
                  <a:srgbClr val="000000"/>
                </a:solidFill>
              </a:rPr>
              <a:t>  </a:t>
            </a:r>
            <a:r>
              <a:rPr lang="fr-FR" sz="1600" dirty="0" smtClean="0">
                <a:solidFill>
                  <a:srgbClr val="000000"/>
                </a:solidFill>
              </a:rPr>
              <a:t>		exit</a:t>
            </a:r>
            <a:endParaRPr lang="en-US" sz="1400" dirty="0">
              <a:solidFill>
                <a:srgbClr val="000000"/>
              </a:solidFill>
            </a:endParaRPr>
          </a:p>
        </p:txBody>
      </p:sp>
    </p:spTree>
    <p:extLst>
      <p:ext uri="{BB962C8B-B14F-4D97-AF65-F5344CB8AC3E}">
        <p14:creationId xmlns:p14="http://schemas.microsoft.com/office/powerpoint/2010/main" val="256505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Sécurité de périphérique</a:t>
            </a:r>
            <a:r>
              <a:rPr lang="en-US" dirty="0"/>
              <a:t/>
            </a:r>
            <a:br>
              <a:rPr lang="en-US" dirty="0"/>
            </a:br>
            <a:r>
              <a:rPr lang="fr-FR" sz="2400"/>
              <a:t>Désactiver les services inutilisés</a:t>
            </a:r>
          </a:p>
        </p:txBody>
      </p:sp>
      <p:sp>
        <p:nvSpPr>
          <p:cNvPr id="5" name="Content Placeholder 4">
            <a:extLst>
              <a:ext uri="{FF2B5EF4-FFF2-40B4-BE49-F238E27FC236}">
                <a16:creationId xmlns:a16="http://schemas.microsoft.com/office/drawing/2014/main" id="{0425FF23-EB6E-8346-A070-6A969A994128}"/>
              </a:ext>
            </a:extLst>
          </p:cNvPr>
          <p:cNvSpPr>
            <a:spLocks noGrp="1"/>
          </p:cNvSpPr>
          <p:nvPr>
            <p:ph idx="1"/>
          </p:nvPr>
        </p:nvSpPr>
        <p:spPr>
          <a:xfrm>
            <a:off x="142876" y="763736"/>
            <a:ext cx="8611844" cy="3657998"/>
          </a:xfrm>
        </p:spPr>
        <p:txBody>
          <a:bodyPr/>
          <a:lstStyle/>
          <a:p>
            <a:pPr marL="0" indent="0" algn="l" rtl="0"/>
            <a:r>
              <a:rPr lang="fr-FR" sz="1800">
                <a:solidFill>
                  <a:srgbClr val="000000"/>
                </a:solidFill>
              </a:rPr>
              <a:t>Les routeurs et commutateurs Cisco démarrent avec une liste de services actifs qui peuvent ou non être requis dans votre réseau. Désactivez tous les services inutilisés pour préserver les ressources système, telles que les cycles CPU et la RAM, et empêcher les acteurs de menaces d'exploiter ces services. </a:t>
            </a:r>
          </a:p>
          <a:p>
            <a:pPr marL="342900" indent="-342900" algn="l" rtl="0">
              <a:buFont typeface="Arial" panose="020B0604020202020204" pitchFamily="34" charset="0"/>
              <a:buChar char="•"/>
            </a:pPr>
            <a:r>
              <a:rPr lang="fr-FR" sz="1800">
                <a:solidFill>
                  <a:srgbClr val="000000"/>
                </a:solidFill>
              </a:rPr>
              <a:t>Le type de services activés par défaut varie en fonction de la version d'IOS. Par exemple, IOS-XE n'a généralement que les ports HTTPS et DHCP ouverts. Vous pouvez vérifier cela avec la commande </a:t>
            </a:r>
            <a:r>
              <a:rPr lang="fr-FR" sz="1800" b="1">
                <a:solidFill>
                  <a:srgbClr val="000000"/>
                </a:solidFill>
              </a:rPr>
              <a:t>show ip ports all</a:t>
            </a:r>
            <a:r>
              <a:rPr lang="fr-FR" sz="1800">
                <a:solidFill>
                  <a:srgbClr val="000000"/>
                </a:solidFill>
              </a:rPr>
              <a:t> .</a:t>
            </a:r>
          </a:p>
          <a:p>
            <a:pPr marL="342900" indent="-342900" algn="l" rtl="0">
              <a:buFont typeface="Arial" panose="020B0604020202020204" pitchFamily="34" charset="0"/>
              <a:buChar char="•"/>
            </a:pPr>
            <a:r>
              <a:rPr lang="fr-FR" sz="1800">
                <a:solidFill>
                  <a:srgbClr val="000000"/>
                </a:solidFill>
              </a:rPr>
              <a:t>Les versions IOS antérieures à IOS-XE utilisent la commande </a:t>
            </a:r>
            <a:r>
              <a:rPr lang="fr-FR" sz="1800" b="1">
                <a:solidFill>
                  <a:srgbClr val="000000"/>
                </a:solidFill>
              </a:rPr>
              <a:t>show control-plane host open-ports</a:t>
            </a:r>
            <a:r>
              <a:rPr lang="fr-FR" sz="1800">
                <a:solidFill>
                  <a:srgbClr val="000000"/>
                </a:solidFill>
              </a:rPr>
              <a:t> . </a:t>
            </a:r>
          </a:p>
        </p:txBody>
      </p:sp>
    </p:spTree>
    <p:extLst>
      <p:ext uri="{BB962C8B-B14F-4D97-AF65-F5344CB8AC3E}">
        <p14:creationId xmlns:p14="http://schemas.microsoft.com/office/powerpoint/2010/main" val="1874210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fr-FR" sz="1400">
                <a:latin typeface="Arial" charset="0"/>
              </a:rPr>
              <a:t>Module pratique et questionnaire</a:t>
            </a:r>
            <a:r>
              <a:rPr lang="en-US" dirty="0">
                <a:latin typeface="Arial" charset="0"/>
              </a:rPr>
              <a:t/>
            </a:r>
            <a:br>
              <a:rPr lang="en-US" dirty="0">
                <a:latin typeface="Arial" charset="0"/>
              </a:rPr>
            </a:br>
            <a:r>
              <a:rPr lang="fr-FR">
                <a:latin typeface="Arial" charset="0"/>
              </a:rPr>
              <a:t>Qu'est-ce que j'ai appris dans ce module?</a:t>
            </a:r>
          </a:p>
        </p:txBody>
      </p:sp>
      <p:sp>
        <p:nvSpPr>
          <p:cNvPr id="3" name="Content Placeholder 2">
            <a:extLst>
              <a:ext uri="{FF2B5EF4-FFF2-40B4-BE49-F238E27FC236}">
                <a16:creationId xmlns:a16="http://schemas.microsoft.com/office/drawing/2014/main" id="{17413907-4807-1B49-B489-9746A3749D2D}"/>
              </a:ext>
            </a:extLst>
          </p:cNvPr>
          <p:cNvSpPr>
            <a:spLocks noGrp="1"/>
          </p:cNvSpPr>
          <p:nvPr>
            <p:ph idx="1"/>
          </p:nvPr>
        </p:nvSpPr>
        <p:spPr/>
        <p:txBody>
          <a:bodyPr/>
          <a:lstStyle/>
          <a:p>
            <a:pPr rtl="0">
              <a:spcBef>
                <a:spcPts val="0"/>
              </a:spcBef>
              <a:spcAft>
                <a:spcPts val="0"/>
              </a:spcAft>
              <a:buFont typeface="Arial" panose="020B0604020202020204" pitchFamily="34" charset="0"/>
              <a:buChar char="•"/>
            </a:pPr>
            <a:r>
              <a:rPr lang="fr-FR" sz="1400" dirty="0"/>
              <a:t>Si l'acteur de menace accède au réseau, quatre types de menaces sont possibles : le vol d'informations, l'usurpation d'identité, la perte ou la manipulation de données et l'interruption de service. </a:t>
            </a:r>
          </a:p>
          <a:p>
            <a:pPr rtl="0">
              <a:spcBef>
                <a:spcPts val="0"/>
              </a:spcBef>
              <a:spcAft>
                <a:spcPts val="0"/>
              </a:spcAft>
              <a:buFont typeface="Arial" panose="020B0604020202020204" pitchFamily="34" charset="0"/>
              <a:buChar char="•"/>
            </a:pPr>
            <a:r>
              <a:rPr lang="fr-FR" sz="1400" dirty="0"/>
              <a:t>Trois vulnérabilités principales relatives à la technologie, à la configuration et à la politique de sécurité </a:t>
            </a:r>
          </a:p>
          <a:p>
            <a:pPr rtl="0">
              <a:spcBef>
                <a:spcPts val="0"/>
              </a:spcBef>
              <a:spcAft>
                <a:spcPts val="0"/>
              </a:spcAft>
              <a:buFont typeface="Arial" panose="020B0604020202020204" pitchFamily="34" charset="0"/>
              <a:buChar char="•"/>
            </a:pPr>
            <a:r>
              <a:rPr lang="fr-FR" sz="1400" dirty="0"/>
              <a:t>Les quatre catégories de menaces physiques sont : le matériel, l'environnement, l'électricité et la maintenance.</a:t>
            </a:r>
          </a:p>
          <a:p>
            <a:pPr rtl="0">
              <a:spcBef>
                <a:spcPts val="0"/>
              </a:spcBef>
              <a:spcAft>
                <a:spcPts val="0"/>
              </a:spcAft>
              <a:buFont typeface="Arial" panose="020B0604020202020204" pitchFamily="34" charset="0"/>
              <a:buChar char="•"/>
            </a:pPr>
            <a:r>
              <a:rPr lang="fr-FR" sz="1400" dirty="0"/>
              <a:t>Malware est l'abréviation de logiciel malveillant. Il s'agit d'un code ou d'un logiciel spécifiquement conçu pour endommager, perturber, voler ou infliger une action "mauvaise" ou illégitime sur des données, des hôtes ou des réseaux. Les virus, les vers et les chevaux de Troie sont des types de logiciels malveillants. </a:t>
            </a:r>
          </a:p>
          <a:p>
            <a:pPr rtl="0">
              <a:spcBef>
                <a:spcPts val="0"/>
              </a:spcBef>
              <a:spcAft>
                <a:spcPts val="0"/>
              </a:spcAft>
              <a:buFont typeface="Arial" panose="020B0604020202020204" pitchFamily="34" charset="0"/>
              <a:buChar char="•"/>
            </a:pPr>
            <a:r>
              <a:rPr lang="fr-FR" sz="1400" dirty="0"/>
              <a:t>Les attaques de réseau peuvent être classées en trois grandes catégories : reconnaissance, accès et déni de service. </a:t>
            </a:r>
          </a:p>
          <a:p>
            <a:pPr rtl="0">
              <a:spcBef>
                <a:spcPts val="0"/>
              </a:spcBef>
              <a:spcAft>
                <a:spcPts val="0"/>
              </a:spcAft>
              <a:buFont typeface="Arial" panose="020B0604020202020204" pitchFamily="34" charset="0"/>
              <a:buChar char="•"/>
            </a:pPr>
            <a:r>
              <a:rPr lang="fr-FR" sz="1400" dirty="0"/>
              <a:t>Pour atténuer les attaques réseau, vous devez d'abord sécuriser les périphériques, y compris les routeurs, les commutateurs, les serveurs et les hôtes. La plupart des organisations utilisent une approche défensive en matière de sécurité. Cela nécessite une combinaison de périphériques réseau et de services fonctionnant ensemble. </a:t>
            </a:r>
          </a:p>
          <a:p>
            <a:pPr rtl="0">
              <a:spcBef>
                <a:spcPts val="0"/>
              </a:spcBef>
              <a:spcAft>
                <a:spcPts val="0"/>
              </a:spcAft>
              <a:buFont typeface="Arial" panose="020B0604020202020204" pitchFamily="34" charset="0"/>
              <a:buChar char="•"/>
            </a:pPr>
            <a:r>
              <a:rPr lang="fr-FR" sz="1400" dirty="0"/>
              <a:t>Plusieurs périphériques et services de sécurité sont mis en œuvre pour protéger les utilisateurs et les ressources d'une organisation contre les menaces TCP/IP : VPN, pare-feu ASA, IPS, ESA/WSA et serveur AAA. </a:t>
            </a:r>
          </a:p>
        </p:txBody>
      </p:sp>
    </p:spTree>
    <p:custDataLst>
      <p:tags r:id="rId1"/>
    </p:custDataLst>
    <p:extLst>
      <p:ext uri="{BB962C8B-B14F-4D97-AF65-F5344CB8AC3E}">
        <p14:creationId xmlns:p14="http://schemas.microsoft.com/office/powerpoint/2010/main" val="1531376889"/>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fr-FR" sz="1400">
                <a:latin typeface="Arial" charset="0"/>
              </a:rPr>
              <a:t>Module pratique et questionnaire</a:t>
            </a:r>
            <a:r>
              <a:rPr lang="en-US" dirty="0">
                <a:latin typeface="Arial" charset="0"/>
              </a:rPr>
              <a:t/>
            </a:r>
            <a:br>
              <a:rPr lang="en-US" dirty="0">
                <a:latin typeface="Arial" charset="0"/>
              </a:rPr>
            </a:br>
            <a:r>
              <a:rPr lang="fr-FR">
                <a:latin typeface="Arial" charset="0"/>
              </a:rPr>
              <a:t>Qu'est-ce que j'ai appris dans ce module? (Suite)</a:t>
            </a:r>
          </a:p>
        </p:txBody>
      </p:sp>
      <p:sp>
        <p:nvSpPr>
          <p:cNvPr id="3" name="Content Placeholder 2">
            <a:extLst>
              <a:ext uri="{FF2B5EF4-FFF2-40B4-BE49-F238E27FC236}">
                <a16:creationId xmlns:a16="http://schemas.microsoft.com/office/drawing/2014/main" id="{17413907-4807-1B49-B489-9746A3749D2D}"/>
              </a:ext>
            </a:extLst>
          </p:cNvPr>
          <p:cNvSpPr>
            <a:spLocks noGrp="1"/>
          </p:cNvSpPr>
          <p:nvPr>
            <p:ph idx="1"/>
          </p:nvPr>
        </p:nvSpPr>
        <p:spPr/>
        <p:txBody>
          <a:bodyPr/>
          <a:lstStyle/>
          <a:p>
            <a:pPr rtl="0">
              <a:spcBef>
                <a:spcPts val="0"/>
              </a:spcBef>
              <a:spcAft>
                <a:spcPts val="0"/>
              </a:spcAft>
              <a:buFont typeface="Arial" panose="020B0604020202020204" pitchFamily="34" charset="0"/>
              <a:buChar char="•"/>
            </a:pPr>
            <a:r>
              <a:rPr lang="fr-FR" sz="1400" dirty="0"/>
              <a:t>Les périphériques d'infrastructure doivent avoir des sauvegardes de fichiers de configuration et d'images IOS sur un serveur FTP ou similaire. Si l'ordinateur ou un matériel de routeur échoue, les données ou la configuration peuvent être restaurées à l'aide de la copie de sauvegarde. </a:t>
            </a:r>
          </a:p>
          <a:p>
            <a:pPr rtl="0">
              <a:spcBef>
                <a:spcPts val="0"/>
              </a:spcBef>
              <a:spcAft>
                <a:spcPts val="0"/>
              </a:spcAft>
              <a:buFont typeface="Arial" panose="020B0604020202020204" pitchFamily="34" charset="0"/>
              <a:buChar char="•"/>
            </a:pPr>
            <a:r>
              <a:rPr lang="fr-FR" sz="1400" dirty="0"/>
              <a:t>La meilleure façon de limiter les risques d'attaque de ver est de télécharger les mises à jour de sécurité du fournisseur du système d'exploitation et d'appliquer des correctifs sur tous les systèmes vulnérables. Pour gérer les correctifs de sécurité critiques, assurez-vous que tous les systèmes finaux téléchargent automatiquement les mises à jour. </a:t>
            </a:r>
          </a:p>
          <a:p>
            <a:pPr rtl="0">
              <a:spcBef>
                <a:spcPts val="0"/>
              </a:spcBef>
              <a:spcAft>
                <a:spcPts val="0"/>
              </a:spcAft>
              <a:buFont typeface="Arial" panose="020B0604020202020204" pitchFamily="34" charset="0"/>
              <a:buChar char="•"/>
            </a:pPr>
            <a:r>
              <a:rPr lang="fr-FR" sz="1400" dirty="0"/>
              <a:t>Ces services permettent de contrôler les utilisateurs autorisés à accéder à un réseau (authentification), ce que ces derniers peuvent faire lorsqu'ils sont connectés (autorisation) et les actions qu'ils exécutent lors de l'accès au réseau (gestion des comptes). </a:t>
            </a:r>
          </a:p>
          <a:p>
            <a:pPr rtl="0">
              <a:spcBef>
                <a:spcPts val="0"/>
              </a:spcBef>
              <a:spcAft>
                <a:spcPts val="0"/>
              </a:spcAft>
              <a:buFont typeface="Arial" panose="020B0604020202020204" pitchFamily="34" charset="0"/>
              <a:buChar char="•"/>
            </a:pPr>
            <a:r>
              <a:rPr lang="fr-FR" sz="1400" dirty="0"/>
              <a:t>Un pare-feu se trouve entre deux réseaux, ou plus, et contrôle le trafic entre eux tout en contribuant à interdire les accès non autorisés. </a:t>
            </a:r>
          </a:p>
          <a:p>
            <a:pPr rtl="0">
              <a:spcBef>
                <a:spcPts val="0"/>
              </a:spcBef>
              <a:spcAft>
                <a:spcPts val="0"/>
              </a:spcAft>
              <a:buFont typeface="Arial" panose="020B0604020202020204" pitchFamily="34" charset="0"/>
              <a:buChar char="•"/>
            </a:pPr>
            <a:r>
              <a:rPr lang="fr-FR" sz="1400" dirty="0"/>
              <a:t>La sécurisation des terminaux est essentielle à la sécurité du réseau. Une entreprise doit avoir mis en place des politiques bien documentées, qui peuvent inclure l'utilisation d'un logiciel antivirus et la prévention des intrusions sur l'hôte. Des solutions plus complètes de sécurisation des terminaux reposent sur le contrôle de l'accès au réseau.</a:t>
            </a:r>
          </a:p>
          <a:p>
            <a:endParaRPr lang="en-US" sz="1100"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fr-FR">
                <a:solidFill>
                  <a:schemeClr val="accent5">
                    <a:lumMod val="40000"/>
                    <a:lumOff val="60000"/>
                  </a:schemeClr>
                </a:solidFill>
              </a:rPr>
              <a:t>16.1 Menaces et vulnérabilités de la sécurité</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fr-FR" sz="1400">
                <a:latin typeface="Arial" charset="0"/>
              </a:rPr>
              <a:t>Module pratique et questionnaire</a:t>
            </a:r>
            <a:r>
              <a:rPr lang="en-US" dirty="0">
                <a:latin typeface="Arial" charset="0"/>
              </a:rPr>
              <a:t/>
            </a:r>
            <a:br>
              <a:rPr lang="en-US" dirty="0">
                <a:latin typeface="Arial" charset="0"/>
              </a:rPr>
            </a:br>
            <a:r>
              <a:rPr lang="fr-FR">
                <a:latin typeface="Arial" charset="0"/>
              </a:rPr>
              <a:t>Qu'est-ce que j'ai appris dans ce module? (Suite)</a:t>
            </a:r>
          </a:p>
        </p:txBody>
      </p:sp>
      <p:sp>
        <p:nvSpPr>
          <p:cNvPr id="3" name="Content Placeholder 2">
            <a:extLst>
              <a:ext uri="{FF2B5EF4-FFF2-40B4-BE49-F238E27FC236}">
                <a16:creationId xmlns:a16="http://schemas.microsoft.com/office/drawing/2014/main" id="{17413907-4807-1B49-B489-9746A3749D2D}"/>
              </a:ext>
            </a:extLst>
          </p:cNvPr>
          <p:cNvSpPr>
            <a:spLocks noGrp="1"/>
          </p:cNvSpPr>
          <p:nvPr>
            <p:ph idx="1"/>
          </p:nvPr>
        </p:nvSpPr>
        <p:spPr/>
        <p:txBody>
          <a:bodyPr/>
          <a:lstStyle/>
          <a:p>
            <a:pPr rtl="0">
              <a:spcBef>
                <a:spcPts val="0"/>
              </a:spcBef>
              <a:spcAft>
                <a:spcPts val="0"/>
              </a:spcAft>
              <a:buFont typeface="Arial" panose="020B0604020202020204" pitchFamily="34" charset="0"/>
              <a:buChar char="•"/>
            </a:pPr>
            <a:r>
              <a:rPr lang="fr-FR" sz="1600"/>
              <a:t>Pour les routeurs Cisco, la fonction AutoSecure de Cisco peut être utilisée pour aider à sécuriser le système. Pour la plupart des systèmes d'exploitation, les noms d'utilisateur et mots de passe par défaut doivent être modifiés immédiatement, l'accès aux ressources système devrait être limité aux personnes autorisées à utiliser ces ressources, et tous les services et applications inutiles devraient être désactivés et désinstallés si possible. </a:t>
            </a:r>
          </a:p>
          <a:p>
            <a:pPr rtl="0">
              <a:spcBef>
                <a:spcPts val="0"/>
              </a:spcBef>
              <a:spcAft>
                <a:spcPts val="0"/>
              </a:spcAft>
              <a:buFont typeface="Arial" panose="020B0604020202020204" pitchFamily="34" charset="0"/>
              <a:buChar char="•"/>
            </a:pPr>
            <a:r>
              <a:rPr lang="fr-FR" sz="1600"/>
              <a:t>Pour protéger les périphériques réseau, il est important d'utiliser des mots de passe forts. Une phrase de passe est souvent plus facile à retenir qu'un simple mot de passe. Elle est également plus longue et plus difficile à deviner. </a:t>
            </a:r>
          </a:p>
          <a:p>
            <a:pPr rtl="0">
              <a:spcBef>
                <a:spcPts val="0"/>
              </a:spcBef>
              <a:spcAft>
                <a:spcPts val="0"/>
              </a:spcAft>
              <a:buFont typeface="Arial" panose="020B0604020202020204" pitchFamily="34" charset="0"/>
              <a:buChar char="•"/>
            </a:pPr>
            <a:r>
              <a:rPr lang="fr-FR" sz="1600"/>
              <a:t>Pour les routeurs et les commutateurs, chiffrez tous les mots de passe en texte clair, définissez une longueur de mot de passe minimale acceptable, dissuadez les attaques de deviner par mot de passe par force brute et désactivez un accès en mode EXEC privilégié inactif après une durée spécifiée.</a:t>
            </a:r>
          </a:p>
          <a:p>
            <a:pPr rtl="0">
              <a:spcBef>
                <a:spcPts val="0"/>
              </a:spcBef>
              <a:spcAft>
                <a:spcPts val="0"/>
              </a:spcAft>
              <a:buFont typeface="Arial" panose="020B0604020202020204" pitchFamily="34" charset="0"/>
              <a:buChar char="•"/>
            </a:pPr>
            <a:r>
              <a:rPr lang="fr-FR" sz="1600"/>
              <a:t>Configurez les périphériques appropriés pour prendre en charge SSH et désactivez les services inutilisés.</a:t>
            </a:r>
          </a:p>
          <a:p>
            <a:endParaRPr lang="en-US" sz="1200" dirty="0"/>
          </a:p>
        </p:txBody>
      </p:sp>
    </p:spTree>
    <p:custDataLst>
      <p:tags r:id="rId1"/>
    </p:custDataLst>
    <p:extLst>
      <p:ext uri="{BB962C8B-B14F-4D97-AF65-F5344CB8AC3E}">
        <p14:creationId xmlns:p14="http://schemas.microsoft.com/office/powerpoint/2010/main" val="783294431"/>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31869"/>
            <a:ext cx="9144000" cy="609056"/>
          </a:xfrm>
        </p:spPr>
        <p:txBody>
          <a:bodyPr/>
          <a:lstStyle/>
          <a:p>
            <a:pPr rtl="0" eaLnBrk="1" hangingPunct="1"/>
            <a:r>
              <a:rPr lang="fr-FR" sz="1400">
                <a:latin typeface="Arial" charset="0"/>
              </a:rPr>
              <a:t>Module 16: Network Security Fundamentals</a:t>
            </a:r>
            <a:r>
              <a:rPr lang="en-US" dirty="0">
                <a:latin typeface="Arial" charset="0"/>
              </a:rPr>
              <a:t/>
            </a:r>
            <a:br>
              <a:rPr lang="en-US" dirty="0">
                <a:latin typeface="Arial" charset="0"/>
              </a:rPr>
            </a:br>
            <a:r>
              <a:rPr lang="fr-FR">
                <a:latin typeface="Arial" charset="0"/>
              </a:rPr>
              <a:t>New Terms and Commands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239315" y="588237"/>
            <a:ext cx="4046935" cy="4125482"/>
          </a:xfrm>
          <a:ln>
            <a:solidFill>
              <a:schemeClr val="tx1">
                <a:lumMod val="50000"/>
              </a:schemeClr>
            </a:solidFill>
          </a:ln>
        </p:spPr>
        <p:txBody>
          <a:bodyPr/>
          <a:lstStyle/>
          <a:p>
            <a:pPr rtl="0">
              <a:buFont typeface="Arial" panose="020B0604020202020204" pitchFamily="34" charset="0"/>
              <a:buChar char="•"/>
            </a:pPr>
            <a:r>
              <a:rPr lang="fr-FR" sz="1600"/>
              <a:t>threat actor</a:t>
            </a:r>
          </a:p>
          <a:p>
            <a:pPr rtl="0">
              <a:buFont typeface="Arial" panose="020B0604020202020204" pitchFamily="34" charset="0"/>
              <a:buChar char="•"/>
            </a:pPr>
            <a:r>
              <a:rPr lang="fr-FR" sz="1600"/>
              <a:t>malware</a:t>
            </a:r>
          </a:p>
          <a:p>
            <a:pPr rtl="0">
              <a:buFont typeface="Arial" panose="020B0604020202020204" pitchFamily="34" charset="0"/>
              <a:buChar char="•"/>
            </a:pPr>
            <a:r>
              <a:rPr lang="fr-FR" sz="1600"/>
              <a:t>reconnaissance attacks</a:t>
            </a:r>
          </a:p>
          <a:p>
            <a:pPr rtl="0">
              <a:buFont typeface="Arial" panose="020B0604020202020204" pitchFamily="34" charset="0"/>
              <a:buChar char="•"/>
            </a:pPr>
            <a:r>
              <a:rPr lang="fr-FR" sz="1600"/>
              <a:t>access attacks</a:t>
            </a:r>
          </a:p>
          <a:p>
            <a:pPr rtl="0">
              <a:buFont typeface="Arial" panose="020B0604020202020204" pitchFamily="34" charset="0"/>
              <a:buChar char="•"/>
            </a:pPr>
            <a:r>
              <a:rPr lang="fr-FR" sz="1600"/>
              <a:t>defense-in-depth</a:t>
            </a:r>
          </a:p>
          <a:p>
            <a:pPr rtl="0">
              <a:buFont typeface="Arial" panose="020B0604020202020204" pitchFamily="34" charset="0"/>
              <a:buChar char="•"/>
            </a:pPr>
            <a:r>
              <a:rPr lang="fr-FR" sz="1600"/>
              <a:t>authentication, authorization, and accounting (AAA)</a:t>
            </a:r>
          </a:p>
          <a:p>
            <a:pPr rtl="0">
              <a:buFont typeface="Arial" panose="020B0604020202020204" pitchFamily="34" charset="0"/>
              <a:buChar char="•"/>
            </a:pPr>
            <a:r>
              <a:rPr lang="fr-FR" sz="1600"/>
              <a:t>demilitarized zone (DMZ)</a:t>
            </a:r>
          </a:p>
          <a:p>
            <a:pPr rtl="0">
              <a:buFont typeface="Arial" panose="020B0604020202020204" pitchFamily="34" charset="0"/>
              <a:buChar char="•"/>
            </a:pPr>
            <a:r>
              <a:rPr lang="fr-FR" sz="1600"/>
              <a:t>Cisco AutoSecure</a:t>
            </a:r>
          </a:p>
          <a:p>
            <a:pPr rtl="0">
              <a:buFont typeface="Arial" panose="020B0604020202020204" pitchFamily="34" charset="0"/>
              <a:buChar char="•"/>
            </a:pPr>
            <a:r>
              <a:rPr lang="fr-FR" sz="1600"/>
              <a:t>passphrase</a:t>
            </a:r>
          </a:p>
          <a:p>
            <a:pPr marL="0" indent="0">
              <a:buNone/>
            </a:pPr>
            <a:endParaRPr lang="en-US" sz="1600" dirty="0"/>
          </a:p>
          <a:p>
            <a:pPr marL="0" indent="0">
              <a:buNone/>
            </a:pPr>
            <a:endParaRPr lang="en-US" sz="1600" dirty="0"/>
          </a:p>
        </p:txBody>
      </p:sp>
      <p:sp>
        <p:nvSpPr>
          <p:cNvPr id="4" name="Content Placeholder 2">
            <a:extLst>
              <a:ext uri="{FF2B5EF4-FFF2-40B4-BE49-F238E27FC236}">
                <a16:creationId xmlns:a16="http://schemas.microsoft.com/office/drawing/2014/main" id="{17310FB2-2675-6243-8961-B699776A281B}"/>
              </a:ext>
            </a:extLst>
          </p:cNvPr>
          <p:cNvSpPr txBox="1">
            <a:spLocks/>
          </p:cNvSpPr>
          <p:nvPr/>
        </p:nvSpPr>
        <p:spPr bwMode="auto">
          <a:xfrm>
            <a:off x="4373162" y="588237"/>
            <a:ext cx="4427935" cy="412548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buFont typeface="Arial" panose="020B0604020202020204" pitchFamily="34" charset="0"/>
              <a:buChar char="•"/>
            </a:pPr>
            <a:r>
              <a:rPr lang="fr-FR" sz="1600" b="1"/>
              <a:t>service password-encryption</a:t>
            </a:r>
          </a:p>
          <a:p>
            <a:pPr rtl="0">
              <a:buFont typeface="Arial" panose="020B0604020202020204" pitchFamily="34" charset="0"/>
              <a:buChar char="•"/>
            </a:pPr>
            <a:r>
              <a:rPr lang="fr-FR" sz="1600" b="1"/>
              <a:t>security passwords min-length </a:t>
            </a:r>
          </a:p>
          <a:p>
            <a:pPr rtl="0">
              <a:buFont typeface="Arial" panose="020B0604020202020204" pitchFamily="34" charset="0"/>
              <a:buChar char="•"/>
            </a:pPr>
            <a:r>
              <a:rPr lang="fr-FR" sz="1600" b="1"/>
              <a:t>login block-for</a:t>
            </a:r>
          </a:p>
          <a:p>
            <a:pPr rtl="0">
              <a:buFont typeface="Arial" panose="020B0604020202020204" pitchFamily="34" charset="0"/>
              <a:buChar char="•"/>
            </a:pPr>
            <a:r>
              <a:rPr lang="fr-FR" sz="1600" b="1"/>
              <a:t>exec-timeout</a:t>
            </a:r>
          </a:p>
          <a:p>
            <a:pPr rtl="0">
              <a:buFont typeface="Arial" panose="020B0604020202020204" pitchFamily="34" charset="0"/>
              <a:buChar char="•"/>
            </a:pPr>
            <a:r>
              <a:rPr lang="fr-FR" sz="1600" b="1"/>
              <a:t>crypto key generate rsa general-keys modulus</a:t>
            </a:r>
          </a:p>
          <a:p>
            <a:pPr rtl="0">
              <a:buFont typeface="Arial" panose="020B0604020202020204" pitchFamily="34" charset="0"/>
              <a:buChar char="•"/>
            </a:pPr>
            <a:r>
              <a:rPr lang="fr-FR" sz="1600" b="1"/>
              <a:t>username</a:t>
            </a:r>
            <a:r>
              <a:rPr lang="fr-FR" sz="1600"/>
              <a:t> </a:t>
            </a:r>
            <a:r>
              <a:rPr lang="fr-FR" sz="1600" b="1"/>
              <a:t>password | secret </a:t>
            </a:r>
          </a:p>
          <a:p>
            <a:pPr rtl="0">
              <a:buFont typeface="Arial" panose="020B0604020202020204" pitchFamily="34" charset="0"/>
              <a:buChar char="•"/>
            </a:pPr>
            <a:r>
              <a:rPr lang="fr-FR" sz="1600" b="1"/>
              <a:t>login local</a:t>
            </a:r>
          </a:p>
          <a:p>
            <a:pPr rtl="0">
              <a:buFont typeface="Arial" panose="020B0604020202020204" pitchFamily="34" charset="0"/>
              <a:buChar char="•"/>
            </a:pPr>
            <a:r>
              <a:rPr lang="fr-FR" sz="1600" b="1"/>
              <a:t>transport input ssh</a:t>
            </a:r>
          </a:p>
          <a:p>
            <a:pPr rtl="0">
              <a:buFont typeface="Arial" panose="020B0604020202020204" pitchFamily="34" charset="0"/>
              <a:buChar char="•"/>
            </a:pPr>
            <a:r>
              <a:rPr lang="fr-FR" sz="1600" b="1"/>
              <a:t>show ip ports all</a:t>
            </a:r>
          </a:p>
          <a:p>
            <a:pPr rtl="0">
              <a:buFont typeface="Arial" panose="020B0604020202020204" pitchFamily="34" charset="0"/>
              <a:buChar char="•"/>
            </a:pPr>
            <a:r>
              <a:rPr lang="fr-FR" sz="1600" b="1"/>
              <a:t>show control-plan host open-ports</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pPr rtl="0"/>
            <a:r>
              <a:rPr lang="fr-FR">
                <a:solidFill>
                  <a:schemeClr val="accent5">
                    <a:lumMod val="40000"/>
                    <a:lumOff val="60000"/>
                  </a:schemeClr>
                </a:solidFill>
              </a:rPr>
              <a:t>Module 17 : Construire un petit réseau</a:t>
            </a:r>
          </a:p>
        </p:txBody>
      </p:sp>
      <p:sp>
        <p:nvSpPr>
          <p:cNvPr id="7" name="Subtitle 6"/>
          <p:cNvSpPr>
            <a:spLocks noGrp="1"/>
          </p:cNvSpPr>
          <p:nvPr>
            <p:ph type="subTitle" idx="1"/>
          </p:nvPr>
        </p:nvSpPr>
        <p:spPr>
          <a:xfrm>
            <a:off x="469497" y="3809526"/>
            <a:ext cx="2368954" cy="902174"/>
          </a:xfrm>
        </p:spPr>
        <p:txBody>
          <a:bodyPr/>
          <a:lstStyle/>
          <a:p>
            <a:pPr rtl="0"/>
            <a:r>
              <a:rPr lang="fr-FR">
                <a:solidFill>
                  <a:schemeClr val="accent5">
                    <a:lumMod val="40000"/>
                    <a:lumOff val="60000"/>
                  </a:schemeClr>
                </a:solidFill>
              </a:rPr>
              <a:t>Présentation des réseaux V7.0 (ITN)</a:t>
            </a:r>
          </a:p>
          <a:p>
            <a:endParaRPr lang="en-US" dirty="0"/>
          </a:p>
        </p:txBody>
      </p:sp>
    </p:spTree>
    <p:custDataLst>
      <p:tags r:id="rId1"/>
    </p:custDataLst>
    <p:extLst>
      <p:ext uri="{BB962C8B-B14F-4D97-AF65-F5344CB8AC3E}">
        <p14:creationId xmlns:p14="http://schemas.microsoft.com/office/powerpoint/2010/main" val="2157638940"/>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fr-FR"/>
              <a:t>Objectifs du module</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614217"/>
            <a:ext cx="8853286" cy="757551"/>
          </a:xfrm>
        </p:spPr>
        <p:txBody>
          <a:bodyPr/>
          <a:lstStyle/>
          <a:p>
            <a:pPr marL="0" lvl="0" indent="0" defTabSz="914400" rtl="0" eaLnBrk="0" hangingPunct="0">
              <a:spcBef>
                <a:spcPct val="0"/>
              </a:spcBef>
              <a:spcAft>
                <a:spcPct val="0"/>
              </a:spcAft>
              <a:buClrTx/>
              <a:buSzTx/>
              <a:buNone/>
            </a:pPr>
            <a:r>
              <a:rPr lang="fr-FR" sz="1400" b="1">
                <a:solidFill>
                  <a:schemeClr val="tx1"/>
                </a:solidFill>
                <a:ea typeface="Calibri" panose="020F0502020204030204" pitchFamily="34" charset="0"/>
                <a:cs typeface="Calibri" panose="020F0502020204030204" pitchFamily="34" charset="0"/>
              </a:rPr>
              <a:t>Titre du module : </a:t>
            </a:r>
            <a:r>
              <a:rPr lang="fr-FR" sz="1400">
                <a:solidFill>
                  <a:schemeClr val="tx1"/>
                </a:solidFill>
                <a:ea typeface="Calibri" panose="020F0502020204030204" pitchFamily="34" charset="0"/>
                <a:cs typeface="Calibri" panose="020F0502020204030204" pitchFamily="34" charset="0"/>
              </a:rPr>
              <a:t>Construire un petit réseau</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rtl="0" eaLnBrk="0" hangingPunct="0">
              <a:spcBef>
                <a:spcPct val="0"/>
              </a:spcBef>
              <a:spcAft>
                <a:spcPct val="0"/>
              </a:spcAft>
              <a:buClrTx/>
              <a:buSzTx/>
              <a:buNone/>
            </a:pPr>
            <a:r>
              <a:rPr lang="fr-FR" sz="1400" b="1">
                <a:solidFill>
                  <a:schemeClr val="tx1"/>
                </a:solidFill>
                <a:ea typeface="Calibri" panose="020F0502020204030204" pitchFamily="34" charset="0"/>
                <a:cs typeface="Calibri" panose="020F0502020204030204" pitchFamily="34" charset="0"/>
              </a:rPr>
              <a:t>Module Objectif</a:t>
            </a:r>
            <a:r>
              <a:rPr lang="fr-FR" sz="1400">
                <a:solidFill>
                  <a:schemeClr val="tx1"/>
                </a:solidFill>
                <a:ea typeface="Calibri" panose="020F0502020204030204" pitchFamily="34" charset="0"/>
                <a:cs typeface="Calibri" panose="020F0502020204030204" pitchFamily="34" charset="0"/>
              </a:rPr>
              <a:t>: </a:t>
            </a:r>
            <a:r>
              <a:rPr lang="fr-FR"/>
              <a:t>Mettre en œuvre la conception d'un petit réseau avec un routeur, un commutateur et des terminaux.</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nvPr>
        </p:nvGraphicFramePr>
        <p:xfrm>
          <a:off x="144065" y="1547438"/>
          <a:ext cx="8667426" cy="3417570"/>
        </p:xfrm>
        <a:graphic>
          <a:graphicData uri="http://schemas.openxmlformats.org/drawingml/2006/table">
            <a:tbl>
              <a:tblPr firstRow="1" bandRow="1">
                <a:tableStyleId>{5C22544A-7EE6-4342-B048-85BDC9FD1C3A}</a:tableStyleId>
              </a:tblPr>
              <a:tblGrid>
                <a:gridCol w="3830016">
                  <a:extLst>
                    <a:ext uri="{9D8B030D-6E8A-4147-A177-3AD203B41FA5}">
                      <a16:colId xmlns:a16="http://schemas.microsoft.com/office/drawing/2014/main" val="2579019526"/>
                    </a:ext>
                  </a:extLst>
                </a:gridCol>
                <a:gridCol w="4837410">
                  <a:extLst>
                    <a:ext uri="{9D8B030D-6E8A-4147-A177-3AD203B41FA5}">
                      <a16:colId xmlns:a16="http://schemas.microsoft.com/office/drawing/2014/main" val="1764220437"/>
                    </a:ext>
                  </a:extLst>
                </a:gridCol>
              </a:tblGrid>
              <a:tr h="370840">
                <a:tc>
                  <a:txBody>
                    <a:bodyPr/>
                    <a:lstStyle/>
                    <a:p>
                      <a:pPr algn="l" rtl="0" fontAlgn="ctr"/>
                      <a:r>
                        <a:rPr lang="fr-FR" sz="1200" b="1">
                          <a:effectLst/>
                        </a:rPr>
                        <a:t>Titre du Rubrique</a:t>
                      </a:r>
                    </a:p>
                  </a:txBody>
                  <a:tcPr marL="47625" marR="47625" marT="47625" marB="47625" anchor="ctr"/>
                </a:tc>
                <a:tc>
                  <a:txBody>
                    <a:bodyPr/>
                    <a:lstStyle/>
                    <a:p>
                      <a:pPr algn="l" rtl="0" fontAlgn="ctr"/>
                      <a:r>
                        <a:rPr lang="fr-FR" sz="1200" b="1">
                          <a:effectLst/>
                        </a:rPr>
                        <a:t>Objectif du Rubrique</a:t>
                      </a:r>
                    </a:p>
                  </a:txBody>
                  <a:tcPr marL="47625" marR="47625" marT="47625" marB="47625" anchor="ctr"/>
                </a:tc>
                <a:extLst>
                  <a:ext uri="{0D108BD9-81ED-4DB2-BD59-A6C34878D82A}">
                    <a16:rowId xmlns:a16="http://schemas.microsoft.com/office/drawing/2014/main" val="742401779"/>
                  </a:ext>
                </a:extLst>
              </a:tr>
              <a:tr h="370840">
                <a:tc>
                  <a:txBody>
                    <a:bodyPr/>
                    <a:lstStyle/>
                    <a:p>
                      <a:pPr rtl="0" fontAlgn="ctr"/>
                      <a:r>
                        <a:rPr lang="fr-FR" sz="1200" b="1">
                          <a:solidFill>
                            <a:schemeClr val="bg1"/>
                          </a:solidFill>
                          <a:effectLst/>
                        </a:rPr>
                        <a:t>Périphériques d'un petit réseau</a:t>
                      </a:r>
                    </a:p>
                  </a:txBody>
                  <a:tcPr marL="47625" marR="47625" marT="47625" marB="47625" anchor="ctr">
                    <a:solidFill>
                      <a:schemeClr val="accent1"/>
                    </a:solidFill>
                  </a:tcPr>
                </a:tc>
                <a:tc>
                  <a:txBody>
                    <a:bodyPr/>
                    <a:lstStyle/>
                    <a:p>
                      <a:pPr rtl="0" fontAlgn="ctr"/>
                      <a:r>
                        <a:rPr lang="fr-FR" sz="1200" b="0">
                          <a:effectLst/>
                        </a:rPr>
                        <a:t>Identifier les équipements entrant dans la conception d'un petit réseau.</a:t>
                      </a:r>
                    </a:p>
                  </a:txBody>
                  <a:tcPr marL="47625" marR="47625" marT="47625" marB="47625" anchor="ctr"/>
                </a:tc>
                <a:extLst>
                  <a:ext uri="{0D108BD9-81ED-4DB2-BD59-A6C34878D82A}">
                    <a16:rowId xmlns:a16="http://schemas.microsoft.com/office/drawing/2014/main" val="3150950737"/>
                  </a:ext>
                </a:extLst>
              </a:tr>
              <a:tr h="370840">
                <a:tc>
                  <a:txBody>
                    <a:bodyPr/>
                    <a:lstStyle/>
                    <a:p>
                      <a:pPr rtl="0" fontAlgn="ctr"/>
                      <a:r>
                        <a:rPr lang="fr-FR" sz="1200" b="1">
                          <a:solidFill>
                            <a:schemeClr val="bg1"/>
                          </a:solidFill>
                          <a:effectLst/>
                        </a:rPr>
                        <a:t>Applications et protocoles des réseaux de petite taille</a:t>
                      </a:r>
                    </a:p>
                  </a:txBody>
                  <a:tcPr marL="47625" marR="47625" marT="47625" marB="47625" anchor="ctr">
                    <a:solidFill>
                      <a:schemeClr val="accent1"/>
                    </a:solidFill>
                  </a:tcPr>
                </a:tc>
                <a:tc>
                  <a:txBody>
                    <a:bodyPr/>
                    <a:lstStyle/>
                    <a:p>
                      <a:pPr rtl="0" fontAlgn="ctr"/>
                      <a:r>
                        <a:rPr lang="fr-FR" sz="1200" b="0">
                          <a:effectLst/>
                        </a:rPr>
                        <a:t>Identifier les protocoles et applications utilisés dans un petit réseau.</a:t>
                      </a:r>
                    </a:p>
                  </a:txBody>
                  <a:tcPr marL="47625" marR="47625" marT="47625" marB="47625" anchor="ctr"/>
                </a:tc>
                <a:extLst>
                  <a:ext uri="{0D108BD9-81ED-4DB2-BD59-A6C34878D82A}">
                    <a16:rowId xmlns:a16="http://schemas.microsoft.com/office/drawing/2014/main" val="2772085455"/>
                  </a:ext>
                </a:extLst>
              </a:tr>
              <a:tr h="370840">
                <a:tc>
                  <a:txBody>
                    <a:bodyPr/>
                    <a:lstStyle/>
                    <a:p>
                      <a:pPr rtl="0" fontAlgn="ctr"/>
                      <a:r>
                        <a:rPr lang="fr-FR" sz="1200" b="1">
                          <a:solidFill>
                            <a:schemeClr val="bg1"/>
                          </a:solidFill>
                          <a:effectLst/>
                        </a:rPr>
                        <a:t>Évolution vers de plus grands réseaux</a:t>
                      </a:r>
                    </a:p>
                  </a:txBody>
                  <a:tcPr marL="47625" marR="47625" marT="47625" marB="47625" anchor="ctr">
                    <a:solidFill>
                      <a:schemeClr val="accent1"/>
                    </a:solidFill>
                  </a:tcPr>
                </a:tc>
                <a:tc>
                  <a:txBody>
                    <a:bodyPr/>
                    <a:lstStyle/>
                    <a:p>
                      <a:pPr rtl="0" fontAlgn="ctr"/>
                      <a:r>
                        <a:rPr lang="fr-FR" sz="1200" b="0">
                          <a:effectLst/>
                        </a:rPr>
                        <a:t>Expliquer comment un petit réseau sert de base aux réseaux plus importants.</a:t>
                      </a:r>
                    </a:p>
                  </a:txBody>
                  <a:tcPr marL="47625" marR="47625" marT="47625" marB="47625" anchor="ctr"/>
                </a:tc>
                <a:extLst>
                  <a:ext uri="{0D108BD9-81ED-4DB2-BD59-A6C34878D82A}">
                    <a16:rowId xmlns:a16="http://schemas.microsoft.com/office/drawing/2014/main" val="3228802595"/>
                  </a:ext>
                </a:extLst>
              </a:tr>
              <a:tr h="370840">
                <a:tc>
                  <a:txBody>
                    <a:bodyPr/>
                    <a:lstStyle/>
                    <a:p>
                      <a:pPr rtl="0" fontAlgn="ctr"/>
                      <a:r>
                        <a:rPr lang="fr-FR" sz="1200" b="1">
                          <a:solidFill>
                            <a:schemeClr val="bg1"/>
                          </a:solidFill>
                          <a:effectLst/>
                        </a:rPr>
                        <a:t>Vérification de la connectivité</a:t>
                      </a:r>
                    </a:p>
                  </a:txBody>
                  <a:tcPr marL="47625" marR="47625" marT="47625" marB="47625" anchor="ctr">
                    <a:solidFill>
                      <a:schemeClr val="accent1"/>
                    </a:solidFill>
                  </a:tcPr>
                </a:tc>
                <a:tc>
                  <a:txBody>
                    <a:bodyPr/>
                    <a:lstStyle/>
                    <a:p>
                      <a:pPr rtl="0" fontAlgn="ctr"/>
                      <a:r>
                        <a:rPr lang="fr-FR" sz="1200" b="0">
                          <a:effectLst/>
                        </a:rPr>
                        <a:t>Utiliser les résultats des commandes ping et tracert pour vérifier la connectivité et déterminer les performances relatives d'un réseau.</a:t>
                      </a:r>
                    </a:p>
                  </a:txBody>
                  <a:tcPr marL="47625" marR="47625" marT="47625" marB="47625" anchor="ctr"/>
                </a:tc>
                <a:extLst>
                  <a:ext uri="{0D108BD9-81ED-4DB2-BD59-A6C34878D82A}">
                    <a16:rowId xmlns:a16="http://schemas.microsoft.com/office/drawing/2014/main" val="3134809945"/>
                  </a:ext>
                </a:extLst>
              </a:tr>
              <a:tr h="370840">
                <a:tc>
                  <a:txBody>
                    <a:bodyPr/>
                    <a:lstStyle/>
                    <a:p>
                      <a:pPr rtl="0" fontAlgn="ctr"/>
                      <a:r>
                        <a:rPr lang="fr-FR" sz="1200" b="1">
                          <a:solidFill>
                            <a:schemeClr val="bg1"/>
                          </a:solidFill>
                          <a:effectLst/>
                        </a:rPr>
                        <a:t>Commandes d'hôte et IOS</a:t>
                      </a:r>
                    </a:p>
                  </a:txBody>
                  <a:tcPr marL="47625" marR="47625" marT="47625" marB="47625" anchor="ctr">
                    <a:solidFill>
                      <a:schemeClr val="accent1"/>
                    </a:solidFill>
                  </a:tcPr>
                </a:tc>
                <a:tc>
                  <a:txBody>
                    <a:bodyPr/>
                    <a:lstStyle/>
                    <a:p>
                      <a:pPr rtl="0" fontAlgn="ctr"/>
                      <a:r>
                        <a:rPr lang="fr-FR" sz="1200" b="0">
                          <a:effectLst/>
                        </a:rPr>
                        <a:t>Utiliser des commandes d'hôte et IOS pour obtenir des informations sur les périphériques d'un réseau.</a:t>
                      </a:r>
                    </a:p>
                  </a:txBody>
                  <a:tcPr marL="47625" marR="47625" marT="47625" marB="47625" anchor="ctr"/>
                </a:tc>
                <a:extLst>
                  <a:ext uri="{0D108BD9-81ED-4DB2-BD59-A6C34878D82A}">
                    <a16:rowId xmlns:a16="http://schemas.microsoft.com/office/drawing/2014/main" val="2728406127"/>
                  </a:ext>
                </a:extLst>
              </a:tr>
              <a:tr h="370840">
                <a:tc>
                  <a:txBody>
                    <a:bodyPr/>
                    <a:lstStyle/>
                    <a:p>
                      <a:pPr rtl="0" fontAlgn="ctr"/>
                      <a:r>
                        <a:rPr lang="fr-FR" sz="1200" b="1">
                          <a:solidFill>
                            <a:schemeClr val="bg1"/>
                          </a:solidFill>
                          <a:effectLst/>
                        </a:rPr>
                        <a:t>Méthodologies de dépannage</a:t>
                      </a:r>
                    </a:p>
                  </a:txBody>
                  <a:tcPr marL="47625" marR="47625" marT="47625" marB="47625" anchor="ctr">
                    <a:solidFill>
                      <a:schemeClr val="accent1"/>
                    </a:solidFill>
                  </a:tcPr>
                </a:tc>
                <a:tc>
                  <a:txBody>
                    <a:bodyPr/>
                    <a:lstStyle/>
                    <a:p>
                      <a:pPr rtl="0" fontAlgn="ctr"/>
                      <a:r>
                        <a:rPr lang="fr-FR" sz="1200" b="0">
                          <a:effectLst/>
                        </a:rPr>
                        <a:t>Décrire les méthodes courantes de dépannage des réseaux.</a:t>
                      </a:r>
                    </a:p>
                  </a:txBody>
                  <a:tcPr marL="47625" marR="47625" marT="47625" marB="47625" anchor="ctr"/>
                </a:tc>
                <a:extLst>
                  <a:ext uri="{0D108BD9-81ED-4DB2-BD59-A6C34878D82A}">
                    <a16:rowId xmlns:a16="http://schemas.microsoft.com/office/drawing/2014/main" val="3149551507"/>
                  </a:ext>
                </a:extLst>
              </a:tr>
              <a:tr h="370840">
                <a:tc>
                  <a:txBody>
                    <a:bodyPr/>
                    <a:lstStyle/>
                    <a:p>
                      <a:pPr rtl="0" fontAlgn="ctr"/>
                      <a:r>
                        <a:rPr lang="fr-FR" sz="1200" b="1">
                          <a:solidFill>
                            <a:schemeClr val="bg1"/>
                          </a:solidFill>
                          <a:effectLst/>
                        </a:rPr>
                        <a:t>Scénarios de dépannage</a:t>
                      </a:r>
                    </a:p>
                  </a:txBody>
                  <a:tcPr marL="47625" marR="47625" marT="47625" marB="47625" anchor="ctr">
                    <a:solidFill>
                      <a:schemeClr val="accent1"/>
                    </a:solidFill>
                  </a:tcPr>
                </a:tc>
                <a:tc>
                  <a:txBody>
                    <a:bodyPr/>
                    <a:lstStyle/>
                    <a:p>
                      <a:pPr rtl="0" fontAlgn="ctr"/>
                      <a:r>
                        <a:rPr lang="fr-FR" sz="1200" b="0">
                          <a:effectLst/>
                        </a:rPr>
                        <a:t>Dépanner les problèmes liés aux périphériques d'un réseau.</a:t>
                      </a:r>
                    </a:p>
                  </a:txBody>
                  <a:tcPr marL="47625" marR="47625" marT="47625" marB="47625" anchor="ctr"/>
                </a:tc>
                <a:extLst>
                  <a:ext uri="{0D108BD9-81ED-4DB2-BD59-A6C34878D82A}">
                    <a16:rowId xmlns:a16="http://schemas.microsoft.com/office/drawing/2014/main" val="3007087746"/>
                  </a:ext>
                </a:extLst>
              </a:tr>
            </a:tbl>
          </a:graphicData>
        </a:graphic>
      </p:graphicFrame>
    </p:spTree>
    <p:custDataLst>
      <p:tags r:id="rId1"/>
    </p:custDataLst>
    <p:extLst>
      <p:ext uri="{BB962C8B-B14F-4D97-AF65-F5344CB8AC3E}">
        <p14:creationId xmlns:p14="http://schemas.microsoft.com/office/powerpoint/2010/main" val="3387952254"/>
      </p:ext>
    </p:extLst>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fr-FR">
                <a:solidFill>
                  <a:schemeClr val="accent5">
                    <a:lumMod val="40000"/>
                    <a:lumOff val="60000"/>
                  </a:schemeClr>
                </a:solidFill>
              </a:rPr>
              <a:t>17.1 Périphériques d'un petit réseau</a:t>
            </a:r>
          </a:p>
        </p:txBody>
      </p:sp>
    </p:spTree>
    <p:custDataLst>
      <p:tags r:id="rId1"/>
    </p:custDataLst>
    <p:extLst>
      <p:ext uri="{BB962C8B-B14F-4D97-AF65-F5344CB8AC3E}">
        <p14:creationId xmlns:p14="http://schemas.microsoft.com/office/powerpoint/2010/main" val="2630949782"/>
      </p:ext>
    </p:extLst>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Périphériques d'un petit réseau</a:t>
            </a:r>
            <a:r>
              <a:rPr lang="en-US" dirty="0"/>
              <a:t/>
            </a:r>
            <a:br>
              <a:rPr lang="en-US" dirty="0"/>
            </a:br>
            <a:r>
              <a:rPr lang="fr-FR" sz="2400"/>
              <a:t>Topologies de petits réseaux</a:t>
            </a:r>
          </a:p>
        </p:txBody>
      </p:sp>
      <p:sp>
        <p:nvSpPr>
          <p:cNvPr id="5" name="Content Placeholder 4">
            <a:extLst>
              <a:ext uri="{FF2B5EF4-FFF2-40B4-BE49-F238E27FC236}">
                <a16:creationId xmlns:a16="http://schemas.microsoft.com/office/drawing/2014/main" id="{A64A5CE2-51F0-445D-8B69-BBA0D66EBA49}"/>
              </a:ext>
            </a:extLst>
          </p:cNvPr>
          <p:cNvSpPr>
            <a:spLocks noGrp="1"/>
          </p:cNvSpPr>
          <p:nvPr>
            <p:ph idx="1"/>
          </p:nvPr>
        </p:nvSpPr>
        <p:spPr>
          <a:xfrm>
            <a:off x="474662" y="731837"/>
            <a:ext cx="8280057" cy="3689897"/>
          </a:xfrm>
        </p:spPr>
        <p:txBody>
          <a:bodyPr/>
          <a:lstStyle/>
          <a:p>
            <a:pPr marL="285750" indent="-285750" algn="l" rtl="0">
              <a:buFont typeface="Arial" panose="020B0604020202020204" pitchFamily="34" charset="0"/>
              <a:buChar char="•"/>
            </a:pPr>
            <a:r>
              <a:rPr lang="fr-FR" sz="1800" dirty="0">
                <a:solidFill>
                  <a:srgbClr val="000000"/>
                </a:solidFill>
              </a:rPr>
              <a:t>La majorité des entreprises sont petites, la plupart des réseaux d'entreprises sont également petits.</a:t>
            </a:r>
          </a:p>
          <a:p>
            <a:pPr marL="285750" indent="-285750" algn="l" rtl="0">
              <a:buFont typeface="Arial" panose="020B0604020202020204" pitchFamily="34" charset="0"/>
              <a:buChar char="•"/>
            </a:pPr>
            <a:r>
              <a:rPr lang="fr-FR" sz="1800" dirty="0">
                <a:solidFill>
                  <a:srgbClr val="000000"/>
                </a:solidFill>
              </a:rPr>
              <a:t>Une petite conception de réseau est généralement simple.</a:t>
            </a:r>
          </a:p>
          <a:p>
            <a:pPr marL="285750" indent="-285750" algn="l" rtl="0">
              <a:buFont typeface="Arial" panose="020B0604020202020204" pitchFamily="34" charset="0"/>
              <a:buChar char="•"/>
            </a:pPr>
            <a:r>
              <a:rPr lang="fr-FR" sz="1800" dirty="0">
                <a:solidFill>
                  <a:srgbClr val="000000"/>
                </a:solidFill>
              </a:rPr>
              <a:t>Les petits réseaux ont généralement une seule connexion WAN fournie par DSL, câble ou une connexion Ethernet.</a:t>
            </a:r>
          </a:p>
          <a:p>
            <a:pPr marL="285750" indent="-285750" algn="l" rtl="0">
              <a:buFont typeface="Arial" panose="020B0604020202020204" pitchFamily="34" charset="0"/>
              <a:buChar char="•"/>
            </a:pPr>
            <a:r>
              <a:rPr lang="fr-FR" sz="1800" dirty="0">
                <a:solidFill>
                  <a:srgbClr val="000000"/>
                </a:solidFill>
              </a:rPr>
              <a:t>Les grands réseaux nécessitent un service informatique pour gérer, sécuriser et dépanner les périphériques réseau et protéger les données de l'organisation. </a:t>
            </a:r>
            <a:endParaRPr lang="fr-FR" sz="1800" dirty="0" smtClean="0">
              <a:solidFill>
                <a:srgbClr val="000000"/>
              </a:solidFill>
            </a:endParaRPr>
          </a:p>
          <a:p>
            <a:pPr marL="285750" indent="-285750" algn="l" rtl="0">
              <a:buFont typeface="Arial" panose="020B0604020202020204" pitchFamily="34" charset="0"/>
              <a:buChar char="•"/>
            </a:pPr>
            <a:r>
              <a:rPr lang="fr-FR" sz="1800" dirty="0" smtClean="0">
                <a:solidFill>
                  <a:srgbClr val="000000"/>
                </a:solidFill>
              </a:rPr>
              <a:t>Les </a:t>
            </a:r>
            <a:r>
              <a:rPr lang="fr-FR" sz="1800" dirty="0">
                <a:solidFill>
                  <a:srgbClr val="000000"/>
                </a:solidFill>
              </a:rPr>
              <a:t>petits réseaux sont gérés par un technicien informatique local ou par un professionnel contractuel.</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440991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Périphériques d'un petit réseau</a:t>
            </a:r>
            <a:r>
              <a:rPr lang="en-US" dirty="0"/>
              <a:t/>
            </a:r>
            <a:br>
              <a:rPr lang="en-US" dirty="0"/>
            </a:br>
            <a:r>
              <a:rPr lang="fr-FR" sz="2400"/>
              <a:t>Sélection des périphériques dans un petit réseau</a:t>
            </a:r>
          </a:p>
        </p:txBody>
      </p:sp>
      <p:sp>
        <p:nvSpPr>
          <p:cNvPr id="5" name="Content Placeholder 4">
            <a:extLst>
              <a:ext uri="{FF2B5EF4-FFF2-40B4-BE49-F238E27FC236}">
                <a16:creationId xmlns:a16="http://schemas.microsoft.com/office/drawing/2014/main" id="{A64A5CE2-51F0-445D-8B69-BBA0D66EBA49}"/>
              </a:ext>
            </a:extLst>
          </p:cNvPr>
          <p:cNvSpPr>
            <a:spLocks noGrp="1"/>
          </p:cNvSpPr>
          <p:nvPr>
            <p:ph idx="1"/>
          </p:nvPr>
        </p:nvSpPr>
        <p:spPr>
          <a:xfrm>
            <a:off x="474662" y="731837"/>
            <a:ext cx="8280057" cy="3689897"/>
          </a:xfrm>
        </p:spPr>
        <p:txBody>
          <a:bodyPr/>
          <a:lstStyle/>
          <a:p>
            <a:pPr marL="0" indent="0" algn="l" rtl="0"/>
            <a:r>
              <a:rPr lang="fr-FR" sz="1600" dirty="0">
                <a:solidFill>
                  <a:srgbClr val="000000"/>
                </a:solidFill>
              </a:rPr>
              <a:t>Pour répondre aux besoins des utilisateurs, même les réseaux de petite taille doivent faire l'objet d'une planification et d'une conception. </a:t>
            </a:r>
            <a:endParaRPr lang="fr-FR" sz="1600" dirty="0" smtClean="0">
              <a:solidFill>
                <a:srgbClr val="000000"/>
              </a:solidFill>
            </a:endParaRPr>
          </a:p>
          <a:p>
            <a:pPr marL="0" indent="0" algn="l" rtl="0"/>
            <a:r>
              <a:rPr lang="fr-FR" sz="1600" dirty="0" smtClean="0">
                <a:solidFill>
                  <a:srgbClr val="000000"/>
                </a:solidFill>
              </a:rPr>
              <a:t>La </a:t>
            </a:r>
            <a:r>
              <a:rPr lang="fr-FR" sz="1600" dirty="0">
                <a:solidFill>
                  <a:srgbClr val="000000"/>
                </a:solidFill>
              </a:rPr>
              <a:t>planification garantit que tous les besoins, les facteurs de coûts et les options de déploiement sont pris en compte. Un des premiers critères à prendre en compte lors de la mise en œuvre d'un réseau de petite taille est le type de périphériques intermédiaires à utiliser pour la prise en charge du réseau.</a:t>
            </a:r>
          </a:p>
          <a:p>
            <a:pPr marL="0" indent="0" algn="l"/>
            <a:endParaRPr lang="en-US" sz="1600" dirty="0">
              <a:solidFill>
                <a:srgbClr val="000000"/>
              </a:solidFill>
            </a:endParaRPr>
          </a:p>
          <a:p>
            <a:pPr marL="0" indent="0" algn="l" rtl="0"/>
            <a:r>
              <a:rPr lang="fr-FR" sz="1600" dirty="0">
                <a:solidFill>
                  <a:srgbClr val="000000"/>
                </a:solidFill>
              </a:rPr>
              <a:t>Les facteurs qui doivent être pris en compte lors de la sélection des périphériques réseau sont les suivants :</a:t>
            </a:r>
          </a:p>
          <a:p>
            <a:pPr marL="358835" lvl="1" indent="-285750" rtl="0">
              <a:buFont typeface="Arial" panose="020B0604020202020204" pitchFamily="34" charset="0"/>
              <a:buChar char="•"/>
            </a:pPr>
            <a:r>
              <a:rPr lang="fr-FR" sz="1600" dirty="0">
                <a:solidFill>
                  <a:srgbClr val="000000"/>
                </a:solidFill>
              </a:rPr>
              <a:t>Coût</a:t>
            </a:r>
          </a:p>
          <a:p>
            <a:pPr marL="358835" lvl="1" indent="-285750" rtl="0">
              <a:buFont typeface="Arial" panose="020B0604020202020204" pitchFamily="34" charset="0"/>
              <a:buChar char="•"/>
            </a:pPr>
            <a:r>
              <a:rPr lang="fr-FR" sz="1600" dirty="0">
                <a:solidFill>
                  <a:srgbClr val="000000"/>
                </a:solidFill>
              </a:rPr>
              <a:t>Vitesse et types de port/d'interface</a:t>
            </a:r>
          </a:p>
          <a:p>
            <a:pPr marL="358835" lvl="1" indent="-285750" rtl="0">
              <a:buFont typeface="Arial" panose="020B0604020202020204" pitchFamily="34" charset="0"/>
              <a:buChar char="•"/>
            </a:pPr>
            <a:r>
              <a:rPr lang="fr-FR" sz="1600" dirty="0">
                <a:solidFill>
                  <a:srgbClr val="000000"/>
                </a:solidFill>
              </a:rPr>
              <a:t>Évolutivité</a:t>
            </a:r>
          </a:p>
          <a:p>
            <a:pPr marL="358835" lvl="1" indent="-285750" rtl="0">
              <a:buFont typeface="Arial" panose="020B0604020202020204" pitchFamily="34" charset="0"/>
              <a:buChar char="•"/>
            </a:pPr>
            <a:r>
              <a:rPr lang="fr-FR" sz="1600" dirty="0">
                <a:solidFill>
                  <a:srgbClr val="000000"/>
                </a:solidFill>
              </a:rPr>
              <a:t>Caractéristiques et services du système d'exploitation</a:t>
            </a:r>
          </a:p>
        </p:txBody>
      </p:sp>
    </p:spTree>
    <p:extLst>
      <p:ext uri="{BB962C8B-B14F-4D97-AF65-F5344CB8AC3E}">
        <p14:creationId xmlns:p14="http://schemas.microsoft.com/office/powerpoint/2010/main" val="3358170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Périphériques d'un petit réseau</a:t>
            </a:r>
            <a:r>
              <a:rPr lang="en-US" dirty="0"/>
              <a:t/>
            </a:r>
            <a:br>
              <a:rPr lang="en-US" dirty="0"/>
            </a:br>
            <a:r>
              <a:rPr lang="fr-FR" sz="2400"/>
              <a:t>Adressage IP pour un petit réseau</a:t>
            </a:r>
          </a:p>
        </p:txBody>
      </p:sp>
      <p:sp>
        <p:nvSpPr>
          <p:cNvPr id="5" name="Content Placeholder 4">
            <a:extLst>
              <a:ext uri="{FF2B5EF4-FFF2-40B4-BE49-F238E27FC236}">
                <a16:creationId xmlns:a16="http://schemas.microsoft.com/office/drawing/2014/main" id="{A64A5CE2-51F0-445D-8B69-BBA0D66EBA49}"/>
              </a:ext>
            </a:extLst>
          </p:cNvPr>
          <p:cNvSpPr>
            <a:spLocks noGrp="1"/>
          </p:cNvSpPr>
          <p:nvPr>
            <p:ph idx="1"/>
          </p:nvPr>
        </p:nvSpPr>
        <p:spPr>
          <a:xfrm>
            <a:off x="474662" y="731837"/>
            <a:ext cx="8280057" cy="3689897"/>
          </a:xfrm>
        </p:spPr>
        <p:txBody>
          <a:bodyPr/>
          <a:lstStyle/>
          <a:p>
            <a:pPr marL="0" indent="0" algn="l" rtl="0"/>
            <a:r>
              <a:rPr lang="fr-FR" sz="1600" dirty="0">
                <a:solidFill>
                  <a:srgbClr val="000000"/>
                </a:solidFill>
              </a:rPr>
              <a:t>Lors de la mise en œuvre d'un réseau, créez un système d'adressage IP et utilisez-le. Tous les hôtes d'un </a:t>
            </a:r>
            <a:r>
              <a:rPr lang="fr-FR" sz="1600" dirty="0" err="1">
                <a:solidFill>
                  <a:srgbClr val="000000"/>
                </a:solidFill>
              </a:rPr>
              <a:t>interréseau</a:t>
            </a:r>
            <a:r>
              <a:rPr lang="fr-FR" sz="1600" dirty="0">
                <a:solidFill>
                  <a:srgbClr val="000000"/>
                </a:solidFill>
              </a:rPr>
              <a:t> doivent avoir une adresse unique. </a:t>
            </a:r>
            <a:endParaRPr lang="fr-FR" sz="1600" dirty="0" smtClean="0">
              <a:solidFill>
                <a:srgbClr val="000000"/>
              </a:solidFill>
            </a:endParaRPr>
          </a:p>
          <a:p>
            <a:pPr marL="0" indent="0" algn="l" rtl="0"/>
            <a:r>
              <a:rPr lang="fr-FR" sz="1600" dirty="0" smtClean="0">
                <a:solidFill>
                  <a:srgbClr val="000000"/>
                </a:solidFill>
              </a:rPr>
              <a:t>Les </a:t>
            </a:r>
            <a:r>
              <a:rPr lang="fr-FR" sz="1600" dirty="0">
                <a:solidFill>
                  <a:srgbClr val="000000"/>
                </a:solidFill>
              </a:rPr>
              <a:t>périphériques qui seront pris en compte dans le système d'adressage IP sont les suivants :</a:t>
            </a:r>
          </a:p>
          <a:p>
            <a:pPr marL="358835" lvl="1" indent="-285750" rtl="0">
              <a:buFont typeface="Arial" panose="020B0604020202020204" pitchFamily="34" charset="0"/>
              <a:buChar char="•"/>
            </a:pPr>
            <a:r>
              <a:rPr lang="fr-FR" sz="1600" b="1" dirty="0">
                <a:solidFill>
                  <a:srgbClr val="000000"/>
                </a:solidFill>
              </a:rPr>
              <a:t>Appareils de l'utilisateur final - </a:t>
            </a:r>
            <a:r>
              <a:rPr lang="fr-FR" sz="1600" dirty="0">
                <a:solidFill>
                  <a:srgbClr val="000000"/>
                </a:solidFill>
              </a:rPr>
              <a:t>Le nombre et le type de connexions (c.-à-d. filaires, sans fil, accès à distance)</a:t>
            </a:r>
          </a:p>
          <a:p>
            <a:pPr marL="358835" lvl="1" indent="-285750" rtl="0">
              <a:buFont typeface="Arial" panose="020B0604020202020204" pitchFamily="34" charset="0"/>
              <a:buChar char="•"/>
            </a:pPr>
            <a:r>
              <a:rPr lang="fr-FR" sz="1600" b="1" dirty="0">
                <a:solidFill>
                  <a:srgbClr val="000000"/>
                </a:solidFill>
              </a:rPr>
              <a:t>Serveurs et périphériques </a:t>
            </a:r>
            <a:r>
              <a:rPr lang="fr-FR" sz="1600" dirty="0">
                <a:solidFill>
                  <a:srgbClr val="000000"/>
                </a:solidFill>
              </a:rPr>
              <a:t>(p. ex. imprimantes et caméras de sécurité)</a:t>
            </a:r>
          </a:p>
          <a:p>
            <a:pPr marL="358835" lvl="1" indent="-285750" rtl="0">
              <a:buFont typeface="Arial" panose="020B0604020202020204" pitchFamily="34" charset="0"/>
              <a:buChar char="•"/>
            </a:pPr>
            <a:r>
              <a:rPr lang="fr-FR" sz="1600" b="1" dirty="0">
                <a:solidFill>
                  <a:srgbClr val="000000"/>
                </a:solidFill>
              </a:rPr>
              <a:t>les périphériques intermédiaires</a:t>
            </a:r>
            <a:r>
              <a:rPr lang="fr-FR" sz="1600" dirty="0">
                <a:solidFill>
                  <a:srgbClr val="000000"/>
                </a:solidFill>
              </a:rPr>
              <a:t> tel que les routeurs, les commutateurs et les points d'accès.</a:t>
            </a:r>
          </a:p>
          <a:p>
            <a:pPr marL="0" indent="0" algn="l"/>
            <a:endParaRPr lang="en-US" sz="1600" dirty="0">
              <a:solidFill>
                <a:srgbClr val="000000"/>
              </a:solidFill>
            </a:endParaRPr>
          </a:p>
          <a:p>
            <a:pPr marL="0" indent="0" algn="l" rtl="0"/>
            <a:r>
              <a:rPr lang="fr-FR" sz="1600" dirty="0">
                <a:solidFill>
                  <a:srgbClr val="000000"/>
                </a:solidFill>
              </a:rPr>
              <a:t>Il est recommandé de planifier, documenter et gérer un système d'adressage IP basé sur le type de périphérique. L'utilisation d'un système d'adressage IP planifié facilite l'identification d'un type de périphérique et la résolution des problèmes.</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374360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Périphériques d'un petit réseau</a:t>
            </a:r>
            <a:r>
              <a:rPr lang="en-US" dirty="0"/>
              <a:t/>
            </a:r>
            <a:br>
              <a:rPr lang="en-US" dirty="0"/>
            </a:br>
            <a:r>
              <a:rPr lang="fr-FR" sz="2400"/>
              <a:t>Redondance dans un petit réseau</a:t>
            </a:r>
          </a:p>
        </p:txBody>
      </p:sp>
      <p:sp>
        <p:nvSpPr>
          <p:cNvPr id="5" name="Content Placeholder 4">
            <a:extLst>
              <a:ext uri="{FF2B5EF4-FFF2-40B4-BE49-F238E27FC236}">
                <a16:creationId xmlns:a16="http://schemas.microsoft.com/office/drawing/2014/main" id="{A64A5CE2-51F0-445D-8B69-BBA0D66EBA49}"/>
              </a:ext>
            </a:extLst>
          </p:cNvPr>
          <p:cNvSpPr>
            <a:spLocks noGrp="1"/>
          </p:cNvSpPr>
          <p:nvPr>
            <p:ph idx="1"/>
          </p:nvPr>
        </p:nvSpPr>
        <p:spPr>
          <a:xfrm>
            <a:off x="66676" y="731837"/>
            <a:ext cx="3692526" cy="3689897"/>
          </a:xfrm>
        </p:spPr>
        <p:txBody>
          <a:bodyPr/>
          <a:lstStyle/>
          <a:p>
            <a:pPr marL="0" indent="0" algn="l" rtl="0"/>
            <a:r>
              <a:rPr lang="fr-FR" sz="1600" dirty="0">
                <a:solidFill>
                  <a:srgbClr val="000000"/>
                </a:solidFill>
              </a:rPr>
              <a:t>Pour assurer un niveau de fiabilité élevé, la </a:t>
            </a:r>
            <a:r>
              <a:rPr lang="fr-FR" sz="1600" i="1" dirty="0">
                <a:solidFill>
                  <a:srgbClr val="000000"/>
                </a:solidFill>
              </a:rPr>
              <a:t>redondance</a:t>
            </a:r>
            <a:r>
              <a:rPr lang="fr-FR" sz="1600" dirty="0">
                <a:solidFill>
                  <a:srgbClr val="000000"/>
                </a:solidFill>
              </a:rPr>
              <a:t> doit être pensée dans la conception du réseau. La redondance permet d'éliminer les </a:t>
            </a:r>
            <a:r>
              <a:rPr lang="fr-FR" sz="1600" b="1" dirty="0">
                <a:solidFill>
                  <a:srgbClr val="FF0000"/>
                </a:solidFill>
              </a:rPr>
              <a:t>points de défaillance uniques.</a:t>
            </a:r>
          </a:p>
          <a:p>
            <a:pPr marL="0" indent="0" algn="l"/>
            <a:endParaRPr lang="en-US" sz="1600" dirty="0">
              <a:solidFill>
                <a:srgbClr val="000000"/>
              </a:solidFill>
            </a:endParaRPr>
          </a:p>
          <a:p>
            <a:pPr marL="0" indent="0" algn="l" rtl="0"/>
            <a:r>
              <a:rPr lang="fr-FR" sz="1600" dirty="0">
                <a:solidFill>
                  <a:srgbClr val="000000"/>
                </a:solidFill>
              </a:rPr>
              <a:t>La redondance peut être réalisée en installant des équipements en double. Il peut également être réalisé en fournissant des liaisons réseau en double pour les zones critiques</a:t>
            </a:r>
            <a:r>
              <a:rPr lang="fr-FR" sz="1600" dirty="0" smtClean="0">
                <a:solidFill>
                  <a:srgbClr val="000000"/>
                </a:solidFill>
              </a:rPr>
              <a:t>.</a:t>
            </a:r>
          </a:p>
          <a:p>
            <a:pPr marL="0" indent="0" algn="l" rtl="0"/>
            <a:r>
              <a:rPr lang="fr-FR" sz="1600" b="1" dirty="0" smtClean="0">
                <a:solidFill>
                  <a:srgbClr val="FF0000"/>
                </a:solidFill>
              </a:rPr>
              <a:t>Exemple : </a:t>
            </a:r>
            <a:r>
              <a:rPr lang="fr-FR" sz="1600" b="1" dirty="0" err="1" smtClean="0">
                <a:solidFill>
                  <a:srgbClr val="FF0000"/>
                </a:solidFill>
              </a:rPr>
              <a:t>Gw</a:t>
            </a:r>
            <a:r>
              <a:rPr lang="fr-FR" sz="1600" b="1" dirty="0" smtClean="0">
                <a:solidFill>
                  <a:srgbClr val="FF0000"/>
                </a:solidFill>
              </a:rPr>
              <a:t>, internet et serveur</a:t>
            </a:r>
            <a:endParaRPr lang="fr-FR" sz="1600" b="1" dirty="0">
              <a:solidFill>
                <a:srgbClr val="FF0000"/>
              </a:solidFill>
            </a:endParaRPr>
          </a:p>
          <a:p>
            <a:pPr marL="285750" indent="-285750" algn="l">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id="{088F7A36-C0A0-487B-8FA9-90BB3DB79A86}"/>
              </a:ext>
            </a:extLst>
          </p:cNvPr>
          <p:cNvPicPr>
            <a:picLocks noChangeAspect="1"/>
          </p:cNvPicPr>
          <p:nvPr/>
        </p:nvPicPr>
        <p:blipFill>
          <a:blip r:embed="rId3"/>
          <a:stretch>
            <a:fillRect/>
          </a:stretch>
        </p:blipFill>
        <p:spPr>
          <a:xfrm>
            <a:off x="4059281" y="800714"/>
            <a:ext cx="4459563" cy="3542072"/>
          </a:xfrm>
          <a:prstGeom prst="rect">
            <a:avLst/>
          </a:prstGeom>
        </p:spPr>
      </p:pic>
    </p:spTree>
    <p:extLst>
      <p:ext uri="{BB962C8B-B14F-4D97-AF65-F5344CB8AC3E}">
        <p14:creationId xmlns:p14="http://schemas.microsoft.com/office/powerpoint/2010/main" val="2616628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Périphériques d'un petit réseau</a:t>
            </a:r>
            <a:r>
              <a:rPr lang="en-US" dirty="0"/>
              <a:t/>
            </a:r>
            <a:br>
              <a:rPr lang="en-US" dirty="0"/>
            </a:br>
            <a:r>
              <a:rPr lang="fr-FR" sz="2400"/>
              <a:t>Gestion du trafic</a:t>
            </a:r>
          </a:p>
        </p:txBody>
      </p:sp>
      <p:sp>
        <p:nvSpPr>
          <p:cNvPr id="5" name="Content Placeholder 4">
            <a:extLst>
              <a:ext uri="{FF2B5EF4-FFF2-40B4-BE49-F238E27FC236}">
                <a16:creationId xmlns:a16="http://schemas.microsoft.com/office/drawing/2014/main" id="{A64A5CE2-51F0-445D-8B69-BBA0D66EBA49}"/>
              </a:ext>
            </a:extLst>
          </p:cNvPr>
          <p:cNvSpPr>
            <a:spLocks noGrp="1"/>
          </p:cNvSpPr>
          <p:nvPr>
            <p:ph idx="1"/>
          </p:nvPr>
        </p:nvSpPr>
        <p:spPr>
          <a:xfrm>
            <a:off x="161926" y="731837"/>
            <a:ext cx="4572000" cy="3859213"/>
          </a:xfrm>
        </p:spPr>
        <p:txBody>
          <a:bodyPr/>
          <a:lstStyle/>
          <a:p>
            <a:pPr marL="342900" indent="-342900" algn="l" rtl="0">
              <a:buFont typeface="Arial" panose="020B0604020202020204" pitchFamily="34" charset="0"/>
              <a:buChar char="•"/>
            </a:pPr>
            <a:r>
              <a:rPr lang="fr-FR" sz="1600" dirty="0">
                <a:solidFill>
                  <a:srgbClr val="000000"/>
                </a:solidFill>
              </a:rPr>
              <a:t>L'objectif de la conception du réseau, quelle que soit sa taille, est d'améliorer la productivité des employés et de réduire le temps d'indisponibilité du réseau.</a:t>
            </a:r>
          </a:p>
          <a:p>
            <a:pPr marL="342900" indent="-342900" algn="l" rtl="0">
              <a:buFont typeface="Arial" panose="020B0604020202020204" pitchFamily="34" charset="0"/>
              <a:buChar char="•"/>
            </a:pPr>
            <a:r>
              <a:rPr lang="fr-FR" sz="1600" dirty="0">
                <a:solidFill>
                  <a:srgbClr val="000000"/>
                </a:solidFill>
              </a:rPr>
              <a:t>Les routeurs et les commutateurs d'un petit réseau doivent être configurés pour prendre en charge le trafic en temps réel, tel que la voix et la vidéo, de manière appropriée par rapport aux autres trafics de données. </a:t>
            </a:r>
            <a:r>
              <a:rPr lang="fr-FR" sz="1600" dirty="0">
                <a:solidFill>
                  <a:srgbClr val="FF0000"/>
                </a:solidFill>
              </a:rPr>
              <a:t>Une bonne conception de réseau mettra en œuvre la qualité de service (</a:t>
            </a:r>
            <a:r>
              <a:rPr lang="fr-FR" sz="1600" dirty="0" err="1">
                <a:solidFill>
                  <a:srgbClr val="FF0000"/>
                </a:solidFill>
              </a:rPr>
              <a:t>QoS</a:t>
            </a:r>
            <a:r>
              <a:rPr lang="fr-FR" sz="1600" dirty="0">
                <a:solidFill>
                  <a:srgbClr val="FF0000"/>
                </a:solidFill>
              </a:rPr>
              <a:t>).</a:t>
            </a:r>
          </a:p>
          <a:p>
            <a:pPr marL="342900" indent="-342900" algn="l" rtl="0">
              <a:buFont typeface="Arial" panose="020B0604020202020204" pitchFamily="34" charset="0"/>
              <a:buChar char="•"/>
            </a:pPr>
            <a:r>
              <a:rPr lang="fr-FR" sz="1600" dirty="0">
                <a:solidFill>
                  <a:srgbClr val="000000"/>
                </a:solidFill>
              </a:rPr>
              <a:t>La mise en file d'attente par priorité présente quatre files d'attente. La file d'attente de priorité élevée est toujours vidée en premier.</a:t>
            </a:r>
          </a:p>
          <a:p>
            <a:pPr marL="285750" indent="-285750" algn="l">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id="{5542ECA4-304D-4201-A4DE-7C630044A612}"/>
              </a:ext>
            </a:extLst>
          </p:cNvPr>
          <p:cNvPicPr>
            <a:picLocks noChangeAspect="1"/>
          </p:cNvPicPr>
          <p:nvPr/>
        </p:nvPicPr>
        <p:blipFill>
          <a:blip r:embed="rId3"/>
          <a:stretch>
            <a:fillRect/>
          </a:stretch>
        </p:blipFill>
        <p:spPr>
          <a:xfrm>
            <a:off x="4895852" y="1269054"/>
            <a:ext cx="4175932" cy="2605392"/>
          </a:xfrm>
          <a:prstGeom prst="rect">
            <a:avLst/>
          </a:prstGeom>
        </p:spPr>
      </p:pic>
    </p:spTree>
    <p:extLst>
      <p:ext uri="{BB962C8B-B14F-4D97-AF65-F5344CB8AC3E}">
        <p14:creationId xmlns:p14="http://schemas.microsoft.com/office/powerpoint/2010/main" val="3743308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Menaces et vulnérabilités de la sécurité</a:t>
            </a:r>
            <a:r>
              <a:rPr lang="en-US" dirty="0"/>
              <a:t/>
            </a:r>
            <a:br>
              <a:rPr lang="en-US" dirty="0"/>
            </a:br>
            <a:r>
              <a:rPr lang="fr-FR" sz="2400"/>
              <a:t>Types de menaces</a:t>
            </a:r>
          </a:p>
        </p:txBody>
      </p:sp>
      <p:sp>
        <p:nvSpPr>
          <p:cNvPr id="4" name="Content Placeholder 3">
            <a:extLst>
              <a:ext uri="{FF2B5EF4-FFF2-40B4-BE49-F238E27FC236}">
                <a16:creationId xmlns:a16="http://schemas.microsoft.com/office/drawing/2014/main" id="{1F842ADA-E5AB-0E45-818A-AEC8B90B4109}"/>
              </a:ext>
            </a:extLst>
          </p:cNvPr>
          <p:cNvSpPr>
            <a:spLocks noGrp="1"/>
          </p:cNvSpPr>
          <p:nvPr>
            <p:ph idx="1"/>
          </p:nvPr>
        </p:nvSpPr>
        <p:spPr>
          <a:xfrm>
            <a:off x="474662" y="731837"/>
            <a:ext cx="8280057" cy="3689897"/>
          </a:xfrm>
        </p:spPr>
        <p:txBody>
          <a:bodyPr/>
          <a:lstStyle/>
          <a:p>
            <a:pPr marL="0" indent="0" algn="l" rtl="0"/>
            <a:r>
              <a:rPr lang="fr-FR" sz="1600" dirty="0">
                <a:solidFill>
                  <a:srgbClr val="000000"/>
                </a:solidFill>
              </a:rPr>
              <a:t>Les attaques contre un réseau peuvent être dévastatrices et peuvent entraîner une perte de temps et d'argent en raison des dommages ou du vol d'informations ou de biens importants. </a:t>
            </a:r>
            <a:endParaRPr lang="fr-FR" sz="1600" dirty="0" smtClean="0">
              <a:solidFill>
                <a:srgbClr val="000000"/>
              </a:solidFill>
            </a:endParaRPr>
          </a:p>
          <a:p>
            <a:pPr marL="0" indent="0" algn="l" rtl="0"/>
            <a:r>
              <a:rPr lang="fr-FR" sz="1600" dirty="0" smtClean="0">
                <a:solidFill>
                  <a:srgbClr val="000000"/>
                </a:solidFill>
              </a:rPr>
              <a:t>Les </a:t>
            </a:r>
            <a:r>
              <a:rPr lang="fr-FR" sz="1600" dirty="0">
                <a:solidFill>
                  <a:srgbClr val="000000"/>
                </a:solidFill>
              </a:rPr>
              <a:t>intrus qui obtiennent l'accès en modifiant les logiciels ou en exploitant les vulnérabilités des logiciels sont </a:t>
            </a:r>
            <a:r>
              <a:rPr lang="fr-FR" sz="1600" dirty="0">
                <a:solidFill>
                  <a:srgbClr val="FF0000"/>
                </a:solidFill>
              </a:rPr>
              <a:t>appelés acteurs de menace.</a:t>
            </a:r>
          </a:p>
          <a:p>
            <a:pPr marL="0" indent="0" algn="l"/>
            <a:endParaRPr lang="en-US" sz="1600" dirty="0">
              <a:solidFill>
                <a:srgbClr val="FF0000"/>
              </a:solidFill>
            </a:endParaRPr>
          </a:p>
          <a:p>
            <a:pPr marL="0" indent="0" algn="l" rtl="0"/>
            <a:r>
              <a:rPr lang="fr-FR" sz="1600" dirty="0">
                <a:solidFill>
                  <a:srgbClr val="000000"/>
                </a:solidFill>
              </a:rPr>
              <a:t>Une fois que l'acteur de menace a accédé au réseau, quatre types de menaces peuvent apparaître :</a:t>
            </a:r>
          </a:p>
          <a:p>
            <a:pPr marL="415985" lvl="1" indent="-342900" rtl="0">
              <a:buFont typeface="Arial" panose="020B0604020202020204" pitchFamily="34" charset="0"/>
              <a:buChar char="•"/>
            </a:pPr>
            <a:r>
              <a:rPr lang="fr-FR" sz="1600" dirty="0">
                <a:solidFill>
                  <a:srgbClr val="000000"/>
                </a:solidFill>
              </a:rPr>
              <a:t>Vol d'informations</a:t>
            </a:r>
          </a:p>
          <a:p>
            <a:pPr marL="415985" lvl="1" indent="-342900" rtl="0">
              <a:buFont typeface="Arial" panose="020B0604020202020204" pitchFamily="34" charset="0"/>
              <a:buChar char="•"/>
            </a:pPr>
            <a:r>
              <a:rPr lang="fr-FR" sz="1600" dirty="0">
                <a:solidFill>
                  <a:srgbClr val="000000"/>
                </a:solidFill>
              </a:rPr>
              <a:t>Perte et manipulation de données</a:t>
            </a:r>
          </a:p>
          <a:p>
            <a:pPr marL="415985" lvl="1" indent="-342900" rtl="0">
              <a:buFont typeface="Arial" panose="020B0604020202020204" pitchFamily="34" charset="0"/>
              <a:buChar char="•"/>
            </a:pPr>
            <a:r>
              <a:rPr lang="fr-FR" sz="1600" dirty="0">
                <a:solidFill>
                  <a:srgbClr val="000000"/>
                </a:solidFill>
              </a:rPr>
              <a:t>Usurpation d'identité</a:t>
            </a:r>
          </a:p>
          <a:p>
            <a:pPr marL="415985" lvl="1" indent="-342900" rtl="0">
              <a:buFont typeface="Arial" panose="020B0604020202020204" pitchFamily="34" charset="0"/>
              <a:buChar char="•"/>
            </a:pPr>
            <a:r>
              <a:rPr lang="fr-FR" sz="1600" dirty="0">
                <a:solidFill>
                  <a:srgbClr val="000000"/>
                </a:solidFill>
              </a:rPr>
              <a:t>Interruption de service</a:t>
            </a: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fr-FR">
                <a:solidFill>
                  <a:schemeClr val="accent5">
                    <a:lumMod val="40000"/>
                    <a:lumOff val="60000"/>
                  </a:schemeClr>
                </a:solidFill>
              </a:rPr>
              <a:t>17.2 – Applications et protocoles des réseaux de petite taille</a:t>
            </a:r>
          </a:p>
        </p:txBody>
      </p:sp>
    </p:spTree>
    <p:custDataLst>
      <p:tags r:id="rId1"/>
    </p:custDataLst>
    <p:extLst>
      <p:ext uri="{BB962C8B-B14F-4D97-AF65-F5344CB8AC3E}">
        <p14:creationId xmlns:p14="http://schemas.microsoft.com/office/powerpoint/2010/main" val="258931670"/>
      </p:ext>
    </p:extLst>
  </p:cSld>
  <p:clrMapOvr>
    <a:masterClrMapping/>
  </p:clrMapOvr>
  <p:transition spd="slow">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Applications et protocoles des réseaux de petite taille</a:t>
            </a:r>
            <a:r>
              <a:rPr lang="en-US" dirty="0"/>
              <a:t/>
            </a:r>
            <a:br>
              <a:rPr lang="en-US" dirty="0"/>
            </a:br>
            <a:r>
              <a:rPr lang="fr-FR" sz="2400"/>
              <a:t>Applications courantes</a:t>
            </a:r>
          </a:p>
        </p:txBody>
      </p:sp>
      <p:sp>
        <p:nvSpPr>
          <p:cNvPr id="6" name="Content Placeholder 5">
            <a:extLst>
              <a:ext uri="{FF2B5EF4-FFF2-40B4-BE49-F238E27FC236}">
                <a16:creationId xmlns:a16="http://schemas.microsoft.com/office/drawing/2014/main" id="{CBD63511-AED3-4B69-9FBC-FDA4115DD396}"/>
              </a:ext>
            </a:extLst>
          </p:cNvPr>
          <p:cNvSpPr>
            <a:spLocks noGrp="1"/>
          </p:cNvSpPr>
          <p:nvPr>
            <p:ph idx="1"/>
          </p:nvPr>
        </p:nvSpPr>
        <p:spPr>
          <a:xfrm>
            <a:off x="474662" y="731837"/>
            <a:ext cx="8280057" cy="3689897"/>
          </a:xfrm>
        </p:spPr>
        <p:txBody>
          <a:bodyPr/>
          <a:lstStyle/>
          <a:p>
            <a:pPr marL="0" indent="0" algn="l" rtl="0"/>
            <a:r>
              <a:rPr lang="fr-FR" sz="1600">
                <a:solidFill>
                  <a:srgbClr val="000000"/>
                </a:solidFill>
              </a:rPr>
              <a:t>Une fois que vous l'avez configuré, votre réseau a toujours besoin de certains types d'applications et de protocoles pour fonctionner. L'utilité du réseau dépend des applications qu'il comporte. </a:t>
            </a:r>
          </a:p>
          <a:p>
            <a:pPr marL="0" indent="0" algn="l"/>
            <a:endParaRPr lang="en-US" sz="1600" dirty="0">
              <a:solidFill>
                <a:srgbClr val="000000"/>
              </a:solidFill>
            </a:endParaRPr>
          </a:p>
          <a:p>
            <a:pPr marL="0" indent="0" algn="l" rtl="0"/>
            <a:r>
              <a:rPr lang="fr-FR" sz="1600">
                <a:solidFill>
                  <a:srgbClr val="000000"/>
                </a:solidFill>
              </a:rPr>
              <a:t>Il existe deux formes de programmes ou processus logiciels permettant d'accéder au réseau : </a:t>
            </a:r>
          </a:p>
          <a:p>
            <a:pPr marL="358835" lvl="1" indent="-285750" rtl="0">
              <a:buFont typeface="Arial" panose="020B0604020202020204" pitchFamily="34" charset="0"/>
              <a:buChar char="•"/>
            </a:pPr>
            <a:r>
              <a:rPr lang="fr-FR" sz="1600" b="1">
                <a:solidFill>
                  <a:srgbClr val="000000"/>
                </a:solidFill>
              </a:rPr>
              <a:t>Applications de réseau</a:t>
            </a:r>
            <a:r>
              <a:rPr lang="fr-FR" sz="1600">
                <a:solidFill>
                  <a:srgbClr val="000000"/>
                </a:solidFill>
              </a:rPr>
              <a:t>: Applications qui mettent en œuvre les protocoles de la couche application et sont capables de communiquer directement avec les couches inférieures de la pile de protocoles.</a:t>
            </a:r>
          </a:p>
          <a:p>
            <a:pPr marL="358835" lvl="1" indent="-285750" rtl="0">
              <a:buFont typeface="Arial" panose="020B0604020202020204" pitchFamily="34" charset="0"/>
              <a:buChar char="•"/>
            </a:pPr>
            <a:r>
              <a:rPr lang="fr-FR" sz="1600" b="1">
                <a:solidFill>
                  <a:srgbClr val="000000"/>
                </a:solidFill>
              </a:rPr>
              <a:t>Services de couche d'application</a:t>
            </a:r>
            <a:r>
              <a:rPr lang="fr-FR" sz="1600">
                <a:solidFill>
                  <a:srgbClr val="000000"/>
                </a:solidFill>
              </a:rPr>
              <a:t> : pour les applications qui ne sont pas compatibles avec le réseau, les programmes qui interfacent avec le réseau et préparent les données pour le transfert. </a:t>
            </a:r>
            <a:r>
              <a:rPr lang="fr-FR" sz="1600" b="1">
                <a:solidFill>
                  <a:srgbClr val="000000"/>
                </a:solidFill>
              </a:rPr>
              <a:t> </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241571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Applications et protocoles des réseaux de petite taille</a:t>
            </a:r>
            <a:r>
              <a:rPr lang="en-US" dirty="0"/>
              <a:t/>
            </a:r>
            <a:br>
              <a:rPr lang="en-US" dirty="0"/>
            </a:br>
            <a:r>
              <a:rPr lang="fr-FR" sz="2400"/>
              <a:t>Applications courantes</a:t>
            </a:r>
          </a:p>
        </p:txBody>
      </p:sp>
      <p:sp>
        <p:nvSpPr>
          <p:cNvPr id="4" name="Content Placeholder 3">
            <a:extLst>
              <a:ext uri="{FF2B5EF4-FFF2-40B4-BE49-F238E27FC236}">
                <a16:creationId xmlns:a16="http://schemas.microsoft.com/office/drawing/2014/main" id="{293C6751-32AF-45A8-BF93-DE124C4DE534}"/>
              </a:ext>
            </a:extLst>
          </p:cNvPr>
          <p:cNvSpPr>
            <a:spLocks noGrp="1"/>
          </p:cNvSpPr>
          <p:nvPr>
            <p:ph idx="1"/>
          </p:nvPr>
        </p:nvSpPr>
        <p:spPr>
          <a:xfrm>
            <a:off x="474662" y="731837"/>
            <a:ext cx="8280057" cy="3689897"/>
          </a:xfrm>
        </p:spPr>
        <p:txBody>
          <a:bodyPr/>
          <a:lstStyle/>
          <a:p>
            <a:pPr marL="0" indent="0" algn="l" rtl="0"/>
            <a:r>
              <a:rPr lang="fr-FR" sz="1500" dirty="0">
                <a:solidFill>
                  <a:srgbClr val="000000"/>
                </a:solidFill>
              </a:rPr>
              <a:t>Les protocoles réseau prennent en charge les services et applications utilisés par les employés d'un petit réseau.</a:t>
            </a:r>
          </a:p>
          <a:p>
            <a:pPr marL="342900" indent="-342900" algn="l" rtl="0">
              <a:buFont typeface="Arial" panose="020B0604020202020204" pitchFamily="34" charset="0"/>
              <a:buChar char="•"/>
            </a:pPr>
            <a:r>
              <a:rPr lang="fr-FR" sz="1500" dirty="0">
                <a:solidFill>
                  <a:srgbClr val="000000"/>
                </a:solidFill>
              </a:rPr>
              <a:t>Les administrateurs réseau ont généralement besoin d'accéder aux périphériques et serveurs réseau. Les deux solutions d'accès à distance les plus courantes sont Telnet et Secure Shell (SSH). </a:t>
            </a:r>
          </a:p>
          <a:p>
            <a:pPr marL="342900" indent="-342900" algn="l" rtl="0">
              <a:buFont typeface="Arial" panose="020B0604020202020204" pitchFamily="34" charset="0"/>
              <a:buChar char="•"/>
            </a:pPr>
            <a:r>
              <a:rPr lang="fr-FR" sz="1500" dirty="0" err="1">
                <a:solidFill>
                  <a:srgbClr val="000000"/>
                </a:solidFill>
              </a:rPr>
              <a:t>Hypertext</a:t>
            </a:r>
            <a:r>
              <a:rPr lang="fr-FR" sz="1500" dirty="0">
                <a:solidFill>
                  <a:srgbClr val="000000"/>
                </a:solidFill>
              </a:rPr>
              <a:t> Transfer Protocol (HTTP) et </a:t>
            </a:r>
            <a:r>
              <a:rPr lang="fr-FR" sz="1500" dirty="0" err="1">
                <a:solidFill>
                  <a:srgbClr val="000000"/>
                </a:solidFill>
              </a:rPr>
              <a:t>Hypertext</a:t>
            </a:r>
            <a:r>
              <a:rPr lang="fr-FR" sz="1500" dirty="0">
                <a:solidFill>
                  <a:srgbClr val="000000"/>
                </a:solidFill>
              </a:rPr>
              <a:t> Transfer Protocol Secure (</a:t>
            </a:r>
            <a:r>
              <a:rPr lang="fr-FR" sz="1500" dirty="0" smtClean="0">
                <a:solidFill>
                  <a:srgbClr val="000000"/>
                </a:solidFill>
              </a:rPr>
              <a:t>HTTPS) </a:t>
            </a:r>
            <a:r>
              <a:rPr lang="fr-FR" sz="1500" dirty="0">
                <a:solidFill>
                  <a:srgbClr val="000000"/>
                </a:solidFill>
              </a:rPr>
              <a:t>sont utilisés entre les clients Web et les serveurs Web.</a:t>
            </a:r>
          </a:p>
          <a:p>
            <a:pPr marL="342900" indent="-342900" algn="l" rtl="0">
              <a:buFont typeface="Arial" panose="020B0604020202020204" pitchFamily="34" charset="0"/>
              <a:buChar char="•"/>
            </a:pPr>
            <a:r>
              <a:rPr lang="fr-FR" sz="1500" dirty="0">
                <a:solidFill>
                  <a:srgbClr val="000000"/>
                </a:solidFill>
              </a:rPr>
              <a:t>Les protocoles SMTP (Simple Mail Transfer Protocol), POP (Post Office Protocol) et IMAP (Internet Message Access Protocol) sont utilisés pour l'envoi et la réception des e-mails.</a:t>
            </a:r>
          </a:p>
          <a:p>
            <a:pPr marL="342900" indent="-342900" algn="l" rtl="0">
              <a:buFont typeface="Arial" panose="020B0604020202020204" pitchFamily="34" charset="0"/>
              <a:buChar char="•"/>
            </a:pPr>
            <a:r>
              <a:rPr lang="fr-FR" sz="1500" dirty="0">
                <a:solidFill>
                  <a:srgbClr val="000000"/>
                </a:solidFill>
              </a:rPr>
              <a:t>File Transfer Protocol (FTP) et Security File Transfer Protocol (SFTP) sont utilisés pour télécharger et charger des fichiers entre un client et un serveur FTP.</a:t>
            </a:r>
          </a:p>
          <a:p>
            <a:pPr marL="342900" indent="-342900" algn="l" rtl="0">
              <a:buFont typeface="Arial" panose="020B0604020202020204" pitchFamily="34" charset="0"/>
              <a:buChar char="•"/>
            </a:pPr>
            <a:r>
              <a:rPr lang="fr-FR" sz="1500" dirty="0">
                <a:solidFill>
                  <a:srgbClr val="000000"/>
                </a:solidFill>
              </a:rPr>
              <a:t>Le protocole DHCP (</a:t>
            </a:r>
            <a:r>
              <a:rPr lang="fr-FR" sz="1500" dirty="0" err="1">
                <a:solidFill>
                  <a:srgbClr val="000000"/>
                </a:solidFill>
              </a:rPr>
              <a:t>Dynamic</a:t>
            </a:r>
            <a:r>
              <a:rPr lang="fr-FR" sz="1500" dirty="0">
                <a:solidFill>
                  <a:srgbClr val="000000"/>
                </a:solidFill>
              </a:rPr>
              <a:t> Host Configuration Protocol) est utilisé par les clients pour acquérir une configuration IP à partir d'un serveur DHCP.</a:t>
            </a:r>
          </a:p>
          <a:p>
            <a:pPr marL="342900" indent="-342900" algn="l" rtl="0">
              <a:buFont typeface="Arial" panose="020B0604020202020204" pitchFamily="34" charset="0"/>
              <a:buChar char="•"/>
            </a:pPr>
            <a:r>
              <a:rPr lang="fr-FR" sz="1500" dirty="0">
                <a:solidFill>
                  <a:srgbClr val="000000"/>
                </a:solidFill>
              </a:rPr>
              <a:t>Le protocole DNS (Domain Name Service) est utilisé pour convertir les noms de domaine en adresses IP.</a:t>
            </a:r>
          </a:p>
          <a:p>
            <a:pPr marL="0" indent="0" algn="l" rtl="0"/>
            <a:r>
              <a:rPr lang="fr-FR" sz="1500" b="1" dirty="0">
                <a:solidFill>
                  <a:srgbClr val="000000"/>
                </a:solidFill>
              </a:rPr>
              <a:t>Remarque</a:t>
            </a:r>
            <a:r>
              <a:rPr lang="fr-FR" sz="1500" dirty="0">
                <a:solidFill>
                  <a:srgbClr val="000000"/>
                </a:solidFill>
              </a:rPr>
              <a:t> : un serveur peut fournir plusieurs services réseau. Par exemple, un serveur peut être un serveur de messagerie, FTP et SSH. </a:t>
            </a:r>
          </a:p>
        </p:txBody>
      </p:sp>
    </p:spTree>
    <p:extLst>
      <p:ext uri="{BB962C8B-B14F-4D97-AF65-F5344CB8AC3E}">
        <p14:creationId xmlns:p14="http://schemas.microsoft.com/office/powerpoint/2010/main" val="101424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Applications et protocoles des réseaux de petite taille</a:t>
            </a:r>
            <a:r>
              <a:rPr lang="en-US" dirty="0"/>
              <a:t/>
            </a:r>
            <a:br>
              <a:rPr lang="en-US" dirty="0"/>
            </a:br>
            <a:r>
              <a:rPr lang="fr-FR" sz="2400"/>
              <a:t>Applications courantes</a:t>
            </a:r>
          </a:p>
        </p:txBody>
      </p:sp>
      <p:sp>
        <p:nvSpPr>
          <p:cNvPr id="4" name="Content Placeholder 3">
            <a:extLst>
              <a:ext uri="{FF2B5EF4-FFF2-40B4-BE49-F238E27FC236}">
                <a16:creationId xmlns:a16="http://schemas.microsoft.com/office/drawing/2014/main" id="{293C6751-32AF-45A8-BF93-DE124C4DE534}"/>
              </a:ext>
            </a:extLst>
          </p:cNvPr>
          <p:cNvSpPr>
            <a:spLocks noGrp="1"/>
          </p:cNvSpPr>
          <p:nvPr>
            <p:ph idx="1"/>
          </p:nvPr>
        </p:nvSpPr>
        <p:spPr>
          <a:xfrm>
            <a:off x="474662" y="731837"/>
            <a:ext cx="8280057" cy="3689897"/>
          </a:xfrm>
        </p:spPr>
        <p:txBody>
          <a:bodyPr/>
          <a:lstStyle/>
          <a:p>
            <a:pPr marL="0" indent="0" algn="l" rtl="0"/>
            <a:r>
              <a:rPr lang="fr-FR" sz="1600">
                <a:solidFill>
                  <a:srgbClr val="000000"/>
                </a:solidFill>
              </a:rPr>
              <a:t>Ces protocoles réseau constituent la boîte à outils indispensable d'un professionnel des réseaux.</a:t>
            </a:r>
          </a:p>
          <a:p>
            <a:pPr marL="342900" indent="-342900" algn="l" rtl="0">
              <a:buFont typeface="Arial" panose="020B0604020202020204" pitchFamily="34" charset="0"/>
              <a:buChar char="•"/>
            </a:pPr>
            <a:r>
              <a:rPr lang="fr-FR" sz="1600">
                <a:solidFill>
                  <a:srgbClr val="000000"/>
                </a:solidFill>
              </a:rPr>
              <a:t>Les processus sur l'une des extrémités d'une session de communication.</a:t>
            </a:r>
          </a:p>
          <a:p>
            <a:pPr marL="342900" indent="-342900" algn="l" rtl="0">
              <a:buFont typeface="Arial" panose="020B0604020202020204" pitchFamily="34" charset="0"/>
              <a:buChar char="•"/>
            </a:pPr>
            <a:r>
              <a:rPr lang="fr-FR" sz="1600">
                <a:solidFill>
                  <a:srgbClr val="000000"/>
                </a:solidFill>
              </a:rPr>
              <a:t>Types des messages</a:t>
            </a:r>
          </a:p>
          <a:p>
            <a:pPr marL="342900" indent="-342900" algn="l" rtl="0">
              <a:buFont typeface="Arial" panose="020B0604020202020204" pitchFamily="34" charset="0"/>
              <a:buChar char="•"/>
            </a:pPr>
            <a:r>
              <a:rPr lang="fr-FR" sz="1600">
                <a:solidFill>
                  <a:srgbClr val="000000"/>
                </a:solidFill>
              </a:rPr>
              <a:t>Syntaxe des messages</a:t>
            </a:r>
          </a:p>
          <a:p>
            <a:pPr marL="342900" indent="-342900" algn="l" rtl="0">
              <a:buFont typeface="Arial" panose="020B0604020202020204" pitchFamily="34" charset="0"/>
              <a:buChar char="•"/>
            </a:pPr>
            <a:r>
              <a:rPr lang="fr-FR" sz="1600">
                <a:solidFill>
                  <a:srgbClr val="000000"/>
                </a:solidFill>
              </a:rPr>
              <a:t>Signification des champs d'information</a:t>
            </a:r>
          </a:p>
          <a:p>
            <a:pPr marL="342900" indent="-342900" algn="l" rtl="0">
              <a:buFont typeface="Arial" panose="020B0604020202020204" pitchFamily="34" charset="0"/>
              <a:buChar char="•"/>
            </a:pPr>
            <a:r>
              <a:rPr lang="fr-FR" sz="1600">
                <a:solidFill>
                  <a:srgbClr val="000000"/>
                </a:solidFill>
              </a:rPr>
              <a:t>La manière dont les messages sont envoyés et la réponse attendue</a:t>
            </a:r>
          </a:p>
          <a:p>
            <a:pPr marL="342900" indent="-342900" algn="l" rtl="0">
              <a:buFont typeface="Arial" panose="020B0604020202020204" pitchFamily="34" charset="0"/>
              <a:buChar char="•"/>
            </a:pPr>
            <a:r>
              <a:rPr lang="fr-FR" sz="1600">
                <a:solidFill>
                  <a:srgbClr val="000000"/>
                </a:solidFill>
              </a:rPr>
              <a:t>L'interaction avec la couche du niveau juste en dessous</a:t>
            </a:r>
          </a:p>
          <a:p>
            <a:pPr marL="342900" indent="-342900" algn="l">
              <a:buFont typeface="Arial" panose="020B0604020202020204" pitchFamily="34" charset="0"/>
              <a:buChar char="•"/>
            </a:pPr>
            <a:endParaRPr lang="en-US" sz="1600" dirty="0">
              <a:solidFill>
                <a:srgbClr val="000000"/>
              </a:solidFill>
            </a:endParaRPr>
          </a:p>
          <a:p>
            <a:pPr marL="0" indent="0" algn="l" rtl="0"/>
            <a:r>
              <a:rPr lang="fr-FR" sz="1600">
                <a:solidFill>
                  <a:srgbClr val="000000"/>
                </a:solidFill>
              </a:rPr>
              <a:t>De nombreuses entreprises ont pris le parti d'utiliser autant que possible les versions (Tel que SSH, SFTP, and HTTPS) sécurisées de ces protocoles.</a:t>
            </a:r>
          </a:p>
        </p:txBody>
      </p:sp>
    </p:spTree>
    <p:extLst>
      <p:ext uri="{BB962C8B-B14F-4D97-AF65-F5344CB8AC3E}">
        <p14:creationId xmlns:p14="http://schemas.microsoft.com/office/powerpoint/2010/main" val="3312880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Applications et protocoles des réseaux de petite taille</a:t>
            </a:r>
            <a:r>
              <a:rPr lang="en-US" dirty="0"/>
              <a:t/>
            </a:r>
            <a:br>
              <a:rPr lang="en-US" dirty="0"/>
            </a:br>
            <a:r>
              <a:rPr lang="fr-FR" sz="2400"/>
              <a:t>Applications voix et vidéo</a:t>
            </a:r>
          </a:p>
        </p:txBody>
      </p:sp>
      <p:sp>
        <p:nvSpPr>
          <p:cNvPr id="5" name="Content Placeholder 4">
            <a:extLst>
              <a:ext uri="{FF2B5EF4-FFF2-40B4-BE49-F238E27FC236}">
                <a16:creationId xmlns:a16="http://schemas.microsoft.com/office/drawing/2014/main" id="{60805718-1D89-4A05-B2C1-06EAAE238C28}"/>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fr-FR" sz="1400" dirty="0">
                <a:solidFill>
                  <a:srgbClr val="000000"/>
                </a:solidFill>
              </a:rPr>
              <a:t>De nos jours, les entreprises utilisent de plus en plus les solutions de téléphonie IP et de transmission multimédia en continu pour communiquer avec leurs clients et partenaires commerciaux.</a:t>
            </a:r>
          </a:p>
          <a:p>
            <a:pPr marL="342900" indent="-342900" algn="l" rtl="0">
              <a:buFont typeface="Arial" panose="020B0604020202020204" pitchFamily="34" charset="0"/>
              <a:buChar char="•"/>
            </a:pPr>
            <a:r>
              <a:rPr lang="fr-FR" sz="1400" dirty="0">
                <a:solidFill>
                  <a:srgbClr val="000000"/>
                </a:solidFill>
              </a:rPr>
              <a:t>L'administrateur réseau doit s'assurer que l'équipement approprié est installé dans le réseau et que les périphériques réseau sont configurés pour assurer un acheminement prioritaire.</a:t>
            </a:r>
          </a:p>
          <a:p>
            <a:pPr marL="342900" indent="-342900" algn="l" rtl="0">
              <a:buFont typeface="Arial" panose="020B0604020202020204" pitchFamily="34" charset="0"/>
              <a:buChar char="•"/>
            </a:pPr>
            <a:r>
              <a:rPr lang="fr-FR" sz="1400" dirty="0">
                <a:solidFill>
                  <a:srgbClr val="000000"/>
                </a:solidFill>
              </a:rPr>
              <a:t>Les facteurs qu'un petit administrateur réseau doit prendre en compte lorsqu'il prend en charge des applications en temps réel :</a:t>
            </a:r>
          </a:p>
          <a:p>
            <a:pPr marL="489010" lvl="2" indent="-342900" rtl="0">
              <a:buFont typeface="Arial" panose="020B0604020202020204" pitchFamily="34" charset="0"/>
              <a:buChar char="•"/>
            </a:pPr>
            <a:r>
              <a:rPr lang="fr-FR" sz="1400" b="1" dirty="0">
                <a:solidFill>
                  <a:srgbClr val="000000"/>
                </a:solidFill>
              </a:rPr>
              <a:t>Infrastructure - </a:t>
            </a:r>
            <a:r>
              <a:rPr lang="fr-FR" sz="1400" dirty="0">
                <a:solidFill>
                  <a:srgbClr val="000000"/>
                </a:solidFill>
              </a:rPr>
              <a:t>Dispose-t-elle de la capacité et de les moyens de prendre en charge des applications en temps réel ? </a:t>
            </a:r>
          </a:p>
          <a:p>
            <a:pPr marL="489010" lvl="2" indent="-342900" rtl="0">
              <a:buFont typeface="Arial" panose="020B0604020202020204" pitchFamily="34" charset="0"/>
              <a:buChar char="•"/>
            </a:pPr>
            <a:r>
              <a:rPr lang="fr-FR" sz="1400" b="1" dirty="0" err="1">
                <a:solidFill>
                  <a:srgbClr val="000000"/>
                </a:solidFill>
              </a:rPr>
              <a:t>VoIP</a:t>
            </a:r>
            <a:r>
              <a:rPr lang="fr-FR" sz="1400" b="1" dirty="0">
                <a:solidFill>
                  <a:srgbClr val="000000"/>
                </a:solidFill>
              </a:rPr>
              <a:t> - </a:t>
            </a:r>
            <a:r>
              <a:rPr lang="fr-FR" sz="1400" dirty="0" err="1">
                <a:solidFill>
                  <a:srgbClr val="000000"/>
                </a:solidFill>
              </a:rPr>
              <a:t>VoIP</a:t>
            </a:r>
            <a:r>
              <a:rPr lang="fr-FR" sz="1400" dirty="0">
                <a:solidFill>
                  <a:srgbClr val="000000"/>
                </a:solidFill>
              </a:rPr>
              <a:t> est généralement moins cher que la téléphonie IP, mais au prix de la qualité et des fonctionnalités. </a:t>
            </a:r>
          </a:p>
          <a:p>
            <a:pPr marL="489010" lvl="2" indent="-342900" rtl="0">
              <a:buFont typeface="Arial" panose="020B0604020202020204" pitchFamily="34" charset="0"/>
              <a:buChar char="•"/>
            </a:pPr>
            <a:r>
              <a:rPr lang="fr-FR" sz="1400" b="1" dirty="0">
                <a:solidFill>
                  <a:srgbClr val="000000"/>
                </a:solidFill>
              </a:rPr>
              <a:t>Téléphonie IP - </a:t>
            </a:r>
            <a:r>
              <a:rPr lang="fr-FR" sz="1400" dirty="0">
                <a:solidFill>
                  <a:srgbClr val="000000"/>
                </a:solidFill>
              </a:rPr>
              <a:t>Cela emploie des serveurs dédiés sous forme de contrôle d'appel et de signalisation. </a:t>
            </a:r>
          </a:p>
          <a:p>
            <a:pPr marL="489010" lvl="2" indent="-342900" rtl="0">
              <a:buFont typeface="Arial" panose="020B0604020202020204" pitchFamily="34" charset="0"/>
              <a:buChar char="•"/>
            </a:pPr>
            <a:r>
              <a:rPr lang="fr-FR" sz="1400" b="1" dirty="0">
                <a:solidFill>
                  <a:srgbClr val="000000"/>
                </a:solidFill>
              </a:rPr>
              <a:t>Applications en temps réel -</a:t>
            </a:r>
            <a:r>
              <a:rPr lang="fr-FR" sz="1400" dirty="0">
                <a:solidFill>
                  <a:srgbClr val="000000"/>
                </a:solidFill>
              </a:rPr>
              <a:t>Le réseau doit prendre en charge les mécanismes de qualité de service (</a:t>
            </a:r>
            <a:r>
              <a:rPr lang="fr-FR" sz="1400" dirty="0" err="1">
                <a:solidFill>
                  <a:srgbClr val="000000"/>
                </a:solidFill>
              </a:rPr>
              <a:t>QoS</a:t>
            </a:r>
            <a:r>
              <a:rPr lang="fr-FR" sz="1400" dirty="0">
                <a:solidFill>
                  <a:srgbClr val="000000"/>
                </a:solidFill>
              </a:rPr>
              <a:t>) afin de minimiser les problèmes de latence. Real-Time Transport Protocol (RTP) and Real-Time Transport Control Protocol (RTCP) and </a:t>
            </a:r>
            <a:r>
              <a:rPr lang="fr-FR" sz="1400" dirty="0" err="1">
                <a:solidFill>
                  <a:srgbClr val="000000"/>
                </a:solidFill>
              </a:rPr>
              <a:t>two</a:t>
            </a:r>
            <a:r>
              <a:rPr lang="fr-FR" sz="1400" dirty="0">
                <a:solidFill>
                  <a:srgbClr val="000000"/>
                </a:solidFill>
              </a:rPr>
              <a:t> </a:t>
            </a:r>
            <a:r>
              <a:rPr lang="fr-FR" sz="1400" dirty="0" err="1">
                <a:solidFill>
                  <a:srgbClr val="000000"/>
                </a:solidFill>
              </a:rPr>
              <a:t>protocols</a:t>
            </a:r>
            <a:r>
              <a:rPr lang="fr-FR" sz="1400" dirty="0">
                <a:solidFill>
                  <a:srgbClr val="000000"/>
                </a:solidFill>
              </a:rPr>
              <a:t> </a:t>
            </a:r>
            <a:r>
              <a:rPr lang="fr-FR" sz="1400" dirty="0" err="1">
                <a:solidFill>
                  <a:srgbClr val="000000"/>
                </a:solidFill>
              </a:rPr>
              <a:t>that</a:t>
            </a:r>
            <a:r>
              <a:rPr lang="fr-FR" sz="1400" dirty="0">
                <a:solidFill>
                  <a:srgbClr val="000000"/>
                </a:solidFill>
              </a:rPr>
              <a:t> support real-time applications.</a:t>
            </a:r>
          </a:p>
        </p:txBody>
      </p:sp>
    </p:spTree>
    <p:extLst>
      <p:ext uri="{BB962C8B-B14F-4D97-AF65-F5344CB8AC3E}">
        <p14:creationId xmlns:p14="http://schemas.microsoft.com/office/powerpoint/2010/main" val="516944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fr-FR">
                <a:solidFill>
                  <a:schemeClr val="accent5">
                    <a:lumMod val="40000"/>
                    <a:lumOff val="60000"/>
                  </a:schemeClr>
                </a:solidFill>
              </a:rPr>
              <a:t>17.3 - Évolution vers de plus grands réseaux</a:t>
            </a:r>
          </a:p>
        </p:txBody>
      </p:sp>
    </p:spTree>
    <p:custDataLst>
      <p:tags r:id="rId1"/>
    </p:custDataLst>
    <p:extLst>
      <p:ext uri="{BB962C8B-B14F-4D97-AF65-F5344CB8AC3E}">
        <p14:creationId xmlns:p14="http://schemas.microsoft.com/office/powerpoint/2010/main" val="920071882"/>
      </p:ext>
    </p:extLst>
  </p:cSld>
  <p:clrMapOvr>
    <a:masterClrMapping/>
  </p:clrMapOvr>
  <p:transition spd="slow">
    <p:wip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Évolution vers de plus grands réseaux </a:t>
            </a:r>
            <a:r>
              <a:rPr lang="en-US" dirty="0"/>
              <a:t/>
            </a:r>
            <a:br>
              <a:rPr lang="en-US" dirty="0"/>
            </a:br>
            <a:r>
              <a:rPr lang="fr-FR" sz="2400"/>
              <a:t>Croissance des réseaux de petite taille</a:t>
            </a:r>
          </a:p>
        </p:txBody>
      </p:sp>
      <p:sp>
        <p:nvSpPr>
          <p:cNvPr id="4" name="Content Placeholder 3">
            <a:extLst>
              <a:ext uri="{FF2B5EF4-FFF2-40B4-BE49-F238E27FC236}">
                <a16:creationId xmlns:a16="http://schemas.microsoft.com/office/drawing/2014/main" id="{4D4DC2CE-CBF1-4EDA-BBE9-D4BCE31CD2E2}"/>
              </a:ext>
            </a:extLst>
          </p:cNvPr>
          <p:cNvSpPr>
            <a:spLocks noGrp="1"/>
          </p:cNvSpPr>
          <p:nvPr>
            <p:ph idx="1"/>
          </p:nvPr>
        </p:nvSpPr>
        <p:spPr>
          <a:xfrm>
            <a:off x="474662" y="731837"/>
            <a:ext cx="8280057" cy="3689897"/>
          </a:xfrm>
        </p:spPr>
        <p:txBody>
          <a:bodyPr/>
          <a:lstStyle/>
          <a:p>
            <a:pPr marL="0" indent="0" algn="l" rtl="0"/>
            <a:r>
              <a:rPr lang="fr-FR" sz="1600" dirty="0">
                <a:solidFill>
                  <a:srgbClr val="000000"/>
                </a:solidFill>
              </a:rPr>
              <a:t>La plupart des petites entreprises se développent naturellement et leurs réseaux doivent suivre cette évolution. </a:t>
            </a:r>
            <a:endParaRPr lang="fr-FR" sz="1600" dirty="0" smtClean="0">
              <a:solidFill>
                <a:srgbClr val="000000"/>
              </a:solidFill>
            </a:endParaRPr>
          </a:p>
          <a:p>
            <a:pPr marL="0" indent="0" algn="l" rtl="0"/>
            <a:r>
              <a:rPr lang="fr-FR" sz="1600" dirty="0" smtClean="0">
                <a:solidFill>
                  <a:srgbClr val="000000"/>
                </a:solidFill>
              </a:rPr>
              <a:t>Dans </a:t>
            </a:r>
            <a:r>
              <a:rPr lang="fr-FR" sz="1600" dirty="0">
                <a:solidFill>
                  <a:srgbClr val="000000"/>
                </a:solidFill>
              </a:rPr>
              <a:t>l'idéal, l'administrateur réseau a suffisamment de temps pour prendre des décisions réfléchies concernant l'expansion du réseau en fonction de la croissance de l'entreprise.</a:t>
            </a:r>
          </a:p>
          <a:p>
            <a:pPr marL="0" indent="0" algn="l"/>
            <a:endParaRPr lang="en-US" sz="1600" dirty="0">
              <a:solidFill>
                <a:srgbClr val="000000"/>
              </a:solidFill>
            </a:endParaRPr>
          </a:p>
          <a:p>
            <a:pPr marL="0" indent="0" algn="l" rtl="0"/>
            <a:r>
              <a:rPr lang="fr-FR" sz="1600" dirty="0">
                <a:solidFill>
                  <a:srgbClr val="000000"/>
                </a:solidFill>
              </a:rPr>
              <a:t>Pour faire évoluer un réseau, plusieurs éléments sont nécessaires:</a:t>
            </a:r>
          </a:p>
          <a:p>
            <a:pPr marL="415985" lvl="1" indent="-342900" rtl="0">
              <a:buFont typeface="Arial" panose="020B0604020202020204" pitchFamily="34" charset="0"/>
              <a:buChar char="•"/>
            </a:pPr>
            <a:r>
              <a:rPr lang="fr-FR" sz="1600" b="1" dirty="0">
                <a:solidFill>
                  <a:srgbClr val="000000"/>
                </a:solidFill>
              </a:rPr>
              <a:t>Documentation réseau</a:t>
            </a:r>
            <a:r>
              <a:rPr lang="fr-FR" sz="1600" dirty="0">
                <a:solidFill>
                  <a:srgbClr val="000000"/>
                </a:solidFill>
              </a:rPr>
              <a:t> -Topologie physique et logique</a:t>
            </a:r>
          </a:p>
          <a:p>
            <a:pPr marL="415985" lvl="1" indent="-342900" rtl="0">
              <a:buFont typeface="Arial" panose="020B0604020202020204" pitchFamily="34" charset="0"/>
              <a:buChar char="•"/>
            </a:pPr>
            <a:r>
              <a:rPr lang="fr-FR" sz="1600" b="1" dirty="0">
                <a:solidFill>
                  <a:srgbClr val="000000"/>
                </a:solidFill>
              </a:rPr>
              <a:t>Inventaire des équipements</a:t>
            </a:r>
            <a:r>
              <a:rPr lang="fr-FR" sz="1600" dirty="0">
                <a:solidFill>
                  <a:srgbClr val="000000"/>
                </a:solidFill>
              </a:rPr>
              <a:t> - liste des périphériques qui utilisent ou constituent le réseau</a:t>
            </a:r>
          </a:p>
          <a:p>
            <a:pPr marL="415985" lvl="1" indent="-342900" rtl="0">
              <a:buFont typeface="Arial" panose="020B0604020202020204" pitchFamily="34" charset="0"/>
              <a:buChar char="•"/>
            </a:pPr>
            <a:r>
              <a:rPr lang="fr-FR" sz="1600" b="1" dirty="0">
                <a:solidFill>
                  <a:srgbClr val="000000"/>
                </a:solidFill>
              </a:rPr>
              <a:t>Budget</a:t>
            </a:r>
            <a:r>
              <a:rPr lang="fr-FR" sz="1600" dirty="0">
                <a:solidFill>
                  <a:srgbClr val="000000"/>
                </a:solidFill>
              </a:rPr>
              <a:t> -Budget informatique détaillé, y compris les achats d'équipements pour l'année fiscale</a:t>
            </a:r>
          </a:p>
          <a:p>
            <a:pPr marL="415985" lvl="1" indent="-342900" rtl="0">
              <a:buFont typeface="Arial" panose="020B0604020202020204" pitchFamily="34" charset="0"/>
              <a:buChar char="•"/>
            </a:pPr>
            <a:r>
              <a:rPr lang="fr-FR" sz="1600" b="1" dirty="0">
                <a:solidFill>
                  <a:srgbClr val="000000"/>
                </a:solidFill>
              </a:rPr>
              <a:t>- Analyse du trafic</a:t>
            </a:r>
            <a:r>
              <a:rPr lang="fr-FR" sz="1600" dirty="0">
                <a:solidFill>
                  <a:srgbClr val="000000"/>
                </a:solidFill>
              </a:rPr>
              <a:t> -les protocoles, les applications et les services, ainsi que leurs besoins respectifs en termes de trafic doivent être documentés</a:t>
            </a:r>
          </a:p>
          <a:p>
            <a:pPr marL="0" indent="0" algn="l" rtl="0"/>
            <a:r>
              <a:rPr lang="fr-FR" sz="1600" dirty="0">
                <a:solidFill>
                  <a:srgbClr val="000000"/>
                </a:solidFill>
              </a:rPr>
              <a:t>Ces éléments servent à éclairer la prise de décision qui accompagne l'évolution d'un petit réseau.</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167883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Évolution vers de plus grands réseaux </a:t>
            </a:r>
            <a:r>
              <a:rPr lang="en-US" dirty="0"/>
              <a:t/>
            </a:r>
            <a:br>
              <a:rPr lang="en-US" dirty="0"/>
            </a:br>
            <a:r>
              <a:rPr lang="fr-FR" sz="2400"/>
              <a:t>Analyse de protocoles</a:t>
            </a:r>
          </a:p>
        </p:txBody>
      </p:sp>
      <p:sp>
        <p:nvSpPr>
          <p:cNvPr id="5" name="Content Placeholder 4">
            <a:extLst>
              <a:ext uri="{FF2B5EF4-FFF2-40B4-BE49-F238E27FC236}">
                <a16:creationId xmlns:a16="http://schemas.microsoft.com/office/drawing/2014/main" id="{3DD0F7E2-6CB1-4DF6-97A5-A655F8C79DD2}"/>
              </a:ext>
            </a:extLst>
          </p:cNvPr>
          <p:cNvSpPr>
            <a:spLocks noGrp="1"/>
          </p:cNvSpPr>
          <p:nvPr>
            <p:ph idx="1"/>
          </p:nvPr>
        </p:nvSpPr>
        <p:spPr>
          <a:xfrm>
            <a:off x="474662" y="731837"/>
            <a:ext cx="8280057" cy="3689897"/>
          </a:xfrm>
        </p:spPr>
        <p:txBody>
          <a:bodyPr/>
          <a:lstStyle/>
          <a:p>
            <a:pPr marL="0" indent="0" algn="l" rtl="0"/>
            <a:r>
              <a:rPr lang="fr-FR" sz="1600" dirty="0">
                <a:solidFill>
                  <a:srgbClr val="000000"/>
                </a:solidFill>
              </a:rPr>
              <a:t>Il est important de comprendre le type de trafic qui traverse le réseau ainsi que le flux de trafic actuel. Plusieurs outils de gestion réseau peuvent être utilisés à cette fin.</a:t>
            </a:r>
          </a:p>
          <a:p>
            <a:pPr marL="0" indent="0" algn="l"/>
            <a:endParaRPr lang="en-US" sz="1600" dirty="0">
              <a:solidFill>
                <a:srgbClr val="000000"/>
              </a:solidFill>
            </a:endParaRPr>
          </a:p>
          <a:p>
            <a:pPr marL="0" indent="0" algn="l" rtl="0"/>
            <a:r>
              <a:rPr lang="fr-FR" sz="1600" dirty="0">
                <a:solidFill>
                  <a:srgbClr val="000000"/>
                </a:solidFill>
              </a:rPr>
              <a:t>Pour déterminer des modèles de flux de trafic, il est recommandé d'effectuer les points suivants:</a:t>
            </a:r>
          </a:p>
          <a:p>
            <a:pPr marL="358835" lvl="1" indent="-285750" rtl="0">
              <a:buFont typeface="Arial" panose="020B0604020202020204" pitchFamily="34" charset="0"/>
              <a:buChar char="•"/>
            </a:pPr>
            <a:r>
              <a:rPr lang="fr-FR" sz="1600" dirty="0">
                <a:solidFill>
                  <a:srgbClr val="000000"/>
                </a:solidFill>
              </a:rPr>
              <a:t>Capturer le trafic pendant les périodes de pointe pour obtenir une représentation juste des différents types de </a:t>
            </a:r>
            <a:r>
              <a:rPr lang="fr-FR" sz="1600" dirty="0" smtClean="0">
                <a:solidFill>
                  <a:srgbClr val="000000"/>
                </a:solidFill>
              </a:rPr>
              <a:t>trafic</a:t>
            </a:r>
          </a:p>
          <a:p>
            <a:pPr marL="358835" lvl="1" indent="-285750" rtl="0">
              <a:buFont typeface="Arial" panose="020B0604020202020204" pitchFamily="34" charset="0"/>
              <a:buChar char="•"/>
            </a:pPr>
            <a:r>
              <a:rPr lang="fr-FR" sz="1600" dirty="0" smtClean="0">
                <a:solidFill>
                  <a:srgbClr val="000000"/>
                </a:solidFill>
              </a:rPr>
              <a:t>Effectuer </a:t>
            </a:r>
            <a:r>
              <a:rPr lang="fr-FR" sz="1600" dirty="0">
                <a:solidFill>
                  <a:srgbClr val="000000"/>
                </a:solidFill>
              </a:rPr>
              <a:t>la capture sur différents segments du réseau et périphériques tel que certaines parties du trafic pouvant être locales sur un segment </a:t>
            </a:r>
            <a:r>
              <a:rPr lang="fr-FR" sz="1600" dirty="0" smtClean="0">
                <a:solidFill>
                  <a:srgbClr val="000000"/>
                </a:solidFill>
              </a:rPr>
              <a:t>spécifique.</a:t>
            </a:r>
          </a:p>
          <a:p>
            <a:pPr marL="358835" lvl="1" indent="-285750" rtl="0">
              <a:buFont typeface="Arial" panose="020B0604020202020204" pitchFamily="34" charset="0"/>
              <a:buChar char="•"/>
            </a:pPr>
            <a:r>
              <a:rPr lang="fr-FR" sz="1600" dirty="0" smtClean="0">
                <a:solidFill>
                  <a:srgbClr val="000000"/>
                </a:solidFill>
              </a:rPr>
              <a:t>Les </a:t>
            </a:r>
            <a:r>
              <a:rPr lang="fr-FR" sz="1600" dirty="0">
                <a:solidFill>
                  <a:srgbClr val="000000"/>
                </a:solidFill>
              </a:rPr>
              <a:t>informations collectées par l'analyseur de protocole sont évaluées en fonction de la source et de la destination du trafic, ainsi que du type de trafic envoyé. </a:t>
            </a:r>
            <a:endParaRPr lang="fr-FR" sz="1600" dirty="0" smtClean="0">
              <a:solidFill>
                <a:srgbClr val="000000"/>
              </a:solidFill>
            </a:endParaRPr>
          </a:p>
          <a:p>
            <a:pPr marL="358835" lvl="1" indent="-285750" rtl="0">
              <a:buFont typeface="Arial" panose="020B0604020202020204" pitchFamily="34" charset="0"/>
              <a:buChar char="•"/>
            </a:pPr>
            <a:r>
              <a:rPr lang="fr-FR" sz="1600" dirty="0" smtClean="0">
                <a:solidFill>
                  <a:srgbClr val="000000"/>
                </a:solidFill>
              </a:rPr>
              <a:t>L'analyse </a:t>
            </a:r>
            <a:r>
              <a:rPr lang="fr-FR" sz="1600" dirty="0">
                <a:solidFill>
                  <a:srgbClr val="000000"/>
                </a:solidFill>
              </a:rPr>
              <a:t>peut ensuite être utilisée pour déterminer comment améliorer la gestion du trafic.</a:t>
            </a:r>
          </a:p>
        </p:txBody>
      </p:sp>
    </p:spTree>
    <p:extLst>
      <p:ext uri="{BB962C8B-B14F-4D97-AF65-F5344CB8AC3E}">
        <p14:creationId xmlns:p14="http://schemas.microsoft.com/office/powerpoint/2010/main" val="2973885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Évolution vers de plus grands réseaux </a:t>
            </a:r>
            <a:r>
              <a:rPr lang="en-US" dirty="0"/>
              <a:t/>
            </a:r>
            <a:br>
              <a:rPr lang="en-US" dirty="0"/>
            </a:br>
            <a:r>
              <a:rPr lang="fr-FR" sz="2400"/>
              <a:t>Utilisation du réseau par employés</a:t>
            </a:r>
          </a:p>
        </p:txBody>
      </p:sp>
      <p:sp>
        <p:nvSpPr>
          <p:cNvPr id="4" name="Content Placeholder 3">
            <a:extLst>
              <a:ext uri="{FF2B5EF4-FFF2-40B4-BE49-F238E27FC236}">
                <a16:creationId xmlns:a16="http://schemas.microsoft.com/office/drawing/2014/main" id="{A4F111CF-BA9E-4AFA-8A34-8CA18113097A}"/>
              </a:ext>
            </a:extLst>
          </p:cNvPr>
          <p:cNvSpPr>
            <a:spLocks noGrp="1"/>
          </p:cNvSpPr>
          <p:nvPr>
            <p:ph idx="1"/>
          </p:nvPr>
        </p:nvSpPr>
        <p:spPr>
          <a:xfrm>
            <a:off x="66675" y="609600"/>
            <a:ext cx="8972549" cy="4095749"/>
          </a:xfrm>
        </p:spPr>
        <p:txBody>
          <a:bodyPr/>
          <a:lstStyle/>
          <a:p>
            <a:pPr marL="0" indent="0" algn="l" rtl="0"/>
            <a:r>
              <a:rPr lang="fr-FR" sz="1600">
                <a:solidFill>
                  <a:srgbClr val="000000"/>
                </a:solidFill>
              </a:rPr>
              <a:t>De nombreux systèmes d'exploitation fournissent des outils intégrés pour afficher ces informations d'utilisation du réseau. Ces outils peuvent être utilisés pour capturer un «instantané» d'informations telles que:</a:t>
            </a:r>
          </a:p>
          <a:p>
            <a:pPr marL="0" indent="0" algn="l"/>
            <a:endParaRPr lang="en-US" sz="1600" dirty="0">
              <a:solidFill>
                <a:srgbClr val="000000"/>
              </a:solidFill>
            </a:endParaRPr>
          </a:p>
          <a:p>
            <a:pPr marL="415985" lvl="1" indent="-342900" rtl="0">
              <a:buFont typeface="Arial" panose="020B0604020202020204" pitchFamily="34" charset="0"/>
              <a:buChar char="•"/>
            </a:pPr>
            <a:r>
              <a:rPr lang="fr-FR" sz="1600">
                <a:solidFill>
                  <a:srgbClr val="000000"/>
                </a:solidFill>
              </a:rPr>
              <a:t>Système d'exploitation et version du système d'exploitation</a:t>
            </a:r>
          </a:p>
          <a:p>
            <a:pPr marL="415985" lvl="1" indent="-342900" rtl="0">
              <a:buFont typeface="Arial" panose="020B0604020202020204" pitchFamily="34" charset="0"/>
              <a:buChar char="•"/>
            </a:pPr>
            <a:r>
              <a:rPr lang="fr-FR" sz="1600">
                <a:solidFill>
                  <a:srgbClr val="000000"/>
                </a:solidFill>
              </a:rPr>
              <a:t>Utilisation du processeur</a:t>
            </a:r>
          </a:p>
          <a:p>
            <a:pPr marL="415985" lvl="1" indent="-342900" rtl="0">
              <a:buFont typeface="Arial" panose="020B0604020202020204" pitchFamily="34" charset="0"/>
              <a:buChar char="•"/>
            </a:pPr>
            <a:r>
              <a:rPr lang="fr-FR" sz="1600">
                <a:solidFill>
                  <a:srgbClr val="000000"/>
                </a:solidFill>
              </a:rPr>
              <a:t>Utilisation de la mémoire vive</a:t>
            </a:r>
          </a:p>
          <a:p>
            <a:pPr marL="415985" lvl="1" indent="-342900" rtl="0">
              <a:buFont typeface="Arial" panose="020B0604020202020204" pitchFamily="34" charset="0"/>
              <a:buChar char="•"/>
            </a:pPr>
            <a:r>
              <a:rPr lang="fr-FR" sz="1600">
                <a:solidFill>
                  <a:srgbClr val="000000"/>
                </a:solidFill>
              </a:rPr>
              <a:t>Utilisation des disques durs</a:t>
            </a:r>
          </a:p>
          <a:p>
            <a:pPr marL="415985" lvl="1" indent="-342900" rtl="0">
              <a:buFont typeface="Arial" panose="020B0604020202020204" pitchFamily="34" charset="0"/>
              <a:buChar char="•"/>
            </a:pPr>
            <a:r>
              <a:rPr lang="fr-FR" sz="1600">
                <a:solidFill>
                  <a:srgbClr val="000000"/>
                </a:solidFill>
              </a:rPr>
              <a:t>Applications non-réseau</a:t>
            </a:r>
          </a:p>
          <a:p>
            <a:pPr marL="415985" lvl="1" indent="-342900" rtl="0">
              <a:buFont typeface="Arial" panose="020B0604020202020204" pitchFamily="34" charset="0"/>
              <a:buChar char="•"/>
            </a:pPr>
            <a:r>
              <a:rPr lang="fr-FR" sz="1600">
                <a:solidFill>
                  <a:srgbClr val="000000"/>
                </a:solidFill>
              </a:rPr>
              <a:t>Applications réseau</a:t>
            </a:r>
          </a:p>
          <a:p>
            <a:pPr marL="415985" lvl="1" indent="-342900">
              <a:buFont typeface="Arial" panose="020B0604020202020204" pitchFamily="34" charset="0"/>
              <a:buChar char="•"/>
            </a:pPr>
            <a:endParaRPr lang="en-US" sz="1600" dirty="0">
              <a:solidFill>
                <a:srgbClr val="000000"/>
              </a:solidFill>
            </a:endParaRPr>
          </a:p>
          <a:p>
            <a:pPr marL="0" indent="0" algn="l" rtl="0"/>
            <a:r>
              <a:rPr lang="fr-FR" sz="1600">
                <a:solidFill>
                  <a:srgbClr val="000000"/>
                </a:solidFill>
              </a:rPr>
              <a:t>Documenter les instantanés des employés d'un petit réseau sur une certaine période est très utile pour identifier l'évolution des exigences du protocole et les flux de trafic associés. </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103050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fr-FR">
                <a:solidFill>
                  <a:schemeClr val="accent5">
                    <a:lumMod val="40000"/>
                    <a:lumOff val="60000"/>
                  </a:schemeClr>
                </a:solidFill>
              </a:rPr>
              <a:t>17.4 Vérifiez la connectivité</a:t>
            </a:r>
          </a:p>
        </p:txBody>
      </p:sp>
    </p:spTree>
    <p:custDataLst>
      <p:tags r:id="rId1"/>
    </p:custDataLst>
    <p:extLst>
      <p:ext uri="{BB962C8B-B14F-4D97-AF65-F5344CB8AC3E}">
        <p14:creationId xmlns:p14="http://schemas.microsoft.com/office/powerpoint/2010/main" val="4123126266"/>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Menaces et vulnérabilités de la sécurité</a:t>
            </a:r>
            <a:r>
              <a:rPr lang="en-US" dirty="0"/>
              <a:t/>
            </a:r>
            <a:br>
              <a:rPr lang="en-US" dirty="0"/>
            </a:br>
            <a:r>
              <a:rPr lang="fr-FR" sz="2400"/>
              <a:t>Types de vulnérabilités</a:t>
            </a:r>
          </a:p>
        </p:txBody>
      </p:sp>
      <p:sp>
        <p:nvSpPr>
          <p:cNvPr id="5" name="Content Placeholder 4">
            <a:extLst>
              <a:ext uri="{FF2B5EF4-FFF2-40B4-BE49-F238E27FC236}">
                <a16:creationId xmlns:a16="http://schemas.microsoft.com/office/drawing/2014/main" id="{FA41A9FF-8CDE-E44C-BE13-FAE40B97A3EE}"/>
              </a:ext>
            </a:extLst>
          </p:cNvPr>
          <p:cNvSpPr>
            <a:spLocks noGrp="1"/>
          </p:cNvSpPr>
          <p:nvPr>
            <p:ph idx="1"/>
          </p:nvPr>
        </p:nvSpPr>
        <p:spPr>
          <a:xfrm>
            <a:off x="123825" y="638175"/>
            <a:ext cx="8588203" cy="3923165"/>
          </a:xfrm>
        </p:spPr>
        <p:txBody>
          <a:bodyPr/>
          <a:lstStyle/>
          <a:p>
            <a:pPr marL="0" indent="0" algn="l" rtl="0"/>
            <a:r>
              <a:rPr lang="fr-FR" sz="1400" dirty="0">
                <a:solidFill>
                  <a:srgbClr val="000000"/>
                </a:solidFill>
              </a:rPr>
              <a:t>La vulnérabilité est le degré de faiblesse </a:t>
            </a:r>
            <a:r>
              <a:rPr lang="fr-FR" sz="1400" dirty="0" smtClean="0">
                <a:solidFill>
                  <a:srgbClr val="000000"/>
                </a:solidFill>
              </a:rPr>
              <a:t>d’un réseau </a:t>
            </a:r>
            <a:r>
              <a:rPr lang="fr-FR" sz="1400" dirty="0">
                <a:solidFill>
                  <a:srgbClr val="000000"/>
                </a:solidFill>
              </a:rPr>
              <a:t>ou périphérique. </a:t>
            </a:r>
            <a:endParaRPr lang="fr-FR" sz="1400" dirty="0" smtClean="0">
              <a:solidFill>
                <a:srgbClr val="000000"/>
              </a:solidFill>
            </a:endParaRPr>
          </a:p>
          <a:p>
            <a:pPr marL="0" indent="0" algn="l" rtl="0"/>
            <a:r>
              <a:rPr lang="fr-FR" sz="1400" dirty="0" smtClean="0">
                <a:solidFill>
                  <a:srgbClr val="000000"/>
                </a:solidFill>
              </a:rPr>
              <a:t>Un </a:t>
            </a:r>
            <a:r>
              <a:rPr lang="fr-FR" sz="1400" dirty="0">
                <a:solidFill>
                  <a:srgbClr val="000000"/>
                </a:solidFill>
              </a:rPr>
              <a:t>certain degré de vulnérabilité est </a:t>
            </a:r>
            <a:r>
              <a:rPr lang="fr-FR" sz="1400" dirty="0" smtClean="0">
                <a:solidFill>
                  <a:srgbClr val="000000"/>
                </a:solidFill>
              </a:rPr>
              <a:t>Liés  </a:t>
            </a:r>
            <a:r>
              <a:rPr lang="fr-FR" sz="1400" dirty="0">
                <a:solidFill>
                  <a:srgbClr val="000000"/>
                </a:solidFill>
              </a:rPr>
              <a:t>aux routeurs, aux commutateurs, aux ordinateurs de bureau, aux serveurs et même aux dispositifs de sécurité</a:t>
            </a:r>
            <a:r>
              <a:rPr lang="fr-FR" sz="1400" dirty="0" smtClean="0">
                <a:solidFill>
                  <a:srgbClr val="000000"/>
                </a:solidFill>
              </a:rPr>
              <a:t>.</a:t>
            </a:r>
          </a:p>
          <a:p>
            <a:pPr marL="0" indent="0" algn="l" rtl="0"/>
            <a:r>
              <a:rPr lang="fr-FR" sz="1400" dirty="0" smtClean="0">
                <a:solidFill>
                  <a:srgbClr val="000000"/>
                </a:solidFill>
              </a:rPr>
              <a:t>En </a:t>
            </a:r>
            <a:r>
              <a:rPr lang="fr-FR" sz="1400" dirty="0">
                <a:solidFill>
                  <a:srgbClr val="000000"/>
                </a:solidFill>
              </a:rPr>
              <a:t>général, les périphériques réseau attaqués sont des terminaux comme les serveurs et les ordinateurs de bureau. </a:t>
            </a:r>
          </a:p>
          <a:p>
            <a:pPr marL="0" indent="0" algn="l" rtl="0"/>
            <a:r>
              <a:rPr lang="fr-FR" sz="1400" dirty="0">
                <a:solidFill>
                  <a:srgbClr val="000000"/>
                </a:solidFill>
              </a:rPr>
              <a:t>Vulnérabilités ou faiblesses interviennent principalement à trois niveaux :</a:t>
            </a:r>
          </a:p>
          <a:p>
            <a:pPr marL="342900" indent="-342900" algn="l" rtl="0">
              <a:buFont typeface="Arial" panose="020B0604020202020204" pitchFamily="34" charset="0"/>
              <a:buChar char="•"/>
            </a:pPr>
            <a:r>
              <a:rPr lang="fr-FR" sz="1400" dirty="0">
                <a:solidFill>
                  <a:srgbClr val="FF0000"/>
                </a:solidFill>
              </a:rPr>
              <a:t>Les vulnérabilités technologiques </a:t>
            </a:r>
            <a:r>
              <a:rPr lang="fr-FR" sz="1400" dirty="0">
                <a:solidFill>
                  <a:srgbClr val="000000"/>
                </a:solidFill>
              </a:rPr>
              <a:t>peuvent inclure des faiblesses du protocole TCP/IP, des faiblesses du système d'exploitation et des faiblesses de l'équipement réseau.</a:t>
            </a:r>
          </a:p>
          <a:p>
            <a:pPr marL="358835" lvl="1" indent="-285750" rtl="0">
              <a:buFont typeface="Arial" panose="020B0604020202020204" pitchFamily="34" charset="0"/>
              <a:buChar char="•"/>
            </a:pPr>
            <a:r>
              <a:rPr lang="fr-FR" dirty="0">
                <a:solidFill>
                  <a:srgbClr val="FF0000"/>
                </a:solidFill>
              </a:rPr>
              <a:t>Les vulnérabilités de configuration </a:t>
            </a:r>
            <a:r>
              <a:rPr lang="fr-FR" dirty="0">
                <a:solidFill>
                  <a:srgbClr val="000000"/>
                </a:solidFill>
              </a:rPr>
              <a:t>peuvent inclure des comptes d'utilisateur non sécurisés, des comptes système avec des mots de passe faciles à deviner, des services internet mal configurés, des paramètres par défaut non sécurisés et un équipement réseau mal configuré.</a:t>
            </a:r>
          </a:p>
          <a:p>
            <a:pPr marL="358835" lvl="1" indent="-285750" rtl="0">
              <a:buFont typeface="Arial" panose="020B0604020202020204" pitchFamily="34" charset="0"/>
              <a:buChar char="•"/>
            </a:pPr>
            <a:r>
              <a:rPr lang="fr-FR" dirty="0">
                <a:solidFill>
                  <a:srgbClr val="FF0000"/>
                </a:solidFill>
              </a:rPr>
              <a:t>Les vulnérabilités de la politique de sécurité </a:t>
            </a:r>
            <a:r>
              <a:rPr lang="fr-FR" dirty="0">
                <a:solidFill>
                  <a:srgbClr val="000000"/>
                </a:solidFill>
              </a:rPr>
              <a:t>peuvent inclure l'absence d'une politique de sécurité écrite, </a:t>
            </a:r>
            <a:r>
              <a:rPr lang="fr-FR" dirty="0" smtClean="0">
                <a:solidFill>
                  <a:srgbClr val="000000"/>
                </a:solidFill>
              </a:rPr>
              <a:t>le </a:t>
            </a:r>
            <a:r>
              <a:rPr lang="fr-FR" dirty="0">
                <a:solidFill>
                  <a:srgbClr val="000000"/>
                </a:solidFill>
              </a:rPr>
              <a:t>manque de </a:t>
            </a:r>
            <a:r>
              <a:rPr lang="fr-FR" dirty="0" smtClean="0">
                <a:solidFill>
                  <a:srgbClr val="000000"/>
                </a:solidFill>
              </a:rPr>
              <a:t>continuité </a:t>
            </a:r>
            <a:r>
              <a:rPr lang="fr-FR" dirty="0">
                <a:solidFill>
                  <a:srgbClr val="000000"/>
                </a:solidFill>
              </a:rPr>
              <a:t>de l'authentification, les contrôles d'accès logiques non appliqués, l'installation et les modifications de logiciels et de matériel ne respectant pas la politique, et un plan de reprise après sinistre inexistant.</a:t>
            </a:r>
          </a:p>
          <a:p>
            <a:pPr marL="73085" lvl="1" indent="0" rtl="0">
              <a:buNone/>
            </a:pPr>
            <a:r>
              <a:rPr lang="fr-FR" dirty="0">
                <a:solidFill>
                  <a:srgbClr val="000000"/>
                </a:solidFill>
              </a:rPr>
              <a:t>Ces trois sources de vulnérabilité peuvent laisser un réseau ou un dispositif ouvert à diverses attaques, y compris les attaques par code malveillant et les attaques de réseau.</a:t>
            </a:r>
          </a:p>
          <a:p>
            <a:pPr marL="73085" lvl="1" indent="0">
              <a:buNone/>
            </a:pPr>
            <a:endParaRPr lang="en-US" sz="1200" dirty="0">
              <a:solidFill>
                <a:srgbClr val="000000"/>
              </a:solidFill>
            </a:endParaRPr>
          </a:p>
        </p:txBody>
      </p:sp>
    </p:spTree>
    <p:extLst>
      <p:ext uri="{BB962C8B-B14F-4D97-AF65-F5344CB8AC3E}">
        <p14:creationId xmlns:p14="http://schemas.microsoft.com/office/powerpoint/2010/main" val="1528713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Vérifier la connectivité</a:t>
            </a:r>
            <a:r>
              <a:rPr lang="en-US" dirty="0"/>
              <a:t/>
            </a:r>
            <a:br>
              <a:rPr lang="en-US" dirty="0"/>
            </a:br>
            <a:r>
              <a:rPr lang="fr-FR" sz="2400"/>
              <a:t>Vérifier la connectivité avec Ping</a:t>
            </a:r>
          </a:p>
        </p:txBody>
      </p:sp>
      <p:sp>
        <p:nvSpPr>
          <p:cNvPr id="5" name="Content Placeholder 4">
            <a:extLst>
              <a:ext uri="{FF2B5EF4-FFF2-40B4-BE49-F238E27FC236}">
                <a16:creationId xmlns:a16="http://schemas.microsoft.com/office/drawing/2014/main" id="{83EF1FB9-F0A5-499F-86F9-615E8074EB5B}"/>
              </a:ext>
            </a:extLst>
          </p:cNvPr>
          <p:cNvSpPr>
            <a:spLocks noGrp="1"/>
          </p:cNvSpPr>
          <p:nvPr>
            <p:ph idx="1"/>
          </p:nvPr>
        </p:nvSpPr>
        <p:spPr>
          <a:xfrm>
            <a:off x="133350" y="687671"/>
            <a:ext cx="8621369" cy="1774104"/>
          </a:xfrm>
        </p:spPr>
        <p:txBody>
          <a:bodyPr/>
          <a:lstStyle/>
          <a:p>
            <a:pPr marL="0" indent="0" algn="l" rtl="0"/>
            <a:r>
              <a:rPr lang="fr-FR" sz="1600">
                <a:solidFill>
                  <a:srgbClr val="000000"/>
                </a:solidFill>
              </a:rPr>
              <a:t>Que votre réseau soit petit et neuf, ou que vous mettiez à l'échelle un réseau existant, vous voudrez toujours être en mesure de vérifier que vos composants sont correctement connectés les uns aux autres et à Internet. </a:t>
            </a:r>
          </a:p>
          <a:p>
            <a:pPr marL="342900" indent="-342900" algn="l" rtl="0">
              <a:buFont typeface="Arial" panose="020B0604020202020204" pitchFamily="34" charset="0"/>
              <a:buChar char="•"/>
            </a:pPr>
            <a:r>
              <a:rPr lang="fr-FR" sz="1600">
                <a:solidFill>
                  <a:srgbClr val="000000"/>
                </a:solidFill>
              </a:rPr>
              <a:t>La commande ping, disponible sur la plupart des systèmes d'exploitation, est le moyen le plus efficace de tester rapidement la connectivité de couche 3 entre une adresse IP source et de destination.</a:t>
            </a:r>
          </a:p>
          <a:p>
            <a:pPr marL="342900" indent="-342900" algn="l" rtl="0">
              <a:buFont typeface="Arial" panose="020B0604020202020204" pitchFamily="34" charset="0"/>
              <a:buChar char="•"/>
            </a:pPr>
            <a:r>
              <a:rPr lang="fr-FR" sz="1600">
                <a:solidFill>
                  <a:srgbClr val="000000"/>
                </a:solidFill>
              </a:rPr>
              <a:t>La commande ping utilise les messages d'écho ICMP (Internet Control Message Protocol) (ICMP Type 8) et de réponse d'écho (ICMP Type 0). </a:t>
            </a:r>
          </a:p>
        </p:txBody>
      </p:sp>
      <p:pic>
        <p:nvPicPr>
          <p:cNvPr id="8" name="Picture 7">
            <a:extLst>
              <a:ext uri="{FF2B5EF4-FFF2-40B4-BE49-F238E27FC236}">
                <a16:creationId xmlns:a16="http://schemas.microsoft.com/office/drawing/2014/main" id="{617B48B4-4445-4E88-845E-13CC7F3D98F2}"/>
              </a:ext>
            </a:extLst>
          </p:cNvPr>
          <p:cNvPicPr>
            <a:picLocks noChangeAspect="1"/>
          </p:cNvPicPr>
          <p:nvPr/>
        </p:nvPicPr>
        <p:blipFill>
          <a:blip r:embed="rId3"/>
          <a:stretch>
            <a:fillRect/>
          </a:stretch>
        </p:blipFill>
        <p:spPr>
          <a:xfrm>
            <a:off x="133350" y="2991666"/>
            <a:ext cx="4459288" cy="1402879"/>
          </a:xfrm>
          <a:prstGeom prst="rect">
            <a:avLst/>
          </a:prstGeom>
        </p:spPr>
      </p:pic>
      <p:pic>
        <p:nvPicPr>
          <p:cNvPr id="9" name="Picture 8">
            <a:extLst>
              <a:ext uri="{FF2B5EF4-FFF2-40B4-BE49-F238E27FC236}">
                <a16:creationId xmlns:a16="http://schemas.microsoft.com/office/drawing/2014/main" id="{BEBE6953-619E-456B-861D-F9EACA61C9BE}"/>
              </a:ext>
            </a:extLst>
          </p:cNvPr>
          <p:cNvPicPr>
            <a:picLocks noChangeAspect="1"/>
          </p:cNvPicPr>
          <p:nvPr/>
        </p:nvPicPr>
        <p:blipFill>
          <a:blip r:embed="rId4"/>
          <a:stretch>
            <a:fillRect/>
          </a:stretch>
        </p:blipFill>
        <p:spPr>
          <a:xfrm>
            <a:off x="4745252" y="3549414"/>
            <a:ext cx="4352636" cy="1238058"/>
          </a:xfrm>
          <a:prstGeom prst="rect">
            <a:avLst/>
          </a:prstGeom>
        </p:spPr>
      </p:pic>
    </p:spTree>
    <p:extLst>
      <p:ext uri="{BB962C8B-B14F-4D97-AF65-F5344CB8AC3E}">
        <p14:creationId xmlns:p14="http://schemas.microsoft.com/office/powerpoint/2010/main" val="276823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Vérifier la connectivité</a:t>
            </a:r>
            <a:r>
              <a:rPr lang="en-US" dirty="0"/>
              <a:t/>
            </a:r>
            <a:br>
              <a:rPr lang="en-US" dirty="0"/>
            </a:br>
            <a:r>
              <a:rPr lang="fr-FR" sz="2400"/>
              <a:t>Vérifier la connectivité avec Ping (suite) </a:t>
            </a:r>
          </a:p>
        </p:txBody>
      </p:sp>
      <p:sp>
        <p:nvSpPr>
          <p:cNvPr id="5" name="Content Placeholder 4">
            <a:extLst>
              <a:ext uri="{FF2B5EF4-FFF2-40B4-BE49-F238E27FC236}">
                <a16:creationId xmlns:a16="http://schemas.microsoft.com/office/drawing/2014/main" id="{83EF1FB9-F0A5-499F-86F9-615E8074EB5B}"/>
              </a:ext>
            </a:extLst>
          </p:cNvPr>
          <p:cNvSpPr>
            <a:spLocks noGrp="1"/>
          </p:cNvSpPr>
          <p:nvPr>
            <p:ph idx="1"/>
          </p:nvPr>
        </p:nvSpPr>
        <p:spPr>
          <a:xfrm>
            <a:off x="257175" y="625101"/>
            <a:ext cx="8497544" cy="1201738"/>
          </a:xfrm>
        </p:spPr>
        <p:txBody>
          <a:bodyPr/>
          <a:lstStyle/>
          <a:p>
            <a:pPr marL="0" indent="0" algn="l" rtl="0"/>
            <a:r>
              <a:rPr lang="fr-FR" sz="1600" dirty="0">
                <a:solidFill>
                  <a:srgbClr val="000000"/>
                </a:solidFill>
              </a:rPr>
              <a:t>Sur un hôte Windows 10, la commande </a:t>
            </a:r>
            <a:r>
              <a:rPr lang="fr-FR" sz="1600" dirty="0" err="1">
                <a:solidFill>
                  <a:srgbClr val="000000"/>
                </a:solidFill>
              </a:rPr>
              <a:t>ping</a:t>
            </a:r>
            <a:r>
              <a:rPr lang="fr-FR" sz="1600" dirty="0">
                <a:solidFill>
                  <a:srgbClr val="000000"/>
                </a:solidFill>
              </a:rPr>
              <a:t> envoie quatre messages d'écho ICMP consécutifs et attend quatre réponses d'écho ICMP consécutives de la destination. Le </a:t>
            </a:r>
            <a:r>
              <a:rPr lang="fr-FR" sz="1600" dirty="0" err="1">
                <a:solidFill>
                  <a:srgbClr val="000000"/>
                </a:solidFill>
              </a:rPr>
              <a:t>ping</a:t>
            </a:r>
            <a:r>
              <a:rPr lang="fr-FR" sz="1600" dirty="0">
                <a:solidFill>
                  <a:srgbClr val="000000"/>
                </a:solidFill>
              </a:rPr>
              <a:t> IOS envoie cinq messages d'écho ICMP et affiche un indicateur pour chaque réponse d'écho ICMP reçue.</a:t>
            </a:r>
          </a:p>
          <a:p>
            <a:pPr marL="0" indent="0" algn="l" rtl="0"/>
            <a:r>
              <a:rPr lang="fr-FR" sz="1600" dirty="0" smtClean="0">
                <a:solidFill>
                  <a:srgbClr val="000000"/>
                </a:solidFill>
              </a:rPr>
              <a:t>Indicateurs </a:t>
            </a:r>
            <a:r>
              <a:rPr lang="fr-FR" sz="1600" dirty="0">
                <a:solidFill>
                  <a:srgbClr val="000000"/>
                </a:solidFill>
              </a:rPr>
              <a:t>IOS de la commande </a:t>
            </a:r>
            <a:r>
              <a:rPr lang="fr-FR" sz="1600" dirty="0" err="1">
                <a:solidFill>
                  <a:srgbClr val="000000"/>
                </a:solidFill>
              </a:rPr>
              <a:t>ping</a:t>
            </a:r>
            <a:endParaRPr lang="fr-FR" sz="1600"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p:txBody>
      </p:sp>
      <p:graphicFrame>
        <p:nvGraphicFramePr>
          <p:cNvPr id="6" name="Table 6">
            <a:extLst>
              <a:ext uri="{FF2B5EF4-FFF2-40B4-BE49-F238E27FC236}">
                <a16:creationId xmlns:a16="http://schemas.microsoft.com/office/drawing/2014/main" id="{03F69F7F-539D-4510-8B57-D1F149A77EAA}"/>
              </a:ext>
            </a:extLst>
          </p:cNvPr>
          <p:cNvGraphicFramePr>
            <a:graphicFrameLocks noGrp="1"/>
          </p:cNvGraphicFramePr>
          <p:nvPr>
            <p:extLst>
              <p:ext uri="{D42A27DB-BD31-4B8C-83A1-F6EECF244321}">
                <p14:modId xmlns:p14="http://schemas.microsoft.com/office/powerpoint/2010/main" val="1666311723"/>
              </p:ext>
            </p:extLst>
          </p:nvPr>
        </p:nvGraphicFramePr>
        <p:xfrm>
          <a:off x="365918" y="2207839"/>
          <a:ext cx="8280058" cy="2026920"/>
        </p:xfrm>
        <a:graphic>
          <a:graphicData uri="http://schemas.openxmlformats.org/drawingml/2006/table">
            <a:tbl>
              <a:tblPr firstRow="1" bandRow="1">
                <a:tableStyleId>{5C22544A-7EE6-4342-B048-85BDC9FD1C3A}</a:tableStyleId>
              </a:tblPr>
              <a:tblGrid>
                <a:gridCol w="940755">
                  <a:extLst>
                    <a:ext uri="{9D8B030D-6E8A-4147-A177-3AD203B41FA5}">
                      <a16:colId xmlns:a16="http://schemas.microsoft.com/office/drawing/2014/main" val="1295102679"/>
                    </a:ext>
                  </a:extLst>
                </a:gridCol>
                <a:gridCol w="7339303">
                  <a:extLst>
                    <a:ext uri="{9D8B030D-6E8A-4147-A177-3AD203B41FA5}">
                      <a16:colId xmlns:a16="http://schemas.microsoft.com/office/drawing/2014/main" val="252758851"/>
                    </a:ext>
                  </a:extLst>
                </a:gridCol>
              </a:tblGrid>
              <a:tr h="0">
                <a:tc>
                  <a:txBody>
                    <a:bodyPr/>
                    <a:lstStyle/>
                    <a:p>
                      <a:pPr algn="l" rtl="0" fontAlgn="ctr"/>
                      <a:r>
                        <a:rPr lang="fr-FR" sz="1200">
                          <a:effectLst/>
                        </a:rPr>
                        <a:t>Élément</a:t>
                      </a:r>
                    </a:p>
                  </a:txBody>
                  <a:tcPr marL="47625" marR="47625" marT="47625" marB="47625" anchor="ctr"/>
                </a:tc>
                <a:tc>
                  <a:txBody>
                    <a:bodyPr/>
                    <a:lstStyle/>
                    <a:p>
                      <a:pPr algn="l" rtl="0" fontAlgn="ctr"/>
                      <a:r>
                        <a:rPr lang="fr-FR" sz="1200" dirty="0">
                          <a:effectLst/>
                        </a:rPr>
                        <a:t>Description</a:t>
                      </a:r>
                    </a:p>
                  </a:txBody>
                  <a:tcPr marL="47625" marR="47625" marT="47625" marB="47625" anchor="ctr"/>
                </a:tc>
                <a:extLst>
                  <a:ext uri="{0D108BD9-81ED-4DB2-BD59-A6C34878D82A}">
                    <a16:rowId xmlns:a16="http://schemas.microsoft.com/office/drawing/2014/main" val="3056744586"/>
                  </a:ext>
                </a:extLst>
              </a:tr>
              <a:tr h="370840">
                <a:tc>
                  <a:txBody>
                    <a:bodyPr/>
                    <a:lstStyle/>
                    <a:p>
                      <a:pPr rtl="0" fontAlgn="ctr"/>
                      <a:r>
                        <a:rPr lang="fr-FR" sz="1200" b="1">
                          <a:solidFill>
                            <a:srgbClr val="000000"/>
                          </a:solidFill>
                          <a:effectLst/>
                        </a:rPr>
                        <a:t>!</a:t>
                      </a:r>
                    </a:p>
                  </a:txBody>
                  <a:tcPr marL="47625" marR="47625" marT="47625" marB="47625" anchor="ctr"/>
                </a:tc>
                <a:tc>
                  <a:txBody>
                    <a:bodyPr/>
                    <a:lstStyle/>
                    <a:p>
                      <a:pPr rtl="0" fontAlgn="ctr">
                        <a:buFont typeface="Arial" panose="020B0604020202020204" pitchFamily="34" charset="0"/>
                        <a:buChar char="•"/>
                      </a:pPr>
                      <a:r>
                        <a:rPr lang="fr-FR" sz="1200" b="0">
                          <a:solidFill>
                            <a:srgbClr val="000000"/>
                          </a:solidFill>
                          <a:effectLst/>
                        </a:rPr>
                        <a:t>Le point d'exclamation indique la réception réussie d'un message de réponse d'écho.</a:t>
                      </a:r>
                    </a:p>
                    <a:p>
                      <a:pPr rtl="0" fontAlgn="ctr">
                        <a:buFont typeface="Arial" panose="020B0604020202020204" pitchFamily="34" charset="0"/>
                        <a:buChar char="•"/>
                      </a:pPr>
                      <a:r>
                        <a:rPr lang="fr-FR" sz="1200" b="0">
                          <a:solidFill>
                            <a:srgbClr val="000000"/>
                          </a:solidFill>
                          <a:effectLst/>
                        </a:rPr>
                        <a:t>Il valide une connexion de couche 3 entre la source et la destination.</a:t>
                      </a:r>
                    </a:p>
                  </a:txBody>
                  <a:tcPr marL="47625" marR="47625" marT="47625" marB="47625" anchor="ctr"/>
                </a:tc>
                <a:extLst>
                  <a:ext uri="{0D108BD9-81ED-4DB2-BD59-A6C34878D82A}">
                    <a16:rowId xmlns:a16="http://schemas.microsoft.com/office/drawing/2014/main" val="1949256186"/>
                  </a:ext>
                </a:extLst>
              </a:tr>
              <a:tr h="370840">
                <a:tc>
                  <a:txBody>
                    <a:bodyPr/>
                    <a:lstStyle/>
                    <a:p>
                      <a:pPr rtl="0" fontAlgn="ctr"/>
                      <a:r>
                        <a:rPr lang="fr-FR" sz="1200" b="1">
                          <a:solidFill>
                            <a:srgbClr val="000000"/>
                          </a:solidFill>
                          <a:effectLst/>
                        </a:rPr>
                        <a:t>.</a:t>
                      </a:r>
                    </a:p>
                  </a:txBody>
                  <a:tcPr marL="47625" marR="47625" marT="47625" marB="47625" anchor="ctr"/>
                </a:tc>
                <a:tc>
                  <a:txBody>
                    <a:bodyPr/>
                    <a:lstStyle/>
                    <a:p>
                      <a:pPr rtl="0" fontAlgn="ctr">
                        <a:buFont typeface="Arial" panose="020B0604020202020204" pitchFamily="34" charset="0"/>
                        <a:buChar char="•"/>
                      </a:pPr>
                      <a:r>
                        <a:rPr lang="fr-FR" sz="1200" b="0">
                          <a:solidFill>
                            <a:srgbClr val="000000"/>
                          </a:solidFill>
                          <a:effectLst/>
                        </a:rPr>
                        <a:t>Un délai signifie que le temps a expiré en attendant un message de réponse d'écho.</a:t>
                      </a:r>
                    </a:p>
                    <a:p>
                      <a:pPr rtl="0" fontAlgn="ctr">
                        <a:buFont typeface="Arial" panose="020B0604020202020204" pitchFamily="34" charset="0"/>
                        <a:buChar char="•"/>
                      </a:pPr>
                      <a:r>
                        <a:rPr lang="fr-FR" sz="1200" b="0">
                          <a:solidFill>
                            <a:srgbClr val="000000"/>
                          </a:solidFill>
                          <a:effectLst/>
                        </a:rPr>
                        <a:t>Il peut par exemple indiquer qu'un problème de connectivité a été rencontré sur le chemin parcouru.</a:t>
                      </a:r>
                    </a:p>
                  </a:txBody>
                  <a:tcPr marL="47625" marR="47625" marT="47625" marB="47625" anchor="ctr"/>
                </a:tc>
                <a:extLst>
                  <a:ext uri="{0D108BD9-81ED-4DB2-BD59-A6C34878D82A}">
                    <a16:rowId xmlns:a16="http://schemas.microsoft.com/office/drawing/2014/main" val="51423680"/>
                  </a:ext>
                </a:extLst>
              </a:tr>
              <a:tr h="370840">
                <a:tc>
                  <a:txBody>
                    <a:bodyPr/>
                    <a:lstStyle/>
                    <a:p>
                      <a:pPr rtl="0" fontAlgn="ctr"/>
                      <a:r>
                        <a:rPr lang="fr-FR" sz="1200" b="1" dirty="0">
                          <a:solidFill>
                            <a:srgbClr val="000000"/>
                          </a:solidFill>
                          <a:effectLst/>
                        </a:rPr>
                        <a:t>U</a:t>
                      </a:r>
                    </a:p>
                  </a:txBody>
                  <a:tcPr marL="47625" marR="47625" marT="47625" marB="47625" anchor="ctr"/>
                </a:tc>
                <a:tc>
                  <a:txBody>
                    <a:bodyPr/>
                    <a:lstStyle/>
                    <a:p>
                      <a:pPr rtl="0" fontAlgn="ctr">
                        <a:buFont typeface="Arial" panose="020B0604020202020204" pitchFamily="34" charset="0"/>
                        <a:buChar char="•"/>
                      </a:pPr>
                      <a:r>
                        <a:rPr lang="fr-FR" sz="1200" b="0" dirty="0">
                          <a:solidFill>
                            <a:srgbClr val="000000"/>
                          </a:solidFill>
                          <a:effectLst/>
                        </a:rPr>
                        <a:t>La lettre « </a:t>
                      </a:r>
                      <a:r>
                        <a:rPr lang="fr-FR" sz="1200" b="1" dirty="0">
                          <a:solidFill>
                            <a:srgbClr val="000000"/>
                          </a:solidFill>
                          <a:effectLst/>
                        </a:rPr>
                        <a:t>U</a:t>
                      </a:r>
                      <a:r>
                        <a:rPr lang="fr-FR" sz="1200" b="0" dirty="0">
                          <a:solidFill>
                            <a:srgbClr val="000000"/>
                          </a:solidFill>
                          <a:effectLst/>
                        </a:rPr>
                        <a:t> » indique qu'un routeur situé sur le chemin et ne possédant pas de route vers l'adresse de destination a répondu par un message ICMP d'inaccessibilité.</a:t>
                      </a:r>
                    </a:p>
                    <a:p>
                      <a:pPr rtl="0" fontAlgn="ctr">
                        <a:buFont typeface="Arial" panose="020B0604020202020204" pitchFamily="34" charset="0"/>
                        <a:buChar char="•"/>
                      </a:pPr>
                      <a:r>
                        <a:rPr lang="fr-FR" sz="1200" b="0" dirty="0">
                          <a:solidFill>
                            <a:srgbClr val="000000"/>
                          </a:solidFill>
                          <a:effectLst/>
                        </a:rPr>
                        <a:t>Les raisons possibles incluent le routeur ne connaît pas la direction vers le réseau de destination ou il n'a pas pu trouver l'hôte sur le réseau de destination.</a:t>
                      </a:r>
                    </a:p>
                  </a:txBody>
                  <a:tcPr marL="47625" marR="47625" marT="47625" marB="47625" anchor="ctr"/>
                </a:tc>
                <a:extLst>
                  <a:ext uri="{0D108BD9-81ED-4DB2-BD59-A6C34878D82A}">
                    <a16:rowId xmlns:a16="http://schemas.microsoft.com/office/drawing/2014/main" val="3522231268"/>
                  </a:ext>
                </a:extLst>
              </a:tr>
            </a:tbl>
          </a:graphicData>
        </a:graphic>
      </p:graphicFrame>
      <p:sp>
        <p:nvSpPr>
          <p:cNvPr id="2" name="TextBox 1">
            <a:extLst>
              <a:ext uri="{FF2B5EF4-FFF2-40B4-BE49-F238E27FC236}">
                <a16:creationId xmlns:a16="http://schemas.microsoft.com/office/drawing/2014/main" id="{3341920A-2AC3-4077-BEB9-5EF9B3E51CE8}"/>
              </a:ext>
            </a:extLst>
          </p:cNvPr>
          <p:cNvSpPr txBox="1"/>
          <p:nvPr/>
        </p:nvSpPr>
        <p:spPr>
          <a:xfrm>
            <a:off x="433659" y="4234759"/>
            <a:ext cx="8321060" cy="461665"/>
          </a:xfrm>
          <a:prstGeom prst="rect">
            <a:avLst/>
          </a:prstGeom>
          <a:noFill/>
        </p:spPr>
        <p:txBody>
          <a:bodyPr wrap="none" rtlCol="0">
            <a:spAutoFit/>
          </a:bodyPr>
          <a:lstStyle/>
          <a:p>
            <a:pPr rtl="0"/>
            <a:r>
              <a:rPr lang="fr-FR" sz="1200" b="1">
                <a:solidFill>
                  <a:srgbClr val="000000"/>
                </a:solidFill>
              </a:rPr>
              <a:t>Note :</a:t>
            </a:r>
            <a:r>
              <a:rPr lang="fr-FR" sz="1200">
                <a:solidFill>
                  <a:srgbClr val="000000"/>
                </a:solidFill>
              </a:rPr>
              <a:t> D'autres réponses ping possibles incluent Q, M, ? , ou &amp;. Cependant, leur signification est hors de portée pour ce module. </a:t>
            </a:r>
          </a:p>
          <a:p>
            <a:endParaRPr lang="en-US" sz="1200" dirty="0"/>
          </a:p>
        </p:txBody>
      </p:sp>
    </p:spTree>
    <p:extLst>
      <p:ext uri="{BB962C8B-B14F-4D97-AF65-F5344CB8AC3E}">
        <p14:creationId xmlns:p14="http://schemas.microsoft.com/office/powerpoint/2010/main" val="1427206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Vérifier la connectivité</a:t>
            </a:r>
            <a:r>
              <a:rPr lang="en-US" dirty="0"/>
              <a:t/>
            </a:r>
            <a:br>
              <a:rPr lang="en-US" dirty="0"/>
            </a:br>
            <a:r>
              <a:rPr lang="fr-FR" sz="2400"/>
              <a:t>Ping étendu</a:t>
            </a:r>
          </a:p>
        </p:txBody>
      </p:sp>
      <p:sp>
        <p:nvSpPr>
          <p:cNvPr id="7" name="Content Placeholder 6">
            <a:extLst>
              <a:ext uri="{FF2B5EF4-FFF2-40B4-BE49-F238E27FC236}">
                <a16:creationId xmlns:a16="http://schemas.microsoft.com/office/drawing/2014/main" id="{392730A1-8E01-4B1C-80A8-4DC1FCCA5D82}"/>
              </a:ext>
            </a:extLst>
          </p:cNvPr>
          <p:cNvSpPr>
            <a:spLocks noGrp="1"/>
          </p:cNvSpPr>
          <p:nvPr>
            <p:ph idx="1"/>
          </p:nvPr>
        </p:nvSpPr>
        <p:spPr>
          <a:xfrm>
            <a:off x="266700" y="731837"/>
            <a:ext cx="3723409" cy="3627727"/>
          </a:xfrm>
        </p:spPr>
        <p:txBody>
          <a:bodyPr/>
          <a:lstStyle/>
          <a:p>
            <a:pPr marL="0" indent="0" algn="l" rtl="0"/>
            <a:r>
              <a:rPr lang="fr-FR" sz="1500">
                <a:solidFill>
                  <a:srgbClr val="000000"/>
                </a:solidFill>
              </a:rPr>
              <a:t>Cisco IOS propose un mode « étendu » de la commande  </a:t>
            </a:r>
            <a:r>
              <a:rPr lang="fr-FR" sz="1500" b="1">
                <a:solidFill>
                  <a:srgbClr val="000000"/>
                </a:solidFill>
              </a:rPr>
              <a:t>ping</a:t>
            </a:r>
            <a:r>
              <a:rPr lang="fr-FR" sz="1500">
                <a:solidFill>
                  <a:srgbClr val="000000"/>
                </a:solidFill>
              </a:rPr>
              <a:t> .</a:t>
            </a:r>
          </a:p>
          <a:p>
            <a:pPr marL="0" indent="0" algn="l"/>
            <a:endParaRPr lang="en-US" sz="1500" dirty="0">
              <a:solidFill>
                <a:srgbClr val="000000"/>
              </a:solidFill>
            </a:endParaRPr>
          </a:p>
          <a:p>
            <a:pPr marL="0" indent="0" algn="l" rtl="0"/>
            <a:r>
              <a:rPr lang="fr-FR" sz="1500">
                <a:solidFill>
                  <a:srgbClr val="000000"/>
                </a:solidFill>
              </a:rPr>
              <a:t>Le ping étendu est entré en mode d’exécution privilégié en tapant  </a:t>
            </a:r>
            <a:r>
              <a:rPr lang="fr-FR" sz="1500" b="1">
                <a:solidFill>
                  <a:srgbClr val="000000"/>
                </a:solidFill>
              </a:rPr>
              <a:t>ping</a:t>
            </a:r>
            <a:r>
              <a:rPr lang="fr-FR" sz="1500">
                <a:solidFill>
                  <a:srgbClr val="000000"/>
                </a:solidFill>
              </a:rPr>
              <a:t>  sans adresse IP de destination. Vous recevrez ensuite plusieurs invites pour personnaliser le </a:t>
            </a:r>
            <a:r>
              <a:rPr lang="fr-FR" sz="1500" b="1">
                <a:solidFill>
                  <a:srgbClr val="000000"/>
                </a:solidFill>
              </a:rPr>
              <a:t>ping</a:t>
            </a:r>
            <a:r>
              <a:rPr lang="fr-FR" sz="1500">
                <a:solidFill>
                  <a:srgbClr val="000000"/>
                </a:solidFill>
              </a:rPr>
              <a:t> étendu.</a:t>
            </a:r>
          </a:p>
          <a:p>
            <a:pPr marL="0" indent="0" algn="l"/>
            <a:endParaRPr lang="en-US" sz="1500" b="1" dirty="0">
              <a:solidFill>
                <a:srgbClr val="000000"/>
              </a:solidFill>
            </a:endParaRPr>
          </a:p>
          <a:p>
            <a:pPr marL="0" indent="0" algn="l" rtl="0"/>
            <a:r>
              <a:rPr lang="fr-FR" sz="1500" b="1">
                <a:solidFill>
                  <a:srgbClr val="000000"/>
                </a:solidFill>
              </a:rPr>
              <a:t>Remarque:</a:t>
            </a:r>
            <a:r>
              <a:rPr lang="fr-FR" sz="1500">
                <a:solidFill>
                  <a:srgbClr val="000000"/>
                </a:solidFill>
              </a:rPr>
              <a:t> Appuyez </a:t>
            </a:r>
            <a:r>
              <a:rPr lang="fr-FR" sz="1500" b="1">
                <a:solidFill>
                  <a:srgbClr val="000000"/>
                </a:solidFill>
              </a:rPr>
              <a:t>Enter</a:t>
            </a:r>
            <a:r>
              <a:rPr lang="fr-FR" sz="1500">
                <a:solidFill>
                  <a:srgbClr val="000000"/>
                </a:solidFill>
              </a:rPr>
              <a:t> pour accepter les valeurs par défaut indiquées. la commande  </a:t>
            </a:r>
            <a:r>
              <a:rPr lang="fr-FR" sz="1500" b="1">
                <a:solidFill>
                  <a:srgbClr val="000000"/>
                </a:solidFill>
              </a:rPr>
              <a:t>ping ipv6</a:t>
            </a:r>
            <a:r>
              <a:rPr lang="fr-FR" sz="1500">
                <a:solidFill>
                  <a:srgbClr val="000000"/>
                </a:solidFill>
              </a:rPr>
              <a:t> est utilisée pour les ping IPv6 étendus.</a:t>
            </a:r>
          </a:p>
          <a:p>
            <a:pPr marL="342900" indent="-342900" algn="l">
              <a:buFont typeface="Arial" panose="020B0604020202020204" pitchFamily="34" charset="0"/>
              <a:buChar char="•"/>
            </a:pPr>
            <a:endParaRPr lang="en-US" sz="1400" dirty="0">
              <a:solidFill>
                <a:srgbClr val="000000"/>
              </a:solidFill>
            </a:endParaRPr>
          </a:p>
        </p:txBody>
      </p:sp>
      <p:pic>
        <p:nvPicPr>
          <p:cNvPr id="8" name="Picture 7">
            <a:extLst>
              <a:ext uri="{FF2B5EF4-FFF2-40B4-BE49-F238E27FC236}">
                <a16:creationId xmlns:a16="http://schemas.microsoft.com/office/drawing/2014/main" id="{D6CF7F90-88E9-48D3-A067-4B1E2F997C7B}"/>
              </a:ext>
            </a:extLst>
          </p:cNvPr>
          <p:cNvPicPr>
            <a:picLocks noChangeAspect="1"/>
          </p:cNvPicPr>
          <p:nvPr/>
        </p:nvPicPr>
        <p:blipFill>
          <a:blip r:embed="rId3"/>
          <a:stretch>
            <a:fillRect/>
          </a:stretch>
        </p:blipFill>
        <p:spPr>
          <a:xfrm>
            <a:off x="3990109" y="616160"/>
            <a:ext cx="4768537" cy="3911180"/>
          </a:xfrm>
          <a:prstGeom prst="rect">
            <a:avLst/>
          </a:prstGeom>
        </p:spPr>
      </p:pic>
    </p:spTree>
    <p:extLst>
      <p:ext uri="{BB962C8B-B14F-4D97-AF65-F5344CB8AC3E}">
        <p14:creationId xmlns:p14="http://schemas.microsoft.com/office/powerpoint/2010/main" val="2516776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Vérifier la connectivité</a:t>
            </a:r>
            <a:r>
              <a:rPr lang="en-US" dirty="0"/>
              <a:t/>
            </a:r>
            <a:br>
              <a:rPr lang="en-US" dirty="0"/>
            </a:br>
            <a:r>
              <a:rPr lang="fr-FR" sz="2400"/>
              <a:t>Vérifier la connectivité avec Traceroute</a:t>
            </a:r>
          </a:p>
        </p:txBody>
      </p:sp>
      <p:sp>
        <p:nvSpPr>
          <p:cNvPr id="4" name="Content Placeholder 3">
            <a:extLst>
              <a:ext uri="{FF2B5EF4-FFF2-40B4-BE49-F238E27FC236}">
                <a16:creationId xmlns:a16="http://schemas.microsoft.com/office/drawing/2014/main" id="{B06288C0-797C-4446-90E4-651E1BB319F8}"/>
              </a:ext>
            </a:extLst>
          </p:cNvPr>
          <p:cNvSpPr>
            <a:spLocks noGrp="1"/>
          </p:cNvSpPr>
          <p:nvPr>
            <p:ph idx="1"/>
          </p:nvPr>
        </p:nvSpPr>
        <p:spPr>
          <a:xfrm>
            <a:off x="161926" y="731838"/>
            <a:ext cx="8592794" cy="1449388"/>
          </a:xfrm>
        </p:spPr>
        <p:txBody>
          <a:bodyPr/>
          <a:lstStyle/>
          <a:p>
            <a:pPr marL="0" indent="0" algn="l" rtl="0"/>
            <a:r>
              <a:rPr lang="fr-FR" sz="1600">
                <a:solidFill>
                  <a:srgbClr val="000000"/>
                </a:solidFill>
              </a:rPr>
              <a:t>La commande ping est utile pour déterminer rapidement s'il existe un problème de connectivité de couche 3. Cependant, il n'identifie pas où le problème se trouve le long du chemin.</a:t>
            </a:r>
          </a:p>
          <a:p>
            <a:pPr marL="285750" indent="-285750" algn="l" rtl="0">
              <a:buFont typeface="Arial" panose="020B0604020202020204" pitchFamily="34" charset="0"/>
              <a:buChar char="•"/>
            </a:pPr>
            <a:r>
              <a:rPr lang="fr-FR" sz="1600">
                <a:solidFill>
                  <a:srgbClr val="000000"/>
                </a:solidFill>
              </a:rPr>
              <a:t>Traceroute peut aider à localiser les zones problématiques de couche 3 dans un réseau. Cette commande renvoie une liste des sauts effectués par un paquet acheminé à travers un réseau.</a:t>
            </a:r>
          </a:p>
          <a:p>
            <a:pPr marL="285750" indent="-285750" algn="l" rtl="0">
              <a:buFont typeface="Arial" panose="020B0604020202020204" pitchFamily="34" charset="0"/>
              <a:buChar char="•"/>
            </a:pPr>
            <a:r>
              <a:rPr lang="fr-FR" sz="1600">
                <a:solidFill>
                  <a:srgbClr val="000000"/>
                </a:solidFill>
              </a:rPr>
              <a:t>La syntaxe de la commande trace varie d'un système d'exploitation à l'autre.</a:t>
            </a:r>
          </a:p>
        </p:txBody>
      </p:sp>
      <p:pic>
        <p:nvPicPr>
          <p:cNvPr id="5" name="Picture 4">
            <a:extLst>
              <a:ext uri="{FF2B5EF4-FFF2-40B4-BE49-F238E27FC236}">
                <a16:creationId xmlns:a16="http://schemas.microsoft.com/office/drawing/2014/main" id="{77065A9D-C3F8-4819-8891-F269C0BD3CEC}"/>
              </a:ext>
            </a:extLst>
          </p:cNvPr>
          <p:cNvPicPr>
            <a:picLocks noChangeAspect="1"/>
          </p:cNvPicPr>
          <p:nvPr/>
        </p:nvPicPr>
        <p:blipFill>
          <a:blip r:embed="rId3"/>
          <a:stretch>
            <a:fillRect/>
          </a:stretch>
        </p:blipFill>
        <p:spPr>
          <a:xfrm>
            <a:off x="1165054" y="2751130"/>
            <a:ext cx="6586537" cy="2295980"/>
          </a:xfrm>
          <a:prstGeom prst="rect">
            <a:avLst/>
          </a:prstGeom>
        </p:spPr>
      </p:pic>
    </p:spTree>
    <p:extLst>
      <p:ext uri="{BB962C8B-B14F-4D97-AF65-F5344CB8AC3E}">
        <p14:creationId xmlns:p14="http://schemas.microsoft.com/office/powerpoint/2010/main" val="2493173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Vérifier la connectivité</a:t>
            </a:r>
            <a:r>
              <a:rPr lang="en-US" dirty="0"/>
              <a:t/>
            </a:r>
            <a:br>
              <a:rPr lang="en-US" dirty="0"/>
            </a:br>
            <a:r>
              <a:rPr lang="fr-FR" sz="2400"/>
              <a:t>Vérifier la connectivité avec Traceroute (suite) </a:t>
            </a:r>
          </a:p>
        </p:txBody>
      </p:sp>
      <p:sp>
        <p:nvSpPr>
          <p:cNvPr id="4" name="Content Placeholder 3">
            <a:extLst>
              <a:ext uri="{FF2B5EF4-FFF2-40B4-BE49-F238E27FC236}">
                <a16:creationId xmlns:a16="http://schemas.microsoft.com/office/drawing/2014/main" id="{B06288C0-797C-4446-90E4-651E1BB319F8}"/>
              </a:ext>
            </a:extLst>
          </p:cNvPr>
          <p:cNvSpPr>
            <a:spLocks noGrp="1"/>
          </p:cNvSpPr>
          <p:nvPr>
            <p:ph idx="1"/>
          </p:nvPr>
        </p:nvSpPr>
        <p:spPr>
          <a:xfrm>
            <a:off x="474662" y="731838"/>
            <a:ext cx="8280057" cy="1741856"/>
          </a:xfrm>
        </p:spPr>
        <p:txBody>
          <a:bodyPr/>
          <a:lstStyle/>
          <a:p>
            <a:pPr marL="285750" indent="-285750" algn="l" rtl="0">
              <a:buFont typeface="Arial" panose="020B0604020202020204" pitchFamily="34" charset="0"/>
              <a:buChar char="•"/>
            </a:pPr>
            <a:r>
              <a:rPr lang="fr-FR" sz="1600">
                <a:solidFill>
                  <a:srgbClr val="000000"/>
                </a:solidFill>
              </a:rPr>
              <a:t>Voici un exemple de sortie de la commande </a:t>
            </a:r>
            <a:r>
              <a:rPr lang="fr-FR" sz="1600" b="1">
                <a:solidFill>
                  <a:srgbClr val="000000"/>
                </a:solidFill>
              </a:rPr>
              <a:t>tracert</a:t>
            </a:r>
            <a:r>
              <a:rPr lang="fr-FR" sz="1600">
                <a:solidFill>
                  <a:srgbClr val="000000"/>
                </a:solidFill>
              </a:rPr>
              <a:t> sur un hôte Windows 10.</a:t>
            </a:r>
          </a:p>
          <a:p>
            <a:pPr marL="0" indent="0" algn="l" rtl="0"/>
            <a:r>
              <a:rPr lang="fr-FR" sz="1600">
                <a:solidFill>
                  <a:srgbClr val="000000"/>
                </a:solidFill>
              </a:rPr>
              <a:t>		</a:t>
            </a:r>
            <a:r>
              <a:rPr lang="fr-FR" sz="1600" b="1">
                <a:solidFill>
                  <a:srgbClr val="000000"/>
                </a:solidFill>
              </a:rPr>
              <a:t>Remarque :</a:t>
            </a:r>
            <a:r>
              <a:rPr lang="fr-FR" sz="1600">
                <a:solidFill>
                  <a:srgbClr val="000000"/>
                </a:solidFill>
              </a:rPr>
              <a:t> Utilisez </a:t>
            </a:r>
            <a:r>
              <a:rPr lang="fr-FR" sz="1600" b="1">
                <a:solidFill>
                  <a:srgbClr val="000000"/>
                </a:solidFill>
              </a:rPr>
              <a:t>Ctrl-C</a:t>
            </a:r>
            <a:r>
              <a:rPr lang="fr-FR" sz="1600">
                <a:solidFill>
                  <a:srgbClr val="000000"/>
                </a:solidFill>
              </a:rPr>
              <a:t> pour interrompre un </a:t>
            </a:r>
            <a:r>
              <a:rPr lang="fr-FR" sz="1600" b="1">
                <a:solidFill>
                  <a:srgbClr val="000000"/>
                </a:solidFill>
              </a:rPr>
              <a:t>tracert</a:t>
            </a:r>
            <a:r>
              <a:rPr lang="fr-FR" sz="1600">
                <a:solidFill>
                  <a:srgbClr val="000000"/>
                </a:solidFill>
              </a:rPr>
              <a:t> dans Windows.</a:t>
            </a:r>
          </a:p>
          <a:p>
            <a:pPr marL="342900" indent="-342900" algn="l" rtl="0">
              <a:buFont typeface="Arial" panose="020B0604020202020204" pitchFamily="34" charset="0"/>
              <a:buChar char="•"/>
            </a:pPr>
            <a:r>
              <a:rPr lang="fr-FR" sz="1600">
                <a:solidFill>
                  <a:srgbClr val="000000"/>
                </a:solidFill>
              </a:rPr>
              <a:t>La seule réponse réussie provient de la passerelle sur R1. Les requêtes de suivi vers le saut suivant ont expiré comme indiqué par l'astérisque (*), ce qui signifie que le routeur de saut suivant n'a pas répondu ou qu'il y a une défaillance dans le chemin réseau. Dans cet exemple, il semble y avoir un problème entre R1 et R2.</a:t>
            </a:r>
          </a:p>
          <a:p>
            <a:pPr marL="285750" indent="-28575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F6C74959-2FFC-428D-886D-AC9555B77575}"/>
              </a:ext>
            </a:extLst>
          </p:cNvPr>
          <p:cNvPicPr>
            <a:picLocks noChangeAspect="1"/>
          </p:cNvPicPr>
          <p:nvPr/>
        </p:nvPicPr>
        <p:blipFill>
          <a:blip r:embed="rId3"/>
          <a:stretch>
            <a:fillRect/>
          </a:stretch>
        </p:blipFill>
        <p:spPr>
          <a:xfrm>
            <a:off x="2274311" y="2576785"/>
            <a:ext cx="4143375" cy="1924050"/>
          </a:xfrm>
          <a:prstGeom prst="rect">
            <a:avLst/>
          </a:prstGeom>
        </p:spPr>
      </p:pic>
    </p:spTree>
    <p:extLst>
      <p:ext uri="{BB962C8B-B14F-4D97-AF65-F5344CB8AC3E}">
        <p14:creationId xmlns:p14="http://schemas.microsoft.com/office/powerpoint/2010/main" val="802141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Vérifier la connectivité</a:t>
            </a:r>
            <a:r>
              <a:rPr lang="en-US" dirty="0"/>
              <a:t/>
            </a:r>
            <a:br>
              <a:rPr lang="en-US" dirty="0"/>
            </a:br>
            <a:r>
              <a:rPr lang="fr-FR" sz="2400"/>
              <a:t>Vérifier la connectivité avec Traceroute (suite) </a:t>
            </a:r>
          </a:p>
        </p:txBody>
      </p:sp>
      <p:sp>
        <p:nvSpPr>
          <p:cNvPr id="4" name="Content Placeholder 3">
            <a:extLst>
              <a:ext uri="{FF2B5EF4-FFF2-40B4-BE49-F238E27FC236}">
                <a16:creationId xmlns:a16="http://schemas.microsoft.com/office/drawing/2014/main" id="{B06288C0-797C-4446-90E4-651E1BB319F8}"/>
              </a:ext>
            </a:extLst>
          </p:cNvPr>
          <p:cNvSpPr>
            <a:spLocks noGrp="1"/>
          </p:cNvSpPr>
          <p:nvPr>
            <p:ph idx="1"/>
          </p:nvPr>
        </p:nvSpPr>
        <p:spPr>
          <a:xfrm>
            <a:off x="389281" y="731837"/>
            <a:ext cx="8754719" cy="314180"/>
          </a:xfrm>
        </p:spPr>
        <p:txBody>
          <a:bodyPr/>
          <a:lstStyle/>
          <a:p>
            <a:pPr marL="0" indent="0" algn="l" rtl="0"/>
            <a:r>
              <a:rPr lang="fr-FR" sz="1600">
                <a:solidFill>
                  <a:srgbClr val="000000"/>
                </a:solidFill>
              </a:rPr>
              <a:t>Voici des exemples de sortie de la commande traceroute de R1 :</a:t>
            </a: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p:txBody>
      </p:sp>
      <p:pic>
        <p:nvPicPr>
          <p:cNvPr id="5" name="Picture 4">
            <a:extLst>
              <a:ext uri="{FF2B5EF4-FFF2-40B4-BE49-F238E27FC236}">
                <a16:creationId xmlns:a16="http://schemas.microsoft.com/office/drawing/2014/main" id="{A0732355-332B-449D-9357-E0F48C454790}"/>
              </a:ext>
            </a:extLst>
          </p:cNvPr>
          <p:cNvPicPr>
            <a:picLocks noChangeAspect="1"/>
          </p:cNvPicPr>
          <p:nvPr/>
        </p:nvPicPr>
        <p:blipFill>
          <a:blip r:embed="rId3"/>
          <a:stretch>
            <a:fillRect/>
          </a:stretch>
        </p:blipFill>
        <p:spPr>
          <a:xfrm>
            <a:off x="1000124" y="1046018"/>
            <a:ext cx="2999221" cy="1671697"/>
          </a:xfrm>
          <a:prstGeom prst="rect">
            <a:avLst/>
          </a:prstGeom>
        </p:spPr>
      </p:pic>
      <p:pic>
        <p:nvPicPr>
          <p:cNvPr id="6" name="Picture 5">
            <a:extLst>
              <a:ext uri="{FF2B5EF4-FFF2-40B4-BE49-F238E27FC236}">
                <a16:creationId xmlns:a16="http://schemas.microsoft.com/office/drawing/2014/main" id="{3C36BF30-75BB-4311-A628-2FB7B10FE9A2}"/>
              </a:ext>
            </a:extLst>
          </p:cNvPr>
          <p:cNvPicPr>
            <a:picLocks noChangeAspect="1"/>
          </p:cNvPicPr>
          <p:nvPr/>
        </p:nvPicPr>
        <p:blipFill>
          <a:blip r:embed="rId4"/>
          <a:stretch>
            <a:fillRect/>
          </a:stretch>
        </p:blipFill>
        <p:spPr>
          <a:xfrm>
            <a:off x="4386595" y="1046017"/>
            <a:ext cx="2745820" cy="1671697"/>
          </a:xfrm>
          <a:prstGeom prst="rect">
            <a:avLst/>
          </a:prstGeom>
        </p:spPr>
      </p:pic>
      <p:sp>
        <p:nvSpPr>
          <p:cNvPr id="7" name="TextBox 6">
            <a:extLst>
              <a:ext uri="{FF2B5EF4-FFF2-40B4-BE49-F238E27FC236}">
                <a16:creationId xmlns:a16="http://schemas.microsoft.com/office/drawing/2014/main" id="{6585B9E8-F83C-4942-AF9A-29DA3B2866B1}"/>
              </a:ext>
            </a:extLst>
          </p:cNvPr>
          <p:cNvSpPr txBox="1"/>
          <p:nvPr/>
        </p:nvSpPr>
        <p:spPr>
          <a:xfrm>
            <a:off x="600364" y="2800349"/>
            <a:ext cx="8017163" cy="2215991"/>
          </a:xfrm>
          <a:prstGeom prst="rect">
            <a:avLst/>
          </a:prstGeom>
          <a:noFill/>
        </p:spPr>
        <p:txBody>
          <a:bodyPr wrap="square" rtlCol="0">
            <a:spAutoFit/>
          </a:bodyPr>
          <a:lstStyle/>
          <a:p>
            <a:pPr marL="358835" lvl="1" indent="-285750" rtl="0">
              <a:buFont typeface="Arial" panose="020B0604020202020204" pitchFamily="34" charset="0"/>
              <a:buChar char="•"/>
            </a:pPr>
            <a:r>
              <a:rPr lang="fr-FR" sz="1600">
                <a:solidFill>
                  <a:srgbClr val="000000"/>
                </a:solidFill>
              </a:rPr>
              <a:t>Sur la gauche, la trace a validé qu'elle pouvait atteindre le PC B.</a:t>
            </a:r>
          </a:p>
          <a:p>
            <a:pPr marL="358835" lvl="1" indent="-285750" rtl="0">
              <a:buFont typeface="Arial" panose="020B0604020202020204" pitchFamily="34" charset="0"/>
              <a:buChar char="•"/>
            </a:pPr>
            <a:r>
              <a:rPr lang="fr-FR" sz="1600">
                <a:solidFill>
                  <a:srgbClr val="000000"/>
                </a:solidFill>
              </a:rPr>
              <a:t>Sur la droite, l'hôte 10.1.1.10 n'était pas disponible et la sortie affiche des astérisques où les réponses ont expiré. Les délais d'expiration indiquent un problème réseau potentiel. </a:t>
            </a:r>
          </a:p>
          <a:p>
            <a:pPr marL="358835" lvl="1" indent="-285750" rtl="0">
              <a:buFont typeface="Arial" panose="020B0604020202020204" pitchFamily="34" charset="0"/>
              <a:buChar char="•"/>
            </a:pPr>
            <a:r>
              <a:rPr lang="fr-FR" sz="1600">
                <a:solidFill>
                  <a:srgbClr val="000000"/>
                </a:solidFill>
              </a:rPr>
              <a:t>Utilisez </a:t>
            </a:r>
            <a:r>
              <a:rPr lang="fr-FR" sz="1600" b="1">
                <a:solidFill>
                  <a:srgbClr val="000000"/>
                </a:solidFill>
              </a:rPr>
              <a:t>Ctrl-Shift-6</a:t>
            </a:r>
            <a:r>
              <a:rPr lang="fr-FR" sz="1600">
                <a:solidFill>
                  <a:srgbClr val="000000"/>
                </a:solidFill>
              </a:rPr>
              <a:t> pour interrompre un </a:t>
            </a:r>
            <a:r>
              <a:rPr lang="fr-FR" sz="1600" b="1">
                <a:solidFill>
                  <a:srgbClr val="000000"/>
                </a:solidFill>
              </a:rPr>
              <a:t>traceroute</a:t>
            </a:r>
            <a:r>
              <a:rPr lang="fr-FR" sz="1600">
                <a:solidFill>
                  <a:srgbClr val="000000"/>
                </a:solidFill>
              </a:rPr>
              <a:t> dans Cisco IOS.</a:t>
            </a:r>
          </a:p>
          <a:p>
            <a:endParaRPr lang="en-US" sz="1400" b="1" dirty="0">
              <a:solidFill>
                <a:srgbClr val="000000"/>
              </a:solidFill>
            </a:endParaRPr>
          </a:p>
          <a:p>
            <a:pPr rtl="0"/>
            <a:r>
              <a:rPr lang="fr-FR" sz="1400" b="1">
                <a:solidFill>
                  <a:srgbClr val="000000"/>
                </a:solidFill>
              </a:rPr>
              <a:t>Remarque</a:t>
            </a:r>
            <a:r>
              <a:rPr lang="fr-FR" sz="1400">
                <a:solidFill>
                  <a:srgbClr val="000000"/>
                </a:solidFill>
              </a:rPr>
              <a:t>: l'implémentation Windows de traceroute (tracert) envoie des demandes d'écho ICMP. Cisco IOS et Linux utilisent UDP avec un numéro de port non valide. La destination finale renverra un message de port ICMP inaccessible. </a:t>
            </a:r>
          </a:p>
          <a:p>
            <a:endParaRPr lang="en-US" dirty="0"/>
          </a:p>
        </p:txBody>
      </p:sp>
    </p:spTree>
    <p:extLst>
      <p:ext uri="{BB962C8B-B14F-4D97-AF65-F5344CB8AC3E}">
        <p14:creationId xmlns:p14="http://schemas.microsoft.com/office/powerpoint/2010/main" val="1130777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Vérifier la connectivité</a:t>
            </a:r>
            <a:r>
              <a:rPr lang="en-US" dirty="0"/>
              <a:t/>
            </a:r>
            <a:br>
              <a:rPr lang="en-US" dirty="0"/>
            </a:br>
            <a:r>
              <a:rPr lang="fr-FR" sz="2400"/>
              <a:t>Traceroute étendue</a:t>
            </a:r>
          </a:p>
        </p:txBody>
      </p:sp>
      <p:sp>
        <p:nvSpPr>
          <p:cNvPr id="7" name="Content Placeholder 6">
            <a:extLst>
              <a:ext uri="{FF2B5EF4-FFF2-40B4-BE49-F238E27FC236}">
                <a16:creationId xmlns:a16="http://schemas.microsoft.com/office/drawing/2014/main" id="{0DDBD792-C3EC-49E8-BFF9-83E19B8F1159}"/>
              </a:ext>
            </a:extLst>
          </p:cNvPr>
          <p:cNvSpPr>
            <a:spLocks noGrp="1"/>
          </p:cNvSpPr>
          <p:nvPr>
            <p:ph idx="1"/>
          </p:nvPr>
        </p:nvSpPr>
        <p:spPr>
          <a:xfrm>
            <a:off x="443345" y="731838"/>
            <a:ext cx="8345488" cy="1839912"/>
          </a:xfrm>
        </p:spPr>
        <p:txBody>
          <a:bodyPr/>
          <a:lstStyle/>
          <a:p>
            <a:pPr marL="0" indent="0" algn="l" rtl="0"/>
            <a:r>
              <a:rPr lang="fr-FR" sz="1600">
                <a:solidFill>
                  <a:srgbClr val="000000"/>
                </a:solidFill>
              </a:rPr>
              <a:t>Comme la commande </a:t>
            </a:r>
            <a:r>
              <a:rPr lang="fr-FR" sz="1600" b="1">
                <a:solidFill>
                  <a:srgbClr val="000000"/>
                </a:solidFill>
              </a:rPr>
              <a:t>ping</a:t>
            </a:r>
            <a:r>
              <a:rPr lang="fr-FR" sz="1600">
                <a:solidFill>
                  <a:srgbClr val="000000"/>
                </a:solidFill>
              </a:rPr>
              <a:t> étendue, il y a aussi une commande </a:t>
            </a:r>
            <a:r>
              <a:rPr lang="fr-FR" sz="1600" b="1">
                <a:solidFill>
                  <a:srgbClr val="000000"/>
                </a:solidFill>
              </a:rPr>
              <a:t>traceroute</a:t>
            </a:r>
            <a:r>
              <a:rPr lang="fr-FR" sz="1600">
                <a:solidFill>
                  <a:srgbClr val="000000"/>
                </a:solidFill>
              </a:rPr>
              <a:t> étendue. Il permet à l'administrateur d'ajuster les paramètres liés à l'opération de commande. </a:t>
            </a:r>
          </a:p>
          <a:p>
            <a:pPr marL="0" indent="0" algn="l"/>
            <a:endParaRPr lang="en-US" sz="1600" dirty="0">
              <a:solidFill>
                <a:srgbClr val="000000"/>
              </a:solidFill>
            </a:endParaRPr>
          </a:p>
          <a:p>
            <a:pPr marL="0" indent="0" algn="l" rtl="0"/>
            <a:r>
              <a:rPr lang="fr-FR" sz="1600">
                <a:solidFill>
                  <a:srgbClr val="000000"/>
                </a:solidFill>
              </a:rPr>
              <a:t>La commande </a:t>
            </a:r>
            <a:r>
              <a:rPr lang="fr-FR" sz="1600" b="1">
                <a:solidFill>
                  <a:srgbClr val="000000"/>
                </a:solidFill>
              </a:rPr>
              <a:t>tracert</a:t>
            </a:r>
            <a:r>
              <a:rPr lang="fr-FR" sz="1600">
                <a:solidFill>
                  <a:srgbClr val="000000"/>
                </a:solidFill>
              </a:rPr>
              <a:t> Windows permette la saisie de plusieurs paramètres et doit être exécutée par le biais d'options dans la ligne de commande. Cependant, il n'est pas guidé comme la commande traceroute étendue IOS. La sortie suivante affiche les options disponibles pour la commande Windows </a:t>
            </a:r>
            <a:r>
              <a:rPr lang="fr-FR" sz="1600" b="1">
                <a:solidFill>
                  <a:srgbClr val="000000"/>
                </a:solidFill>
              </a:rPr>
              <a:t>tracert</a:t>
            </a:r>
            <a:r>
              <a:rPr lang="fr-FR" sz="1600">
                <a:solidFill>
                  <a:srgbClr val="000000"/>
                </a:solidFill>
              </a:rPr>
              <a:t> :</a:t>
            </a:r>
          </a:p>
          <a:p>
            <a:pPr marL="342900" indent="-342900" algn="l">
              <a:buFont typeface="Arial" panose="020B0604020202020204" pitchFamily="34" charset="0"/>
              <a:buChar char="•"/>
            </a:pPr>
            <a:endParaRPr lang="en-US" sz="1600" dirty="0">
              <a:solidFill>
                <a:srgbClr val="000000"/>
              </a:solidFill>
            </a:endParaRPr>
          </a:p>
        </p:txBody>
      </p:sp>
      <p:pic>
        <p:nvPicPr>
          <p:cNvPr id="8" name="Picture 7">
            <a:extLst>
              <a:ext uri="{FF2B5EF4-FFF2-40B4-BE49-F238E27FC236}">
                <a16:creationId xmlns:a16="http://schemas.microsoft.com/office/drawing/2014/main" id="{1C540DB7-F8D4-417D-80F4-EBDD8D5FF4E5}"/>
              </a:ext>
            </a:extLst>
          </p:cNvPr>
          <p:cNvPicPr>
            <a:picLocks noChangeAspect="1"/>
          </p:cNvPicPr>
          <p:nvPr/>
        </p:nvPicPr>
        <p:blipFill>
          <a:blip r:embed="rId3"/>
          <a:stretch>
            <a:fillRect/>
          </a:stretch>
        </p:blipFill>
        <p:spPr>
          <a:xfrm>
            <a:off x="2306565" y="2566278"/>
            <a:ext cx="4530869" cy="2371077"/>
          </a:xfrm>
          <a:prstGeom prst="rect">
            <a:avLst/>
          </a:prstGeom>
        </p:spPr>
      </p:pic>
    </p:spTree>
    <p:extLst>
      <p:ext uri="{BB962C8B-B14F-4D97-AF65-F5344CB8AC3E}">
        <p14:creationId xmlns:p14="http://schemas.microsoft.com/office/powerpoint/2010/main" val="3321508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Vérifier la connectivité</a:t>
            </a:r>
            <a:r>
              <a:rPr lang="en-US" dirty="0"/>
              <a:t/>
            </a:r>
            <a:br>
              <a:rPr lang="en-US" dirty="0"/>
            </a:br>
            <a:r>
              <a:rPr lang="fr-FR" sz="2400"/>
              <a:t>Traceroute étendue</a:t>
            </a:r>
          </a:p>
        </p:txBody>
      </p:sp>
      <p:sp>
        <p:nvSpPr>
          <p:cNvPr id="4" name="Content Placeholder 3">
            <a:extLst>
              <a:ext uri="{FF2B5EF4-FFF2-40B4-BE49-F238E27FC236}">
                <a16:creationId xmlns:a16="http://schemas.microsoft.com/office/drawing/2014/main" id="{07861E12-DF1B-4298-BC04-F1489B20AB4B}"/>
              </a:ext>
            </a:extLst>
          </p:cNvPr>
          <p:cNvSpPr>
            <a:spLocks noGrp="1"/>
          </p:cNvSpPr>
          <p:nvPr>
            <p:ph idx="1"/>
          </p:nvPr>
        </p:nvSpPr>
        <p:spPr>
          <a:xfrm>
            <a:off x="474662" y="731837"/>
            <a:ext cx="5177993" cy="3689897"/>
          </a:xfrm>
        </p:spPr>
        <p:txBody>
          <a:bodyPr/>
          <a:lstStyle/>
          <a:p>
            <a:pPr marL="285750" indent="-285750" algn="l" rtl="0">
              <a:buFont typeface="Arial" panose="020B0604020202020204" pitchFamily="34" charset="0"/>
              <a:buChar char="•"/>
            </a:pPr>
            <a:r>
              <a:rPr lang="fr-FR" sz="1600">
                <a:solidFill>
                  <a:srgbClr val="000000"/>
                </a:solidFill>
              </a:rPr>
              <a:t>L'option </a:t>
            </a:r>
            <a:r>
              <a:rPr lang="fr-FR" sz="1600" b="1">
                <a:solidFill>
                  <a:srgbClr val="000000"/>
                </a:solidFill>
              </a:rPr>
              <a:t>traceroute</a:t>
            </a:r>
            <a:r>
              <a:rPr lang="fr-FR" sz="1600">
                <a:solidFill>
                  <a:srgbClr val="000000"/>
                </a:solidFill>
              </a:rPr>
              <a:t> étendue Cisco IOS permet à l'utilisateur de créer un type spécial de trace en ajustant les paramètres liés à l'opération de commande. </a:t>
            </a:r>
          </a:p>
          <a:p>
            <a:pPr marL="285750" indent="-285750" algn="l" rtl="0">
              <a:buFont typeface="Arial" panose="020B0604020202020204" pitchFamily="34" charset="0"/>
              <a:buChar char="•"/>
            </a:pPr>
            <a:r>
              <a:rPr lang="fr-FR" sz="1600">
                <a:solidFill>
                  <a:srgbClr val="000000"/>
                </a:solidFill>
              </a:rPr>
              <a:t>La commande traceroute étendu est entré en mode d’exécution privilégié en tapant </a:t>
            </a:r>
            <a:r>
              <a:rPr lang="fr-FR" sz="1600" b="1">
                <a:solidFill>
                  <a:srgbClr val="000000"/>
                </a:solidFill>
              </a:rPr>
              <a:t>traceroute</a:t>
            </a:r>
            <a:r>
              <a:rPr lang="fr-FR" sz="1600">
                <a:solidFill>
                  <a:srgbClr val="000000"/>
                </a:solidFill>
              </a:rPr>
              <a:t> sans adresse IP de destination. IOS vous guide à travers les options de commande en proposant un certain nombre d'invites associées au réglage des différents paramètres.</a:t>
            </a:r>
          </a:p>
          <a:p>
            <a:pPr marL="285750" indent="-285750" algn="l">
              <a:buFont typeface="Arial" panose="020B0604020202020204" pitchFamily="34" charset="0"/>
              <a:buChar char="•"/>
            </a:pPr>
            <a:endParaRPr lang="en-US" sz="1600" dirty="0">
              <a:solidFill>
                <a:srgbClr val="000000"/>
              </a:solidFill>
            </a:endParaRPr>
          </a:p>
          <a:p>
            <a:pPr marL="285750" indent="-285750" algn="l" rtl="0">
              <a:buFont typeface="Arial" panose="020B0604020202020204" pitchFamily="34" charset="0"/>
              <a:buChar char="•"/>
            </a:pPr>
            <a:r>
              <a:rPr lang="fr-FR" sz="1600" b="1">
                <a:solidFill>
                  <a:srgbClr val="000000"/>
                </a:solidFill>
              </a:rPr>
              <a:t>Remarque</a:t>
            </a:r>
            <a:r>
              <a:rPr lang="fr-FR" sz="1600">
                <a:solidFill>
                  <a:srgbClr val="000000"/>
                </a:solidFill>
              </a:rPr>
              <a:t>: Appuyez </a:t>
            </a:r>
            <a:r>
              <a:rPr lang="fr-FR" sz="1600" b="1">
                <a:solidFill>
                  <a:srgbClr val="000000"/>
                </a:solidFill>
              </a:rPr>
              <a:t>Enter</a:t>
            </a:r>
            <a:r>
              <a:rPr lang="fr-FR" sz="1600">
                <a:solidFill>
                  <a:srgbClr val="000000"/>
                </a:solidFill>
              </a:rPr>
              <a:t> pour accepter les valeurs par défaut indiquées.</a:t>
            </a:r>
          </a:p>
        </p:txBody>
      </p:sp>
      <p:pic>
        <p:nvPicPr>
          <p:cNvPr id="5" name="Picture 4">
            <a:extLst>
              <a:ext uri="{FF2B5EF4-FFF2-40B4-BE49-F238E27FC236}">
                <a16:creationId xmlns:a16="http://schemas.microsoft.com/office/drawing/2014/main" id="{500D75D7-8A82-40C4-80CB-8860A41E3C65}"/>
              </a:ext>
            </a:extLst>
          </p:cNvPr>
          <p:cNvPicPr>
            <a:picLocks noChangeAspect="1"/>
          </p:cNvPicPr>
          <p:nvPr/>
        </p:nvPicPr>
        <p:blipFill>
          <a:blip r:embed="rId3"/>
          <a:stretch>
            <a:fillRect/>
          </a:stretch>
        </p:blipFill>
        <p:spPr>
          <a:xfrm>
            <a:off x="5797127" y="830023"/>
            <a:ext cx="3032259" cy="3493525"/>
          </a:xfrm>
          <a:prstGeom prst="rect">
            <a:avLst/>
          </a:prstGeom>
        </p:spPr>
      </p:pic>
    </p:spTree>
    <p:extLst>
      <p:ext uri="{BB962C8B-B14F-4D97-AF65-F5344CB8AC3E}">
        <p14:creationId xmlns:p14="http://schemas.microsoft.com/office/powerpoint/2010/main" val="3201398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Vérifier la connectivité</a:t>
            </a:r>
            <a:r>
              <a:rPr lang="en-US" dirty="0"/>
              <a:t/>
            </a:r>
            <a:br>
              <a:rPr lang="en-US" dirty="0"/>
            </a:br>
            <a:r>
              <a:rPr lang="fr-FR" sz="2400"/>
              <a:t>Base du réseau</a:t>
            </a:r>
          </a:p>
        </p:txBody>
      </p:sp>
      <p:sp>
        <p:nvSpPr>
          <p:cNvPr id="6" name="Content Placeholder 5">
            <a:extLst>
              <a:ext uri="{FF2B5EF4-FFF2-40B4-BE49-F238E27FC236}">
                <a16:creationId xmlns:a16="http://schemas.microsoft.com/office/drawing/2014/main" id="{A78E6CE1-5A04-4670-B83B-B684916AEE63}"/>
              </a:ext>
            </a:extLst>
          </p:cNvPr>
          <p:cNvSpPr>
            <a:spLocks noGrp="1"/>
          </p:cNvSpPr>
          <p:nvPr>
            <p:ph idx="1"/>
          </p:nvPr>
        </p:nvSpPr>
        <p:spPr>
          <a:xfrm>
            <a:off x="257176" y="731837"/>
            <a:ext cx="8497544" cy="3689897"/>
          </a:xfrm>
        </p:spPr>
        <p:txBody>
          <a:bodyPr/>
          <a:lstStyle/>
          <a:p>
            <a:pPr marL="285750" indent="-285750" algn="l" rtl="0">
              <a:buFont typeface="Arial" panose="020B0604020202020204" pitchFamily="34" charset="0"/>
              <a:buChar char="•"/>
            </a:pPr>
            <a:r>
              <a:rPr lang="fr-FR" sz="1600">
                <a:solidFill>
                  <a:srgbClr val="000000"/>
                </a:solidFill>
              </a:rPr>
              <a:t>L'un des moyens les plus efficaces pour surveiller les performances d'un réseau et le dépanner consiste à établir un profil de référence du réseau. </a:t>
            </a:r>
          </a:p>
          <a:p>
            <a:pPr marL="285750" indent="-285750" algn="l" rtl="0">
              <a:buFont typeface="Arial" panose="020B0604020202020204" pitchFamily="34" charset="0"/>
              <a:buChar char="•"/>
            </a:pPr>
            <a:r>
              <a:rPr lang="fr-FR" sz="1600">
                <a:solidFill>
                  <a:srgbClr val="000000"/>
                </a:solidFill>
              </a:rPr>
              <a:t>Pour commencer à élaborer un profil de référence, vous pouvez copier et coller dans un fichier texte les résultats d'une commande telle que ping, trace ou autre. These text files can be time stamped with the date and saved into an archive for later retrieval and comparison.</a:t>
            </a:r>
          </a:p>
          <a:p>
            <a:pPr marL="285750" indent="-285750" algn="l" rtl="0">
              <a:buFont typeface="Arial" panose="020B0604020202020204" pitchFamily="34" charset="0"/>
              <a:buChar char="•"/>
            </a:pPr>
            <a:r>
              <a:rPr lang="fr-FR" sz="1600">
                <a:solidFill>
                  <a:srgbClr val="000000"/>
                </a:solidFill>
              </a:rPr>
              <a:t>Parmi les éléments dont il faut tenir compte, les messages d'erreur et les temps de réponse d'un hôte à l'autre fournissent des indications précieuses.</a:t>
            </a:r>
          </a:p>
          <a:p>
            <a:pPr marL="285750" indent="-285750" algn="l" rtl="0">
              <a:buFont typeface="Arial" panose="020B0604020202020204" pitchFamily="34" charset="0"/>
              <a:buChar char="•"/>
            </a:pPr>
            <a:r>
              <a:rPr lang="fr-FR" sz="1600">
                <a:solidFill>
                  <a:srgbClr val="000000"/>
                </a:solidFill>
              </a:rPr>
              <a:t>Les réseaux des entreprises doivent disposer de profils de référence si détaillés qu'ils dépassent largement le cadre de ce cours. Il existe toutefois des outils logiciels de qualité professionnelle pour collecter et gérer les informations des profils de référence. </a:t>
            </a:r>
          </a:p>
        </p:txBody>
      </p:sp>
    </p:spTree>
    <p:extLst>
      <p:ext uri="{BB962C8B-B14F-4D97-AF65-F5344CB8AC3E}">
        <p14:creationId xmlns:p14="http://schemas.microsoft.com/office/powerpoint/2010/main" val="2218032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fr-FR">
                <a:solidFill>
                  <a:schemeClr val="accent5">
                    <a:lumMod val="40000"/>
                    <a:lumOff val="60000"/>
                  </a:schemeClr>
                </a:solidFill>
              </a:rPr>
              <a:t>17.5 Commandes d'hôte et IOS</a:t>
            </a:r>
          </a:p>
        </p:txBody>
      </p:sp>
    </p:spTree>
    <p:custDataLst>
      <p:tags r:id="rId1"/>
    </p:custDataLst>
    <p:extLst>
      <p:ext uri="{BB962C8B-B14F-4D97-AF65-F5344CB8AC3E}">
        <p14:creationId xmlns:p14="http://schemas.microsoft.com/office/powerpoint/2010/main" val="1003778374"/>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Menaces et vulnérabilités de la sécurité</a:t>
            </a:r>
            <a:r>
              <a:rPr lang="en-US" dirty="0"/>
              <a:t/>
            </a:r>
            <a:br>
              <a:rPr lang="en-US" dirty="0"/>
            </a:br>
            <a:r>
              <a:rPr lang="fr-FR" sz="2400"/>
              <a:t>Sécurité physique</a:t>
            </a:r>
          </a:p>
        </p:txBody>
      </p:sp>
      <p:sp>
        <p:nvSpPr>
          <p:cNvPr id="4" name="Content Placeholder 3">
            <a:extLst>
              <a:ext uri="{FF2B5EF4-FFF2-40B4-BE49-F238E27FC236}">
                <a16:creationId xmlns:a16="http://schemas.microsoft.com/office/drawing/2014/main" id="{A94E9617-78ED-F348-B02A-ACCF736F03DA}"/>
              </a:ext>
            </a:extLst>
          </p:cNvPr>
          <p:cNvSpPr>
            <a:spLocks noGrp="1"/>
          </p:cNvSpPr>
          <p:nvPr>
            <p:ph idx="1"/>
          </p:nvPr>
        </p:nvSpPr>
        <p:spPr>
          <a:xfrm>
            <a:off x="474662" y="731837"/>
            <a:ext cx="8280057" cy="3689897"/>
          </a:xfrm>
        </p:spPr>
        <p:txBody>
          <a:bodyPr/>
          <a:lstStyle/>
          <a:p>
            <a:pPr marL="0" indent="0" algn="l" rtl="0"/>
            <a:r>
              <a:rPr lang="fr-FR" sz="1600" dirty="0">
                <a:solidFill>
                  <a:srgbClr val="000000"/>
                </a:solidFill>
              </a:rPr>
              <a:t>Si les ressources du réseau peuvent être physiquement compromises, </a:t>
            </a:r>
            <a:r>
              <a:rPr lang="fr-FR" sz="1600" dirty="0" smtClean="0">
                <a:solidFill>
                  <a:srgbClr val="000000"/>
                </a:solidFill>
              </a:rPr>
              <a:t>Les </a:t>
            </a:r>
            <a:r>
              <a:rPr lang="fr-FR" sz="1600" dirty="0">
                <a:solidFill>
                  <a:srgbClr val="000000"/>
                </a:solidFill>
              </a:rPr>
              <a:t>quatre catégories de menaces physiques sont les suivantes :</a:t>
            </a:r>
          </a:p>
          <a:p>
            <a:pPr marL="415985" lvl="1" indent="-342900" rtl="0">
              <a:buFont typeface="Arial" panose="020B0604020202020204" pitchFamily="34" charset="0"/>
              <a:buChar char="•"/>
            </a:pPr>
            <a:r>
              <a:rPr lang="fr-FR" sz="1600" b="1" dirty="0">
                <a:solidFill>
                  <a:srgbClr val="000000"/>
                </a:solidFill>
              </a:rPr>
              <a:t>Menaces matérielles -</a:t>
            </a:r>
            <a:r>
              <a:rPr lang="fr-FR" sz="1600" dirty="0">
                <a:solidFill>
                  <a:srgbClr val="000000"/>
                </a:solidFill>
              </a:rPr>
              <a:t> Cela comprend les dommages physiques aux serveurs, routeurs, commutateurs, installations de câblage et postes de travail.</a:t>
            </a:r>
          </a:p>
          <a:p>
            <a:pPr marL="415985" lvl="1" indent="-342900" rtl="0">
              <a:buFont typeface="Arial" panose="020B0604020202020204" pitchFamily="34" charset="0"/>
              <a:buChar char="•"/>
            </a:pPr>
            <a:r>
              <a:rPr lang="fr-FR" sz="1600" b="1" dirty="0">
                <a:solidFill>
                  <a:srgbClr val="000000"/>
                </a:solidFill>
              </a:rPr>
              <a:t>Menaces environnementales -</a:t>
            </a:r>
            <a:r>
              <a:rPr lang="fr-FR" sz="1600" dirty="0">
                <a:solidFill>
                  <a:srgbClr val="000000"/>
                </a:solidFill>
              </a:rPr>
              <a:t> Cela comprend les extrêmes de température (trop chaud ou trop froid) ou les extrêmes d'humidité (trop humide ou trop sec).</a:t>
            </a:r>
          </a:p>
          <a:p>
            <a:pPr marL="415985" lvl="1" indent="-342900" rtl="0">
              <a:buFont typeface="Arial" panose="020B0604020202020204" pitchFamily="34" charset="0"/>
              <a:buChar char="•"/>
            </a:pPr>
            <a:r>
              <a:rPr lang="fr-FR" sz="1600" b="1" dirty="0">
                <a:solidFill>
                  <a:srgbClr val="000000"/>
                </a:solidFill>
              </a:rPr>
              <a:t>Menaces électriques -</a:t>
            </a:r>
            <a:r>
              <a:rPr lang="fr-FR" sz="1600" dirty="0">
                <a:solidFill>
                  <a:srgbClr val="000000"/>
                </a:solidFill>
              </a:rPr>
              <a:t> Cela comprend les pointes de tension, tension d'alimentation insuffisante (chutes de tension), alimentation non contrôlée (bruit) et coupure totale de l'alimentation.</a:t>
            </a:r>
          </a:p>
          <a:p>
            <a:pPr marL="415985" lvl="1" indent="-342900" rtl="0">
              <a:buFont typeface="Arial" panose="020B0604020202020204" pitchFamily="34" charset="0"/>
              <a:buChar char="•"/>
            </a:pPr>
            <a:r>
              <a:rPr lang="fr-FR" sz="1600" b="1" dirty="0">
                <a:solidFill>
                  <a:srgbClr val="000000"/>
                </a:solidFill>
              </a:rPr>
              <a:t>Menaces de maintenance -</a:t>
            </a:r>
            <a:r>
              <a:rPr lang="fr-FR" sz="1600" dirty="0">
                <a:solidFill>
                  <a:srgbClr val="000000"/>
                </a:solidFill>
              </a:rPr>
              <a:t> Cela comprend la mauvaise manipulation des principaux composants électriques (décharge électrostatique), le manque de pièces de rechange essentielles, le mauvais câblage et le mauvais étiquetage.</a:t>
            </a:r>
          </a:p>
          <a:p>
            <a:pPr marL="0" indent="0" algn="l"/>
            <a:endParaRPr lang="en-US" sz="1600" dirty="0">
              <a:solidFill>
                <a:srgbClr val="000000"/>
              </a:solidFill>
            </a:endParaRPr>
          </a:p>
          <a:p>
            <a:pPr marL="0" indent="0" algn="l" rtl="0"/>
            <a:r>
              <a:rPr lang="fr-FR" sz="1600" dirty="0">
                <a:solidFill>
                  <a:srgbClr val="000000"/>
                </a:solidFill>
              </a:rPr>
              <a:t>Un bon plan de sécurité physique doit être élaboré et mis en œuvre pour régler ces problèmes. </a:t>
            </a:r>
          </a:p>
          <a:p>
            <a:pPr marL="342900" indent="-342900" algn="l">
              <a:buFont typeface="Arial" panose="020B0604020202020204" pitchFamily="34" charset="0"/>
              <a:buChar char="•"/>
            </a:pPr>
            <a:endParaRPr lang="en-US" dirty="0">
              <a:solidFill>
                <a:srgbClr val="000000"/>
              </a:solidFill>
            </a:endParaRPr>
          </a:p>
        </p:txBody>
      </p:sp>
    </p:spTree>
    <p:extLst>
      <p:ext uri="{BB962C8B-B14F-4D97-AF65-F5344CB8AC3E}">
        <p14:creationId xmlns:p14="http://schemas.microsoft.com/office/powerpoint/2010/main" val="3819925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Commandes hôte et IOS</a:t>
            </a:r>
            <a:r>
              <a:rPr lang="en-US" dirty="0"/>
              <a:t/>
            </a:r>
            <a:br>
              <a:rPr lang="en-US" dirty="0"/>
            </a:br>
            <a:r>
              <a:rPr lang="fr-FR" sz="2400"/>
              <a:t>Configuration IP sur un hôte Windows</a:t>
            </a:r>
          </a:p>
        </p:txBody>
      </p:sp>
      <p:sp>
        <p:nvSpPr>
          <p:cNvPr id="4" name="Content Placeholder 3">
            <a:extLst>
              <a:ext uri="{FF2B5EF4-FFF2-40B4-BE49-F238E27FC236}">
                <a16:creationId xmlns:a16="http://schemas.microsoft.com/office/drawing/2014/main" id="{EDD73493-B9CF-4BB8-9069-546F872801FC}"/>
              </a:ext>
            </a:extLst>
          </p:cNvPr>
          <p:cNvSpPr>
            <a:spLocks noGrp="1"/>
          </p:cNvSpPr>
          <p:nvPr>
            <p:ph idx="1"/>
          </p:nvPr>
        </p:nvSpPr>
        <p:spPr>
          <a:xfrm>
            <a:off x="266700" y="731838"/>
            <a:ext cx="8553450" cy="2771484"/>
          </a:xfrm>
        </p:spPr>
        <p:txBody>
          <a:bodyPr/>
          <a:lstStyle/>
          <a:p>
            <a:pPr marL="0" indent="0" algn="l" rtl="0"/>
            <a:r>
              <a:rPr lang="fr-FR" sz="1500" dirty="0">
                <a:solidFill>
                  <a:srgbClr val="000000"/>
                </a:solidFill>
              </a:rPr>
              <a:t>Dans Windows 10, vous pouvez accéder aux détails de l'adresse IP à partir du </a:t>
            </a:r>
            <a:r>
              <a:rPr lang="fr-FR" sz="1500" b="1" dirty="0">
                <a:solidFill>
                  <a:srgbClr val="000000"/>
                </a:solidFill>
              </a:rPr>
              <a:t>Centre Réseau et Partage</a:t>
            </a:r>
            <a:r>
              <a:rPr lang="fr-FR" sz="1500" dirty="0">
                <a:solidFill>
                  <a:srgbClr val="000000"/>
                </a:solidFill>
              </a:rPr>
              <a:t> pour afficher rapidement les quatre </a:t>
            </a:r>
            <a:r>
              <a:rPr lang="fr-FR" sz="1500" dirty="0">
                <a:solidFill>
                  <a:srgbClr val="FF0000"/>
                </a:solidFill>
              </a:rPr>
              <a:t>paramètres importants : adresse, masque, routeur et DNS.</a:t>
            </a:r>
            <a:r>
              <a:rPr lang="fr-FR" sz="1500" dirty="0">
                <a:solidFill>
                  <a:srgbClr val="000000"/>
                </a:solidFill>
              </a:rPr>
              <a:t> Ou vous pouvez émettre la commande </a:t>
            </a:r>
            <a:r>
              <a:rPr lang="fr-FR" sz="1500" b="1" dirty="0" err="1">
                <a:solidFill>
                  <a:srgbClr val="000000"/>
                </a:solidFill>
              </a:rPr>
              <a:t>ipconfig</a:t>
            </a:r>
            <a:r>
              <a:rPr lang="fr-FR" sz="1500" dirty="0">
                <a:solidFill>
                  <a:srgbClr val="000000"/>
                </a:solidFill>
              </a:rPr>
              <a:t> à la ligne de commande d'un ordinateur Windows.</a:t>
            </a:r>
          </a:p>
          <a:p>
            <a:pPr marL="342900" indent="-342900" algn="l" rtl="0">
              <a:buFont typeface="Arial" panose="020B0604020202020204" pitchFamily="34" charset="0"/>
              <a:buChar char="•"/>
            </a:pPr>
            <a:r>
              <a:rPr lang="fr-FR" sz="1500" dirty="0">
                <a:solidFill>
                  <a:srgbClr val="000000"/>
                </a:solidFill>
              </a:rPr>
              <a:t>Utilisez la commande </a:t>
            </a:r>
            <a:r>
              <a:rPr lang="fr-FR" sz="1500" b="1" dirty="0" err="1">
                <a:solidFill>
                  <a:srgbClr val="000000"/>
                </a:solidFill>
              </a:rPr>
              <a:t>ipconfig</a:t>
            </a:r>
            <a:r>
              <a:rPr lang="fr-FR" sz="1500" b="1" dirty="0">
                <a:solidFill>
                  <a:srgbClr val="000000"/>
                </a:solidFill>
              </a:rPr>
              <a:t> /all</a:t>
            </a:r>
            <a:r>
              <a:rPr lang="fr-FR" sz="1500" dirty="0">
                <a:solidFill>
                  <a:srgbClr val="000000"/>
                </a:solidFill>
              </a:rPr>
              <a:t> pour afficher l'adresse MAC, ainsi qu'un certain nombre de détails concernant l'adressage de couche 3 de l'appareil.</a:t>
            </a:r>
          </a:p>
          <a:p>
            <a:pPr marL="342900" indent="-342900" algn="l" rtl="0">
              <a:buFont typeface="Arial" panose="020B0604020202020204" pitchFamily="34" charset="0"/>
              <a:buChar char="•"/>
            </a:pPr>
            <a:r>
              <a:rPr lang="fr-FR" sz="1500" dirty="0">
                <a:solidFill>
                  <a:srgbClr val="000000"/>
                </a:solidFill>
              </a:rPr>
              <a:t>Si un hôte est configuré en tant que client DHCP, la configuration de l'adresse IP peut être renouvelée à l'aide des commandes </a:t>
            </a:r>
            <a:r>
              <a:rPr lang="fr-FR" sz="1500" b="1" dirty="0" err="1">
                <a:solidFill>
                  <a:srgbClr val="FF0000"/>
                </a:solidFill>
              </a:rPr>
              <a:t>ipconfig</a:t>
            </a:r>
            <a:r>
              <a:rPr lang="fr-FR" sz="1500" b="1" dirty="0">
                <a:solidFill>
                  <a:srgbClr val="FF0000"/>
                </a:solidFill>
              </a:rPr>
              <a:t> /release</a:t>
            </a:r>
            <a:r>
              <a:rPr lang="fr-FR" sz="1500" dirty="0">
                <a:solidFill>
                  <a:srgbClr val="FF0000"/>
                </a:solidFill>
              </a:rPr>
              <a:t> et </a:t>
            </a:r>
            <a:r>
              <a:rPr lang="fr-FR" sz="1500" b="1" dirty="0" err="1">
                <a:solidFill>
                  <a:srgbClr val="FF0000"/>
                </a:solidFill>
              </a:rPr>
              <a:t>ipconfig</a:t>
            </a:r>
            <a:r>
              <a:rPr lang="fr-FR" sz="1500" b="1" dirty="0">
                <a:solidFill>
                  <a:srgbClr val="FF0000"/>
                </a:solidFill>
              </a:rPr>
              <a:t> /</a:t>
            </a:r>
            <a:r>
              <a:rPr lang="fr-FR" sz="1500" b="1" dirty="0" err="1">
                <a:solidFill>
                  <a:srgbClr val="FF0000"/>
                </a:solidFill>
              </a:rPr>
              <a:t>renew</a:t>
            </a:r>
            <a:r>
              <a:rPr lang="fr-FR" sz="1500" dirty="0">
                <a:solidFill>
                  <a:srgbClr val="FF0000"/>
                </a:solidFill>
              </a:rPr>
              <a:t> .</a:t>
            </a:r>
          </a:p>
          <a:p>
            <a:pPr marL="342900" indent="-342900" algn="l" rtl="0">
              <a:buFont typeface="Arial" panose="020B0604020202020204" pitchFamily="34" charset="0"/>
              <a:buChar char="•"/>
            </a:pPr>
            <a:r>
              <a:rPr lang="fr-FR" sz="1500" dirty="0">
                <a:solidFill>
                  <a:srgbClr val="000000"/>
                </a:solidFill>
              </a:rPr>
              <a:t>Le service Client DNS sur les ordinateurs Windows optimise également les performances de la résolution des noms DNS en stockant en mémoire les noms déjà résolus. La commande </a:t>
            </a:r>
            <a:r>
              <a:rPr lang="fr-FR" sz="1500" b="1" dirty="0" err="1">
                <a:solidFill>
                  <a:srgbClr val="000000"/>
                </a:solidFill>
              </a:rPr>
              <a:t>ipconfig</a:t>
            </a:r>
            <a:r>
              <a:rPr lang="fr-FR" sz="1500" b="1" dirty="0">
                <a:solidFill>
                  <a:srgbClr val="000000"/>
                </a:solidFill>
              </a:rPr>
              <a:t> /</a:t>
            </a:r>
            <a:r>
              <a:rPr lang="fr-FR" sz="1500" b="1" dirty="0" err="1">
                <a:solidFill>
                  <a:srgbClr val="000000"/>
                </a:solidFill>
              </a:rPr>
              <a:t>displaydns</a:t>
            </a:r>
            <a:r>
              <a:rPr lang="fr-FR" sz="1500" dirty="0">
                <a:solidFill>
                  <a:srgbClr val="000000"/>
                </a:solidFill>
              </a:rPr>
              <a:t> affiche toutes les entrées DNS mises en cache sur un système Windows.</a:t>
            </a:r>
          </a:p>
          <a:p>
            <a:pPr marL="342900" indent="-34290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id="{0F893CF4-60E9-4E3D-99F3-F4100A64A537}"/>
              </a:ext>
            </a:extLst>
          </p:cNvPr>
          <p:cNvPicPr>
            <a:picLocks noChangeAspect="1"/>
          </p:cNvPicPr>
          <p:nvPr/>
        </p:nvPicPr>
        <p:blipFill>
          <a:blip r:embed="rId3"/>
          <a:stretch>
            <a:fillRect/>
          </a:stretch>
        </p:blipFill>
        <p:spPr>
          <a:xfrm>
            <a:off x="2532027" y="3503322"/>
            <a:ext cx="3281434" cy="1411433"/>
          </a:xfrm>
          <a:prstGeom prst="rect">
            <a:avLst/>
          </a:prstGeom>
        </p:spPr>
      </p:pic>
    </p:spTree>
    <p:extLst>
      <p:ext uri="{BB962C8B-B14F-4D97-AF65-F5344CB8AC3E}">
        <p14:creationId xmlns:p14="http://schemas.microsoft.com/office/powerpoint/2010/main" val="3154172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Commandes hôte et IOS</a:t>
            </a:r>
            <a:r>
              <a:rPr lang="en-US" dirty="0"/>
              <a:t/>
            </a:r>
            <a:br>
              <a:rPr lang="en-US" dirty="0"/>
            </a:br>
            <a:r>
              <a:rPr lang="fr-FR" sz="2400"/>
              <a:t>Configuration IP sur un hôte Linux</a:t>
            </a:r>
          </a:p>
        </p:txBody>
      </p:sp>
      <p:sp>
        <p:nvSpPr>
          <p:cNvPr id="4" name="Content Placeholder 3">
            <a:extLst>
              <a:ext uri="{FF2B5EF4-FFF2-40B4-BE49-F238E27FC236}">
                <a16:creationId xmlns:a16="http://schemas.microsoft.com/office/drawing/2014/main" id="{EDD73493-B9CF-4BB8-9069-546F872801FC}"/>
              </a:ext>
            </a:extLst>
          </p:cNvPr>
          <p:cNvSpPr>
            <a:spLocks noGrp="1"/>
          </p:cNvSpPr>
          <p:nvPr>
            <p:ph idx="1"/>
          </p:nvPr>
        </p:nvSpPr>
        <p:spPr>
          <a:xfrm>
            <a:off x="200026" y="819151"/>
            <a:ext cx="4674322" cy="3602584"/>
          </a:xfrm>
        </p:spPr>
        <p:txBody>
          <a:bodyPr/>
          <a:lstStyle/>
          <a:p>
            <a:pPr marL="342900" indent="-342900" algn="l" rtl="0">
              <a:buFont typeface="Arial" panose="020B0604020202020204" pitchFamily="34" charset="0"/>
              <a:buChar char="•"/>
            </a:pPr>
            <a:r>
              <a:rPr lang="fr-FR" sz="1600">
                <a:solidFill>
                  <a:srgbClr val="000000"/>
                </a:solidFill>
              </a:rPr>
              <a:t>La vérification des paramètres IP à l'aide de l'interface graphique sur une machine Linux diffère en fonction de la distribution Linux et de l'interface de bureau.</a:t>
            </a:r>
          </a:p>
          <a:p>
            <a:pPr marL="342900" indent="-342900" algn="l" rtl="0">
              <a:buFont typeface="Arial" panose="020B0604020202020204" pitchFamily="34" charset="0"/>
              <a:buChar char="•"/>
            </a:pPr>
            <a:r>
              <a:rPr lang="fr-FR" sz="1600">
                <a:solidFill>
                  <a:srgbClr val="000000"/>
                </a:solidFill>
              </a:rPr>
              <a:t>Sur la ligne de commande, utilisez la commande </a:t>
            </a:r>
            <a:r>
              <a:rPr lang="fr-FR" sz="1600" b="1">
                <a:solidFill>
                  <a:srgbClr val="000000"/>
                </a:solidFill>
              </a:rPr>
              <a:t>ifconfig</a:t>
            </a:r>
            <a:r>
              <a:rPr lang="fr-FR" sz="1600">
                <a:solidFill>
                  <a:srgbClr val="000000"/>
                </a:solidFill>
              </a:rPr>
              <a:t> pour afficher l'état des interfaces actives et leur configuration IP.</a:t>
            </a:r>
          </a:p>
          <a:p>
            <a:pPr marL="342900" indent="-342900" algn="l" rtl="0">
              <a:buFont typeface="Arial" panose="020B0604020202020204" pitchFamily="34" charset="0"/>
              <a:buChar char="•"/>
            </a:pPr>
            <a:r>
              <a:rPr lang="fr-FR" sz="1600">
                <a:solidFill>
                  <a:srgbClr val="000000"/>
                </a:solidFill>
              </a:rPr>
              <a:t>La commande Linux </a:t>
            </a:r>
            <a:r>
              <a:rPr lang="fr-FR" sz="1600" b="1">
                <a:solidFill>
                  <a:srgbClr val="000000"/>
                </a:solidFill>
              </a:rPr>
              <a:t>ip address</a:t>
            </a:r>
            <a:r>
              <a:rPr lang="fr-FR" sz="1600">
                <a:solidFill>
                  <a:srgbClr val="000000"/>
                </a:solidFill>
              </a:rPr>
              <a:t> est utilisée pour afficher les adresses et leurs propriétés. Il peut également être utilisé pour ajouter ou supprimer des adresses IP.</a:t>
            </a:r>
          </a:p>
          <a:p>
            <a:pPr marL="0" indent="0" algn="l"/>
            <a:endParaRPr lang="en-US" sz="1600" b="1" dirty="0">
              <a:solidFill>
                <a:srgbClr val="000000"/>
              </a:solidFill>
            </a:endParaRPr>
          </a:p>
          <a:p>
            <a:pPr marL="0" indent="0" algn="l" rtl="0"/>
            <a:r>
              <a:rPr lang="fr-FR" sz="1600" b="1">
                <a:solidFill>
                  <a:srgbClr val="000000"/>
                </a:solidFill>
              </a:rPr>
              <a:t>Remarque :</a:t>
            </a:r>
            <a:r>
              <a:rPr lang="fr-FR" sz="1600">
                <a:solidFill>
                  <a:srgbClr val="000000"/>
                </a:solidFill>
              </a:rPr>
              <a:t> La sortie affichée peut varier en fonction de la distribution Linux. </a:t>
            </a:r>
          </a:p>
          <a:p>
            <a:pPr marL="342900" indent="-342900" algn="l">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id="{5D8F7B60-4A22-470D-88EE-376AE17104D4}"/>
              </a:ext>
            </a:extLst>
          </p:cNvPr>
          <p:cNvPicPr>
            <a:picLocks noChangeAspect="1"/>
          </p:cNvPicPr>
          <p:nvPr/>
        </p:nvPicPr>
        <p:blipFill>
          <a:blip r:embed="rId3"/>
          <a:stretch>
            <a:fillRect/>
          </a:stretch>
        </p:blipFill>
        <p:spPr>
          <a:xfrm>
            <a:off x="4874347" y="1131396"/>
            <a:ext cx="3794991" cy="2538903"/>
          </a:xfrm>
          <a:prstGeom prst="rect">
            <a:avLst/>
          </a:prstGeom>
        </p:spPr>
      </p:pic>
    </p:spTree>
    <p:extLst>
      <p:ext uri="{BB962C8B-B14F-4D97-AF65-F5344CB8AC3E}">
        <p14:creationId xmlns:p14="http://schemas.microsoft.com/office/powerpoint/2010/main" val="1923428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Commandes hôte et IOS</a:t>
            </a:r>
            <a:r>
              <a:rPr lang="fr-FR" sz="2400"/>
              <a:t>Configuration IP sur un hôte macOS</a:t>
            </a:r>
          </a:p>
        </p:txBody>
      </p:sp>
      <p:sp>
        <p:nvSpPr>
          <p:cNvPr id="6" name="Content Placeholder 5">
            <a:extLst>
              <a:ext uri="{FF2B5EF4-FFF2-40B4-BE49-F238E27FC236}">
                <a16:creationId xmlns:a16="http://schemas.microsoft.com/office/drawing/2014/main" id="{E018F0E6-A545-473E-A9D3-201EC6272E44}"/>
              </a:ext>
            </a:extLst>
          </p:cNvPr>
          <p:cNvSpPr>
            <a:spLocks noGrp="1"/>
          </p:cNvSpPr>
          <p:nvPr>
            <p:ph idx="1"/>
          </p:nvPr>
        </p:nvSpPr>
        <p:spPr>
          <a:xfrm>
            <a:off x="474662" y="864899"/>
            <a:ext cx="4305605" cy="3556835"/>
          </a:xfrm>
        </p:spPr>
        <p:txBody>
          <a:bodyPr/>
          <a:lstStyle/>
          <a:p>
            <a:pPr marL="285750" indent="-285750" algn="l" rtl="0">
              <a:buFont typeface="Arial" panose="020B0604020202020204" pitchFamily="34" charset="0"/>
              <a:buChar char="•"/>
            </a:pPr>
            <a:r>
              <a:rPr lang="fr-FR" sz="1600">
                <a:solidFill>
                  <a:srgbClr val="000000"/>
                </a:solidFill>
              </a:rPr>
              <a:t>Dans l'interface graphique d'un hôte Mac, ouvrez </a:t>
            </a:r>
            <a:r>
              <a:rPr lang="fr-FR" sz="1600" b="1">
                <a:solidFill>
                  <a:srgbClr val="000000"/>
                </a:solidFill>
              </a:rPr>
              <a:t>Préférences réseau &gt; Avancé</a:t>
            </a:r>
            <a:r>
              <a:rPr lang="fr-FR" sz="1600">
                <a:solidFill>
                  <a:srgbClr val="000000"/>
                </a:solidFill>
              </a:rPr>
              <a:t> pour obtenir les informations d'adressage IP.</a:t>
            </a:r>
          </a:p>
          <a:p>
            <a:pPr marL="285750" indent="-285750" algn="l" rtl="0">
              <a:buFont typeface="Arial" panose="020B0604020202020204" pitchFamily="34" charset="0"/>
              <a:buChar char="•"/>
            </a:pPr>
            <a:r>
              <a:rPr lang="fr-FR" sz="1600">
                <a:solidFill>
                  <a:srgbClr val="000000"/>
                </a:solidFill>
              </a:rPr>
              <a:t>La commande </a:t>
            </a:r>
            <a:r>
              <a:rPr lang="fr-FR" sz="1600" b="1">
                <a:solidFill>
                  <a:srgbClr val="000000"/>
                </a:solidFill>
              </a:rPr>
              <a:t>ifconfig</a:t>
            </a:r>
            <a:r>
              <a:rPr lang="fr-FR" sz="1600">
                <a:solidFill>
                  <a:srgbClr val="000000"/>
                </a:solidFill>
              </a:rPr>
              <a:t> peut également être utilisée pour vérifier la configuration IP de l'interface sur la ligne de commande.</a:t>
            </a:r>
          </a:p>
          <a:p>
            <a:pPr marL="285750" indent="-285750" algn="l" rtl="0">
              <a:buFont typeface="Arial" panose="020B0604020202020204" pitchFamily="34" charset="0"/>
              <a:buChar char="•"/>
            </a:pPr>
            <a:r>
              <a:rPr lang="fr-FR" sz="1600">
                <a:solidFill>
                  <a:srgbClr val="000000"/>
                </a:solidFill>
              </a:rPr>
              <a:t>Les autres commandes macOS utiles pour vérifier les paramètres IP de l'hôte incluent  </a:t>
            </a:r>
            <a:r>
              <a:rPr lang="fr-FR" sz="1600" b="1">
                <a:solidFill>
                  <a:srgbClr val="000000"/>
                </a:solidFill>
              </a:rPr>
              <a:t>networksetup -listallnetworkservices</a:t>
            </a:r>
            <a:r>
              <a:rPr lang="fr-FR" sz="1600">
                <a:solidFill>
                  <a:srgbClr val="000000"/>
                </a:solidFill>
              </a:rPr>
              <a:t> and the </a:t>
            </a:r>
            <a:r>
              <a:rPr lang="fr-FR" sz="1600" b="1">
                <a:solidFill>
                  <a:srgbClr val="000000"/>
                </a:solidFill>
              </a:rPr>
              <a:t>networksetup -getinfo &lt;</a:t>
            </a:r>
            <a:r>
              <a:rPr lang="fr-FR" sz="1600" i="1">
                <a:solidFill>
                  <a:srgbClr val="000000"/>
                </a:solidFill>
              </a:rPr>
              <a:t>network service</a:t>
            </a:r>
            <a:r>
              <a:rPr lang="fr-FR" sz="1600" b="1">
                <a:solidFill>
                  <a:srgbClr val="000000"/>
                </a:solidFill>
              </a:rPr>
              <a:t>&gt;</a:t>
            </a:r>
            <a:r>
              <a:rPr lang="fr-FR" sz="1600">
                <a:solidFill>
                  <a:srgbClr val="000000"/>
                </a:solidFill>
              </a:rPr>
              <a:t>.</a:t>
            </a:r>
          </a:p>
        </p:txBody>
      </p:sp>
      <p:pic>
        <p:nvPicPr>
          <p:cNvPr id="7" name="Picture 6">
            <a:extLst>
              <a:ext uri="{FF2B5EF4-FFF2-40B4-BE49-F238E27FC236}">
                <a16:creationId xmlns:a16="http://schemas.microsoft.com/office/drawing/2014/main" id="{EE795C2D-8259-4647-9ACD-26D36EE5517C}"/>
              </a:ext>
            </a:extLst>
          </p:cNvPr>
          <p:cNvPicPr>
            <a:picLocks noChangeAspect="1"/>
          </p:cNvPicPr>
          <p:nvPr/>
        </p:nvPicPr>
        <p:blipFill>
          <a:blip r:embed="rId3"/>
          <a:stretch>
            <a:fillRect/>
          </a:stretch>
        </p:blipFill>
        <p:spPr>
          <a:xfrm>
            <a:off x="4780267" y="864899"/>
            <a:ext cx="4090199" cy="3115974"/>
          </a:xfrm>
          <a:prstGeom prst="rect">
            <a:avLst/>
          </a:prstGeom>
        </p:spPr>
      </p:pic>
    </p:spTree>
    <p:extLst>
      <p:ext uri="{BB962C8B-B14F-4D97-AF65-F5344CB8AC3E}">
        <p14:creationId xmlns:p14="http://schemas.microsoft.com/office/powerpoint/2010/main" val="1884796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Commandes d'hôte et IOS</a:t>
            </a:r>
            <a:r>
              <a:rPr lang="en-US" dirty="0"/>
              <a:t/>
            </a:r>
            <a:br>
              <a:rPr lang="en-US" dirty="0"/>
            </a:br>
            <a:r>
              <a:rPr lang="fr-FR" sz="2400"/>
              <a:t>La commande arp</a:t>
            </a:r>
          </a:p>
        </p:txBody>
      </p:sp>
      <p:sp>
        <p:nvSpPr>
          <p:cNvPr id="4" name="Content Placeholder 3">
            <a:extLst>
              <a:ext uri="{FF2B5EF4-FFF2-40B4-BE49-F238E27FC236}">
                <a16:creationId xmlns:a16="http://schemas.microsoft.com/office/drawing/2014/main" id="{CE59173F-7994-4B5D-8201-E7BBC1B93ED9}"/>
              </a:ext>
            </a:extLst>
          </p:cNvPr>
          <p:cNvSpPr>
            <a:spLocks noGrp="1"/>
          </p:cNvSpPr>
          <p:nvPr>
            <p:ph idx="1"/>
          </p:nvPr>
        </p:nvSpPr>
        <p:spPr>
          <a:xfrm>
            <a:off x="474662" y="731837"/>
            <a:ext cx="8280057" cy="3689897"/>
          </a:xfrm>
        </p:spPr>
        <p:txBody>
          <a:bodyPr/>
          <a:lstStyle/>
          <a:p>
            <a:pPr marL="0" indent="0" algn="l" rtl="0"/>
            <a:r>
              <a:rPr lang="fr-FR" sz="1600">
                <a:solidFill>
                  <a:srgbClr val="000000"/>
                </a:solidFill>
              </a:rPr>
              <a:t>La commande </a:t>
            </a:r>
            <a:r>
              <a:rPr lang="fr-FR" sz="1600" b="1">
                <a:solidFill>
                  <a:srgbClr val="000000"/>
                </a:solidFill>
              </a:rPr>
              <a:t>arp</a:t>
            </a:r>
            <a:r>
              <a:rPr lang="fr-FR" sz="1600">
                <a:solidFill>
                  <a:srgbClr val="000000"/>
                </a:solidFill>
              </a:rPr>
              <a:t> est exécutée à partir de l'invite de commande Windows, Linux ou Mac. La commande arp –a répertorie tous les appareils actuellement présents dans le cache ARP de l'hôte.</a:t>
            </a:r>
          </a:p>
          <a:p>
            <a:pPr marL="342900" indent="-342900" algn="l" rtl="0">
              <a:buFont typeface="Arial" panose="020B0604020202020204" pitchFamily="34" charset="0"/>
              <a:buChar char="•"/>
            </a:pPr>
            <a:r>
              <a:rPr lang="fr-FR" sz="1600">
                <a:solidFill>
                  <a:srgbClr val="000000"/>
                </a:solidFill>
              </a:rPr>
              <a:t>La commande </a:t>
            </a:r>
            <a:r>
              <a:rPr lang="fr-FR" sz="1600" b="1">
                <a:solidFill>
                  <a:srgbClr val="000000"/>
                </a:solidFill>
              </a:rPr>
              <a:t>arp -a</a:t>
            </a:r>
            <a:r>
              <a:rPr lang="fr-FR" sz="1600">
                <a:solidFill>
                  <a:srgbClr val="000000"/>
                </a:solidFill>
              </a:rPr>
              <a:t> affiche l'adresse IP connue et la liaison d'adresse MAC. En effet, le cache ARP n'affiche que les informations provenant d'appareils qui ont été consultés récemment.</a:t>
            </a:r>
          </a:p>
          <a:p>
            <a:pPr marL="342900" indent="-342900" algn="l" rtl="0">
              <a:buFont typeface="Arial" panose="020B0604020202020204" pitchFamily="34" charset="0"/>
              <a:buChar char="•"/>
            </a:pPr>
            <a:r>
              <a:rPr lang="fr-FR" sz="1600">
                <a:solidFill>
                  <a:srgbClr val="000000"/>
                </a:solidFill>
              </a:rPr>
              <a:t>Pour être sûr que le cache ARP contient des informations sur un périphérique donné dans son tableau ARP, envoyez une requête  </a:t>
            </a:r>
            <a:r>
              <a:rPr lang="fr-FR" sz="1600" b="1">
                <a:solidFill>
                  <a:srgbClr val="000000"/>
                </a:solidFill>
              </a:rPr>
              <a:t>ping</a:t>
            </a:r>
            <a:r>
              <a:rPr lang="fr-FR" sz="1600">
                <a:solidFill>
                  <a:srgbClr val="000000"/>
                </a:solidFill>
              </a:rPr>
              <a:t>  à ce périphérique.</a:t>
            </a:r>
          </a:p>
          <a:p>
            <a:pPr marL="342900" indent="-342900" algn="l" rtl="0">
              <a:buFont typeface="Arial" panose="020B0604020202020204" pitchFamily="34" charset="0"/>
              <a:buChar char="•"/>
            </a:pPr>
            <a:r>
              <a:rPr lang="fr-FR" sz="1600">
                <a:solidFill>
                  <a:srgbClr val="000000"/>
                </a:solidFill>
              </a:rPr>
              <a:t>Le cache peut être vidé en utilisant la commande </a:t>
            </a:r>
            <a:r>
              <a:rPr lang="fr-FR" sz="1600" b="1">
                <a:solidFill>
                  <a:srgbClr val="000000"/>
                </a:solidFill>
              </a:rPr>
              <a:t>netsh interface ip deletearpcache</a:t>
            </a:r>
            <a:r>
              <a:rPr lang="fr-FR" sz="1600">
                <a:solidFill>
                  <a:srgbClr val="000000"/>
                </a:solidFill>
              </a:rPr>
              <a:t> dans le cas où l'administrateur réseau souhaite repeupler le cache avec des informations mises à jour.</a:t>
            </a:r>
          </a:p>
          <a:p>
            <a:pPr marL="73085" lvl="1" indent="0">
              <a:buNone/>
            </a:pPr>
            <a:endParaRPr lang="en-US" sz="1600" b="1" dirty="0">
              <a:solidFill>
                <a:srgbClr val="000000"/>
              </a:solidFill>
            </a:endParaRPr>
          </a:p>
          <a:p>
            <a:pPr marL="73085" lvl="1" indent="0" rtl="0">
              <a:buNone/>
            </a:pPr>
            <a:r>
              <a:rPr lang="fr-FR" sz="1600" b="1">
                <a:solidFill>
                  <a:srgbClr val="000000"/>
                </a:solidFill>
              </a:rPr>
              <a:t>Remarque</a:t>
            </a:r>
            <a:r>
              <a:rPr lang="fr-FR" sz="1600">
                <a:solidFill>
                  <a:srgbClr val="000000"/>
                </a:solidFill>
              </a:rPr>
              <a:t> : Vous pouvez avoir besoin d'un accès administrateur sur l'hôte pour pouvoir utiliser la  commande netsh interface ip delete arpcache. </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14370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Commandes de l'hôte et de l'IOS</a:t>
            </a:r>
            <a:r>
              <a:rPr lang="en-US" dirty="0"/>
              <a:t/>
            </a:r>
            <a:br>
              <a:rPr lang="en-US" dirty="0"/>
            </a:br>
            <a:r>
              <a:rPr lang="fr-FR" sz="2400"/>
              <a:t>Révision des commandes de l'émission commune</a:t>
            </a:r>
          </a:p>
        </p:txBody>
      </p:sp>
      <p:graphicFrame>
        <p:nvGraphicFramePr>
          <p:cNvPr id="5" name="Table 5">
            <a:extLst>
              <a:ext uri="{FF2B5EF4-FFF2-40B4-BE49-F238E27FC236}">
                <a16:creationId xmlns:a16="http://schemas.microsoft.com/office/drawing/2014/main" id="{E81AC101-DAAD-474F-AC42-6015A977BDCC}"/>
              </a:ext>
            </a:extLst>
          </p:cNvPr>
          <p:cNvGraphicFramePr>
            <a:graphicFrameLocks noGrp="1"/>
          </p:cNvGraphicFramePr>
          <p:nvPr>
            <p:ph idx="1"/>
            <p:extLst>
              <p:ext uri="{D42A27DB-BD31-4B8C-83A1-F6EECF244321}">
                <p14:modId xmlns:p14="http://schemas.microsoft.com/office/powerpoint/2010/main" val="138305686"/>
              </p:ext>
            </p:extLst>
          </p:nvPr>
        </p:nvGraphicFramePr>
        <p:xfrm>
          <a:off x="474663" y="1347788"/>
          <a:ext cx="8280400" cy="2966720"/>
        </p:xfrm>
        <a:graphic>
          <a:graphicData uri="http://schemas.openxmlformats.org/drawingml/2006/table">
            <a:tbl>
              <a:tblPr firstRow="1" bandRow="1">
                <a:tableStyleId>{5C22544A-7EE6-4342-B048-85BDC9FD1C3A}</a:tableStyleId>
              </a:tblPr>
              <a:tblGrid>
                <a:gridCol w="2970501">
                  <a:extLst>
                    <a:ext uri="{9D8B030D-6E8A-4147-A177-3AD203B41FA5}">
                      <a16:colId xmlns:a16="http://schemas.microsoft.com/office/drawing/2014/main" val="223375126"/>
                    </a:ext>
                  </a:extLst>
                </a:gridCol>
                <a:gridCol w="5309899">
                  <a:extLst>
                    <a:ext uri="{9D8B030D-6E8A-4147-A177-3AD203B41FA5}">
                      <a16:colId xmlns:a16="http://schemas.microsoft.com/office/drawing/2014/main" val="3464202880"/>
                    </a:ext>
                  </a:extLst>
                </a:gridCol>
              </a:tblGrid>
              <a:tr h="370840">
                <a:tc>
                  <a:txBody>
                    <a:bodyPr/>
                    <a:lstStyle/>
                    <a:p>
                      <a:pPr rtl="0"/>
                      <a:r>
                        <a:rPr lang="fr-FR"/>
                        <a:t>Commande</a:t>
                      </a:r>
                    </a:p>
                  </a:txBody>
                  <a:tcPr/>
                </a:tc>
                <a:tc>
                  <a:txBody>
                    <a:bodyPr/>
                    <a:lstStyle/>
                    <a:p>
                      <a:pPr rtl="0"/>
                      <a:r>
                        <a:rPr lang="fr-FR"/>
                        <a:t>Description</a:t>
                      </a:r>
                    </a:p>
                  </a:txBody>
                  <a:tcPr/>
                </a:tc>
                <a:extLst>
                  <a:ext uri="{0D108BD9-81ED-4DB2-BD59-A6C34878D82A}">
                    <a16:rowId xmlns:a16="http://schemas.microsoft.com/office/drawing/2014/main" val="4117537356"/>
                  </a:ext>
                </a:extLst>
              </a:tr>
              <a:tr h="370840">
                <a:tc>
                  <a:txBody>
                    <a:bodyPr/>
                    <a:lstStyle/>
                    <a:p>
                      <a:pPr rtl="0"/>
                      <a:r>
                        <a:rPr lang="fr-FR"/>
                        <a:t>show running-config</a:t>
                      </a:r>
                    </a:p>
                  </a:txBody>
                  <a:tcPr/>
                </a:tc>
                <a:tc>
                  <a:txBody>
                    <a:bodyPr/>
                    <a:lstStyle/>
                    <a:p>
                      <a:pPr rtl="0"/>
                      <a:r>
                        <a:rPr lang="fr-FR"/>
                        <a:t>Vérifie la configuration et les paramètres actuels</a:t>
                      </a:r>
                    </a:p>
                  </a:txBody>
                  <a:tcPr/>
                </a:tc>
                <a:extLst>
                  <a:ext uri="{0D108BD9-81ED-4DB2-BD59-A6C34878D82A}">
                    <a16:rowId xmlns:a16="http://schemas.microsoft.com/office/drawing/2014/main" val="2176404569"/>
                  </a:ext>
                </a:extLst>
              </a:tr>
              <a:tr h="370840">
                <a:tc>
                  <a:txBody>
                    <a:bodyPr/>
                    <a:lstStyle/>
                    <a:p>
                      <a:pPr rtl="0"/>
                      <a:r>
                        <a:rPr lang="fr-FR"/>
                        <a:t>show interfaces</a:t>
                      </a:r>
                    </a:p>
                  </a:txBody>
                  <a:tcPr/>
                </a:tc>
                <a:tc>
                  <a:txBody>
                    <a:bodyPr/>
                    <a:lstStyle/>
                    <a:p>
                      <a:pPr rtl="0"/>
                      <a:r>
                        <a:rPr lang="fr-FR"/>
                        <a:t>Vérifie l'état de l'interface et affiche les messages d'erreur</a:t>
                      </a:r>
                    </a:p>
                  </a:txBody>
                  <a:tcPr/>
                </a:tc>
                <a:extLst>
                  <a:ext uri="{0D108BD9-81ED-4DB2-BD59-A6C34878D82A}">
                    <a16:rowId xmlns:a16="http://schemas.microsoft.com/office/drawing/2014/main" val="910297493"/>
                  </a:ext>
                </a:extLst>
              </a:tr>
              <a:tr h="370840">
                <a:tc>
                  <a:txBody>
                    <a:bodyPr/>
                    <a:lstStyle/>
                    <a:p>
                      <a:pPr rtl="0"/>
                      <a:r>
                        <a:rPr lang="fr-FR"/>
                        <a:t>show ip interface</a:t>
                      </a:r>
                    </a:p>
                  </a:txBody>
                  <a:tcPr/>
                </a:tc>
                <a:tc>
                  <a:txBody>
                    <a:bodyPr/>
                    <a:lstStyle/>
                    <a:p>
                      <a:pPr rtl="0"/>
                      <a:r>
                        <a:rPr lang="fr-FR"/>
                        <a:t>Vérifie les informations de couche 3 d'une interface</a:t>
                      </a:r>
                    </a:p>
                  </a:txBody>
                  <a:tcPr/>
                </a:tc>
                <a:extLst>
                  <a:ext uri="{0D108BD9-81ED-4DB2-BD59-A6C34878D82A}">
                    <a16:rowId xmlns:a16="http://schemas.microsoft.com/office/drawing/2014/main" val="1308024001"/>
                  </a:ext>
                </a:extLst>
              </a:tr>
              <a:tr h="370840">
                <a:tc>
                  <a:txBody>
                    <a:bodyPr/>
                    <a:lstStyle/>
                    <a:p>
                      <a:pPr rtl="0"/>
                      <a:r>
                        <a:rPr lang="fr-FR"/>
                        <a:t>show arp</a:t>
                      </a:r>
                    </a:p>
                  </a:txBody>
                  <a:tcPr/>
                </a:tc>
                <a:tc>
                  <a:txBody>
                    <a:bodyPr/>
                    <a:lstStyle/>
                    <a:p>
                      <a:pPr rtl="0"/>
                      <a:r>
                        <a:rPr lang="fr-FR"/>
                        <a:t>Vérifie la liste des hôtes connus sur les réseaux locaux Ethernet.</a:t>
                      </a:r>
                    </a:p>
                  </a:txBody>
                  <a:tcPr/>
                </a:tc>
                <a:extLst>
                  <a:ext uri="{0D108BD9-81ED-4DB2-BD59-A6C34878D82A}">
                    <a16:rowId xmlns:a16="http://schemas.microsoft.com/office/drawing/2014/main" val="2805593407"/>
                  </a:ext>
                </a:extLst>
              </a:tr>
              <a:tr h="370840">
                <a:tc>
                  <a:txBody>
                    <a:bodyPr/>
                    <a:lstStyle/>
                    <a:p>
                      <a:pPr rtl="0"/>
                      <a:r>
                        <a:rPr lang="fr-FR"/>
                        <a:t>show ip route</a:t>
                      </a:r>
                    </a:p>
                  </a:txBody>
                  <a:tcPr/>
                </a:tc>
                <a:tc>
                  <a:txBody>
                    <a:bodyPr/>
                    <a:lstStyle/>
                    <a:p>
                      <a:pPr rtl="0"/>
                      <a:r>
                        <a:rPr lang="fr-FR"/>
                        <a:t>Vérifie les informations de routage de couche 3</a:t>
                      </a:r>
                    </a:p>
                  </a:txBody>
                  <a:tcPr/>
                </a:tc>
                <a:extLst>
                  <a:ext uri="{0D108BD9-81ED-4DB2-BD59-A6C34878D82A}">
                    <a16:rowId xmlns:a16="http://schemas.microsoft.com/office/drawing/2014/main" val="2189178930"/>
                  </a:ext>
                </a:extLst>
              </a:tr>
              <a:tr h="370840">
                <a:tc>
                  <a:txBody>
                    <a:bodyPr/>
                    <a:lstStyle/>
                    <a:p>
                      <a:pPr rtl="0"/>
                      <a:r>
                        <a:rPr lang="fr-FR" dirty="0">
                          <a:solidFill>
                            <a:srgbClr val="FF0000"/>
                          </a:solidFill>
                        </a:rPr>
                        <a:t>show </a:t>
                      </a:r>
                      <a:r>
                        <a:rPr lang="fr-FR" dirty="0" err="1">
                          <a:solidFill>
                            <a:srgbClr val="FF0000"/>
                          </a:solidFill>
                        </a:rPr>
                        <a:t>protocols</a:t>
                      </a:r>
                      <a:endParaRPr lang="fr-FR" dirty="0">
                        <a:solidFill>
                          <a:srgbClr val="FF0000"/>
                        </a:solidFill>
                      </a:endParaRPr>
                    </a:p>
                  </a:txBody>
                  <a:tcPr/>
                </a:tc>
                <a:tc>
                  <a:txBody>
                    <a:bodyPr/>
                    <a:lstStyle/>
                    <a:p>
                      <a:pPr rtl="0"/>
                      <a:r>
                        <a:rPr lang="fr-FR"/>
                        <a:t>Vérifie quels protocoles sont opérationnels</a:t>
                      </a:r>
                    </a:p>
                  </a:txBody>
                  <a:tcPr/>
                </a:tc>
                <a:extLst>
                  <a:ext uri="{0D108BD9-81ED-4DB2-BD59-A6C34878D82A}">
                    <a16:rowId xmlns:a16="http://schemas.microsoft.com/office/drawing/2014/main" val="1028142805"/>
                  </a:ext>
                </a:extLst>
              </a:tr>
              <a:tr h="370840">
                <a:tc>
                  <a:txBody>
                    <a:bodyPr/>
                    <a:lstStyle/>
                    <a:p>
                      <a:pPr rtl="0"/>
                      <a:r>
                        <a:rPr lang="fr-FR" dirty="0">
                          <a:solidFill>
                            <a:srgbClr val="FF0000"/>
                          </a:solidFill>
                        </a:rPr>
                        <a:t>show version</a:t>
                      </a:r>
                    </a:p>
                  </a:txBody>
                  <a:tcPr/>
                </a:tc>
                <a:tc>
                  <a:txBody>
                    <a:bodyPr/>
                    <a:lstStyle/>
                    <a:p>
                      <a:pPr rtl="0"/>
                      <a:r>
                        <a:rPr lang="fr-FR" dirty="0"/>
                        <a:t>Vérifie la mémoire, les interfaces et les licences du périphérique</a:t>
                      </a:r>
                    </a:p>
                  </a:txBody>
                  <a:tcPr/>
                </a:tc>
                <a:extLst>
                  <a:ext uri="{0D108BD9-81ED-4DB2-BD59-A6C34878D82A}">
                    <a16:rowId xmlns:a16="http://schemas.microsoft.com/office/drawing/2014/main" val="3332621555"/>
                  </a:ext>
                </a:extLst>
              </a:tr>
            </a:tbl>
          </a:graphicData>
        </a:graphic>
      </p:graphicFrame>
    </p:spTree>
    <p:extLst>
      <p:ext uri="{BB962C8B-B14F-4D97-AF65-F5344CB8AC3E}">
        <p14:creationId xmlns:p14="http://schemas.microsoft.com/office/powerpoint/2010/main" val="1980601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Commandes de l'hôte et de l'IOS</a:t>
            </a:r>
            <a:r>
              <a:rPr lang="en-US" dirty="0"/>
              <a:t/>
            </a:r>
            <a:br>
              <a:rPr lang="en-US" dirty="0"/>
            </a:br>
            <a:r>
              <a:rPr lang="fr-FR" sz="2400"/>
              <a:t>La commande show cdp neighbors</a:t>
            </a:r>
          </a:p>
        </p:txBody>
      </p:sp>
      <p:sp>
        <p:nvSpPr>
          <p:cNvPr id="4" name="Content Placeholder 3">
            <a:extLst>
              <a:ext uri="{FF2B5EF4-FFF2-40B4-BE49-F238E27FC236}">
                <a16:creationId xmlns:a16="http://schemas.microsoft.com/office/drawing/2014/main" id="{682697CA-53E5-4917-B256-83476300494D}"/>
              </a:ext>
            </a:extLst>
          </p:cNvPr>
          <p:cNvSpPr>
            <a:spLocks noGrp="1"/>
          </p:cNvSpPr>
          <p:nvPr>
            <p:ph idx="1"/>
          </p:nvPr>
        </p:nvSpPr>
        <p:spPr>
          <a:xfrm>
            <a:off x="152400" y="731837"/>
            <a:ext cx="8602319" cy="2782888"/>
          </a:xfrm>
        </p:spPr>
        <p:txBody>
          <a:bodyPr/>
          <a:lstStyle/>
          <a:p>
            <a:pPr marL="0" indent="0" algn="l" rtl="0"/>
            <a:r>
              <a:rPr lang="fr-FR" sz="1400" dirty="0">
                <a:solidFill>
                  <a:srgbClr val="000000"/>
                </a:solidFill>
              </a:rPr>
              <a:t>Le protocole CDP fournit les informations suivantes concernant chaque périphérique CDP voisin:</a:t>
            </a:r>
          </a:p>
          <a:p>
            <a:pPr marL="415985" lvl="1" indent="-342900" rtl="0">
              <a:buFont typeface="Arial" panose="020B0604020202020204" pitchFamily="34" charset="0"/>
              <a:buChar char="•"/>
            </a:pPr>
            <a:r>
              <a:rPr lang="fr-FR" b="1" dirty="0">
                <a:solidFill>
                  <a:srgbClr val="000000"/>
                </a:solidFill>
              </a:rPr>
              <a:t>Identificateurs de périphérique</a:t>
            </a:r>
            <a:r>
              <a:rPr lang="fr-FR" dirty="0">
                <a:solidFill>
                  <a:srgbClr val="000000"/>
                </a:solidFill>
              </a:rPr>
              <a:t> - nom d'hôte configuré d'un commutateur, d'un routeur ou d'un autre périphérique</a:t>
            </a:r>
          </a:p>
          <a:p>
            <a:pPr marL="415985" lvl="1" indent="-342900" rtl="0">
              <a:buFont typeface="Arial" panose="020B0604020202020204" pitchFamily="34" charset="0"/>
              <a:buChar char="•"/>
            </a:pPr>
            <a:r>
              <a:rPr lang="fr-FR" b="1" dirty="0">
                <a:solidFill>
                  <a:srgbClr val="000000"/>
                </a:solidFill>
              </a:rPr>
              <a:t>Liste d'adresses</a:t>
            </a:r>
            <a:r>
              <a:rPr lang="fr-FR" dirty="0">
                <a:solidFill>
                  <a:srgbClr val="000000"/>
                </a:solidFill>
              </a:rPr>
              <a:t> - jusqu'à une adresse de couche réseau pour chaque protocole pris en charge.</a:t>
            </a:r>
          </a:p>
          <a:p>
            <a:pPr marL="415985" lvl="1" indent="-342900" rtl="0">
              <a:buFont typeface="Arial" panose="020B0604020202020204" pitchFamily="34" charset="0"/>
              <a:buChar char="•"/>
            </a:pPr>
            <a:r>
              <a:rPr lang="fr-FR" b="1" dirty="0">
                <a:solidFill>
                  <a:srgbClr val="000000"/>
                </a:solidFill>
              </a:rPr>
              <a:t>Identificateur de port</a:t>
            </a:r>
            <a:r>
              <a:rPr lang="fr-FR" dirty="0">
                <a:solidFill>
                  <a:srgbClr val="000000"/>
                </a:solidFill>
              </a:rPr>
              <a:t> - le nom du port local et distant sous la forme d'une chaîne de caractères ASCII, comme </a:t>
            </a:r>
            <a:r>
              <a:rPr lang="fr-FR" dirty="0" err="1">
                <a:solidFill>
                  <a:srgbClr val="000000"/>
                </a:solidFill>
              </a:rPr>
              <a:t>FastEthernet</a:t>
            </a:r>
            <a:r>
              <a:rPr lang="fr-FR" dirty="0">
                <a:solidFill>
                  <a:srgbClr val="000000"/>
                </a:solidFill>
              </a:rPr>
              <a:t> 0/0.</a:t>
            </a:r>
          </a:p>
          <a:p>
            <a:pPr marL="415985" lvl="1" indent="-342900" rtl="0">
              <a:buFont typeface="Arial" panose="020B0604020202020204" pitchFamily="34" charset="0"/>
              <a:buChar char="•"/>
            </a:pPr>
            <a:r>
              <a:rPr lang="fr-FR" b="1" dirty="0">
                <a:solidFill>
                  <a:srgbClr val="000000"/>
                </a:solidFill>
              </a:rPr>
              <a:t>Liste des capacités</a:t>
            </a:r>
            <a:r>
              <a:rPr lang="fr-FR" dirty="0">
                <a:solidFill>
                  <a:srgbClr val="000000"/>
                </a:solidFill>
              </a:rPr>
              <a:t> : si un périphérique spécifique est un commutateur de couche 2 ou un commutateur de couche 3</a:t>
            </a:r>
          </a:p>
          <a:p>
            <a:pPr marL="415985" lvl="1" indent="-342900" rtl="0">
              <a:buFont typeface="Arial" panose="020B0604020202020204" pitchFamily="34" charset="0"/>
              <a:buChar char="•"/>
            </a:pPr>
            <a:r>
              <a:rPr lang="fr-FR" b="1" dirty="0">
                <a:solidFill>
                  <a:srgbClr val="000000"/>
                </a:solidFill>
              </a:rPr>
              <a:t>Plate-forme</a:t>
            </a:r>
            <a:r>
              <a:rPr lang="fr-FR" dirty="0">
                <a:solidFill>
                  <a:srgbClr val="000000"/>
                </a:solidFill>
              </a:rPr>
              <a:t> - la plate-forme matérielle de l'appareil</a:t>
            </a:r>
          </a:p>
          <a:p>
            <a:pPr marL="73085" lvl="1" indent="0" rtl="0">
              <a:buNone/>
            </a:pPr>
            <a:r>
              <a:rPr lang="fr-FR" dirty="0">
                <a:solidFill>
                  <a:srgbClr val="000000"/>
                </a:solidFill>
              </a:rPr>
              <a:t>La commande </a:t>
            </a:r>
            <a:r>
              <a:rPr lang="fr-FR" b="1" dirty="0">
                <a:solidFill>
                  <a:srgbClr val="000000"/>
                </a:solidFill>
              </a:rPr>
              <a:t>show </a:t>
            </a:r>
            <a:r>
              <a:rPr lang="fr-FR" b="1" dirty="0" err="1">
                <a:solidFill>
                  <a:srgbClr val="000000"/>
                </a:solidFill>
              </a:rPr>
              <a:t>cdp</a:t>
            </a:r>
            <a:r>
              <a:rPr lang="fr-FR" b="1" dirty="0">
                <a:solidFill>
                  <a:srgbClr val="000000"/>
                </a:solidFill>
              </a:rPr>
              <a:t> </a:t>
            </a:r>
            <a:r>
              <a:rPr lang="fr-FR" b="1" dirty="0" err="1">
                <a:solidFill>
                  <a:srgbClr val="000000"/>
                </a:solidFill>
              </a:rPr>
              <a:t>neighbors</a:t>
            </a:r>
            <a:r>
              <a:rPr lang="fr-FR" b="1" dirty="0">
                <a:solidFill>
                  <a:srgbClr val="000000"/>
                </a:solidFill>
              </a:rPr>
              <a:t> </a:t>
            </a:r>
            <a:r>
              <a:rPr lang="fr-FR" b="1" dirty="0" err="1">
                <a:solidFill>
                  <a:srgbClr val="000000"/>
                </a:solidFill>
              </a:rPr>
              <a:t>detail</a:t>
            </a:r>
            <a:r>
              <a:rPr lang="fr-FR" dirty="0">
                <a:solidFill>
                  <a:srgbClr val="000000"/>
                </a:solidFill>
              </a:rPr>
              <a:t> indique l'adresse IP d'un périphérique voisin.</a:t>
            </a:r>
          </a:p>
        </p:txBody>
      </p:sp>
      <p:pic>
        <p:nvPicPr>
          <p:cNvPr id="5" name="Picture 4">
            <a:extLst>
              <a:ext uri="{FF2B5EF4-FFF2-40B4-BE49-F238E27FC236}">
                <a16:creationId xmlns:a16="http://schemas.microsoft.com/office/drawing/2014/main" id="{A3AB24B0-9083-40E2-B530-7804CE5CE215}"/>
              </a:ext>
            </a:extLst>
          </p:cNvPr>
          <p:cNvPicPr>
            <a:picLocks noChangeAspect="1"/>
          </p:cNvPicPr>
          <p:nvPr/>
        </p:nvPicPr>
        <p:blipFill>
          <a:blip r:embed="rId3"/>
          <a:stretch>
            <a:fillRect/>
          </a:stretch>
        </p:blipFill>
        <p:spPr>
          <a:xfrm>
            <a:off x="1816394" y="3407336"/>
            <a:ext cx="4712700" cy="1471353"/>
          </a:xfrm>
          <a:prstGeom prst="rect">
            <a:avLst/>
          </a:prstGeom>
        </p:spPr>
      </p:pic>
    </p:spTree>
    <p:extLst>
      <p:ext uri="{BB962C8B-B14F-4D97-AF65-F5344CB8AC3E}">
        <p14:creationId xmlns:p14="http://schemas.microsoft.com/office/powerpoint/2010/main" val="4194482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Commandes hôtes et IOS</a:t>
            </a:r>
            <a:r>
              <a:rPr lang="en-US" dirty="0"/>
              <a:t/>
            </a:r>
            <a:br>
              <a:rPr lang="en-US" dirty="0"/>
            </a:br>
            <a:r>
              <a:rPr lang="fr-FR" sz="2400"/>
              <a:t>La commande show ip interface brief</a:t>
            </a:r>
          </a:p>
        </p:txBody>
      </p:sp>
      <p:sp>
        <p:nvSpPr>
          <p:cNvPr id="6" name="Content Placeholder 5">
            <a:extLst>
              <a:ext uri="{FF2B5EF4-FFF2-40B4-BE49-F238E27FC236}">
                <a16:creationId xmlns:a16="http://schemas.microsoft.com/office/drawing/2014/main" id="{07860DBB-DE49-4AE4-8013-02A3A77F3FF2}"/>
              </a:ext>
            </a:extLst>
          </p:cNvPr>
          <p:cNvSpPr>
            <a:spLocks noGrp="1"/>
          </p:cNvSpPr>
          <p:nvPr>
            <p:ph idx="1"/>
          </p:nvPr>
        </p:nvSpPr>
        <p:spPr>
          <a:xfrm>
            <a:off x="474662" y="731838"/>
            <a:ext cx="8280057" cy="1030962"/>
          </a:xfrm>
        </p:spPr>
        <p:txBody>
          <a:bodyPr/>
          <a:lstStyle/>
          <a:p>
            <a:pPr marL="0" indent="0" algn="l" rtl="0"/>
            <a:r>
              <a:rPr lang="fr-FR" sz="1600">
                <a:solidFill>
                  <a:srgbClr val="000000"/>
                </a:solidFill>
              </a:rPr>
              <a:t>Pour vérifier les interfaces d'un routeur, la commande </a:t>
            </a:r>
            <a:r>
              <a:rPr lang="fr-FR" sz="1600" b="1">
                <a:solidFill>
                  <a:srgbClr val="000000"/>
                </a:solidFill>
              </a:rPr>
              <a:t>show ip interface brief</a:t>
            </a:r>
            <a:r>
              <a:rPr lang="fr-FR" sz="1600">
                <a:solidFill>
                  <a:srgbClr val="000000"/>
                </a:solidFill>
              </a:rPr>
              <a:t> est l'une des plus utilisées. Cette commande est souvent préférée à la commande </a:t>
            </a:r>
            <a:r>
              <a:rPr lang="fr-FR" sz="1600" b="1">
                <a:solidFill>
                  <a:srgbClr val="000000"/>
                </a:solidFill>
              </a:rPr>
              <a:t>show ip interface</a:t>
            </a:r>
            <a:r>
              <a:rPr lang="fr-FR" sz="1600">
                <a:solidFill>
                  <a:srgbClr val="000000"/>
                </a:solidFill>
              </a:rPr>
              <a:t>, car ses résultats sont plus abrégés. Elle fournit un résumé des informations clés pour toutes les interfaces réseau d'un routeur.</a:t>
            </a:r>
          </a:p>
        </p:txBody>
      </p:sp>
      <p:pic>
        <p:nvPicPr>
          <p:cNvPr id="7" name="Picture 6">
            <a:extLst>
              <a:ext uri="{FF2B5EF4-FFF2-40B4-BE49-F238E27FC236}">
                <a16:creationId xmlns:a16="http://schemas.microsoft.com/office/drawing/2014/main" id="{F0647FC5-ABF0-438E-A9BB-833147EAD8E9}"/>
              </a:ext>
            </a:extLst>
          </p:cNvPr>
          <p:cNvPicPr>
            <a:picLocks noChangeAspect="1"/>
          </p:cNvPicPr>
          <p:nvPr/>
        </p:nvPicPr>
        <p:blipFill>
          <a:blip r:embed="rId3"/>
          <a:stretch>
            <a:fillRect/>
          </a:stretch>
        </p:blipFill>
        <p:spPr>
          <a:xfrm>
            <a:off x="474662" y="1762799"/>
            <a:ext cx="5019387" cy="1495296"/>
          </a:xfrm>
          <a:prstGeom prst="rect">
            <a:avLst/>
          </a:prstGeom>
        </p:spPr>
      </p:pic>
      <p:pic>
        <p:nvPicPr>
          <p:cNvPr id="8" name="Picture 7">
            <a:extLst>
              <a:ext uri="{FF2B5EF4-FFF2-40B4-BE49-F238E27FC236}">
                <a16:creationId xmlns:a16="http://schemas.microsoft.com/office/drawing/2014/main" id="{CAD498DC-FF3F-4E29-A019-771BE1DEF03D}"/>
              </a:ext>
            </a:extLst>
          </p:cNvPr>
          <p:cNvPicPr>
            <a:picLocks noChangeAspect="1"/>
          </p:cNvPicPr>
          <p:nvPr/>
        </p:nvPicPr>
        <p:blipFill>
          <a:blip r:embed="rId4"/>
          <a:stretch>
            <a:fillRect/>
          </a:stretch>
        </p:blipFill>
        <p:spPr>
          <a:xfrm>
            <a:off x="3367520" y="3258095"/>
            <a:ext cx="5202382" cy="1260943"/>
          </a:xfrm>
          <a:prstGeom prst="rect">
            <a:avLst/>
          </a:prstGeom>
        </p:spPr>
      </p:pic>
    </p:spTree>
    <p:extLst>
      <p:ext uri="{BB962C8B-B14F-4D97-AF65-F5344CB8AC3E}">
        <p14:creationId xmlns:p14="http://schemas.microsoft.com/office/powerpoint/2010/main" val="3273479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fr-FR">
                <a:solidFill>
                  <a:schemeClr val="accent5">
                    <a:lumMod val="40000"/>
                    <a:lumOff val="60000"/>
                  </a:schemeClr>
                </a:solidFill>
              </a:rPr>
              <a:t>17.6 – Méthodologie de dépannage</a:t>
            </a:r>
          </a:p>
        </p:txBody>
      </p:sp>
    </p:spTree>
    <p:custDataLst>
      <p:tags r:id="rId1"/>
    </p:custDataLst>
    <p:extLst>
      <p:ext uri="{BB962C8B-B14F-4D97-AF65-F5344CB8AC3E}">
        <p14:creationId xmlns:p14="http://schemas.microsoft.com/office/powerpoint/2010/main" val="682408462"/>
      </p:ext>
    </p:extLst>
  </p:cSld>
  <p:clrMapOvr>
    <a:masterClrMapping/>
  </p:clrMapOvr>
  <p:transition spd="slow">
    <p:wip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20653"/>
            <a:ext cx="8345488" cy="731837"/>
          </a:xfrm>
        </p:spPr>
        <p:txBody>
          <a:bodyPr/>
          <a:lstStyle/>
          <a:p>
            <a:pPr rtl="0"/>
            <a:r>
              <a:rPr lang="fr-FR" sz="1600" dirty="0" smtClean="0"/>
              <a:t>Méthodes </a:t>
            </a:r>
            <a:r>
              <a:rPr lang="fr-FR" sz="1600" dirty="0"/>
              <a:t>de dépannage de base</a:t>
            </a:r>
          </a:p>
        </p:txBody>
      </p:sp>
      <p:graphicFrame>
        <p:nvGraphicFramePr>
          <p:cNvPr id="6" name="Table 6">
            <a:extLst>
              <a:ext uri="{FF2B5EF4-FFF2-40B4-BE49-F238E27FC236}">
                <a16:creationId xmlns:a16="http://schemas.microsoft.com/office/drawing/2014/main" id="{FCB8A362-58F7-4A60-8CA1-C114AA46E938}"/>
              </a:ext>
            </a:extLst>
          </p:cNvPr>
          <p:cNvGraphicFramePr>
            <a:graphicFrameLocks noGrp="1"/>
          </p:cNvGraphicFramePr>
          <p:nvPr>
            <p:extLst>
              <p:ext uri="{D42A27DB-BD31-4B8C-83A1-F6EECF244321}">
                <p14:modId xmlns:p14="http://schemas.microsoft.com/office/powerpoint/2010/main" val="2849420445"/>
              </p:ext>
            </p:extLst>
          </p:nvPr>
        </p:nvGraphicFramePr>
        <p:xfrm>
          <a:off x="267196" y="392573"/>
          <a:ext cx="8506690" cy="4750927"/>
        </p:xfrm>
        <a:graphic>
          <a:graphicData uri="http://schemas.openxmlformats.org/drawingml/2006/table">
            <a:tbl>
              <a:tblPr firstRow="1" bandRow="1">
                <a:tableStyleId>{5C22544A-7EE6-4342-B048-85BDC9FD1C3A}</a:tableStyleId>
              </a:tblPr>
              <a:tblGrid>
                <a:gridCol w="3038763">
                  <a:extLst>
                    <a:ext uri="{9D8B030D-6E8A-4147-A177-3AD203B41FA5}">
                      <a16:colId xmlns:a16="http://schemas.microsoft.com/office/drawing/2014/main" val="2245074904"/>
                    </a:ext>
                  </a:extLst>
                </a:gridCol>
                <a:gridCol w="5467927">
                  <a:extLst>
                    <a:ext uri="{9D8B030D-6E8A-4147-A177-3AD203B41FA5}">
                      <a16:colId xmlns:a16="http://schemas.microsoft.com/office/drawing/2014/main" val="1707349653"/>
                    </a:ext>
                  </a:extLst>
                </a:gridCol>
              </a:tblGrid>
              <a:tr h="338947">
                <a:tc>
                  <a:txBody>
                    <a:bodyPr/>
                    <a:lstStyle/>
                    <a:p>
                      <a:pPr algn="l" rtl="0" fontAlgn="ctr"/>
                      <a:r>
                        <a:rPr lang="fr-FR" sz="1200">
                          <a:effectLst/>
                        </a:rPr>
                        <a:t>Étape</a:t>
                      </a:r>
                    </a:p>
                  </a:txBody>
                  <a:tcPr marL="47625" marR="47625" marT="47625" marB="47625" anchor="ctr"/>
                </a:tc>
                <a:tc>
                  <a:txBody>
                    <a:bodyPr/>
                    <a:lstStyle/>
                    <a:p>
                      <a:pPr algn="l" rtl="0" fontAlgn="ctr"/>
                      <a:r>
                        <a:rPr lang="fr-FR" sz="1200" b="1">
                          <a:effectLst/>
                        </a:rPr>
                        <a:t>Description</a:t>
                      </a:r>
                    </a:p>
                  </a:txBody>
                  <a:tcPr marL="47625" marR="47625" marT="47625" marB="47625" anchor="ctr"/>
                </a:tc>
                <a:extLst>
                  <a:ext uri="{0D108BD9-81ED-4DB2-BD59-A6C34878D82A}">
                    <a16:rowId xmlns:a16="http://schemas.microsoft.com/office/drawing/2014/main" val="972381799"/>
                  </a:ext>
                </a:extLst>
              </a:tr>
              <a:tr h="588515">
                <a:tc>
                  <a:txBody>
                    <a:bodyPr/>
                    <a:lstStyle/>
                    <a:p>
                      <a:pPr rtl="0" fontAlgn="ctr"/>
                      <a:r>
                        <a:rPr lang="fr-FR" sz="1200" b="1" dirty="0">
                          <a:effectLst/>
                        </a:rPr>
                        <a:t>Étape 1. Identifier le problème</a:t>
                      </a:r>
                    </a:p>
                  </a:txBody>
                  <a:tcPr marL="47625" marR="47625" marT="47625" marB="47625" anchor="ctr"/>
                </a:tc>
                <a:tc>
                  <a:txBody>
                    <a:bodyPr/>
                    <a:lstStyle/>
                    <a:p>
                      <a:pPr rtl="0" fontAlgn="ctr">
                        <a:buFont typeface="Arial" panose="020B0604020202020204" pitchFamily="34" charset="0"/>
                        <a:buChar char="•"/>
                      </a:pPr>
                      <a:r>
                        <a:rPr lang="fr-FR" sz="1200" b="0">
                          <a:effectLst/>
                        </a:rPr>
                        <a:t>La première étape de la procédure de dépannage.</a:t>
                      </a:r>
                    </a:p>
                    <a:p>
                      <a:pPr rtl="0" fontAlgn="ctr">
                        <a:buFont typeface="Arial" panose="020B0604020202020204" pitchFamily="34" charset="0"/>
                        <a:buChar char="•"/>
                      </a:pPr>
                      <a:r>
                        <a:rPr lang="fr-FR" sz="1200" b="0">
                          <a:effectLst/>
                        </a:rPr>
                        <a:t>Si des outils peuvent être utilisés à cette étape, une conversation avec l'utilisateur est souvent très utile.</a:t>
                      </a:r>
                    </a:p>
                  </a:txBody>
                  <a:tcPr marL="47625" marR="47625" marT="47625" marB="47625" anchor="ctr"/>
                </a:tc>
                <a:extLst>
                  <a:ext uri="{0D108BD9-81ED-4DB2-BD59-A6C34878D82A}">
                    <a16:rowId xmlns:a16="http://schemas.microsoft.com/office/drawing/2014/main" val="1578081030"/>
                  </a:ext>
                </a:extLst>
              </a:tr>
              <a:tr h="421363">
                <a:tc>
                  <a:txBody>
                    <a:bodyPr/>
                    <a:lstStyle/>
                    <a:p>
                      <a:pPr rtl="0" fontAlgn="ctr"/>
                      <a:r>
                        <a:rPr lang="fr-FR" sz="1200" b="1">
                          <a:effectLst/>
                        </a:rPr>
                        <a:t>Étape 2. Élaborer une théorie des causes probables</a:t>
                      </a:r>
                    </a:p>
                  </a:txBody>
                  <a:tcPr marL="47625" marR="47625" marT="47625" marB="47625" anchor="ctr"/>
                </a:tc>
                <a:tc>
                  <a:txBody>
                    <a:bodyPr/>
                    <a:lstStyle/>
                    <a:p>
                      <a:pPr rtl="0" fontAlgn="ctr">
                        <a:buFont typeface="Arial" panose="020B0604020202020204" pitchFamily="34" charset="0"/>
                        <a:buChar char="•"/>
                      </a:pPr>
                      <a:r>
                        <a:rPr lang="fr-FR" sz="1200" b="0">
                          <a:effectLst/>
                        </a:rPr>
                        <a:t>Une fois le problème identifié, essayez d'établir une théorie des causes probables.</a:t>
                      </a:r>
                    </a:p>
                    <a:p>
                      <a:pPr rtl="0" fontAlgn="ctr">
                        <a:buFont typeface="Arial" panose="020B0604020202020204" pitchFamily="34" charset="0"/>
                        <a:buChar char="•"/>
                      </a:pPr>
                      <a:r>
                        <a:rPr lang="fr-FR" sz="1200" b="0">
                          <a:effectLst/>
                        </a:rPr>
                        <a:t>Cette étape fait généralement naître plusieurs causes probables.</a:t>
                      </a:r>
                    </a:p>
                  </a:txBody>
                  <a:tcPr marL="47625" marR="47625" marT="47625" marB="47625" anchor="ctr"/>
                </a:tc>
                <a:extLst>
                  <a:ext uri="{0D108BD9-81ED-4DB2-BD59-A6C34878D82A}">
                    <a16:rowId xmlns:a16="http://schemas.microsoft.com/office/drawing/2014/main" val="3071355853"/>
                  </a:ext>
                </a:extLst>
              </a:tr>
              <a:tr h="1089971">
                <a:tc>
                  <a:txBody>
                    <a:bodyPr/>
                    <a:lstStyle/>
                    <a:p>
                      <a:pPr rtl="0" fontAlgn="ctr"/>
                      <a:r>
                        <a:rPr lang="fr-FR" sz="1200" b="1">
                          <a:effectLst/>
                        </a:rPr>
                        <a:t>Étape 3. Tester la théorie pour déterminer la cause</a:t>
                      </a:r>
                    </a:p>
                  </a:txBody>
                  <a:tcPr marL="47625" marR="47625" marT="47625" marB="47625" anchor="ctr"/>
                </a:tc>
                <a:tc>
                  <a:txBody>
                    <a:bodyPr/>
                    <a:lstStyle/>
                    <a:p>
                      <a:pPr rtl="0" fontAlgn="ctr">
                        <a:buFont typeface="Arial" panose="020B0604020202020204" pitchFamily="34" charset="0"/>
                        <a:buChar char="•"/>
                      </a:pPr>
                      <a:r>
                        <a:rPr lang="fr-FR" sz="1200" b="0">
                          <a:effectLst/>
                        </a:rPr>
                        <a:t>En fonction des causes probables, testez vos théories afin de dégager la véritable cause du problème.</a:t>
                      </a:r>
                    </a:p>
                    <a:p>
                      <a:pPr rtl="0" fontAlgn="ctr">
                        <a:buFont typeface="Arial" panose="020B0604020202020204" pitchFamily="34" charset="0"/>
                        <a:buChar char="•"/>
                      </a:pPr>
                      <a:r>
                        <a:rPr lang="fr-FR" sz="1200" b="0">
                          <a:effectLst/>
                        </a:rPr>
                        <a:t>Un technicien peut alors appliquer une rapide procédure et voir si cela permet de résoudre le problème.</a:t>
                      </a:r>
                    </a:p>
                    <a:p>
                      <a:pPr rtl="0" fontAlgn="ctr">
                        <a:buFont typeface="Arial" panose="020B0604020202020204" pitchFamily="34" charset="0"/>
                        <a:buChar char="•"/>
                      </a:pPr>
                      <a:r>
                        <a:rPr lang="fr-FR" sz="1200" b="0">
                          <a:effectLst/>
                        </a:rPr>
                        <a:t>Si une procédure rapide ne permet pas de résoudre le problème, il peut être nécessaire d'effectuer des recherches complémentaires en vue de déterminer la cause exacte.</a:t>
                      </a:r>
                    </a:p>
                  </a:txBody>
                  <a:tcPr marL="47625" marR="47625" marT="47625" marB="47625" anchor="ctr"/>
                </a:tc>
                <a:extLst>
                  <a:ext uri="{0D108BD9-81ED-4DB2-BD59-A6C34878D82A}">
                    <a16:rowId xmlns:a16="http://schemas.microsoft.com/office/drawing/2014/main" val="2284438502"/>
                  </a:ext>
                </a:extLst>
              </a:tr>
              <a:tr h="421363">
                <a:tc>
                  <a:txBody>
                    <a:bodyPr/>
                    <a:lstStyle/>
                    <a:p>
                      <a:pPr rtl="0" fontAlgn="ctr"/>
                      <a:r>
                        <a:rPr lang="fr-FR" sz="1200" b="1">
                          <a:effectLst/>
                        </a:rPr>
                        <a:t>Étape 4. Établir un plan d'action pour résoudre le problème et implémenter la solution</a:t>
                      </a:r>
                    </a:p>
                  </a:txBody>
                  <a:tcPr marL="47625" marR="47625" marT="47625" marB="47625" anchor="ctr"/>
                </a:tc>
                <a:tc>
                  <a:txBody>
                    <a:bodyPr/>
                    <a:lstStyle/>
                    <a:p>
                      <a:pPr rtl="0" fontAlgn="ctr"/>
                      <a:r>
                        <a:rPr lang="fr-FR" sz="1200" b="0">
                          <a:effectLst/>
                        </a:rPr>
                        <a:t>Après avoir déterminé la cause exacte du problème, établissez un plan d'action en vue de le résoudre en implémentant la solution.</a:t>
                      </a:r>
                    </a:p>
                  </a:txBody>
                  <a:tcPr marL="47625" marR="47625" marT="47625" marB="47625" anchor="ctr"/>
                </a:tc>
                <a:extLst>
                  <a:ext uri="{0D108BD9-81ED-4DB2-BD59-A6C34878D82A}">
                    <a16:rowId xmlns:a16="http://schemas.microsoft.com/office/drawing/2014/main" val="2107132597"/>
                  </a:ext>
                </a:extLst>
              </a:tr>
              <a:tr h="421363">
                <a:tc>
                  <a:txBody>
                    <a:bodyPr/>
                    <a:lstStyle/>
                    <a:p>
                      <a:pPr rtl="0" fontAlgn="ctr"/>
                      <a:r>
                        <a:rPr lang="fr-FR" sz="1200" b="1">
                          <a:effectLst/>
                        </a:rPr>
                        <a:t>Étape 5. Vérifier la solution et mettre en œuvre des mesures préventives</a:t>
                      </a:r>
                    </a:p>
                  </a:txBody>
                  <a:tcPr marL="47625" marR="47625" marT="47625" marB="47625" anchor="ctr"/>
                </a:tc>
                <a:tc>
                  <a:txBody>
                    <a:bodyPr/>
                    <a:lstStyle/>
                    <a:p>
                      <a:pPr rtl="0" fontAlgn="ctr">
                        <a:buFont typeface="Arial" panose="020B0604020202020204" pitchFamily="34" charset="0"/>
                        <a:buChar char="•"/>
                      </a:pPr>
                      <a:r>
                        <a:rPr lang="fr-FR" sz="1200" b="0">
                          <a:effectLst/>
                        </a:rPr>
                        <a:t>Après avoir corrigé le problème, vérifiez la fonctionnalité complète.</a:t>
                      </a:r>
                    </a:p>
                    <a:p>
                      <a:pPr rtl="0" fontAlgn="ctr">
                        <a:buFont typeface="Arial" panose="020B0604020202020204" pitchFamily="34" charset="0"/>
                        <a:buChar char="•"/>
                      </a:pPr>
                      <a:r>
                        <a:rPr lang="fr-FR" sz="1200" b="0">
                          <a:effectLst/>
                        </a:rPr>
                        <a:t>le cas échéant, mettre en œuvre des mesures préventives.</a:t>
                      </a:r>
                    </a:p>
                  </a:txBody>
                  <a:tcPr marL="47625" marR="47625" marT="47625" marB="47625" anchor="ctr"/>
                </a:tc>
                <a:extLst>
                  <a:ext uri="{0D108BD9-81ED-4DB2-BD59-A6C34878D82A}">
                    <a16:rowId xmlns:a16="http://schemas.microsoft.com/office/drawing/2014/main" val="3499597970"/>
                  </a:ext>
                </a:extLst>
              </a:tr>
              <a:tr h="588515">
                <a:tc>
                  <a:txBody>
                    <a:bodyPr/>
                    <a:lstStyle/>
                    <a:p>
                      <a:pPr rtl="0" fontAlgn="ctr"/>
                      <a:r>
                        <a:rPr lang="fr-FR" sz="1200" b="1">
                          <a:effectLst/>
                        </a:rPr>
                        <a:t>Étape 6. Documenter les résultats des recherches et des actions entreprises</a:t>
                      </a:r>
                    </a:p>
                  </a:txBody>
                  <a:tcPr marL="47625" marR="47625" marT="47625" marB="47625" anchor="ctr"/>
                </a:tc>
                <a:tc>
                  <a:txBody>
                    <a:bodyPr/>
                    <a:lstStyle/>
                    <a:p>
                      <a:pPr rtl="0" fontAlgn="ctr">
                        <a:buFont typeface="Arial" panose="020B0604020202020204" pitchFamily="34" charset="0"/>
                        <a:buChar char="•"/>
                      </a:pPr>
                      <a:r>
                        <a:rPr lang="fr-FR" sz="1200" b="0" dirty="0">
                          <a:effectLst/>
                        </a:rPr>
                        <a:t>Au cours de la dernière étape du processus de dépannage, vous devez documenter les résultats de vos recherches ainsi que les actions entreprises.</a:t>
                      </a:r>
                    </a:p>
                    <a:p>
                      <a:pPr rtl="0" fontAlgn="ctr">
                        <a:buFont typeface="Arial" panose="020B0604020202020204" pitchFamily="34" charset="0"/>
                        <a:buChar char="•"/>
                      </a:pPr>
                      <a:r>
                        <a:rPr lang="fr-FR" sz="1200" b="0" dirty="0">
                          <a:effectLst/>
                        </a:rPr>
                        <a:t>Cette étape est très importante pour référence ultérieure.</a:t>
                      </a:r>
                    </a:p>
                  </a:txBody>
                  <a:tcPr marL="47625" marR="47625" marT="47625" marB="47625" anchor="ctr"/>
                </a:tc>
                <a:extLst>
                  <a:ext uri="{0D108BD9-81ED-4DB2-BD59-A6C34878D82A}">
                    <a16:rowId xmlns:a16="http://schemas.microsoft.com/office/drawing/2014/main" val="2247812322"/>
                  </a:ext>
                </a:extLst>
              </a:tr>
            </a:tbl>
          </a:graphicData>
        </a:graphic>
      </p:graphicFrame>
    </p:spTree>
    <p:extLst>
      <p:ext uri="{BB962C8B-B14F-4D97-AF65-F5344CB8AC3E}">
        <p14:creationId xmlns:p14="http://schemas.microsoft.com/office/powerpoint/2010/main" val="1125263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Méthodes de dépannage</a:t>
            </a:r>
            <a:r>
              <a:rPr lang="en-US" dirty="0"/>
              <a:t/>
            </a:r>
            <a:br>
              <a:rPr lang="en-US" dirty="0"/>
            </a:br>
            <a:r>
              <a:rPr lang="fr-FR" sz="2400"/>
              <a:t>Résoudre ou transférer?</a:t>
            </a:r>
          </a:p>
        </p:txBody>
      </p:sp>
      <p:sp>
        <p:nvSpPr>
          <p:cNvPr id="5" name="Content Placeholder 4">
            <a:extLst>
              <a:ext uri="{FF2B5EF4-FFF2-40B4-BE49-F238E27FC236}">
                <a16:creationId xmlns:a16="http://schemas.microsoft.com/office/drawing/2014/main" id="{30C19F0F-DCFC-46F1-B6A1-E7B4560DF0CF}"/>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fr-FR" sz="1600">
                <a:solidFill>
                  <a:srgbClr val="000000"/>
                </a:solidFill>
              </a:rPr>
              <a:t>Dans certains cas, il peut s'avérer impossible de résoudre le problème immédiatement. Lorsqu'un problème nécessite la décision d'un responsable ou une certaine expertise, ou lorsque le technicien ne dispose pas des droits d'accès réseau requis, le problème doit être transféré à qui de droit.</a:t>
            </a:r>
          </a:p>
          <a:p>
            <a:pPr marL="342900" indent="-342900" algn="l" rtl="0">
              <a:buFont typeface="Arial" panose="020B0604020202020204" pitchFamily="34" charset="0"/>
              <a:buChar char="•"/>
            </a:pPr>
            <a:r>
              <a:rPr lang="fr-FR" sz="1600">
                <a:solidFill>
                  <a:srgbClr val="000000"/>
                </a:solidFill>
              </a:rPr>
              <a:t>La politique d'entreprise doit clairement établir les conditions de transfert d'un problème.</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46129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fr-FR">
                <a:solidFill>
                  <a:schemeClr val="accent5">
                    <a:lumMod val="40000"/>
                    <a:lumOff val="60000"/>
                  </a:schemeClr>
                </a:solidFill>
              </a:rPr>
              <a:t>16.2 Attaques réseau</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Dépannage Méthodologies</a:t>
            </a:r>
            <a:r>
              <a:rPr lang="en-US" dirty="0"/>
              <a:t/>
            </a:r>
            <a:br>
              <a:rPr lang="en-US" dirty="0"/>
            </a:br>
            <a:r>
              <a:rPr lang="fr-FR" sz="2400"/>
              <a:t>La commande debug</a:t>
            </a:r>
          </a:p>
        </p:txBody>
      </p:sp>
      <p:sp>
        <p:nvSpPr>
          <p:cNvPr id="4" name="Content Placeholder 3">
            <a:extLst>
              <a:ext uri="{FF2B5EF4-FFF2-40B4-BE49-F238E27FC236}">
                <a16:creationId xmlns:a16="http://schemas.microsoft.com/office/drawing/2014/main" id="{055810E9-59A6-4F1D-9857-313BB3E519C4}"/>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fr-FR" sz="1400" dirty="0">
                <a:solidFill>
                  <a:srgbClr val="000000"/>
                </a:solidFill>
              </a:rPr>
              <a:t>La commande </a:t>
            </a:r>
            <a:r>
              <a:rPr lang="fr-FR" sz="1400" b="1" dirty="0" err="1">
                <a:solidFill>
                  <a:srgbClr val="000000"/>
                </a:solidFill>
              </a:rPr>
              <a:t>debug</a:t>
            </a:r>
            <a:r>
              <a:rPr lang="fr-FR" sz="1400" dirty="0">
                <a:solidFill>
                  <a:srgbClr val="000000"/>
                </a:solidFill>
              </a:rPr>
              <a:t> d'IOS permet à l'administrateur d'afficher ces messages en temps réel pour analyse. </a:t>
            </a:r>
          </a:p>
          <a:p>
            <a:pPr marL="342900" indent="-342900" algn="l" rtl="0">
              <a:buFont typeface="Arial" panose="020B0604020202020204" pitchFamily="34" charset="0"/>
              <a:buChar char="•"/>
            </a:pPr>
            <a:r>
              <a:rPr lang="fr-FR" sz="1400" dirty="0">
                <a:solidFill>
                  <a:srgbClr val="000000"/>
                </a:solidFill>
              </a:rPr>
              <a:t>Toutes les commandes </a:t>
            </a:r>
            <a:r>
              <a:rPr lang="fr-FR" sz="1400" b="1" dirty="0" err="1">
                <a:solidFill>
                  <a:srgbClr val="000000"/>
                </a:solidFill>
              </a:rPr>
              <a:t>debug</a:t>
            </a:r>
            <a:r>
              <a:rPr lang="fr-FR" sz="1400" dirty="0">
                <a:solidFill>
                  <a:srgbClr val="000000"/>
                </a:solidFill>
              </a:rPr>
              <a:t> sont entrées en mode d'exécution privilégié. Le système Cisco IOS permet d'affiner les résultats de la commande </a:t>
            </a:r>
            <a:r>
              <a:rPr lang="fr-FR" sz="1400" b="1" dirty="0" err="1">
                <a:solidFill>
                  <a:srgbClr val="000000"/>
                </a:solidFill>
              </a:rPr>
              <a:t>debug</a:t>
            </a:r>
            <a:r>
              <a:rPr lang="fr-FR" sz="1400" dirty="0">
                <a:solidFill>
                  <a:srgbClr val="000000"/>
                </a:solidFill>
              </a:rPr>
              <a:t> et d'inclure uniquement les fonctionnalités ou sous-fonctionnalité pertinentes. Il est donc conseillé de n'utiliser les commandes </a:t>
            </a:r>
            <a:r>
              <a:rPr lang="fr-FR" sz="1400" b="1" dirty="0" err="1">
                <a:solidFill>
                  <a:srgbClr val="000000"/>
                </a:solidFill>
              </a:rPr>
              <a:t>debug</a:t>
            </a:r>
            <a:r>
              <a:rPr lang="fr-FR" sz="1400" dirty="0">
                <a:solidFill>
                  <a:srgbClr val="000000"/>
                </a:solidFill>
              </a:rPr>
              <a:t> que pour résoudre des problèmes spécifiques.</a:t>
            </a:r>
          </a:p>
          <a:p>
            <a:pPr marL="415985" lvl="1" indent="-342900" rtl="0">
              <a:buFont typeface="Arial" panose="020B0604020202020204" pitchFamily="34" charset="0"/>
              <a:buChar char="•"/>
            </a:pPr>
            <a:r>
              <a:rPr lang="fr-FR" dirty="0">
                <a:solidFill>
                  <a:srgbClr val="000000"/>
                </a:solidFill>
              </a:rPr>
              <a:t>Pour afficher une brève description des options de débogage, utilisez la commande </a:t>
            </a:r>
            <a:r>
              <a:rPr lang="fr-FR" b="1" dirty="0" err="1">
                <a:solidFill>
                  <a:srgbClr val="000000"/>
                </a:solidFill>
              </a:rPr>
              <a:t>debug</a:t>
            </a:r>
            <a:r>
              <a:rPr lang="fr-FR" b="1" dirty="0">
                <a:solidFill>
                  <a:srgbClr val="000000"/>
                </a:solidFill>
              </a:rPr>
              <a:t> ?</a:t>
            </a:r>
            <a:r>
              <a:rPr lang="fr-FR" dirty="0">
                <a:solidFill>
                  <a:srgbClr val="000000"/>
                </a:solidFill>
              </a:rPr>
              <a:t> en mode d'exécution privilégié, dans la ligne de commande.</a:t>
            </a:r>
          </a:p>
          <a:p>
            <a:pPr marL="415985" lvl="1" indent="-342900" rtl="0">
              <a:buFont typeface="Arial" panose="020B0604020202020204" pitchFamily="34" charset="0"/>
              <a:buChar char="•"/>
            </a:pPr>
            <a:r>
              <a:rPr lang="fr-FR" dirty="0">
                <a:solidFill>
                  <a:srgbClr val="000000"/>
                </a:solidFill>
              </a:rPr>
              <a:t>Pour désactiver une fonction de débogage spécifique, ajoutez le mot clé </a:t>
            </a:r>
            <a:r>
              <a:rPr lang="fr-FR" b="1" dirty="0">
                <a:solidFill>
                  <a:srgbClr val="000000"/>
                </a:solidFill>
              </a:rPr>
              <a:t>no</a:t>
            </a:r>
            <a:r>
              <a:rPr lang="fr-FR" dirty="0">
                <a:solidFill>
                  <a:srgbClr val="000000"/>
                </a:solidFill>
              </a:rPr>
              <a:t> devant la commande </a:t>
            </a:r>
            <a:r>
              <a:rPr lang="fr-FR" b="1" dirty="0" err="1">
                <a:solidFill>
                  <a:srgbClr val="000000"/>
                </a:solidFill>
              </a:rPr>
              <a:t>debug</a:t>
            </a:r>
            <a:r>
              <a:rPr lang="fr-FR" dirty="0">
                <a:solidFill>
                  <a:srgbClr val="000000"/>
                </a:solidFill>
              </a:rPr>
              <a:t> </a:t>
            </a:r>
          </a:p>
          <a:p>
            <a:pPr marL="415985" lvl="1" indent="-342900" rtl="0">
              <a:buFont typeface="Arial" panose="020B0604020202020204" pitchFamily="34" charset="0"/>
              <a:buChar char="•"/>
            </a:pPr>
            <a:r>
              <a:rPr lang="fr-FR" dirty="0">
                <a:solidFill>
                  <a:srgbClr val="000000"/>
                </a:solidFill>
              </a:rPr>
              <a:t>Sinon, vous pouvez entrer la forme </a:t>
            </a:r>
            <a:r>
              <a:rPr lang="fr-FR" b="1" dirty="0" err="1">
                <a:solidFill>
                  <a:srgbClr val="000000"/>
                </a:solidFill>
              </a:rPr>
              <a:t>undebug</a:t>
            </a:r>
            <a:r>
              <a:rPr lang="fr-FR" dirty="0">
                <a:solidFill>
                  <a:srgbClr val="000000"/>
                </a:solidFill>
              </a:rPr>
              <a:t> de la commande en mode d'exécution privilégié </a:t>
            </a:r>
          </a:p>
          <a:p>
            <a:pPr marL="415985" lvl="1" indent="-342900" rtl="0">
              <a:buFont typeface="Arial" panose="020B0604020202020204" pitchFamily="34" charset="0"/>
              <a:buChar char="•"/>
            </a:pPr>
            <a:r>
              <a:rPr lang="fr-FR" dirty="0">
                <a:solidFill>
                  <a:srgbClr val="FF0000"/>
                </a:solidFill>
              </a:rPr>
              <a:t>Pour désactiver toutes les commandes </a:t>
            </a:r>
            <a:r>
              <a:rPr lang="fr-FR" dirty="0" err="1">
                <a:solidFill>
                  <a:srgbClr val="FF0000"/>
                </a:solidFill>
              </a:rPr>
              <a:t>debug</a:t>
            </a:r>
            <a:r>
              <a:rPr lang="fr-FR" dirty="0">
                <a:solidFill>
                  <a:srgbClr val="FF0000"/>
                </a:solidFill>
              </a:rPr>
              <a:t> actives en une seule fois, utilisez la commande </a:t>
            </a:r>
            <a:r>
              <a:rPr lang="fr-FR" b="1" dirty="0" err="1">
                <a:solidFill>
                  <a:srgbClr val="FF0000"/>
                </a:solidFill>
              </a:rPr>
              <a:t>undebug</a:t>
            </a:r>
            <a:r>
              <a:rPr lang="fr-FR" b="1" dirty="0">
                <a:solidFill>
                  <a:srgbClr val="FF0000"/>
                </a:solidFill>
              </a:rPr>
              <a:t> all</a:t>
            </a:r>
            <a:r>
              <a:rPr lang="fr-FR" dirty="0">
                <a:solidFill>
                  <a:srgbClr val="000000"/>
                </a:solidFill>
              </a:rPr>
              <a:t> </a:t>
            </a:r>
          </a:p>
          <a:p>
            <a:pPr marL="342900" indent="-342900" algn="l" rtl="0">
              <a:buFont typeface="Arial" panose="020B0604020202020204" pitchFamily="34" charset="0"/>
              <a:buChar char="•"/>
            </a:pPr>
            <a:r>
              <a:rPr lang="fr-FR" sz="1400" b="1" dirty="0">
                <a:solidFill>
                  <a:srgbClr val="FF0000"/>
                </a:solidFill>
              </a:rPr>
              <a:t>Soyez prudents en utilisant certaines commandes </a:t>
            </a:r>
            <a:r>
              <a:rPr lang="fr-FR" sz="1400" b="1" dirty="0" err="1">
                <a:solidFill>
                  <a:srgbClr val="FF0000"/>
                </a:solidFill>
              </a:rPr>
              <a:t>debug</a:t>
            </a:r>
            <a:r>
              <a:rPr lang="fr-FR" sz="1400" b="1" dirty="0">
                <a:solidFill>
                  <a:srgbClr val="FF0000"/>
                </a:solidFill>
              </a:rPr>
              <a:t> , car elles peuvent générer une quantité substantielle de données et utiliser une grande partie des ressources du système</a:t>
            </a:r>
            <a:r>
              <a:rPr lang="fr-FR" sz="1400" dirty="0">
                <a:solidFill>
                  <a:srgbClr val="000000"/>
                </a:solidFill>
              </a:rPr>
              <a:t>. Le routeur doit afficher un grand nombre de messages </a:t>
            </a:r>
            <a:r>
              <a:rPr lang="fr-FR" sz="1400" b="1" dirty="0" err="1">
                <a:solidFill>
                  <a:srgbClr val="000000"/>
                </a:solidFill>
              </a:rPr>
              <a:t>debug</a:t>
            </a:r>
            <a:r>
              <a:rPr lang="fr-FR" sz="1400" dirty="0">
                <a:solidFill>
                  <a:srgbClr val="000000"/>
                </a:solidFill>
              </a:rPr>
              <a:t> et n'a pas suffisamment de puissance de traitement pour exécuter ses fonctions réseau, voire pour écouter les commandes et désactiver le débogage. </a:t>
            </a:r>
          </a:p>
        </p:txBody>
      </p:sp>
    </p:spTree>
    <p:extLst>
      <p:ext uri="{BB962C8B-B14F-4D97-AF65-F5344CB8AC3E}">
        <p14:creationId xmlns:p14="http://schemas.microsoft.com/office/powerpoint/2010/main" val="645133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Méthodologies de dépannage</a:t>
            </a:r>
            <a:r>
              <a:rPr lang="en-US" dirty="0"/>
              <a:t/>
            </a:r>
            <a:br>
              <a:rPr lang="en-US" dirty="0"/>
            </a:br>
            <a:r>
              <a:rPr lang="fr-FR" sz="2400"/>
              <a:t>La commande terminal monitor</a:t>
            </a:r>
          </a:p>
        </p:txBody>
      </p:sp>
      <p:sp>
        <p:nvSpPr>
          <p:cNvPr id="5" name="Content Placeholder 4">
            <a:extLst>
              <a:ext uri="{FF2B5EF4-FFF2-40B4-BE49-F238E27FC236}">
                <a16:creationId xmlns:a16="http://schemas.microsoft.com/office/drawing/2014/main" id="{67D403C5-B81D-431B-B2D2-68B008D495BC}"/>
              </a:ext>
            </a:extLst>
          </p:cNvPr>
          <p:cNvSpPr>
            <a:spLocks noGrp="1"/>
          </p:cNvSpPr>
          <p:nvPr>
            <p:ph idx="1"/>
          </p:nvPr>
        </p:nvSpPr>
        <p:spPr>
          <a:xfrm>
            <a:off x="474662" y="731837"/>
            <a:ext cx="3857193" cy="3689897"/>
          </a:xfrm>
        </p:spPr>
        <p:txBody>
          <a:bodyPr/>
          <a:lstStyle/>
          <a:p>
            <a:pPr marL="342900" indent="-342900" algn="l" rtl="0">
              <a:buFont typeface="Arial" panose="020B0604020202020204" pitchFamily="34" charset="0"/>
              <a:buChar char="•"/>
            </a:pPr>
            <a:r>
              <a:rPr lang="fr-FR" sz="1600" b="1">
                <a:solidFill>
                  <a:srgbClr val="000000"/>
                </a:solidFill>
              </a:rPr>
              <a:t>debug</a:t>
            </a:r>
            <a:r>
              <a:rPr lang="fr-FR" sz="1600">
                <a:solidFill>
                  <a:srgbClr val="000000"/>
                </a:solidFill>
              </a:rPr>
              <a:t> et certains autres messages IOS ne sont pas automatiquement affichés sur les connexions à distance. Ceci est dû au fait que les messages de journal ne peuvent pas être affichés sur les lignes vty. </a:t>
            </a:r>
          </a:p>
          <a:p>
            <a:pPr marL="342900" indent="-342900" algn="l" rtl="0">
              <a:buFont typeface="Arial" panose="020B0604020202020204" pitchFamily="34" charset="0"/>
              <a:buChar char="•"/>
            </a:pPr>
            <a:r>
              <a:rPr lang="fr-FR" sz="1600">
                <a:solidFill>
                  <a:srgbClr val="000000"/>
                </a:solidFill>
              </a:rPr>
              <a:t>Pour afficher les messages de journal sur un terminal (console virtuelle), utilisez la commande d'exécution privilégiée </a:t>
            </a:r>
            <a:r>
              <a:rPr lang="fr-FR" sz="1600" b="1">
                <a:solidFill>
                  <a:srgbClr val="000000"/>
                </a:solidFill>
              </a:rPr>
              <a:t>terminal monitor</a:t>
            </a:r>
            <a:r>
              <a:rPr lang="fr-FR" sz="1600">
                <a:solidFill>
                  <a:srgbClr val="000000"/>
                </a:solidFill>
              </a:rPr>
              <a:t>. Pour désactiver la journalisation des messages sur un terminal, utilisez la commande d'exécution privilégiée </a:t>
            </a:r>
            <a:r>
              <a:rPr lang="fr-FR" sz="1600" b="1">
                <a:solidFill>
                  <a:srgbClr val="000000"/>
                </a:solidFill>
              </a:rPr>
              <a:t>terminal no monitor</a:t>
            </a:r>
            <a:r>
              <a:rPr lang="fr-FR" sz="1600">
                <a:solidFill>
                  <a:srgbClr val="000000"/>
                </a:solidFill>
              </a:rPr>
              <a:t>.</a:t>
            </a:r>
          </a:p>
        </p:txBody>
      </p:sp>
      <p:pic>
        <p:nvPicPr>
          <p:cNvPr id="7" name="Picture 6">
            <a:extLst>
              <a:ext uri="{FF2B5EF4-FFF2-40B4-BE49-F238E27FC236}">
                <a16:creationId xmlns:a16="http://schemas.microsoft.com/office/drawing/2014/main" id="{B3CB0FC6-F496-4FA2-BA44-D4FC2FBF18F2}"/>
              </a:ext>
            </a:extLst>
          </p:cNvPr>
          <p:cNvPicPr>
            <a:picLocks noChangeAspect="1"/>
          </p:cNvPicPr>
          <p:nvPr/>
        </p:nvPicPr>
        <p:blipFill>
          <a:blip r:embed="rId3"/>
          <a:stretch>
            <a:fillRect/>
          </a:stretch>
        </p:blipFill>
        <p:spPr>
          <a:xfrm>
            <a:off x="4465061" y="715869"/>
            <a:ext cx="4204277" cy="1693666"/>
          </a:xfrm>
          <a:prstGeom prst="rect">
            <a:avLst/>
          </a:prstGeom>
        </p:spPr>
      </p:pic>
      <p:pic>
        <p:nvPicPr>
          <p:cNvPr id="6" name="Picture 5">
            <a:extLst>
              <a:ext uri="{FF2B5EF4-FFF2-40B4-BE49-F238E27FC236}">
                <a16:creationId xmlns:a16="http://schemas.microsoft.com/office/drawing/2014/main" id="{F40D03CD-3EBA-4C21-AC9F-01C7FA500418}"/>
              </a:ext>
            </a:extLst>
          </p:cNvPr>
          <p:cNvPicPr>
            <a:picLocks noChangeAspect="1"/>
          </p:cNvPicPr>
          <p:nvPr/>
        </p:nvPicPr>
        <p:blipFill>
          <a:blip r:embed="rId4"/>
          <a:stretch>
            <a:fillRect/>
          </a:stretch>
        </p:blipFill>
        <p:spPr>
          <a:xfrm>
            <a:off x="4465061" y="2428902"/>
            <a:ext cx="4204277" cy="2196785"/>
          </a:xfrm>
          <a:prstGeom prst="rect">
            <a:avLst/>
          </a:prstGeom>
        </p:spPr>
      </p:pic>
    </p:spTree>
    <p:extLst>
      <p:ext uri="{BB962C8B-B14F-4D97-AF65-F5344CB8AC3E}">
        <p14:creationId xmlns:p14="http://schemas.microsoft.com/office/powerpoint/2010/main" val="930386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fr-FR">
                <a:solidFill>
                  <a:schemeClr val="accent5">
                    <a:lumMod val="40000"/>
                    <a:lumOff val="60000"/>
                  </a:schemeClr>
                </a:solidFill>
              </a:rPr>
              <a:t>17.7 Scénarios de dépannage</a:t>
            </a:r>
          </a:p>
        </p:txBody>
      </p:sp>
    </p:spTree>
    <p:custDataLst>
      <p:tags r:id="rId1"/>
    </p:custDataLst>
    <p:extLst>
      <p:ext uri="{BB962C8B-B14F-4D97-AF65-F5344CB8AC3E}">
        <p14:creationId xmlns:p14="http://schemas.microsoft.com/office/powerpoint/2010/main" val="4177110979"/>
      </p:ext>
    </p:extLst>
  </p:cSld>
  <p:clrMapOvr>
    <a:masterClrMapping/>
  </p:clrMapOvr>
  <p:transition spd="slow">
    <p:wip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Scénarios de dépannage</a:t>
            </a:r>
            <a:r>
              <a:rPr lang="en-US" sz="1600" dirty="0"/>
              <a:t/>
            </a:r>
            <a:br>
              <a:rPr lang="en-US" sz="1600" dirty="0"/>
            </a:br>
            <a:r>
              <a:rPr lang="fr-FR" sz="2400"/>
              <a:t>Fonctionnement en duplex et problèmes d'incompatibilité</a:t>
            </a:r>
          </a:p>
        </p:txBody>
      </p:sp>
      <p:sp>
        <p:nvSpPr>
          <p:cNvPr id="4" name="Content Placeholder 3">
            <a:extLst>
              <a:ext uri="{FF2B5EF4-FFF2-40B4-BE49-F238E27FC236}">
                <a16:creationId xmlns:a16="http://schemas.microsoft.com/office/drawing/2014/main" id="{75F3AEFC-34C7-446B-AB27-8AE657AE5B78}"/>
              </a:ext>
            </a:extLst>
          </p:cNvPr>
          <p:cNvSpPr>
            <a:spLocks noGrp="1"/>
          </p:cNvSpPr>
          <p:nvPr>
            <p:ph idx="1"/>
          </p:nvPr>
        </p:nvSpPr>
        <p:spPr>
          <a:xfrm>
            <a:off x="474662" y="731837"/>
            <a:ext cx="8280057" cy="3689897"/>
          </a:xfrm>
        </p:spPr>
        <p:txBody>
          <a:bodyPr/>
          <a:lstStyle/>
          <a:p>
            <a:pPr marL="285750" indent="-285750" algn="l" rtl="0">
              <a:buFont typeface="Arial" panose="020B0604020202020204" pitchFamily="34" charset="0"/>
              <a:buChar char="•"/>
            </a:pPr>
            <a:r>
              <a:rPr lang="fr-FR" sz="1600">
                <a:solidFill>
                  <a:srgbClr val="000000"/>
                </a:solidFill>
              </a:rPr>
              <a:t>Les interfaces Ethernet d'interconnexion doivent fonctionner dans le même mode duplex pour obtenir les meilleures performances de communication et pour éviter l'inefficacité et la latence sur la liaison.</a:t>
            </a:r>
          </a:p>
          <a:p>
            <a:pPr marL="285750" indent="-285750" algn="l" rtl="0">
              <a:buFont typeface="Arial" panose="020B0604020202020204" pitchFamily="34" charset="0"/>
              <a:buChar char="•"/>
            </a:pPr>
            <a:r>
              <a:rPr lang="fr-FR" sz="1600">
                <a:solidFill>
                  <a:srgbClr val="000000"/>
                </a:solidFill>
              </a:rPr>
              <a:t>La fonction de négociation automatique Ethernet facilite la configuration, minimise les problèmes et maximise les performances de liaison entre deux liaisons Ethernet d'interconnexion. Les périphériques connectés annoncent d'abord les fonctionnalités qu'ils prennent en charge, puis choisissent le mode de performances le plus élevé pris en charge par les deux extrémités.</a:t>
            </a:r>
          </a:p>
          <a:p>
            <a:pPr marL="285750" indent="-285750" algn="l" rtl="0">
              <a:buFont typeface="Arial" panose="020B0604020202020204" pitchFamily="34" charset="0"/>
              <a:buChar char="•"/>
            </a:pPr>
            <a:r>
              <a:rPr lang="fr-FR" sz="1600">
                <a:solidFill>
                  <a:srgbClr val="000000"/>
                </a:solidFill>
              </a:rPr>
              <a:t>Si l'un des deux périphériques connectés fonctionne en duplex intégral et l'autre en mode semi-duplex, nous avons un conflit des paramètres duplex. Si la communication de données s'effectue malgré le conflit des paramètres duplex, les performances de liaison sont très faibles.</a:t>
            </a:r>
          </a:p>
          <a:p>
            <a:pPr marL="285750" indent="-285750" algn="l" rtl="0">
              <a:buFont typeface="Arial" panose="020B0604020202020204" pitchFamily="34" charset="0"/>
              <a:buChar char="•"/>
            </a:pPr>
            <a:r>
              <a:rPr lang="fr-FR" sz="1600">
                <a:solidFill>
                  <a:srgbClr val="000000"/>
                </a:solidFill>
              </a:rPr>
              <a:t>Les incompatibilités duplex sont généralement causées par une interface mal configurée ou dans de rares cas, par une négociation automatique échouée. Résoudre un conflit des paramètres duplex peut s'avérer ardu, car la communication entre les périphériques concernés s'établit sans problème.</a:t>
            </a: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566294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Méthodes de dépannage</a:t>
            </a:r>
            <a:r>
              <a:rPr lang="en-US" sz="1600" dirty="0"/>
              <a:t/>
            </a:r>
            <a:br>
              <a:rPr lang="en-US" sz="1600" dirty="0"/>
            </a:br>
            <a:r>
              <a:rPr lang="fr-FR" sz="2400"/>
              <a:t>Problèmes d'adressage IP sur périphériques IOS</a:t>
            </a:r>
          </a:p>
        </p:txBody>
      </p:sp>
      <p:sp>
        <p:nvSpPr>
          <p:cNvPr id="5" name="Content Placeholder 4">
            <a:extLst>
              <a:ext uri="{FF2B5EF4-FFF2-40B4-BE49-F238E27FC236}">
                <a16:creationId xmlns:a16="http://schemas.microsoft.com/office/drawing/2014/main" id="{4089B99F-CCB5-409E-A46F-AD649A1893BE}"/>
              </a:ext>
            </a:extLst>
          </p:cNvPr>
          <p:cNvSpPr>
            <a:spLocks noGrp="1"/>
          </p:cNvSpPr>
          <p:nvPr>
            <p:ph idx="1"/>
          </p:nvPr>
        </p:nvSpPr>
        <p:spPr>
          <a:xfrm>
            <a:off x="474662" y="731838"/>
            <a:ext cx="8280057" cy="1907598"/>
          </a:xfrm>
        </p:spPr>
        <p:txBody>
          <a:bodyPr/>
          <a:lstStyle/>
          <a:p>
            <a:pPr marL="342900" indent="-342900" algn="l" rtl="0">
              <a:buFont typeface="Arial" panose="020B0604020202020204" pitchFamily="34" charset="0"/>
              <a:buChar char="•"/>
            </a:pPr>
            <a:r>
              <a:rPr lang="fr-FR" sz="1400">
                <a:solidFill>
                  <a:srgbClr val="000000"/>
                </a:solidFill>
              </a:rPr>
              <a:t>Parmi les causes les plus courantes d'attribution IPv4 incorrecte, notons les erreurs d'attribution manuelle ou les problèmes DHCP.</a:t>
            </a:r>
          </a:p>
          <a:p>
            <a:pPr marL="342900" indent="-342900" algn="l" rtl="0">
              <a:buFont typeface="Arial" panose="020B0604020202020204" pitchFamily="34" charset="0"/>
              <a:buChar char="•"/>
            </a:pPr>
            <a:r>
              <a:rPr lang="fr-FR" sz="1400">
                <a:solidFill>
                  <a:srgbClr val="000000"/>
                </a:solidFill>
              </a:rPr>
              <a:t>Les administrateurs réseau doivent souvent affecter manuellement des adresses IP à des périphériques tels que des serveurs et des routeurs. Si une erreur est commise au moment de l'affectation, il y a de fortes chances que cela génère des problèmes de communication avec le périphérique.</a:t>
            </a:r>
          </a:p>
          <a:p>
            <a:pPr marL="342900" indent="-342900" algn="l" rtl="0">
              <a:buFont typeface="Arial" panose="020B0604020202020204" pitchFamily="34" charset="0"/>
              <a:buChar char="•"/>
            </a:pPr>
            <a:r>
              <a:rPr lang="fr-FR" sz="1400">
                <a:solidFill>
                  <a:srgbClr val="000000"/>
                </a:solidFill>
              </a:rPr>
              <a:t>Sur un équipement Cisco IOS, utilisez les commandes </a:t>
            </a:r>
            <a:r>
              <a:rPr lang="fr-FR" sz="1400" b="1">
                <a:solidFill>
                  <a:srgbClr val="000000"/>
                </a:solidFill>
              </a:rPr>
              <a:t>show ip interface</a:t>
            </a:r>
            <a:r>
              <a:rPr lang="fr-FR" sz="1400">
                <a:solidFill>
                  <a:srgbClr val="000000"/>
                </a:solidFill>
              </a:rPr>
              <a:t> ou </a:t>
            </a:r>
            <a:r>
              <a:rPr lang="fr-FR" sz="1400" b="1">
                <a:solidFill>
                  <a:srgbClr val="000000"/>
                </a:solidFill>
              </a:rPr>
              <a:t>show ip interface brief</a:t>
            </a:r>
            <a:r>
              <a:rPr lang="fr-FR" sz="1400">
                <a:solidFill>
                  <a:srgbClr val="000000"/>
                </a:solidFill>
              </a:rPr>
              <a:t> pour vérifier que les adresses IPv4 ont été attribuées aux interfaces réseau. Par exemple, l'émission de la commande </a:t>
            </a:r>
            <a:r>
              <a:rPr lang="fr-FR" sz="1400" b="1">
                <a:solidFill>
                  <a:srgbClr val="000000"/>
                </a:solidFill>
              </a:rPr>
              <a:t>show ip interfacebrief</a:t>
            </a:r>
            <a:r>
              <a:rPr lang="fr-FR" sz="1400">
                <a:solidFill>
                  <a:srgbClr val="000000"/>
                </a:solidFill>
              </a:rPr>
              <a:t> comme indiqué validerait l'état de l'interface sur R1.</a:t>
            </a:r>
          </a:p>
          <a:p>
            <a:pPr marL="342900" indent="-34290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id="{B1698732-E985-4F83-A567-32F90E36D49D}"/>
              </a:ext>
            </a:extLst>
          </p:cNvPr>
          <p:cNvPicPr>
            <a:picLocks noChangeAspect="1"/>
          </p:cNvPicPr>
          <p:nvPr/>
        </p:nvPicPr>
        <p:blipFill>
          <a:blip r:embed="rId3"/>
          <a:stretch>
            <a:fillRect/>
          </a:stretch>
        </p:blipFill>
        <p:spPr>
          <a:xfrm>
            <a:off x="1485727" y="2992132"/>
            <a:ext cx="6257925" cy="1933575"/>
          </a:xfrm>
          <a:prstGeom prst="rect">
            <a:avLst/>
          </a:prstGeom>
        </p:spPr>
      </p:pic>
    </p:spTree>
    <p:extLst>
      <p:ext uri="{BB962C8B-B14F-4D97-AF65-F5344CB8AC3E}">
        <p14:creationId xmlns:p14="http://schemas.microsoft.com/office/powerpoint/2010/main" val="3984769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Méthodes de dépannage</a:t>
            </a:r>
            <a:r>
              <a:rPr lang="en-US" sz="1600" dirty="0"/>
              <a:t/>
            </a:r>
            <a:br>
              <a:rPr lang="en-US" sz="1600" dirty="0"/>
            </a:br>
            <a:r>
              <a:rPr lang="fr-FR" sz="2400"/>
              <a:t>Problèmes d'adressage IP sur périphériques finaux</a:t>
            </a:r>
          </a:p>
        </p:txBody>
      </p:sp>
      <p:sp>
        <p:nvSpPr>
          <p:cNvPr id="4" name="Content Placeholder 3">
            <a:extLst>
              <a:ext uri="{FF2B5EF4-FFF2-40B4-BE49-F238E27FC236}">
                <a16:creationId xmlns:a16="http://schemas.microsoft.com/office/drawing/2014/main" id="{7ED07164-DA0A-44EF-A4C1-36A79B33BB69}"/>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fr-FR" sz="1500">
                <a:solidFill>
                  <a:srgbClr val="000000"/>
                </a:solidFill>
              </a:rPr>
              <a:t>Sous Windows, lorsque le périphérique ne parvient pas à contacter un serveur DHCP, Windows attribue automatiquement une adresse appartenant à la plage 169.254.0.0/16. Cette fonctionnalité s'appelle l'adressage IP privé automatique (APIPA). </a:t>
            </a:r>
          </a:p>
          <a:p>
            <a:pPr marL="342900" indent="-342900" algn="l" rtl="0">
              <a:buFont typeface="Arial" panose="020B0604020202020204" pitchFamily="34" charset="0"/>
              <a:buChar char="•"/>
            </a:pPr>
            <a:r>
              <a:rPr lang="fr-FR" sz="1500">
                <a:solidFill>
                  <a:srgbClr val="000000"/>
                </a:solidFill>
              </a:rPr>
              <a:t>Un ordinateur avec l'adresse APIPA il n'est généralement pas en mesure de communiquer avec d'autres périphériques du réseau, car il y a de fortes chances que ces périphériques n'appartiennent pas au réseau 169.254.0.0/16. </a:t>
            </a:r>
          </a:p>
          <a:p>
            <a:pPr marL="415985" lvl="1" indent="-342900" rtl="0">
              <a:buFont typeface="Arial" panose="020B0604020202020204" pitchFamily="34" charset="0"/>
              <a:buChar char="•"/>
            </a:pPr>
            <a:r>
              <a:rPr lang="fr-FR" b="1">
                <a:solidFill>
                  <a:srgbClr val="000000"/>
                </a:solidFill>
              </a:rPr>
              <a:t>Remarque</a:t>
            </a:r>
            <a:r>
              <a:rPr lang="fr-FR">
                <a:solidFill>
                  <a:srgbClr val="000000"/>
                </a:solidFill>
              </a:rPr>
              <a:t> : Les autres systèmes d'exploitation, tels que Linux et OS X, n'utilisent pas APIPA. </a:t>
            </a:r>
          </a:p>
          <a:p>
            <a:pPr marL="342900" indent="-342900" algn="l" rtl="0">
              <a:buFont typeface="Arial" panose="020B0604020202020204" pitchFamily="34" charset="0"/>
              <a:buChar char="•"/>
            </a:pPr>
            <a:r>
              <a:rPr lang="fr-FR" sz="1500">
                <a:solidFill>
                  <a:srgbClr val="000000"/>
                </a:solidFill>
              </a:rPr>
              <a:t>Si le périphérique n'est pas en mesure de communiquer avec le serveur DHCP, le serveur ne pourra pas attribuer d'adresse IPv4 au réseau requis et le périphérique ne pourra pas communiquer.</a:t>
            </a:r>
          </a:p>
          <a:p>
            <a:pPr marL="342900" indent="-342900" algn="l" rtl="0">
              <a:buFont typeface="Arial" panose="020B0604020202020204" pitchFamily="34" charset="0"/>
              <a:buChar char="•"/>
            </a:pPr>
            <a:r>
              <a:rPr lang="fr-FR" sz="1500">
                <a:solidFill>
                  <a:srgbClr val="000000"/>
                </a:solidFill>
              </a:rPr>
              <a:t>Utilisez la commande </a:t>
            </a:r>
            <a:r>
              <a:rPr lang="fr-FR" sz="1500" b="1">
                <a:solidFill>
                  <a:srgbClr val="000000"/>
                </a:solidFill>
              </a:rPr>
              <a:t>ipconfig </a:t>
            </a:r>
            <a:r>
              <a:rPr lang="fr-FR" sz="1500">
                <a:solidFill>
                  <a:srgbClr val="000000"/>
                </a:solidFill>
              </a:rPr>
              <a:t>pour vérifier l'adresse IP attribuée à un ordinateur Windows.</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68021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Méthodes de dépannage</a:t>
            </a:r>
            <a:r>
              <a:rPr lang="en-US" sz="1600" dirty="0"/>
              <a:t/>
            </a:r>
            <a:br>
              <a:rPr lang="en-US" sz="1600" dirty="0"/>
            </a:br>
            <a:r>
              <a:rPr lang="fr-FR" sz="2400"/>
              <a:t>Problèmes de passerelle par défaut</a:t>
            </a:r>
          </a:p>
        </p:txBody>
      </p:sp>
      <p:sp>
        <p:nvSpPr>
          <p:cNvPr id="4" name="Content Placeholder 3">
            <a:extLst>
              <a:ext uri="{FF2B5EF4-FFF2-40B4-BE49-F238E27FC236}">
                <a16:creationId xmlns:a16="http://schemas.microsoft.com/office/drawing/2014/main" id="{7ED07164-DA0A-44EF-A4C1-36A79B33BB69}"/>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fr-FR" sz="1500" dirty="0">
                <a:solidFill>
                  <a:srgbClr val="000000"/>
                </a:solidFill>
              </a:rPr>
              <a:t>La passerelle par défaut pour un appareil terminal est l'appareil de réseau le plus proche, appartenant au même réseau que l'appareil terminal, qui peut acheminer le trafic vers d'autres réseaux. </a:t>
            </a:r>
            <a:endParaRPr lang="fr-FR" sz="1500" dirty="0" smtClean="0">
              <a:solidFill>
                <a:srgbClr val="000000"/>
              </a:solidFill>
            </a:endParaRPr>
          </a:p>
          <a:p>
            <a:pPr marL="342900" indent="-342900" algn="l" rtl="0">
              <a:buFont typeface="Arial" panose="020B0604020202020204" pitchFamily="34" charset="0"/>
              <a:buChar char="•"/>
            </a:pPr>
            <a:r>
              <a:rPr lang="fr-FR" sz="1500" dirty="0" smtClean="0">
                <a:solidFill>
                  <a:srgbClr val="000000"/>
                </a:solidFill>
              </a:rPr>
              <a:t>Si </a:t>
            </a:r>
            <a:r>
              <a:rPr lang="fr-FR" sz="1500" dirty="0">
                <a:solidFill>
                  <a:srgbClr val="000000"/>
                </a:solidFill>
              </a:rPr>
              <a:t>un périphérique possède une adresse de passerelle par défaut incorrecte ou inexistante, il ne pourra pas communiquer avec les périphériques de réseaux distants. </a:t>
            </a:r>
          </a:p>
          <a:p>
            <a:pPr marL="342900" indent="-342900" algn="l" rtl="0">
              <a:buFont typeface="Arial" panose="020B0604020202020204" pitchFamily="34" charset="0"/>
              <a:buChar char="•"/>
            </a:pPr>
            <a:r>
              <a:rPr lang="fr-FR" sz="1500" dirty="0">
                <a:solidFill>
                  <a:srgbClr val="000000"/>
                </a:solidFill>
              </a:rPr>
              <a:t>Tout comme les problèmes IPv4, les problèmes de passerelle par défaut peuvent être liés à une mauvaise configuration (en cas d'attribution manuelle) ou à des problèmes DHCP (en cas d'attribution automatique).</a:t>
            </a:r>
          </a:p>
          <a:p>
            <a:pPr marL="342900" indent="-342900" algn="l" rtl="0">
              <a:buFont typeface="Arial" panose="020B0604020202020204" pitchFamily="34" charset="0"/>
              <a:buChar char="•"/>
            </a:pPr>
            <a:r>
              <a:rPr lang="fr-FR" sz="1500" dirty="0">
                <a:solidFill>
                  <a:srgbClr val="000000"/>
                </a:solidFill>
              </a:rPr>
              <a:t>Utilisez la commande </a:t>
            </a:r>
            <a:r>
              <a:rPr lang="fr-FR" sz="1500" b="1" dirty="0" err="1">
                <a:solidFill>
                  <a:srgbClr val="000000"/>
                </a:solidFill>
              </a:rPr>
              <a:t>ipconfig</a:t>
            </a:r>
            <a:r>
              <a:rPr lang="fr-FR" sz="1500" dirty="0">
                <a:solidFill>
                  <a:srgbClr val="000000"/>
                </a:solidFill>
              </a:rPr>
              <a:t> pour connaître la passerelle par défaut sur un ordinateur Windows.</a:t>
            </a:r>
          </a:p>
          <a:p>
            <a:pPr marL="342900" indent="-342900" algn="l" rtl="0">
              <a:buFont typeface="Arial" panose="020B0604020202020204" pitchFamily="34" charset="0"/>
              <a:buChar char="•"/>
            </a:pPr>
            <a:r>
              <a:rPr lang="fr-FR" sz="1500" dirty="0">
                <a:solidFill>
                  <a:srgbClr val="000000"/>
                </a:solidFill>
              </a:rPr>
              <a:t>Sur un routeur, utilisez la commande </a:t>
            </a:r>
            <a:r>
              <a:rPr lang="fr-FR" sz="1500" b="1" dirty="0">
                <a:solidFill>
                  <a:srgbClr val="000000"/>
                </a:solidFill>
              </a:rPr>
              <a:t>show </a:t>
            </a:r>
            <a:r>
              <a:rPr lang="fr-FR" sz="1500" b="1" dirty="0" err="1">
                <a:solidFill>
                  <a:srgbClr val="000000"/>
                </a:solidFill>
              </a:rPr>
              <a:t>ip</a:t>
            </a:r>
            <a:r>
              <a:rPr lang="fr-FR" sz="1500" b="1" dirty="0">
                <a:solidFill>
                  <a:srgbClr val="000000"/>
                </a:solidFill>
              </a:rPr>
              <a:t> route</a:t>
            </a:r>
            <a:r>
              <a:rPr lang="fr-FR" sz="1500" dirty="0">
                <a:solidFill>
                  <a:srgbClr val="000000"/>
                </a:solidFill>
              </a:rPr>
              <a:t> pour afficher la table de routage et vérifier que la passerelle par défaut, appelée « route par défaut », a été définie. Cette route est utilisée lorsque l'adresse de destination du paquet ne correspond à aucune autre route dans sa table de routage.</a:t>
            </a:r>
          </a:p>
          <a:p>
            <a:pPr marL="342900" indent="-34290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330017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Méthodes de dépannage</a:t>
            </a:r>
            <a:r>
              <a:rPr lang="en-US" sz="1600" dirty="0"/>
              <a:t/>
            </a:r>
            <a:br>
              <a:rPr lang="en-US" sz="1600" dirty="0"/>
            </a:br>
            <a:r>
              <a:rPr lang="fr-FR" sz="2400"/>
              <a:t>Dépannage des problèmes DNS</a:t>
            </a:r>
          </a:p>
        </p:txBody>
      </p:sp>
      <p:sp>
        <p:nvSpPr>
          <p:cNvPr id="5" name="Content Placeholder 4">
            <a:extLst>
              <a:ext uri="{FF2B5EF4-FFF2-40B4-BE49-F238E27FC236}">
                <a16:creationId xmlns:a16="http://schemas.microsoft.com/office/drawing/2014/main" id="{A0557B6B-70FF-4372-BD6F-76E2BCF4EBCC}"/>
              </a:ext>
            </a:extLst>
          </p:cNvPr>
          <p:cNvSpPr>
            <a:spLocks noGrp="1"/>
          </p:cNvSpPr>
          <p:nvPr>
            <p:ph idx="1"/>
          </p:nvPr>
        </p:nvSpPr>
        <p:spPr>
          <a:xfrm>
            <a:off x="474662" y="731836"/>
            <a:ext cx="8280057" cy="3689897"/>
          </a:xfrm>
        </p:spPr>
        <p:txBody>
          <a:bodyPr/>
          <a:lstStyle/>
          <a:p>
            <a:pPr marL="342900" indent="-342900" algn="l" rtl="0">
              <a:buFont typeface="Arial" panose="020B0604020202020204" pitchFamily="34" charset="0"/>
              <a:buChar char="•"/>
            </a:pPr>
            <a:r>
              <a:rPr lang="fr-FR" sz="1400">
                <a:solidFill>
                  <a:srgbClr val="000000"/>
                </a:solidFill>
              </a:rPr>
              <a:t>Il n'est pas rare qu'un utilisateur confonde le fonctionnement d'un lien Internet avec la disponibilité du service DNS. </a:t>
            </a:r>
          </a:p>
          <a:p>
            <a:pPr marL="342900" indent="-342900" algn="l" rtl="0">
              <a:buFont typeface="Arial" panose="020B0604020202020204" pitchFamily="34" charset="0"/>
              <a:buChar char="•"/>
            </a:pPr>
            <a:r>
              <a:rPr lang="fr-FR" sz="1400">
                <a:solidFill>
                  <a:srgbClr val="000000"/>
                </a:solidFill>
              </a:rPr>
              <a:t>Les adresses du serveur DNS peuvent être attribuées manuellement ou automatiquement.</a:t>
            </a:r>
          </a:p>
          <a:p>
            <a:pPr marL="342900" indent="-342900" algn="l" rtl="0">
              <a:buFont typeface="Arial" panose="020B0604020202020204" pitchFamily="34" charset="0"/>
              <a:buChar char="•"/>
            </a:pPr>
            <a:r>
              <a:rPr lang="fr-FR" sz="1400">
                <a:solidFill>
                  <a:srgbClr val="000000"/>
                </a:solidFill>
              </a:rPr>
              <a:t>Bien qu'il soit courant que les entreprises et les organisations gèrent leurs propres serveurs DNS, il y a toujours la possibilité d'utiliser n'importe quel serveur DNS accessible pour résoudre les noms. </a:t>
            </a:r>
          </a:p>
          <a:p>
            <a:pPr marL="342900" indent="-342900" algn="l" rtl="0">
              <a:buFont typeface="Arial" panose="020B0604020202020204" pitchFamily="34" charset="0"/>
              <a:buChar char="•"/>
            </a:pPr>
            <a:r>
              <a:rPr lang="fr-FR" sz="1400">
                <a:solidFill>
                  <a:srgbClr val="000000"/>
                </a:solidFill>
              </a:rPr>
              <a:t>Cisco offre OpenDNS qui fournit un service DNS sécurisé en filtrant le phishing et certains sites malveillants. Les adresses OpenDNS sont 208.67.222.222 et 208.67.220.220. Des fonctionnalités avancées telles que le filtrage et la sécurité du contenu Web sont disponibles pour les familles et les entreprises.</a:t>
            </a:r>
          </a:p>
          <a:p>
            <a:pPr marL="342900" indent="-342900" algn="l" rtl="0">
              <a:buFont typeface="Arial" panose="020B0604020202020204" pitchFamily="34" charset="0"/>
              <a:buChar char="•"/>
            </a:pPr>
            <a:r>
              <a:rPr lang="fr-FR" sz="1400">
                <a:solidFill>
                  <a:srgbClr val="000000"/>
                </a:solidFill>
              </a:rPr>
              <a:t>Utilisez la commande </a:t>
            </a:r>
            <a:r>
              <a:rPr lang="fr-FR" sz="1400" b="1">
                <a:solidFill>
                  <a:srgbClr val="000000"/>
                </a:solidFill>
              </a:rPr>
              <a:t>ipconfig /all</a:t>
            </a:r>
            <a:r>
              <a:rPr lang="fr-FR" sz="1400">
                <a:solidFill>
                  <a:srgbClr val="000000"/>
                </a:solidFill>
              </a:rPr>
              <a:t>, comme indiqué pour vérifier quel serveur DNS est utilisé par l'ordinateur Windows.</a:t>
            </a:r>
          </a:p>
          <a:p>
            <a:pPr marL="342900" indent="-342900" algn="l" rtl="0">
              <a:buFont typeface="Arial" panose="020B0604020202020204" pitchFamily="34" charset="0"/>
              <a:buChar char="•"/>
            </a:pPr>
            <a:r>
              <a:rPr lang="fr-FR" sz="1400">
                <a:solidFill>
                  <a:srgbClr val="000000"/>
                </a:solidFill>
              </a:rPr>
              <a:t>La commande </a:t>
            </a:r>
            <a:r>
              <a:rPr lang="fr-FR" sz="1400" b="1">
                <a:solidFill>
                  <a:srgbClr val="000000"/>
                </a:solidFill>
              </a:rPr>
              <a:t>nslookup</a:t>
            </a:r>
            <a:r>
              <a:rPr lang="fr-FR" sz="1400">
                <a:solidFill>
                  <a:srgbClr val="000000"/>
                </a:solidFill>
              </a:rPr>
              <a:t> est un autre outil de dépannage DNS utile pour les ordinateurs. La commande </a:t>
            </a:r>
            <a:r>
              <a:rPr lang="fr-FR" sz="1400" b="1">
                <a:solidFill>
                  <a:srgbClr val="000000"/>
                </a:solidFill>
              </a:rPr>
              <a:t>nslookup</a:t>
            </a:r>
            <a:r>
              <a:rPr lang="fr-FR" sz="1400">
                <a:solidFill>
                  <a:srgbClr val="000000"/>
                </a:solidFill>
              </a:rPr>
              <a:t> permet à l'utilisateur de lancer manuellement des requêtes DNS et d'analyser la réponse DNS. </a:t>
            </a:r>
          </a:p>
        </p:txBody>
      </p:sp>
    </p:spTree>
    <p:extLst>
      <p:ext uri="{BB962C8B-B14F-4D97-AF65-F5344CB8AC3E}">
        <p14:creationId xmlns:p14="http://schemas.microsoft.com/office/powerpoint/2010/main" val="170874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37766" y="341313"/>
            <a:ext cx="8345488" cy="3368538"/>
          </a:xfrm>
        </p:spPr>
        <p:txBody>
          <a:bodyPr/>
          <a:lstStyle/>
          <a:p>
            <a:r>
              <a:rPr lang="fr-FR" dirty="0" smtClean="0"/>
              <a:t>Exemple serveur d’entreprise et Dns distant </a:t>
            </a:r>
            <a:endParaRPr lang="fr-FR" dirty="0"/>
          </a:p>
        </p:txBody>
      </p:sp>
    </p:spTree>
    <p:extLst>
      <p:ext uri="{BB962C8B-B14F-4D97-AF65-F5344CB8AC3E}">
        <p14:creationId xmlns:p14="http://schemas.microsoft.com/office/powerpoint/2010/main" val="931829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fr-FR" sz="1400">
                <a:latin typeface="Arial" charset="0"/>
              </a:rPr>
              <a:t>Module pratique et questionnaire</a:t>
            </a:r>
            <a:r>
              <a:rPr lang="en-US" dirty="0">
                <a:latin typeface="Arial" charset="0"/>
              </a:rPr>
              <a:t/>
            </a:r>
            <a:br>
              <a:rPr lang="en-US" dirty="0">
                <a:latin typeface="Arial" charset="0"/>
              </a:rPr>
            </a:br>
            <a:r>
              <a:rPr lang="fr-FR">
                <a:latin typeface="Arial" charset="0"/>
              </a:rPr>
              <a:t>Qu'est-ce que j'ai appris dans ce module?</a:t>
            </a:r>
          </a:p>
        </p:txBody>
      </p:sp>
      <p:sp>
        <p:nvSpPr>
          <p:cNvPr id="2" name="Content Placeholder 1">
            <a:extLst>
              <a:ext uri="{FF2B5EF4-FFF2-40B4-BE49-F238E27FC236}">
                <a16:creationId xmlns:a16="http://schemas.microsoft.com/office/drawing/2014/main" id="{D185451E-51C4-4742-A12C-36D438BBB8D1}"/>
              </a:ext>
            </a:extLst>
          </p:cNvPr>
          <p:cNvSpPr>
            <a:spLocks noGrp="1"/>
          </p:cNvSpPr>
          <p:nvPr>
            <p:ph idx="1"/>
          </p:nvPr>
        </p:nvSpPr>
        <p:spPr>
          <a:xfrm>
            <a:off x="145357" y="687724"/>
            <a:ext cx="8853286" cy="4155319"/>
          </a:xfrm>
        </p:spPr>
        <p:txBody>
          <a:bodyPr/>
          <a:lstStyle/>
          <a:p>
            <a:pPr rtl="0">
              <a:spcBef>
                <a:spcPts val="0"/>
              </a:spcBef>
              <a:spcAft>
                <a:spcPts val="0"/>
              </a:spcAft>
              <a:buFont typeface="Arial" panose="020B0604020202020204" pitchFamily="34" charset="0"/>
              <a:buChar char="•"/>
            </a:pPr>
            <a:r>
              <a:rPr lang="fr-FR" sz="1600"/>
              <a:t>Les facteurs à prendre en compte lors de la sélection de périphériques réseau pour un petit réseau sont le coût, la vitesse et les types de ports/interfaces, l'évolutivité et les fonctionnalités et services du système d'exploitation. </a:t>
            </a:r>
          </a:p>
          <a:p>
            <a:pPr rtl="0">
              <a:spcBef>
                <a:spcPts val="0"/>
              </a:spcBef>
              <a:spcAft>
                <a:spcPts val="0"/>
              </a:spcAft>
              <a:buFont typeface="Arial" panose="020B0604020202020204" pitchFamily="34" charset="0"/>
              <a:buChar char="•"/>
            </a:pPr>
            <a:r>
              <a:rPr lang="fr-FR" sz="1600"/>
              <a:t>Lors de la mise en œuvre d'un réseau, créez un schéma d'adressage IP et utilisez-le sur des périphériques, des serveurs et des périphériques et des périphériques intermédiaires. </a:t>
            </a:r>
          </a:p>
          <a:p>
            <a:pPr rtl="0">
              <a:spcBef>
                <a:spcPts val="0"/>
              </a:spcBef>
              <a:spcAft>
                <a:spcPts val="0"/>
              </a:spcAft>
              <a:buFont typeface="Arial" panose="020B0604020202020204" pitchFamily="34" charset="0"/>
              <a:buChar char="•"/>
            </a:pPr>
            <a:r>
              <a:rPr lang="fr-FR" sz="1600"/>
              <a:t>La redondance peut être réalisée par l'installation d'équipements en double, mais elle peut aussi être réalisée par la fourniture de liaisons réseau en double pour les zones critiques. </a:t>
            </a:r>
          </a:p>
          <a:p>
            <a:pPr rtl="0">
              <a:spcBef>
                <a:spcPts val="0"/>
              </a:spcBef>
              <a:spcAft>
                <a:spcPts val="0"/>
              </a:spcAft>
              <a:buFont typeface="Arial" panose="020B0604020202020204" pitchFamily="34" charset="0"/>
              <a:buChar char="•"/>
            </a:pPr>
            <a:r>
              <a:rPr lang="fr-FR" sz="1600"/>
              <a:t>Les routeurs et les commutateurs d'un petit réseau doivent être configurés pour prendre en charge le trafic en temps réel, tel que la voix et la vidéo, de manière appropriée par rapport aux autres trafics de données. </a:t>
            </a:r>
          </a:p>
          <a:p>
            <a:pPr rtl="0">
              <a:spcBef>
                <a:spcPts val="0"/>
              </a:spcBef>
              <a:spcAft>
                <a:spcPts val="0"/>
              </a:spcAft>
              <a:buFont typeface="Arial" panose="020B0604020202020204" pitchFamily="34" charset="0"/>
              <a:buChar char="•"/>
            </a:pPr>
            <a:r>
              <a:rPr lang="fr-FR" sz="1600"/>
              <a:t>Il existe deux types de programmes ou processus logiciels permettant d'accéder au réseau: les applications de réseau et les services de couche application</a:t>
            </a:r>
          </a:p>
          <a:p>
            <a:pPr rtl="0">
              <a:spcBef>
                <a:spcPts val="0"/>
              </a:spcBef>
              <a:spcAft>
                <a:spcPts val="0"/>
              </a:spcAft>
              <a:buFont typeface="Arial" panose="020B0604020202020204" pitchFamily="34" charset="0"/>
              <a:buChar char="•"/>
            </a:pPr>
            <a:r>
              <a:rPr lang="fr-FR" sz="1600"/>
              <a:t>Pour mettre à l'échelle un réseau, plusieurs éléments sont requis : documentation réseau, inventaire des périphériques, budget et analyse du trafic. </a:t>
            </a:r>
          </a:p>
          <a:p>
            <a:pPr rtl="0">
              <a:spcBef>
                <a:spcPts val="0"/>
              </a:spcBef>
              <a:spcAft>
                <a:spcPts val="0"/>
              </a:spcAft>
              <a:buFont typeface="Arial" panose="020B0604020202020204" pitchFamily="34" charset="0"/>
              <a:buChar char="•"/>
            </a:pPr>
            <a:r>
              <a:rPr lang="fr-FR" sz="1600"/>
              <a:t>La commande ping est le moyen le plus efficace de tester rapidement la connectivité de couche 3 entre une adresse IP source et de destination. </a:t>
            </a:r>
          </a:p>
          <a:p>
            <a:pPr rtl="0">
              <a:spcBef>
                <a:spcPts val="0"/>
              </a:spcBef>
              <a:spcAft>
                <a:spcPts val="0"/>
              </a:spcAft>
              <a:buFont typeface="Arial" panose="020B0604020202020204" pitchFamily="34" charset="0"/>
              <a:buChar char="•"/>
            </a:pPr>
            <a:r>
              <a:rPr lang="fr-FR" sz="1600"/>
              <a:t>Le Cisco IOS offre un mode « étendu » de la commande ping qui permet à l'utilisateur de créer des types spéciaux de pings en ajustant les paramètres liés à l'opération de commande. </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172223064"/>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Attaques réseau</a:t>
            </a:r>
            <a:r>
              <a:rPr lang="en-US" dirty="0"/>
              <a:t/>
            </a:r>
            <a:br>
              <a:rPr lang="en-US" dirty="0"/>
            </a:br>
            <a:r>
              <a:rPr lang="fr-FR" sz="2400"/>
              <a:t>Types de logiciels malveillants</a:t>
            </a:r>
          </a:p>
        </p:txBody>
      </p:sp>
      <p:sp>
        <p:nvSpPr>
          <p:cNvPr id="7" name="Content Placeholder 6">
            <a:extLst>
              <a:ext uri="{FF2B5EF4-FFF2-40B4-BE49-F238E27FC236}">
                <a16:creationId xmlns:a16="http://schemas.microsoft.com/office/drawing/2014/main" id="{92ACB52D-A827-B043-A26A-2C368D806F8E}"/>
              </a:ext>
            </a:extLst>
          </p:cNvPr>
          <p:cNvSpPr>
            <a:spLocks noGrp="1"/>
          </p:cNvSpPr>
          <p:nvPr>
            <p:ph idx="1"/>
          </p:nvPr>
        </p:nvSpPr>
        <p:spPr>
          <a:xfrm>
            <a:off x="304800" y="763736"/>
            <a:ext cx="8449919" cy="3657998"/>
          </a:xfrm>
        </p:spPr>
        <p:txBody>
          <a:bodyPr/>
          <a:lstStyle/>
          <a:p>
            <a:pPr marL="0" indent="0" algn="l" rtl="0"/>
            <a:r>
              <a:rPr lang="fr-FR" sz="1400" b="1" dirty="0">
                <a:solidFill>
                  <a:srgbClr val="FF0000"/>
                </a:solidFill>
              </a:rPr>
              <a:t>Malware est l'abréviation de logiciel malveillant</a:t>
            </a:r>
            <a:r>
              <a:rPr lang="fr-FR" sz="1400" b="1" dirty="0">
                <a:solidFill>
                  <a:srgbClr val="000000"/>
                </a:solidFill>
              </a:rPr>
              <a:t>. </a:t>
            </a:r>
            <a:endParaRPr lang="fr-FR" sz="1400" b="1" dirty="0" smtClean="0">
              <a:solidFill>
                <a:srgbClr val="000000"/>
              </a:solidFill>
            </a:endParaRPr>
          </a:p>
          <a:p>
            <a:pPr marL="0" indent="0" algn="l" rtl="0"/>
            <a:r>
              <a:rPr lang="fr-FR" sz="1400" dirty="0" smtClean="0">
                <a:solidFill>
                  <a:srgbClr val="000000"/>
                </a:solidFill>
              </a:rPr>
              <a:t>Il </a:t>
            </a:r>
            <a:r>
              <a:rPr lang="fr-FR" sz="1400" dirty="0">
                <a:solidFill>
                  <a:srgbClr val="000000"/>
                </a:solidFill>
              </a:rPr>
              <a:t>s'agit d'un code ou d'un logiciel spécifiquement conçu pour endommager, perturber, voler ou infliger une action "mauvaise" ou illégitime sur des données, des hôtes ou des réseaux. Voici les types de logiciels malveillants :</a:t>
            </a:r>
          </a:p>
          <a:p>
            <a:pPr marL="415985" lvl="1" indent="-342900" rtl="0">
              <a:buFont typeface="Arial" panose="020B0604020202020204" pitchFamily="34" charset="0"/>
              <a:buChar char="•"/>
            </a:pPr>
            <a:r>
              <a:rPr lang="fr-FR" b="1" dirty="0">
                <a:solidFill>
                  <a:srgbClr val="000000"/>
                </a:solidFill>
              </a:rPr>
              <a:t>Virus - </a:t>
            </a:r>
            <a:r>
              <a:rPr lang="fr-FR" dirty="0">
                <a:solidFill>
                  <a:srgbClr val="000000"/>
                </a:solidFill>
              </a:rPr>
              <a:t>Un virus informatique est un type de logiciel malveillant qui se propage en insérant une copie de lui-même dans un autre programme et en en faisant partie. Il se transmet ainsi d'un ordinateur à un autre.</a:t>
            </a:r>
            <a:r>
              <a:rPr lang="fr-FR" b="1" dirty="0">
                <a:solidFill>
                  <a:srgbClr val="000000"/>
                </a:solidFill>
              </a:rPr>
              <a:t> </a:t>
            </a:r>
          </a:p>
          <a:p>
            <a:pPr marL="415985" lvl="1" indent="-342900" rtl="0">
              <a:buFont typeface="Arial" panose="020B0604020202020204" pitchFamily="34" charset="0"/>
              <a:buChar char="•"/>
            </a:pPr>
            <a:r>
              <a:rPr lang="fr-FR" b="1" dirty="0">
                <a:solidFill>
                  <a:srgbClr val="000000"/>
                </a:solidFill>
              </a:rPr>
              <a:t>Vers </a:t>
            </a:r>
            <a:r>
              <a:rPr lang="fr-FR" b="1" dirty="0" smtClean="0">
                <a:solidFill>
                  <a:srgbClr val="000000"/>
                </a:solidFill>
              </a:rPr>
              <a:t>-</a:t>
            </a:r>
            <a:r>
              <a:rPr lang="fr-FR" dirty="0" smtClean="0">
                <a:solidFill>
                  <a:srgbClr val="000000"/>
                </a:solidFill>
              </a:rPr>
              <a:t> </a:t>
            </a:r>
            <a:r>
              <a:rPr lang="fr-FR" dirty="0">
                <a:solidFill>
                  <a:srgbClr val="000000"/>
                </a:solidFill>
              </a:rPr>
              <a:t>Contrairement aux virus, qui nécessitent la diffusion d'un fichier hôte infecté, les vers sont des logiciels autonomes et ne requièrent pas de programme d'accueil ou d'intervention humaine pour se propager.</a:t>
            </a:r>
            <a:r>
              <a:rPr lang="fr-FR" b="1" dirty="0">
                <a:solidFill>
                  <a:srgbClr val="000000"/>
                </a:solidFill>
              </a:rPr>
              <a:t> </a:t>
            </a:r>
          </a:p>
          <a:p>
            <a:pPr marL="415985" lvl="1" indent="-342900" rtl="0">
              <a:buFont typeface="Arial" panose="020B0604020202020204" pitchFamily="34" charset="0"/>
              <a:buChar char="•"/>
            </a:pPr>
            <a:r>
              <a:rPr lang="fr-FR" b="1" dirty="0">
                <a:solidFill>
                  <a:srgbClr val="000000"/>
                </a:solidFill>
              </a:rPr>
              <a:t>Chevaux de Troie - </a:t>
            </a:r>
            <a:r>
              <a:rPr lang="fr-FR" dirty="0">
                <a:solidFill>
                  <a:srgbClr val="000000"/>
                </a:solidFill>
              </a:rPr>
              <a:t>Il s'agit d'un logiciel nuisible qui semble légitime. Contrairement aux virus et aux vers, les chevaux de Troie ne se reproduisent pas en infectant d'autres fichiers. Ils se répliquent. Les chevaux de Troie doivent se propager par le biais d'une interaction avec l'utilisateur, par exemple en ouvrant une pièce jointe à un courriel ou en téléchargeant et en exécutant un fichier sur l'internet.</a:t>
            </a:r>
          </a:p>
          <a:p>
            <a:pPr marL="342900" indent="-342900" algn="l">
              <a:buFont typeface="Arial" panose="020B0604020202020204" pitchFamily="34" charset="0"/>
              <a:buChar char="•"/>
            </a:pPr>
            <a:endParaRPr lang="en-US" sz="1200" dirty="0">
              <a:solidFill>
                <a:srgbClr val="000000"/>
              </a:solidFill>
            </a:endParaRPr>
          </a:p>
        </p:txBody>
      </p:sp>
    </p:spTree>
    <p:extLst>
      <p:ext uri="{BB962C8B-B14F-4D97-AF65-F5344CB8AC3E}">
        <p14:creationId xmlns:p14="http://schemas.microsoft.com/office/powerpoint/2010/main" val="3636315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fr-FR" sz="1400">
                <a:latin typeface="Arial" charset="0"/>
              </a:rPr>
              <a:t>Pratique du module et quiz</a:t>
            </a:r>
            <a:r>
              <a:rPr lang="en-US" dirty="0">
                <a:latin typeface="Arial" charset="0"/>
              </a:rPr>
              <a:t/>
            </a:r>
            <a:br>
              <a:rPr lang="en-US" dirty="0">
                <a:latin typeface="Arial" charset="0"/>
              </a:rPr>
            </a:br>
            <a:r>
              <a:rPr lang="fr-FR">
                <a:latin typeface="Arial" charset="0"/>
              </a:rPr>
              <a:t>Qu'est-ce que j'ai appris dans ce module (suite) ? </a:t>
            </a:r>
          </a:p>
        </p:txBody>
      </p:sp>
      <p:sp>
        <p:nvSpPr>
          <p:cNvPr id="2" name="Content Placeholder 1">
            <a:extLst>
              <a:ext uri="{FF2B5EF4-FFF2-40B4-BE49-F238E27FC236}">
                <a16:creationId xmlns:a16="http://schemas.microsoft.com/office/drawing/2014/main" id="{D185451E-51C4-4742-A12C-36D438BBB8D1}"/>
              </a:ext>
            </a:extLst>
          </p:cNvPr>
          <p:cNvSpPr>
            <a:spLocks noGrp="1"/>
          </p:cNvSpPr>
          <p:nvPr>
            <p:ph idx="1"/>
          </p:nvPr>
        </p:nvSpPr>
        <p:spPr/>
        <p:txBody>
          <a:bodyPr/>
          <a:lstStyle/>
          <a:p>
            <a:pPr rtl="0">
              <a:spcBef>
                <a:spcPts val="0"/>
              </a:spcBef>
              <a:spcAft>
                <a:spcPts val="0"/>
              </a:spcAft>
              <a:buFont typeface="Arial" panose="020B0604020202020204" pitchFamily="34" charset="0"/>
              <a:buChar char="•"/>
            </a:pPr>
            <a:r>
              <a:rPr lang="fr-FR" sz="1600"/>
              <a:t>Cette commande renvoie une liste des sauts effectués par un paquet acheminé à travers un réseau. </a:t>
            </a:r>
          </a:p>
          <a:p>
            <a:pPr rtl="0">
              <a:spcBef>
                <a:spcPts val="0"/>
              </a:spcBef>
              <a:spcAft>
                <a:spcPts val="0"/>
              </a:spcAft>
              <a:buFont typeface="Arial" panose="020B0604020202020204" pitchFamily="34" charset="0"/>
              <a:buChar char="•"/>
            </a:pPr>
            <a:r>
              <a:rPr lang="fr-FR" sz="1600"/>
              <a:t>Il existe également une commande traceroute étendue. Il permet à l'administrateur d'ajuster les paramètres liés à l'opération de commande. </a:t>
            </a:r>
          </a:p>
          <a:p>
            <a:pPr rtl="0">
              <a:spcBef>
                <a:spcPts val="0"/>
              </a:spcBef>
              <a:spcAft>
                <a:spcPts val="0"/>
              </a:spcAft>
              <a:buFont typeface="Arial" panose="020B0604020202020204" pitchFamily="34" charset="0"/>
              <a:buChar char="•"/>
            </a:pPr>
            <a:r>
              <a:rPr lang="fr-FR" sz="1600"/>
              <a:t>Les administrateurs réseau visualisent les informations d'adressage IP (adresse, masque, routeur et DNS) sur un hôte Windows en émettant la commande ipconfig. Les autres commandes nécessaires sont </a:t>
            </a:r>
            <a:r>
              <a:rPr lang="fr-FR" sz="1600" b="1"/>
              <a:t>ipconfig /all</a:t>
            </a:r>
            <a:r>
              <a:rPr lang="fr-FR" sz="1600"/>
              <a:t>, </a:t>
            </a:r>
            <a:r>
              <a:rPr lang="fr-FR" sz="1600" b="1"/>
              <a:t>ipconfig /release</a:t>
            </a:r>
            <a:r>
              <a:rPr lang="fr-FR" sz="1600"/>
              <a:t>et </a:t>
            </a:r>
            <a:r>
              <a:rPr lang="fr-FR" sz="1600" b="1"/>
              <a:t>ipconfig /renew</a:t>
            </a:r>
            <a:r>
              <a:rPr lang="fr-FR" sz="1600"/>
              <a:t>, et </a:t>
            </a:r>
            <a:r>
              <a:rPr lang="fr-FR" sz="1600" b="1"/>
              <a:t>ipconfig /displaydns</a:t>
            </a:r>
            <a:r>
              <a:rPr lang="fr-FR" sz="1600"/>
              <a:t>. </a:t>
            </a:r>
          </a:p>
          <a:p>
            <a:pPr rtl="0">
              <a:spcBef>
                <a:spcPts val="0"/>
              </a:spcBef>
              <a:spcAft>
                <a:spcPts val="0"/>
              </a:spcAft>
              <a:buFont typeface="Arial" panose="020B0604020202020204" pitchFamily="34" charset="0"/>
              <a:buChar char="•"/>
            </a:pPr>
            <a:r>
              <a:rPr lang="fr-FR" sz="1600"/>
              <a:t>La vérification des paramètres IP à l'aide de l'interface graphique sur une machine Linux diffère en fonction de la distribution Linux (distribution) et de l'interface de bureau. Les commandes nécessaires sont ifconfig et ip address. </a:t>
            </a:r>
          </a:p>
          <a:p>
            <a:pPr rtl="0">
              <a:spcBef>
                <a:spcPts val="0"/>
              </a:spcBef>
              <a:spcAft>
                <a:spcPts val="0"/>
              </a:spcAft>
              <a:buFont typeface="Arial" panose="020B0604020202020204" pitchFamily="34" charset="0"/>
              <a:buChar char="•"/>
            </a:pPr>
            <a:r>
              <a:rPr lang="fr-FR" sz="1600"/>
              <a:t>Dans l'interface graphique d'un hôte Mac, ouvrez Préférences réseau &gt; Avancé pour obtenir les informations d'adressage IP. Les autres commandes d'adressage IP pour Mac sont ifconfig, et networksetup -listallnetworkservices et networksetup -getinfo &lt;network service&gt;. </a:t>
            </a:r>
          </a:p>
          <a:p>
            <a:pPr rtl="0">
              <a:spcBef>
                <a:spcPts val="0"/>
              </a:spcBef>
              <a:spcAft>
                <a:spcPts val="0"/>
              </a:spcAft>
              <a:buFont typeface="Arial" panose="020B0604020202020204" pitchFamily="34" charset="0"/>
              <a:buChar char="•"/>
            </a:pPr>
            <a:r>
              <a:rPr lang="fr-FR" sz="1600"/>
              <a:t>La commande </a:t>
            </a:r>
            <a:r>
              <a:rPr lang="fr-FR" sz="1600" b="1"/>
              <a:t>arp</a:t>
            </a:r>
            <a:r>
              <a:rPr lang="fr-FR" sz="1600"/>
              <a:t> est exécutée à partir de l'invite de commande Windows, Linux ou Mac. La commande liste tous les périphériques actuellement dans le cache ARP de l'hôte, ce qui comprend l'adresse IPv4, l'adresse physique et le type d'adressage (statique/dynamique) pour chaque périphérique. </a:t>
            </a:r>
          </a:p>
          <a:p>
            <a:pPr rtl="0">
              <a:spcBef>
                <a:spcPts val="0"/>
              </a:spcBef>
              <a:spcAft>
                <a:spcPts val="0"/>
              </a:spcAft>
              <a:buFont typeface="Arial" panose="020B0604020202020204" pitchFamily="34" charset="0"/>
              <a:buChar char="•"/>
            </a:pPr>
            <a:r>
              <a:rPr lang="fr-FR" sz="1600"/>
              <a:t>La commande </a:t>
            </a:r>
            <a:r>
              <a:rPr lang="fr-FR" sz="1600" b="1"/>
              <a:t>arp -a</a:t>
            </a:r>
            <a:r>
              <a:rPr lang="fr-FR" sz="1600"/>
              <a:t> affiche l'adresse IP connue et la liaison d'adresse MAC. </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1170587594"/>
      </p:ext>
    </p:extLst>
  </p:cSld>
  <p:clrMapOvr>
    <a:masterClrMapping/>
  </p:clrMapOvr>
  <p:transition spd="slow">
    <p:wip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fr-FR" sz="1400">
                <a:latin typeface="Arial" charset="0"/>
              </a:rPr>
              <a:t>Pratique du module et quiz</a:t>
            </a:r>
            <a:r>
              <a:rPr lang="en-US" dirty="0">
                <a:latin typeface="Arial" charset="0"/>
              </a:rPr>
              <a:t/>
            </a:r>
            <a:br>
              <a:rPr lang="en-US" dirty="0">
                <a:latin typeface="Arial" charset="0"/>
              </a:rPr>
            </a:br>
            <a:r>
              <a:rPr lang="fr-FR">
                <a:latin typeface="Arial" charset="0"/>
              </a:rPr>
              <a:t>Qu'est-ce que j'ai appris dans ce module (suite) ? </a:t>
            </a:r>
          </a:p>
        </p:txBody>
      </p:sp>
      <p:sp>
        <p:nvSpPr>
          <p:cNvPr id="2" name="Content Placeholder 1">
            <a:extLst>
              <a:ext uri="{FF2B5EF4-FFF2-40B4-BE49-F238E27FC236}">
                <a16:creationId xmlns:a16="http://schemas.microsoft.com/office/drawing/2014/main" id="{D185451E-51C4-4742-A12C-36D438BBB8D1}"/>
              </a:ext>
            </a:extLst>
          </p:cNvPr>
          <p:cNvSpPr>
            <a:spLocks noGrp="1"/>
          </p:cNvSpPr>
          <p:nvPr>
            <p:ph idx="1"/>
          </p:nvPr>
        </p:nvSpPr>
        <p:spPr>
          <a:xfrm>
            <a:off x="144065" y="687724"/>
            <a:ext cx="9066610" cy="4155319"/>
          </a:xfrm>
        </p:spPr>
        <p:txBody>
          <a:bodyPr/>
          <a:lstStyle/>
          <a:p>
            <a:pPr rtl="0">
              <a:spcBef>
                <a:spcPts val="0"/>
              </a:spcBef>
              <a:spcAft>
                <a:spcPts val="0"/>
              </a:spcAft>
              <a:buFont typeface="Arial" panose="020B0604020202020204" pitchFamily="34" charset="0"/>
              <a:buChar char="•"/>
            </a:pPr>
            <a:r>
              <a:rPr lang="fr-FR" sz="1450"/>
              <a:t>Les commandes show courantes sont </a:t>
            </a:r>
            <a:r>
              <a:rPr lang="fr-FR" sz="1450" b="1"/>
              <a:t>show running-config</a:t>
            </a:r>
            <a:r>
              <a:rPr lang="fr-FR" sz="1450"/>
              <a:t>, </a:t>
            </a:r>
            <a:r>
              <a:rPr lang="fr-FR" sz="1450" b="1"/>
              <a:t>show interfaces</a:t>
            </a:r>
            <a:r>
              <a:rPr lang="fr-FR" sz="1450"/>
              <a:t>, </a:t>
            </a:r>
            <a:r>
              <a:rPr lang="fr-FR" sz="1450" b="1"/>
              <a:t>show ip address</a:t>
            </a:r>
            <a:r>
              <a:rPr lang="fr-FR" sz="1450"/>
              <a:t>, </a:t>
            </a:r>
            <a:r>
              <a:rPr lang="fr-FR" sz="1450" b="1"/>
              <a:t>show arp</a:t>
            </a:r>
            <a:r>
              <a:rPr lang="fr-FR" sz="1450"/>
              <a:t>, </a:t>
            </a:r>
            <a:r>
              <a:rPr lang="fr-FR" sz="1450" b="1"/>
              <a:t>show ip route</a:t>
            </a:r>
            <a:r>
              <a:rPr lang="fr-FR" sz="1450"/>
              <a:t>, </a:t>
            </a:r>
            <a:r>
              <a:rPr lang="fr-FR" sz="1450" b="1"/>
              <a:t>show protocols</a:t>
            </a:r>
            <a:r>
              <a:rPr lang="fr-FR" sz="1450"/>
              <a:t>et </a:t>
            </a:r>
            <a:r>
              <a:rPr lang="fr-FR" sz="1450" b="1"/>
              <a:t>show version</a:t>
            </a:r>
            <a:r>
              <a:rPr lang="fr-FR" sz="1450"/>
              <a:t>. La commande </a:t>
            </a:r>
            <a:r>
              <a:rPr lang="fr-FR" sz="1450" b="1"/>
              <a:t>show cdp neighbor </a:t>
            </a:r>
            <a:r>
              <a:rPr lang="fr-FR" sz="1450"/>
              <a:t> fournit les informations suivantes sur chaque voisin CDP: identifiants de périphérique, liste d'adresses, identifiant de port, liste des capacités et plate-forme. </a:t>
            </a:r>
          </a:p>
          <a:p>
            <a:pPr rtl="0">
              <a:spcBef>
                <a:spcPts val="0"/>
              </a:spcBef>
              <a:spcAft>
                <a:spcPts val="0"/>
              </a:spcAft>
              <a:buFont typeface="Arial" panose="020B0604020202020204" pitchFamily="34" charset="0"/>
              <a:buChar char="•"/>
            </a:pPr>
            <a:r>
              <a:rPr lang="fr-FR" sz="1450"/>
              <a:t>La commande </a:t>
            </a:r>
            <a:r>
              <a:rPr lang="fr-FR" sz="1450" b="1"/>
              <a:t>show cdp neighbors detail</a:t>
            </a:r>
            <a:r>
              <a:rPr lang="fr-FR" sz="1450"/>
              <a:t> permet de déterminer si l'un des voisins CDP présente une erreur de configuration IP. </a:t>
            </a:r>
          </a:p>
          <a:p>
            <a:pPr rtl="0">
              <a:spcBef>
                <a:spcPts val="0"/>
              </a:spcBef>
              <a:spcAft>
                <a:spcPts val="0"/>
              </a:spcAft>
              <a:buFont typeface="Arial" panose="020B0604020202020204" pitchFamily="34" charset="0"/>
              <a:buChar char="•"/>
            </a:pPr>
            <a:r>
              <a:rPr lang="fr-FR" sz="1450"/>
              <a:t>Le résultat de la commande </a:t>
            </a:r>
            <a:r>
              <a:rPr lang="fr-FR" sz="1450" b="1"/>
              <a:t>show ip interface brief</a:t>
            </a:r>
            <a:r>
              <a:rPr lang="fr-FR" sz="1450"/>
              <a:t> affiche toutes les interfaces du routeur, l'adresse IP attribuée à chaque interface et, le cas échéant, l'état opérationnel de l'interface.</a:t>
            </a:r>
          </a:p>
          <a:p>
            <a:pPr rtl="0">
              <a:spcBef>
                <a:spcPts val="0"/>
              </a:spcBef>
              <a:spcAft>
                <a:spcPts val="0"/>
              </a:spcAft>
              <a:buFont typeface="Arial" panose="020B0604020202020204" pitchFamily="34" charset="0"/>
              <a:buChar char="•"/>
            </a:pPr>
            <a:r>
              <a:rPr lang="fr-FR" sz="1450"/>
              <a:t>Les six étapes de base pour le dépannage Étape 1. Identifier le problème Étape 2. Établir une théorie sur les causes probables Étape 3. Tester la théorie en vue de déterminer la cause Étape 4. Établir un plan d'action pour résoudre le problème et implémenter la solution. Étape 5. Vérifier la solution et mettre en œuvre des mesures préventives. Étape 6. Documenter les constats, les actions et les résultats</a:t>
            </a:r>
          </a:p>
          <a:p>
            <a:pPr rtl="0">
              <a:spcBef>
                <a:spcPts val="0"/>
              </a:spcBef>
              <a:spcAft>
                <a:spcPts val="0"/>
              </a:spcAft>
              <a:buFont typeface="Arial" panose="020B0604020202020204" pitchFamily="34" charset="0"/>
              <a:buChar char="•"/>
            </a:pPr>
            <a:r>
              <a:rPr lang="fr-FR" sz="1450"/>
              <a:t>Lorsqu'un problème nécessite la décision d'un responsable ou une certaine expertise, ou lorsque le technicien ne dispose pas des droits d'accès réseau requis, le problème doit être transféré à qui de droit. </a:t>
            </a:r>
          </a:p>
          <a:p>
            <a:pPr rtl="0">
              <a:spcBef>
                <a:spcPts val="0"/>
              </a:spcBef>
              <a:spcAft>
                <a:spcPts val="0"/>
              </a:spcAft>
              <a:buFont typeface="Arial" panose="020B0604020202020204" pitchFamily="34" charset="0"/>
              <a:buChar char="•"/>
            </a:pPr>
            <a:r>
              <a:rPr lang="fr-FR" sz="1450"/>
              <a:t>Les processus, protocoles, mécanismes et événements OS génèrent des messages pour communiquer leur état. La commande debug d'IOS permet à l'administrateur d'afficher ces messages en temps réel pour analyse. </a:t>
            </a:r>
          </a:p>
          <a:p>
            <a:pPr rtl="0">
              <a:spcBef>
                <a:spcPts val="0"/>
              </a:spcBef>
              <a:spcAft>
                <a:spcPts val="0"/>
              </a:spcAft>
              <a:buFont typeface="Arial" panose="020B0604020202020204" pitchFamily="34" charset="0"/>
              <a:buChar char="•"/>
            </a:pPr>
            <a:r>
              <a:rPr lang="fr-FR" sz="1450"/>
              <a:t>Pour afficher les messages de journal sur un terminal (console virtuelle), utilisez la commande d'exécution privilégiée terminal monitor.</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487222724"/>
      </p:ext>
    </p:extLst>
  </p:cSld>
  <p:clrMapOvr>
    <a:masterClrMapping/>
  </p:clrMapOvr>
  <p:transition spd="slow">
    <p:wip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rtl="0" eaLnBrk="1" hangingPunct="1"/>
            <a:r>
              <a:rPr lang="fr-FR" sz="1400">
                <a:latin typeface="Arial" charset="0"/>
              </a:rPr>
              <a:t>Module 17: Construire un petit réseau</a:t>
            </a:r>
            <a:r>
              <a:rPr lang="en-US" dirty="0">
                <a:latin typeface="Arial" charset="0"/>
              </a:rPr>
              <a:t/>
            </a:r>
            <a:br>
              <a:rPr lang="en-US" dirty="0">
                <a:latin typeface="Arial" charset="0"/>
              </a:rPr>
            </a:br>
            <a:r>
              <a:rPr lang="fr-FR">
                <a:latin typeface="Arial" charset="0"/>
              </a:rPr>
              <a:t>Nouveaux termes et commandes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144065" y="798944"/>
            <a:ext cx="4427935" cy="4155319"/>
          </a:xfrm>
        </p:spPr>
        <p:txBody>
          <a:bodyPr/>
          <a:lstStyle/>
          <a:p>
            <a:pPr rtl="0">
              <a:buFont typeface="Arial" panose="020B0604020202020204" pitchFamily="34" charset="0"/>
              <a:buChar char="•"/>
            </a:pPr>
            <a:r>
              <a:rPr lang="fr-FR" sz="1400"/>
              <a:t>applications réseau</a:t>
            </a:r>
          </a:p>
          <a:p>
            <a:pPr rtl="0">
              <a:buFont typeface="Arial" panose="020B0604020202020204" pitchFamily="34" charset="0"/>
              <a:buChar char="•"/>
            </a:pPr>
            <a:r>
              <a:rPr lang="fr-FR" sz="1400"/>
              <a:t>Services de la couche application</a:t>
            </a:r>
          </a:p>
          <a:p>
            <a:pPr rtl="0">
              <a:buFont typeface="Arial" panose="020B0604020202020204" pitchFamily="34" charset="0"/>
              <a:buChar char="•"/>
            </a:pPr>
            <a:r>
              <a:rPr lang="fr-FR" sz="1400"/>
              <a:t>extended ping</a:t>
            </a:r>
          </a:p>
          <a:p>
            <a:pPr rtl="0">
              <a:buFont typeface="Arial" panose="020B0604020202020204" pitchFamily="34" charset="0"/>
              <a:buChar char="•"/>
            </a:pPr>
            <a:r>
              <a:rPr lang="fr-FR" sz="1400"/>
              <a:t>extended traceroute</a:t>
            </a:r>
          </a:p>
          <a:p>
            <a:pPr rtl="0">
              <a:buFont typeface="Arial" panose="020B0604020202020204" pitchFamily="34" charset="0"/>
              <a:buChar char="•"/>
            </a:pPr>
            <a:r>
              <a:rPr lang="fr-FR" sz="1400"/>
              <a:t>Performances de référence du réseau</a:t>
            </a:r>
          </a:p>
          <a:p>
            <a:pPr rtl="0">
              <a:buFont typeface="Arial" panose="020B0604020202020204" pitchFamily="34" charset="0"/>
              <a:buChar char="•"/>
            </a:pPr>
            <a:r>
              <a:rPr lang="fr-FR" sz="1400" b="1"/>
              <a:t>ifconfig</a:t>
            </a:r>
          </a:p>
          <a:p>
            <a:pPr rtl="0">
              <a:buFont typeface="Arial" panose="020B0604020202020204" pitchFamily="34" charset="0"/>
              <a:buChar char="•"/>
            </a:pPr>
            <a:r>
              <a:rPr lang="fr-FR" sz="1400" b="1"/>
              <a:t>netsh interface ip supprimer arpcache</a:t>
            </a:r>
          </a:p>
          <a:p>
            <a:pPr rtl="0">
              <a:buFont typeface="Arial" panose="020B0604020202020204" pitchFamily="34" charset="0"/>
              <a:buChar char="•"/>
            </a:pPr>
            <a:r>
              <a:rPr lang="fr-FR" sz="1400"/>
              <a:t>La méthode scientifique</a:t>
            </a:r>
          </a:p>
          <a:p>
            <a:pPr rtl="0">
              <a:buFont typeface="Arial" panose="020B0604020202020204" pitchFamily="34" charset="0"/>
              <a:buChar char="•"/>
            </a:pPr>
            <a:r>
              <a:rPr lang="fr-FR" sz="1400" b="1"/>
              <a:t>déboguer</a:t>
            </a:r>
          </a:p>
          <a:p>
            <a:pPr rtl="0">
              <a:buFont typeface="Arial" panose="020B0604020202020204" pitchFamily="34" charset="0"/>
              <a:buChar char="•"/>
            </a:pPr>
            <a:r>
              <a:rPr lang="fr-FR" sz="1400" b="1"/>
              <a:t>terminal monitor</a:t>
            </a:r>
          </a:p>
          <a:p>
            <a:endParaRPr lang="en-US" sz="1400" dirty="0"/>
          </a:p>
          <a:p>
            <a:endParaRPr lang="en-US" sz="1400" dirty="0"/>
          </a:p>
        </p:txBody>
      </p:sp>
    </p:spTree>
    <p:custDataLst>
      <p:tags r:id="rId1"/>
    </p:custDataLst>
    <p:extLst>
      <p:ext uri="{BB962C8B-B14F-4D97-AF65-F5344CB8AC3E}">
        <p14:creationId xmlns:p14="http://schemas.microsoft.com/office/powerpoint/2010/main" val="3261461395"/>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2800" dirty="0" smtClean="0"/>
              <a:t/>
            </a:r>
            <a:br>
              <a:rPr lang="fr-FR" sz="2800" dirty="0" smtClean="0"/>
            </a:br>
            <a:r>
              <a:rPr lang="fr-FR" sz="2800" dirty="0" smtClean="0"/>
              <a:t>Attaques </a:t>
            </a:r>
            <a:r>
              <a:rPr lang="fr-FR" sz="2800" dirty="0"/>
              <a:t>réseaux</a:t>
            </a:r>
            <a:r>
              <a:rPr lang="en-US" sz="4800" dirty="0"/>
              <a:t/>
            </a:r>
            <a:br>
              <a:rPr lang="en-US" sz="4800" dirty="0"/>
            </a:br>
            <a:endParaRPr lang="fr-FR" sz="4000" dirty="0"/>
          </a:p>
        </p:txBody>
      </p:sp>
      <p:sp>
        <p:nvSpPr>
          <p:cNvPr id="4" name="Content Placeholder 3">
            <a:extLst>
              <a:ext uri="{FF2B5EF4-FFF2-40B4-BE49-F238E27FC236}">
                <a16:creationId xmlns:a16="http://schemas.microsoft.com/office/drawing/2014/main" id="{E067B553-BAE5-144D-9EB3-2483E33A15F5}"/>
              </a:ext>
            </a:extLst>
          </p:cNvPr>
          <p:cNvSpPr>
            <a:spLocks noGrp="1"/>
          </p:cNvSpPr>
          <p:nvPr>
            <p:ph idx="1"/>
          </p:nvPr>
        </p:nvSpPr>
        <p:spPr>
          <a:xfrm>
            <a:off x="474662" y="763736"/>
            <a:ext cx="8280057" cy="3657998"/>
          </a:xfrm>
        </p:spPr>
        <p:txBody>
          <a:bodyPr/>
          <a:lstStyle/>
          <a:p>
            <a:pPr marL="0" indent="0" algn="l" rtl="0"/>
            <a:r>
              <a:rPr lang="fr-FR" sz="1600" dirty="0">
                <a:solidFill>
                  <a:srgbClr val="000000"/>
                </a:solidFill>
              </a:rPr>
              <a:t>En plus des attaques de programmes malveillants, les réseaux peuvent également être la proie de différentes attaques de réseau. </a:t>
            </a:r>
            <a:endParaRPr lang="fr-FR" sz="1600" dirty="0" smtClean="0">
              <a:solidFill>
                <a:srgbClr val="000000"/>
              </a:solidFill>
            </a:endParaRPr>
          </a:p>
          <a:p>
            <a:pPr marL="0" indent="0" algn="l" rtl="0"/>
            <a:r>
              <a:rPr lang="fr-FR" sz="1600" dirty="0" smtClean="0">
                <a:solidFill>
                  <a:srgbClr val="000000"/>
                </a:solidFill>
              </a:rPr>
              <a:t>Les </a:t>
            </a:r>
            <a:r>
              <a:rPr lang="fr-FR" sz="1600" dirty="0">
                <a:solidFill>
                  <a:srgbClr val="000000"/>
                </a:solidFill>
              </a:rPr>
              <a:t>attaques de réseau peuvent être classées en trois catégories principales :</a:t>
            </a:r>
          </a:p>
          <a:p>
            <a:pPr marL="415985" lvl="1" indent="-342900" rtl="0">
              <a:buFont typeface="Arial" panose="020B0604020202020204" pitchFamily="34" charset="0"/>
              <a:buChar char="•"/>
            </a:pPr>
            <a:r>
              <a:rPr lang="fr-FR" b="1" dirty="0">
                <a:solidFill>
                  <a:srgbClr val="000000"/>
                </a:solidFill>
              </a:rPr>
              <a:t>Attaques de reconnaissance </a:t>
            </a:r>
            <a:r>
              <a:rPr lang="fr-FR" dirty="0">
                <a:solidFill>
                  <a:srgbClr val="000000"/>
                </a:solidFill>
              </a:rPr>
              <a:t>- Découverte et cartographie des systèmes, services ou vulnérabilités.</a:t>
            </a:r>
          </a:p>
          <a:p>
            <a:pPr marL="415985" lvl="1" indent="-342900" rtl="0">
              <a:buFont typeface="Arial" panose="020B0604020202020204" pitchFamily="34" charset="0"/>
              <a:buChar char="•"/>
            </a:pPr>
            <a:r>
              <a:rPr lang="fr-FR" b="1" dirty="0">
                <a:solidFill>
                  <a:srgbClr val="000000"/>
                </a:solidFill>
              </a:rPr>
              <a:t>Attaques d'accès </a:t>
            </a:r>
            <a:r>
              <a:rPr lang="fr-FR" dirty="0">
                <a:solidFill>
                  <a:srgbClr val="000000"/>
                </a:solidFill>
              </a:rPr>
              <a:t>- Manipulation non autorisée de données, d'accès au système ou de privilèges d'utilisateur.</a:t>
            </a:r>
          </a:p>
          <a:p>
            <a:pPr marL="415985" lvl="1" indent="-342900" rtl="0">
              <a:buFont typeface="Arial" panose="020B0604020202020204" pitchFamily="34" charset="0"/>
              <a:buChar char="•"/>
            </a:pPr>
            <a:r>
              <a:rPr lang="fr-FR" b="1" dirty="0">
                <a:solidFill>
                  <a:srgbClr val="000000"/>
                </a:solidFill>
              </a:rPr>
              <a:t>Déni de service </a:t>
            </a:r>
            <a:r>
              <a:rPr lang="fr-FR" dirty="0">
                <a:solidFill>
                  <a:srgbClr val="000000"/>
                </a:solidFill>
              </a:rPr>
              <a:t>- Désactivation ou corruption de réseaux, de systèmes ou de services.</a:t>
            </a:r>
          </a:p>
          <a:p>
            <a:pPr marL="0" indent="0" algn="l"/>
            <a:endParaRPr lang="en-US" sz="1600" dirty="0">
              <a:solidFill>
                <a:srgbClr val="000000"/>
              </a:solidFill>
            </a:endParaRPr>
          </a:p>
        </p:txBody>
      </p:sp>
    </p:spTree>
    <p:extLst>
      <p:ext uri="{BB962C8B-B14F-4D97-AF65-F5344CB8AC3E}">
        <p14:creationId xmlns:p14="http://schemas.microsoft.com/office/powerpoint/2010/main" val="1577862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5724</TotalTime>
  <Words>7751</Words>
  <Application>Microsoft Office PowerPoint</Application>
  <PresentationFormat>Affichage à l'écran (16:9)</PresentationFormat>
  <Paragraphs>865</Paragraphs>
  <Slides>82</Slides>
  <Notes>82</Notes>
  <HiddenSlides>1</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82</vt:i4>
      </vt:variant>
    </vt:vector>
  </HeadingPairs>
  <TitlesOfParts>
    <vt:vector size="90" baseType="lpstr">
      <vt:lpstr>ＭＳ Ｐゴシック</vt:lpstr>
      <vt:lpstr>Arial</vt:lpstr>
      <vt:lpstr>Calibri</vt:lpstr>
      <vt:lpstr>CiscoSans</vt:lpstr>
      <vt:lpstr>CiscoSans ExtraLight</vt:lpstr>
      <vt:lpstr>CiscoSans Thin</vt:lpstr>
      <vt:lpstr>Wingdings</vt:lpstr>
      <vt:lpstr>Default Theme</vt:lpstr>
      <vt:lpstr>Module 16 : Fondamentaux de la sécurité des réseaux</vt:lpstr>
      <vt:lpstr>Objectifs de ce module</vt:lpstr>
      <vt:lpstr>16.1 Menaces et vulnérabilités de la sécurité</vt:lpstr>
      <vt:lpstr>Menaces et vulnérabilités de la sécurité Types de menaces</vt:lpstr>
      <vt:lpstr>Menaces et vulnérabilités de la sécurité Types de vulnérabilités</vt:lpstr>
      <vt:lpstr>Menaces et vulnérabilités de la sécurité Sécurité physique</vt:lpstr>
      <vt:lpstr>16.2 Attaques réseau</vt:lpstr>
      <vt:lpstr>Attaques réseau Types de logiciels malveillants</vt:lpstr>
      <vt:lpstr> Attaques réseaux </vt:lpstr>
      <vt:lpstr>Attaques réseaux Attaques de reconnaissance</vt:lpstr>
      <vt:lpstr>Attaques réseau Attaques par accèss</vt:lpstr>
      <vt:lpstr>Attaques réseaux Attaques par déni de service</vt:lpstr>
      <vt:lpstr>16.3 Atténuation des attaques de réseaux</vt:lpstr>
      <vt:lpstr>Atténuation des attaques de réseaux L'approche de la défense en profondeur</vt:lpstr>
      <vt:lpstr>Atténuation des attaques de réseaux Conserver les sauvegardes</vt:lpstr>
      <vt:lpstr>Atténuation des attaques de réseaux Mise à niveau, mise à jour et correctif</vt:lpstr>
      <vt:lpstr>Atténuation des attaques de réseaux Authentification, autorisation et comptabilité</vt:lpstr>
      <vt:lpstr>Atténuation des attaques de réseaux Pare-feu</vt:lpstr>
      <vt:lpstr>Atténuation des attaques de réseaux Types de Pare-feu</vt:lpstr>
      <vt:lpstr>Atténuation des attaques de réseaux Sécurité des points d'extrémité</vt:lpstr>
      <vt:lpstr>16.4 – Sécurité de périphérique</vt:lpstr>
      <vt:lpstr>Sécurité de périphérique Cisco AutoSecure</vt:lpstr>
      <vt:lpstr>Sécurité de périphérique Mots de passe</vt:lpstr>
      <vt:lpstr>Sécurité de périphérique Sécurité des mots de passe supplémentaires</vt:lpstr>
      <vt:lpstr>Sécurité de périphérique Activation de SSH</vt:lpstr>
      <vt:lpstr>Sécurité de périphérique Activation de SSH et autre </vt:lpstr>
      <vt:lpstr>Sécurité de périphérique Désactiver les services inutilisés</vt:lpstr>
      <vt:lpstr>Module pratique et questionnaire Qu'est-ce que j'ai appris dans ce module?</vt:lpstr>
      <vt:lpstr>Module pratique et questionnaire Qu'est-ce que j'ai appris dans ce module? (Suite)</vt:lpstr>
      <vt:lpstr>Module pratique et questionnaire Qu'est-ce que j'ai appris dans ce module? (Suite)</vt:lpstr>
      <vt:lpstr>Module 16: Network Security Fundamentals New Terms and Commands</vt:lpstr>
      <vt:lpstr>Module 17 : Construire un petit réseau</vt:lpstr>
      <vt:lpstr>Objectifs du module</vt:lpstr>
      <vt:lpstr>17.1 Périphériques d'un petit réseau</vt:lpstr>
      <vt:lpstr>Périphériques d'un petit réseau Topologies de petits réseaux</vt:lpstr>
      <vt:lpstr>Périphériques d'un petit réseau Sélection des périphériques dans un petit réseau</vt:lpstr>
      <vt:lpstr>Périphériques d'un petit réseau Adressage IP pour un petit réseau</vt:lpstr>
      <vt:lpstr>Périphériques d'un petit réseau Redondance dans un petit réseau</vt:lpstr>
      <vt:lpstr>Périphériques d'un petit réseau Gestion du trafic</vt:lpstr>
      <vt:lpstr>17.2 – Applications et protocoles des réseaux de petite taille</vt:lpstr>
      <vt:lpstr>Applications et protocoles des réseaux de petite taille Applications courantes</vt:lpstr>
      <vt:lpstr>Applications et protocoles des réseaux de petite taille Applications courantes</vt:lpstr>
      <vt:lpstr>Applications et protocoles des réseaux de petite taille Applications courantes</vt:lpstr>
      <vt:lpstr>Applications et protocoles des réseaux de petite taille Applications voix et vidéo</vt:lpstr>
      <vt:lpstr>17.3 - Évolution vers de plus grands réseaux</vt:lpstr>
      <vt:lpstr>Évolution vers de plus grands réseaux  Croissance des réseaux de petite taille</vt:lpstr>
      <vt:lpstr>Évolution vers de plus grands réseaux  Analyse de protocoles</vt:lpstr>
      <vt:lpstr>Évolution vers de plus grands réseaux  Utilisation du réseau par employés</vt:lpstr>
      <vt:lpstr>17.4 Vérifiez la connectivité</vt:lpstr>
      <vt:lpstr>Vérifier la connectivité Vérifier la connectivité avec Ping</vt:lpstr>
      <vt:lpstr>Vérifier la connectivité Vérifier la connectivité avec Ping (suite) </vt:lpstr>
      <vt:lpstr>Vérifier la connectivité Ping étendu</vt:lpstr>
      <vt:lpstr>Vérifier la connectivité Vérifier la connectivité avec Traceroute</vt:lpstr>
      <vt:lpstr>Vérifier la connectivité Vérifier la connectivité avec Traceroute (suite) </vt:lpstr>
      <vt:lpstr>Vérifier la connectivité Vérifier la connectivité avec Traceroute (suite) </vt:lpstr>
      <vt:lpstr>Vérifier la connectivité Traceroute étendue</vt:lpstr>
      <vt:lpstr>Vérifier la connectivité Traceroute étendue</vt:lpstr>
      <vt:lpstr>Vérifier la connectivité Base du réseau</vt:lpstr>
      <vt:lpstr>17.5 Commandes d'hôte et IOS</vt:lpstr>
      <vt:lpstr>Commandes hôte et IOS Configuration IP sur un hôte Windows</vt:lpstr>
      <vt:lpstr>Commandes hôte et IOS Configuration IP sur un hôte Linux</vt:lpstr>
      <vt:lpstr>Commandes hôte et IOSConfiguration IP sur un hôte macOS</vt:lpstr>
      <vt:lpstr>Commandes d'hôte et IOS La commande arp</vt:lpstr>
      <vt:lpstr>Commandes de l'hôte et de l'IOS Révision des commandes de l'émission commune</vt:lpstr>
      <vt:lpstr>Commandes de l'hôte et de l'IOS La commande show cdp neighbors</vt:lpstr>
      <vt:lpstr>Commandes hôtes et IOS La commande show ip interface brief</vt:lpstr>
      <vt:lpstr>17.6 – Méthodologie de dépannage</vt:lpstr>
      <vt:lpstr>Méthodes de dépannage de base</vt:lpstr>
      <vt:lpstr>Méthodes de dépannage Résoudre ou transférer?</vt:lpstr>
      <vt:lpstr>Dépannage Méthodologies La commande debug</vt:lpstr>
      <vt:lpstr>Méthodologies de dépannage La commande terminal monitor</vt:lpstr>
      <vt:lpstr>17.7 Scénarios de dépannage</vt:lpstr>
      <vt:lpstr>Scénarios de dépannage Fonctionnement en duplex et problèmes d'incompatibilité</vt:lpstr>
      <vt:lpstr>Méthodes de dépannage Problèmes d'adressage IP sur périphériques IOS</vt:lpstr>
      <vt:lpstr>Méthodes de dépannage Problèmes d'adressage IP sur périphériques finaux</vt:lpstr>
      <vt:lpstr>Méthodes de dépannage Problèmes de passerelle par défaut</vt:lpstr>
      <vt:lpstr>Méthodes de dépannage Dépannage des problèmes DNS</vt:lpstr>
      <vt:lpstr>Exemple serveur d’entreprise et Dns distant </vt:lpstr>
      <vt:lpstr>Module pratique et questionnaire Qu'est-ce que j'ai appris dans ce module?</vt:lpstr>
      <vt:lpstr>Pratique du module et quiz Qu'est-ce que j'ai appris dans ce module (suite) ? </vt:lpstr>
      <vt:lpstr>Pratique du module et quiz Qu'est-ce que j'ai appris dans ce module (suite) ? </vt:lpstr>
      <vt:lpstr>Module 17: Construire un petit réseau Nouveaux termes et commandes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med</cp:lastModifiedBy>
  <cp:revision>291</cp:revision>
  <dcterms:created xsi:type="dcterms:W3CDTF">2019-10-18T06:21:22Z</dcterms:created>
  <dcterms:modified xsi:type="dcterms:W3CDTF">2022-12-05T10:41:49Z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