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0" r:id="rId4"/>
    <p:sldId id="296" r:id="rId5"/>
    <p:sldId id="298" r:id="rId6"/>
    <p:sldId id="297" r:id="rId7"/>
    <p:sldId id="264" r:id="rId8"/>
    <p:sldId id="300" r:id="rId9"/>
    <p:sldId id="301" r:id="rId10"/>
    <p:sldId id="302" r:id="rId11"/>
    <p:sldId id="303" r:id="rId12"/>
    <p:sldId id="304" r:id="rId13"/>
    <p:sldId id="306" r:id="rId14"/>
    <p:sldId id="307" r:id="rId15"/>
    <p:sldId id="308" r:id="rId16"/>
    <p:sldId id="309" r:id="rId17"/>
    <p:sldId id="313" r:id="rId18"/>
    <p:sldId id="312" r:id="rId19"/>
    <p:sldId id="310" r:id="rId20"/>
    <p:sldId id="314" r:id="rId21"/>
    <p:sldId id="316" r:id="rId22"/>
    <p:sldId id="280" r:id="rId23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77541" autoAdjust="0"/>
  </p:normalViewPr>
  <p:slideViewPr>
    <p:cSldViewPr snapToGrid="0">
      <p:cViewPr varScale="1">
        <p:scale>
          <a:sx n="66" d="100"/>
          <a:sy n="66" d="100"/>
        </p:scale>
        <p:origin x="13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D25BE7C-9AA8-4368-B073-6A758A175A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220E6-E7E2-4F61-A231-92CA3E62C3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3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CFF20-E87C-43A4-9CD5-0FA0100EE22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F6F647-9BE7-4BEC-A72F-3E915424BD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8953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A19559-64AB-442D-9C1D-9383AD9CF9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78953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F0213-BA1F-4CD5-9CD4-B3F6784A3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13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8D0C1-77C5-4B8D-BB9C-90E405C3F2D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7725" cy="3335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6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8828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378828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58119-5956-4188-A28B-9B5934A14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7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74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A QA system must have its own definition of possible contexts or X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we simply define X to be different Wikipedia articles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concepts with the same surface form appearing in a single Wikipedia article refer to the same entity or abstract notion because they are in the same context. 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sym typeface="Wingdings" panose="05000000000000000000" pitchFamily="2" charset="2"/>
              </a:rPr>
              <a:t> there can be exception, </a:t>
            </a:r>
            <a:r>
              <a:rPr lang="en-US" altLang="ko-KR" sz="1200" dirty="0" err="1">
                <a:sym typeface="Wingdings" panose="05000000000000000000" pitchFamily="2" charset="2"/>
              </a:rPr>
              <a:t>eventhough</a:t>
            </a:r>
            <a:r>
              <a:rPr lang="en-US" altLang="ko-KR" sz="1200" dirty="0">
                <a:sym typeface="Wingdings" panose="05000000000000000000" pitchFamily="2" charset="2"/>
              </a:rPr>
              <a:t> it is in same sentence in same article with same form, it can be different ** any idea? Example?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65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A QA system must have its own definition of possible contexts or X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we simply define X to be different Wikipedia articles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concepts with the same surface form appearing in a single Wikipedia article refer to the same entity or abstract notion because they are in the same context. 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sym typeface="Wingdings" panose="05000000000000000000" pitchFamily="2" charset="2"/>
              </a:rPr>
              <a:t> there can be exception, </a:t>
            </a:r>
            <a:r>
              <a:rPr lang="en-US" altLang="ko-KR" sz="1200" dirty="0" err="1">
                <a:sym typeface="Wingdings" panose="05000000000000000000" pitchFamily="2" charset="2"/>
              </a:rPr>
              <a:t>eventhough</a:t>
            </a:r>
            <a:r>
              <a:rPr lang="en-US" altLang="ko-KR" sz="1200" dirty="0">
                <a:sym typeface="Wingdings" panose="05000000000000000000" pitchFamily="2" charset="2"/>
              </a:rPr>
              <a:t> it is in same sentence in same article with same form, it can be different ** any idea? Example?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sym typeface="Wingdings" panose="05000000000000000000" pitchFamily="2" charset="2"/>
              </a:rPr>
              <a:t>Type of informal inference is conducted at the time of CG construction only within the same context  way of define context determine the flexibility 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149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The type classifier is trained by word2vec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75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context search process alleviates the problem by limiting the search only to those graphs in a specific context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the result of the context search process is a set of Wikipedia articles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Graph matching generates candidate sub-graphs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answer ranking process aggregates the graph matching result and rank answer candidates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843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During the graph matching process, wildcard concepts should be matched with any concepts that are returned as potent answer candidates. The missing concept node is marked with a wildcard, and the QA process needs to find a concept to replace it.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The latter type asks for a concept that should be inferred by a list of explanations in the question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/>
              <a:t>**firstly </a:t>
            </a:r>
            <a:r>
              <a:rPr lang="ko-KR" altLang="en-US" sz="1200" dirty="0"/>
              <a:t>안중요한가</a:t>
            </a:r>
            <a:r>
              <a:rPr lang="en-US" altLang="ko-KR" sz="1200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88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During the graph matching process, wildcard concepts should be matched with any concepts that are returned as potent answer candidates. The missing concept node is marked with a wildcard, and the QA process needs to find a concept to replace it.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The latter type asks for a concept that should be inferred by a list of explanations in the question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/>
              <a:t>**firstly </a:t>
            </a:r>
            <a:r>
              <a:rPr lang="ko-KR" altLang="en-US" sz="1200" dirty="0"/>
              <a:t>안중요한가</a:t>
            </a:r>
            <a:r>
              <a:rPr lang="en-US" altLang="ko-KR" sz="1200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535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During the graph matching process, wildcard concepts should be matched with any concepts that are returned as potent answer candidates. The missing concept node is marked with a wildcard, and the QA process needs to find a concept to replace it.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The latter type asks for a concept that should be inferred by a list of explanations in the question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/>
              <a:t>**firstly </a:t>
            </a:r>
            <a:r>
              <a:rPr lang="ko-KR" altLang="en-US" sz="1200" dirty="0"/>
              <a:t>안중요한가</a:t>
            </a:r>
            <a:r>
              <a:rPr lang="en-US" altLang="ko-KR" sz="1200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81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During the graph matching process, wildcard concepts should be matched with any concepts that are returned as potent answer candidates. The missing concept node is marked with a wildcard, and the QA process needs to find a concept to replace it.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The latter type asks for a concept that should be inferred by a list of explanations in the question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/>
              <a:t>**firstly </a:t>
            </a:r>
            <a:r>
              <a:rPr lang="ko-KR" altLang="en-US" sz="1200" dirty="0"/>
              <a:t>안중요한가</a:t>
            </a:r>
            <a:r>
              <a:rPr lang="en-US" altLang="ko-KR" sz="1200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53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During the graph matching process, wildcard concepts should be matched with any concepts that are returned as potent answer candidates. The missing concept node is marked with a wildcard, and the QA process needs to find a concept to replace it.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The latter type asks for a concept that should be inferred by a list of explanations in the question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/>
              <a:t>**firstly </a:t>
            </a:r>
            <a:r>
              <a:rPr lang="ko-KR" altLang="en-US" sz="1200" dirty="0"/>
              <a:t>안중요한가</a:t>
            </a:r>
            <a:r>
              <a:rPr lang="en-US" altLang="ko-KR" sz="1200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34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During the graph matching process, wildcard concepts should be matched with any concepts that are returned as potent answer candidates. The missing concept node is marked with a wildcard, and the QA process needs to find a concept to replace it.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The latter type asks for a concept that should be inferred by a list of explanations in the question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/>
              <a:t>**firstly </a:t>
            </a:r>
            <a:r>
              <a:rPr lang="ko-KR" altLang="en-US" sz="1200" dirty="0"/>
              <a:t>안중요한가</a:t>
            </a:r>
            <a:r>
              <a:rPr lang="en-US" altLang="ko-KR" sz="1200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9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59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During the graph matching process, wildcard concepts should be matched with any concepts that are returned as potent answer candidates. The missing concept node is marked with a wildcard, and the QA process needs to find a concept to replace it.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The latter type asks for a concept that should be inferred by a list of explanations in the question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/>
              <a:t>**firstly </a:t>
            </a:r>
            <a:r>
              <a:rPr lang="ko-KR" altLang="en-US" sz="1200" dirty="0"/>
              <a:t>안중요한가</a:t>
            </a:r>
            <a:r>
              <a:rPr lang="en-US" altLang="ko-KR" sz="1200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1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During the graph matching process, wildcard concepts should be matched with any concepts that are returned as potent answer candidates. The missing concept node is marked with a wildcard, and the QA process needs to find a concept to replace it.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The latter type asks for a concept that should be inferred by a list of explanations in the question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/>
              <a:t>**firstly </a:t>
            </a:r>
            <a:r>
              <a:rPr lang="ko-KR" altLang="en-US" sz="1200" dirty="0"/>
              <a:t>안중요한가</a:t>
            </a:r>
            <a:r>
              <a:rPr lang="en-US" altLang="ko-KR" sz="1200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68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relax the rigidity of graph matching for higher recall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5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IBM Watson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8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To remind about graph or network representation, this is an application of graph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Converting sparse and high-dimension information to dense and low-dimension form, we can use that information more easily and efficiently.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Also computational cost will be much cheaper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Since KBQA usually makes inference by connecting triples, it is not straightforward to mimic probabilistic inference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94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To remind about graph or network representation, this is an application of graph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Converting sparse and high-dimension information to dense and low-dimension form, we can use that information more easily and efficiently.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Also computational cost will be much cheaper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0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Noun or noun complex / Each concept </a:t>
            </a:r>
            <a:r>
              <a:rPr lang="en-US" altLang="ko-KR" dirty="0"/>
              <a:t>encoded with a unique identifier in the QA system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A relation is usually expressed in text with an adjective phrase, verb phrase, or prepositional phrase / revealed by a sequence of words between and around two concepts in a text.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0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The question includes two contexts: ‘our galaxy’ and ‘Hubble’s categorization’. Without referring to the specific contexts, the system may find a wrong answer like ‘spiral galaxy’ (from the ‘Andromeda galaxy’ context) or ‘black hole based galaxy’ (from other categorization context). 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1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The question includes two contexts: ‘our galaxy’ and ‘Hubble’s categorization’. Without referring to the specific contexts, the system may find a wrong answer like ‘spiral galaxy’ (from the ‘Andromeda galaxy’ context) or ‘black hole based galaxy’ (from other categorization context). 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21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3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3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4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588595-8D98-4B57-BCEE-1233692C40B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5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 new Question </a:t>
            </a:r>
            <a:r>
              <a:rPr lang="en-US" altLang="ko-KR" dirty="0" err="1"/>
              <a:t>Answernig</a:t>
            </a:r>
            <a:r>
              <a:rPr lang="en-US" altLang="ko-KR" dirty="0"/>
              <a:t> Approach with Conceptual Graphs</a:t>
            </a:r>
            <a:endParaRPr 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Doyeon Lim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2018.03.08</a:t>
            </a:r>
          </a:p>
        </p:txBody>
      </p:sp>
    </p:spTree>
    <p:extLst>
      <p:ext uri="{BB962C8B-B14F-4D97-AF65-F5344CB8AC3E}">
        <p14:creationId xmlns:p14="http://schemas.microsoft.com/office/powerpoint/2010/main" val="68772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/>
              <a:t>Key Elements in CGQA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8FA06-6A76-4409-B538-FA8097F6F4ED}"/>
              </a:ext>
            </a:extLst>
          </p:cNvPr>
          <p:cNvSpPr txBox="1"/>
          <p:nvPr/>
        </p:nvSpPr>
        <p:spPr>
          <a:xfrm>
            <a:off x="718457" y="1691322"/>
            <a:ext cx="1125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</a:rPr>
              <a:t>Definition 5 (Context)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FDA8D0-1507-4EB1-9812-1D4135BFA8A6}"/>
                  </a:ext>
                </a:extLst>
              </p:cNvPr>
              <p:cNvSpPr txBox="1"/>
              <p:nvPr/>
            </p:nvSpPr>
            <p:spPr>
              <a:xfrm>
                <a:off x="718457" y="2214542"/>
                <a:ext cx="10642270" cy="1333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altLang="ko-KR" sz="2000" dirty="0"/>
                  <a:t>A context </a:t>
                </a:r>
                <a:r>
                  <a:rPr lang="ko-KR" altLang="en-US" sz="2000" dirty="0"/>
                  <a:t>𝑥 ∈ 𝑋</a:t>
                </a:r>
                <a:r>
                  <a:rPr lang="en-US" altLang="ko-KR" sz="2000" dirty="0"/>
                  <a:t>, where X is a set of possible contexts in a QA system, is associated with a BCG or a higher level knowledge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/>
                  <a:t>A function ℎ: </a:t>
                </a:r>
                <a:r>
                  <a:rPr lang="ko-KR" altLang="en-US" sz="2000" dirty="0"/>
                  <a:t>𝑋 →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ko-KR" altLang="en-US" sz="2000" dirty="0"/>
                          <m:t>𝐺</m:t>
                        </m:r>
                      </m:e>
                    </m:ac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identifies a collection of BCGs that are associated with a single context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/>
                  <a:t>set of BCGs for a context </a:t>
                </a:r>
                <a:r>
                  <a:rPr lang="en-US" altLang="ko-KR" sz="2000" dirty="0" err="1"/>
                  <a:t>i</a:t>
                </a:r>
                <a:r>
                  <a:rPr lang="en-US" altLang="ko-KR" sz="2000" dirty="0"/>
                  <a:t> is dented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ko-KR" altLang="en-US" sz="2000" dirty="0"/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endParaRPr lang="ko-KR" altLang="en-US" sz="2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FDA8D0-1507-4EB1-9812-1D4135BFA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" y="2214542"/>
                <a:ext cx="10642270" cy="1333763"/>
              </a:xfrm>
              <a:prstGeom prst="rect">
                <a:avLst/>
              </a:prstGeom>
              <a:blipFill>
                <a:blip r:embed="rId3"/>
                <a:stretch>
                  <a:fillRect l="-630" t="-3196" b="-8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D99D789-A164-4CBC-9B8D-D6C6AB850EA1}"/>
              </a:ext>
            </a:extLst>
          </p:cNvPr>
          <p:cNvSpPr txBox="1"/>
          <p:nvPr/>
        </p:nvSpPr>
        <p:spPr>
          <a:xfrm>
            <a:off x="718457" y="3809915"/>
            <a:ext cx="1125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</a:rPr>
              <a:t>Definition 6 (</a:t>
            </a:r>
            <a:r>
              <a:rPr lang="en-US" altLang="ko-KR" sz="2800" dirty="0"/>
              <a:t>Context-Anchored Conceptual Graph</a:t>
            </a:r>
            <a:r>
              <a:rPr lang="en-US" altLang="ko-KR" sz="2800" b="1" dirty="0">
                <a:latin typeface="+mj-lt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855603-2D98-4357-84C2-79C3A029C3E9}"/>
                  </a:ext>
                </a:extLst>
              </p:cNvPr>
              <p:cNvSpPr txBox="1"/>
              <p:nvPr/>
            </p:nvSpPr>
            <p:spPr>
              <a:xfrm>
                <a:off x="718457" y="4476796"/>
                <a:ext cx="1064227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altLang="ko-KR" sz="2000" dirty="0"/>
                  <a:t>Collection of context-anchored CG (or XCG) is defined to be a </a:t>
                </a:r>
                <a:r>
                  <a:rPr lang="en-US" altLang="ko-KR" sz="2000" b="1" dirty="0"/>
                  <a:t>set of BCG collections</a:t>
                </a:r>
                <a:r>
                  <a:rPr lang="en-US" altLang="ko-KR" sz="2000" dirty="0"/>
                  <a:t> associated with their context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/>
                  <a:t>XCG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𝑥𝑖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(</a:t>
                </a:r>
                <a:r>
                  <a:rPr lang="ko-KR" altLang="en-US" sz="2000" dirty="0"/>
                  <a:t>𝐶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𝑅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𝑋</a:t>
                </a:r>
                <a:r>
                  <a:rPr lang="en-US" altLang="ko-KR" sz="2000" dirty="0"/>
                  <a:t>)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/>
                  <a:t>Example:</a:t>
                </a:r>
                <a:br>
                  <a:rPr lang="en-US" altLang="ko-KR" sz="2000" dirty="0"/>
                </a:br>
                <a:r>
                  <a:rPr lang="en-US" altLang="ko-KR" sz="2000" dirty="0"/>
                  <a:t>“The word ‘robot’ firstly written in a play” (from </a:t>
                </a:r>
                <a:r>
                  <a:rPr lang="en-US" altLang="ko-KR" sz="2000" dirty="0" err="1"/>
                  <a:t>wikipedia</a:t>
                </a:r>
                <a:r>
                  <a:rPr lang="en-US" altLang="ko-KR" sz="2000" dirty="0"/>
                  <a:t> document titled ‘robot’)</a:t>
                </a:r>
                <a:br>
                  <a:rPr lang="en-US" altLang="ko-KR" sz="2000" dirty="0"/>
                </a:br>
                <a:r>
                  <a:rPr lang="en-US" altLang="ko-KR" sz="2000" dirty="0"/>
                  <a:t>XCG: {&lt;robot, </a:t>
                </a:r>
                <a:r>
                  <a:rPr lang="en-US" altLang="ko-KR" sz="2000" dirty="0" err="1"/>
                  <a:t>is_a</a:t>
                </a:r>
                <a:r>
                  <a:rPr lang="en-US" altLang="ko-KR" sz="2000" dirty="0"/>
                  <a:t>, word&gt; : </a:t>
                </a:r>
                <a:r>
                  <a:rPr lang="en-US" altLang="ko-KR" sz="2000" dirty="0" err="1"/>
                  <a:t>Wikipedia:robot</a:t>
                </a:r>
                <a:r>
                  <a:rPr lang="en-US" altLang="ko-KR" sz="2000" dirty="0"/>
                  <a:t> ), (&lt;robot, appear, play&gt; : </a:t>
                </a:r>
                <a:r>
                  <a:rPr lang="en-US" altLang="ko-KR" sz="2000" dirty="0" err="1"/>
                  <a:t>Wikipedia:robot</a:t>
                </a:r>
                <a:r>
                  <a:rPr lang="en-US" altLang="ko-KR" sz="2000" dirty="0"/>
                  <a:t> )}</a:t>
                </a:r>
                <a:br>
                  <a:rPr lang="en-US" altLang="ko-KR" sz="2000" dirty="0"/>
                </a:br>
                <a:r>
                  <a:rPr lang="en-US" altLang="ko-KR" sz="2000" dirty="0"/>
                  <a:t>XCG: </a:t>
                </a:r>
                <a:r>
                  <a:rPr lang="en-US" altLang="ko-KR" sz="2000" dirty="0" err="1"/>
                  <a:t>Wikipedia:robot</a:t>
                </a:r>
                <a:r>
                  <a:rPr lang="en-US" altLang="ko-KR" sz="2000" dirty="0"/>
                  <a:t> :: {&lt;robot, </a:t>
                </a:r>
                <a:r>
                  <a:rPr lang="en-US" altLang="ko-KR" sz="2000" dirty="0" err="1"/>
                  <a:t>is_a</a:t>
                </a:r>
                <a:r>
                  <a:rPr lang="en-US" altLang="ko-KR" sz="2000" dirty="0"/>
                  <a:t>, word&gt;, &lt;robot, appear, play&gt;}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855603-2D98-4357-84C2-79C3A029C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" y="4476796"/>
                <a:ext cx="10642270" cy="2246769"/>
              </a:xfrm>
              <a:prstGeom prst="rect">
                <a:avLst/>
              </a:prstGeom>
              <a:blipFill>
                <a:blip r:embed="rId4"/>
                <a:stretch>
                  <a:fillRect l="-630" t="-1626" b="-37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59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/>
              <a:t>Key Elements in CGQA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9D789-A164-4CBC-9B8D-D6C6AB850EA1}"/>
              </a:ext>
            </a:extLst>
          </p:cNvPr>
          <p:cNvSpPr txBox="1"/>
          <p:nvPr/>
        </p:nvSpPr>
        <p:spPr>
          <a:xfrm>
            <a:off x="718457" y="1545687"/>
            <a:ext cx="1125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</a:rPr>
              <a:t>Definition 6 (</a:t>
            </a:r>
            <a:r>
              <a:rPr lang="en-US" altLang="ko-KR" sz="2800" dirty="0"/>
              <a:t>Context-Anchored Conceptual Graph</a:t>
            </a:r>
            <a:r>
              <a:rPr lang="en-US" altLang="ko-KR" sz="2800" b="1" dirty="0">
                <a:latin typeface="+mj-lt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855603-2D98-4357-84C2-79C3A029C3E9}"/>
                  </a:ext>
                </a:extLst>
              </p:cNvPr>
              <p:cNvSpPr txBox="1"/>
              <p:nvPr/>
            </p:nvSpPr>
            <p:spPr>
              <a:xfrm>
                <a:off x="718457" y="2212568"/>
                <a:ext cx="1064227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altLang="ko-KR" sz="2000" dirty="0"/>
                  <a:t>Collection of context-anchored CG (or XCG) is defined to be a </a:t>
                </a:r>
                <a:r>
                  <a:rPr lang="en-US" altLang="ko-KR" sz="2000" b="1" dirty="0"/>
                  <a:t>set of BCG collections</a:t>
                </a:r>
                <a:r>
                  <a:rPr lang="en-US" altLang="ko-KR" sz="2000" dirty="0"/>
                  <a:t> associated with their context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/>
                  <a:t>XCG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𝑥𝑖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(</a:t>
                </a:r>
                <a:r>
                  <a:rPr lang="ko-KR" altLang="en-US" sz="2000" dirty="0"/>
                  <a:t>𝐶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𝑅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𝑋</a:t>
                </a:r>
                <a:r>
                  <a:rPr lang="en-US" altLang="ko-KR" sz="2000" dirty="0"/>
                  <a:t>)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/>
                  <a:t>Example:</a:t>
                </a:r>
                <a:br>
                  <a:rPr lang="en-US" altLang="ko-KR" sz="2000" dirty="0"/>
                </a:br>
                <a:r>
                  <a:rPr lang="en-US" altLang="ko-KR" sz="2000" dirty="0"/>
                  <a:t>“The word ‘robot’ firstly written in a play” (from </a:t>
                </a:r>
                <a:r>
                  <a:rPr lang="en-US" altLang="ko-KR" sz="2000" dirty="0" err="1"/>
                  <a:t>wikipedia</a:t>
                </a:r>
                <a:r>
                  <a:rPr lang="en-US" altLang="ko-KR" sz="2000" dirty="0"/>
                  <a:t> document titled ‘robot’)</a:t>
                </a:r>
                <a:br>
                  <a:rPr lang="en-US" altLang="ko-KR" sz="2000" dirty="0"/>
                </a:br>
                <a:r>
                  <a:rPr lang="en-US" altLang="ko-KR" sz="2000" dirty="0"/>
                  <a:t>XCG: {&lt;robot, </a:t>
                </a:r>
                <a:r>
                  <a:rPr lang="en-US" altLang="ko-KR" sz="2000" dirty="0" err="1"/>
                  <a:t>is_a</a:t>
                </a:r>
                <a:r>
                  <a:rPr lang="en-US" altLang="ko-KR" sz="2000" dirty="0"/>
                  <a:t>, word&gt; : </a:t>
                </a:r>
                <a:r>
                  <a:rPr lang="en-US" altLang="ko-KR" sz="2000" dirty="0" err="1"/>
                  <a:t>Wikipedia:robot</a:t>
                </a:r>
                <a:r>
                  <a:rPr lang="en-US" altLang="ko-KR" sz="2000" dirty="0"/>
                  <a:t> ), (&lt;robot, appear, play&gt; : </a:t>
                </a:r>
                <a:r>
                  <a:rPr lang="en-US" altLang="ko-KR" sz="2000" dirty="0" err="1"/>
                  <a:t>Wikipedia:robot</a:t>
                </a:r>
                <a:r>
                  <a:rPr lang="en-US" altLang="ko-KR" sz="2000" dirty="0"/>
                  <a:t> )}</a:t>
                </a:r>
                <a:br>
                  <a:rPr lang="en-US" altLang="ko-KR" sz="2000" dirty="0"/>
                </a:br>
                <a:r>
                  <a:rPr lang="en-US" altLang="ko-KR" sz="2000" dirty="0"/>
                  <a:t>XCG: </a:t>
                </a:r>
                <a:r>
                  <a:rPr lang="en-US" altLang="ko-KR" sz="2000" dirty="0" err="1"/>
                  <a:t>Wikipedia:robot</a:t>
                </a:r>
                <a:r>
                  <a:rPr lang="en-US" altLang="ko-KR" sz="2000" dirty="0"/>
                  <a:t> :: {&lt;robot, </a:t>
                </a:r>
                <a:r>
                  <a:rPr lang="en-US" altLang="ko-KR" sz="2000" dirty="0" err="1"/>
                  <a:t>is_a</a:t>
                </a:r>
                <a:r>
                  <a:rPr lang="en-US" altLang="ko-KR" sz="2000" dirty="0"/>
                  <a:t>, word&gt;, &lt;robot, appear, play&gt;}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855603-2D98-4357-84C2-79C3A029C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" y="2212568"/>
                <a:ext cx="10642270" cy="2246769"/>
              </a:xfrm>
              <a:prstGeom prst="rect">
                <a:avLst/>
              </a:prstGeom>
              <a:blipFill>
                <a:blip r:embed="rId3"/>
                <a:stretch>
                  <a:fillRect l="-630" t="-1897" b="-37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671D005E-151C-469D-8636-9B2FF3218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75" y="4602998"/>
            <a:ext cx="83248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7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Converting Text to CG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99D789-A164-4CBC-9B8D-D6C6AB850EA1}"/>
                  </a:ext>
                </a:extLst>
              </p:cNvPr>
              <p:cNvSpPr txBox="1"/>
              <p:nvPr/>
            </p:nvSpPr>
            <p:spPr>
              <a:xfrm>
                <a:off x="718457" y="1545687"/>
                <a:ext cx="1125187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    Concept Extraction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/>
                  <a:t>nouns or noun phrases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/>
                  <a:t>Headwords in multiple dictionaries and titles of Wikipedia articles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/>
                  <a:t>determine its type (e.g. human name vs. film’s title with the same name)</a:t>
                </a:r>
              </a:p>
              <a:p>
                <a:endParaRPr lang="en-US" altLang="ko-KR" sz="2400" dirty="0">
                  <a:latin typeface="+mj-lt"/>
                  <a:sym typeface="Wingdings" panose="05000000000000000000" pitchFamily="2" charset="2"/>
                </a:endParaRPr>
              </a:p>
              <a:p>
                <a:pPr marL="342900" indent="-342900">
                  <a:buFont typeface="Wingdings" panose="05000000000000000000" pitchFamily="2" charset="2"/>
                  <a:buChar char="à"/>
                </a:pPr>
                <a:r>
                  <a:rPr lang="en-US" altLang="ko-KR" sz="2400" dirty="0"/>
                  <a:t>Relation Extraction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/>
                  <a:t>Treated as a classification problem (selecting one or more of the relations based on the target sentence)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/>
                  <a:t>Relation extraction function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2400" dirty="0"/>
                  <a:t> : </a:t>
                </a:r>
                <a:r>
                  <a:rPr lang="ko-KR" altLang="en-US" sz="2400" dirty="0"/>
                  <a:t>𝑪 </a:t>
                </a:r>
                <a:r>
                  <a:rPr lang="en-US" altLang="ko-KR" sz="2400" dirty="0"/>
                  <a:t>× </a:t>
                </a:r>
                <a:r>
                  <a:rPr lang="ko-KR" altLang="en-US" sz="2400" dirty="0"/>
                  <a:t>𝑪 </a:t>
                </a:r>
                <a:r>
                  <a:rPr lang="en-US" altLang="ko-KR" sz="2400" dirty="0"/>
                  <a:t>× </a:t>
                </a:r>
                <a:r>
                  <a:rPr lang="ko-KR" altLang="en-US" sz="2400" dirty="0"/>
                  <a:t>𝑿 → 𝑹 </a:t>
                </a:r>
                <a:r>
                  <a:rPr lang="en-US" altLang="ko-KR" sz="2400" dirty="0"/>
                  <a:t>(47 most frequent relations)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99D789-A164-4CBC-9B8D-D6C6AB850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" y="1545687"/>
                <a:ext cx="11251870" cy="3416320"/>
              </a:xfrm>
              <a:prstGeom prst="rect">
                <a:avLst/>
              </a:prstGeom>
              <a:blipFill>
                <a:blip r:embed="rId3"/>
                <a:stretch>
                  <a:fillRect l="-867" t="-1429" b="-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332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CGQA Process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99D789-A164-4CBC-9B8D-D6C6AB850EA1}"/>
                  </a:ext>
                </a:extLst>
              </p:cNvPr>
              <p:cNvSpPr txBox="1"/>
              <p:nvPr/>
            </p:nvSpPr>
            <p:spPr>
              <a:xfrm>
                <a:off x="718457" y="1545687"/>
                <a:ext cx="11251870" cy="857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/>
                  <a:t>𝑚</a:t>
                </a:r>
                <a:r>
                  <a:rPr lang="en-US" altLang="ko-KR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/>
                          <m:t>𝐺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ko-KR" altLang="en-US" sz="2400" dirty="0"/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maps a question CG to a KBCG 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2400" dirty="0"/>
                  <a:t>relevant subgraph (concept node) is returned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99D789-A164-4CBC-9B8D-D6C6AB850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" y="1545687"/>
                <a:ext cx="11251870" cy="857094"/>
              </a:xfrm>
              <a:prstGeom prst="rect">
                <a:avLst/>
              </a:prstGeom>
              <a:blipFill>
                <a:blip r:embed="rId3"/>
                <a:stretch>
                  <a:fillRect l="-867" t="-6429" b="-1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97C12AE0-A012-4979-B74C-8994BBE53D84}"/>
              </a:ext>
            </a:extLst>
          </p:cNvPr>
          <p:cNvSpPr/>
          <p:nvPr/>
        </p:nvSpPr>
        <p:spPr>
          <a:xfrm>
            <a:off x="439296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2D51A-B434-425B-8C13-28762E9A0F3A}"/>
              </a:ext>
            </a:extLst>
          </p:cNvPr>
          <p:cNvSpPr txBox="1"/>
          <p:nvPr/>
        </p:nvSpPr>
        <p:spPr>
          <a:xfrm>
            <a:off x="718457" y="2609639"/>
            <a:ext cx="1125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Definition 7 (CGQA System Kernel)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B78BBA-D764-4570-A6EA-709838B1ABC5}"/>
                  </a:ext>
                </a:extLst>
              </p:cNvPr>
              <p:cNvSpPr txBox="1"/>
              <p:nvPr/>
            </p:nvSpPr>
            <p:spPr>
              <a:xfrm>
                <a:off x="718457" y="3339717"/>
                <a:ext cx="10642270" cy="729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altLang="ko-KR" sz="2000" dirty="0"/>
                  <a:t>Receives a question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/>
                          <m:t>𝑔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ko-KR" altLang="en-US" sz="2000" b="1" dirty="0"/>
                  <a:t> </a:t>
                </a:r>
                <a:r>
                  <a:rPr lang="en-US" altLang="ko-KR" sz="2000" b="1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2000" dirty="0"/>
                  <a:t>searches a KB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/>
                  <a:t>query CG construction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2000" dirty="0"/>
                  <a:t>context search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2000" dirty="0"/>
                  <a:t> graph matching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2000" dirty="0"/>
                  <a:t> answer ranking </a:t>
                </a:r>
                <a:endParaRPr lang="ko-KR" alt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B78BBA-D764-4570-A6EA-709838B1A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" y="3339717"/>
                <a:ext cx="10642270" cy="729559"/>
              </a:xfrm>
              <a:prstGeom prst="rect">
                <a:avLst/>
              </a:prstGeom>
              <a:blipFill>
                <a:blip r:embed="rId4"/>
                <a:stretch>
                  <a:fillRect l="-630" t="-5000" b="-1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4DE4945-04DD-42D8-B1A2-6B48DBCFC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838" y="3411258"/>
            <a:ext cx="12382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1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CGQA Process</a:t>
            </a:r>
            <a:endParaRPr 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C12AE0-A012-4979-B74C-8994BBE53D84}"/>
              </a:ext>
            </a:extLst>
          </p:cNvPr>
          <p:cNvSpPr/>
          <p:nvPr/>
        </p:nvSpPr>
        <p:spPr>
          <a:xfrm>
            <a:off x="439296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2D51A-B434-425B-8C13-28762E9A0F3A}"/>
              </a:ext>
            </a:extLst>
          </p:cNvPr>
          <p:cNvSpPr txBox="1"/>
          <p:nvPr/>
        </p:nvSpPr>
        <p:spPr>
          <a:xfrm>
            <a:off x="718457" y="1429712"/>
            <a:ext cx="1125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Query Graph Construction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78BBA-D764-4570-A6EA-709838B1ABC5}"/>
              </a:ext>
            </a:extLst>
          </p:cNvPr>
          <p:cNvSpPr txBox="1"/>
          <p:nvPr/>
        </p:nvSpPr>
        <p:spPr>
          <a:xfrm>
            <a:off x="718457" y="1956249"/>
            <a:ext cx="1064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‘fill-in-the-blank’ &amp; ‘association inference’ </a:t>
            </a:r>
            <a:endParaRPr lang="ko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811B3A-32FC-4ED1-88CD-A8643B9B7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163" y="2442170"/>
            <a:ext cx="8036858" cy="405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0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CGQA Process</a:t>
            </a:r>
            <a:endParaRPr 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C12AE0-A012-4979-B74C-8994BBE53D84}"/>
              </a:ext>
            </a:extLst>
          </p:cNvPr>
          <p:cNvSpPr/>
          <p:nvPr/>
        </p:nvSpPr>
        <p:spPr>
          <a:xfrm>
            <a:off x="439296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2D51A-B434-425B-8C13-28762E9A0F3A}"/>
              </a:ext>
            </a:extLst>
          </p:cNvPr>
          <p:cNvSpPr txBox="1"/>
          <p:nvPr/>
        </p:nvSpPr>
        <p:spPr>
          <a:xfrm>
            <a:off x="718457" y="1429712"/>
            <a:ext cx="1125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Query Graph Construction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78BBA-D764-4570-A6EA-709838B1ABC5}"/>
              </a:ext>
            </a:extLst>
          </p:cNvPr>
          <p:cNvSpPr txBox="1"/>
          <p:nvPr/>
        </p:nvSpPr>
        <p:spPr>
          <a:xfrm>
            <a:off x="718457" y="2905780"/>
            <a:ext cx="106422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/>
              <a:t>deg</a:t>
            </a:r>
            <a:r>
              <a:rPr lang="en-US" altLang="ko-KR" sz="2000" dirty="0"/>
              <a:t>(c, d) is </a:t>
            </a:r>
            <a:r>
              <a:rPr lang="en-US" altLang="ko-KR" sz="2000" b="1" dirty="0"/>
              <a:t>the number of relations</a:t>
            </a:r>
            <a:r>
              <a:rPr lang="en-US" altLang="ko-KR" sz="2000" dirty="0"/>
              <a:t> directly linked to the concept c in the context-anchored graph d</a:t>
            </a:r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Score: </a:t>
            </a:r>
            <a:r>
              <a:rPr lang="en-US" altLang="ko-KR" sz="2000" dirty="0"/>
              <a:t>context-anchored graph &lt;-&gt; query CG (</a:t>
            </a:r>
            <a:r>
              <a:rPr lang="en-US" altLang="ko-KR" sz="2000" dirty="0" err="1"/>
              <a:t>qCG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sum of the TF-IDF scores of all concepts in the query graph</a:t>
            </a:r>
            <a:endParaRPr lang="en-US" altLang="ko-KR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A34509-3285-4D0C-988D-D0D509A30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479" y="2029876"/>
            <a:ext cx="4086225" cy="76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76809B-C423-4AD0-8E20-DF326EAD6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913" y="919469"/>
            <a:ext cx="7435648" cy="501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1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CGQA Process</a:t>
            </a:r>
            <a:endParaRPr 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C12AE0-A012-4979-B74C-8994BBE53D84}"/>
              </a:ext>
            </a:extLst>
          </p:cNvPr>
          <p:cNvSpPr/>
          <p:nvPr/>
        </p:nvSpPr>
        <p:spPr>
          <a:xfrm>
            <a:off x="439296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2D51A-B434-425B-8C13-28762E9A0F3A}"/>
              </a:ext>
            </a:extLst>
          </p:cNvPr>
          <p:cNvSpPr txBox="1"/>
          <p:nvPr/>
        </p:nvSpPr>
        <p:spPr>
          <a:xfrm>
            <a:off x="718457" y="1429712"/>
            <a:ext cx="1125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Graph Matching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78BBA-D764-4570-A6EA-709838B1ABC5}"/>
              </a:ext>
            </a:extLst>
          </p:cNvPr>
          <p:cNvSpPr txBox="1"/>
          <p:nvPr/>
        </p:nvSpPr>
        <p:spPr>
          <a:xfrm>
            <a:off x="718457" y="2136968"/>
            <a:ext cx="1064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to find the centroid of the best matching part between a </a:t>
            </a:r>
            <a:r>
              <a:rPr lang="en-US" altLang="ko-KR" sz="2000" b="1" dirty="0"/>
              <a:t>query graph </a:t>
            </a:r>
            <a:r>
              <a:rPr lang="en-US" altLang="ko-KR" sz="2000" dirty="0"/>
              <a:t>and a </a:t>
            </a:r>
            <a:r>
              <a:rPr lang="en-US" altLang="ko-KR" sz="2000" b="1" dirty="0"/>
              <a:t>document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052FE-DD0F-440A-9B64-4094301332F0}"/>
              </a:ext>
            </a:extLst>
          </p:cNvPr>
          <p:cNvSpPr txBox="1"/>
          <p:nvPr/>
        </p:nvSpPr>
        <p:spPr>
          <a:xfrm>
            <a:off x="718457" y="2905780"/>
            <a:ext cx="1125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</a:rPr>
              <a:t>Definition 8 </a:t>
            </a:r>
            <a:r>
              <a:rPr lang="en-US" altLang="ko-KR" sz="2800" dirty="0"/>
              <a:t>(graph matching algorithm) – fill-in-the-blank</a:t>
            </a:r>
            <a:endParaRPr lang="en-US" altLang="ko-KR" sz="28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68B97-D12B-4904-AA0B-78C823513C70}"/>
              </a:ext>
            </a:extLst>
          </p:cNvPr>
          <p:cNvSpPr txBox="1"/>
          <p:nvPr/>
        </p:nvSpPr>
        <p:spPr>
          <a:xfrm>
            <a:off x="718457" y="3429000"/>
            <a:ext cx="10642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dirty="0"/>
              <a:t>Input: </a:t>
            </a:r>
            <a:r>
              <a:rPr lang="en-US" altLang="ko-KR" sz="2000" dirty="0"/>
              <a:t>query graph, document graph</a:t>
            </a:r>
            <a:br>
              <a:rPr lang="en-US" altLang="ko-KR" sz="2000" b="1" dirty="0"/>
            </a:br>
            <a:r>
              <a:rPr lang="en-US" altLang="ko-KR" sz="2000" b="1" dirty="0"/>
              <a:t>Output:</a:t>
            </a:r>
            <a:r>
              <a:rPr lang="ko-KR" altLang="en-US" sz="2000" b="1" dirty="0"/>
              <a:t> </a:t>
            </a:r>
            <a:r>
              <a:rPr lang="en-US" altLang="ko-KR" sz="2000" dirty="0"/>
              <a:t>top-k sub-graphs from each document graph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To rank  sub-graph score is computed which indicates a structural score based on edges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75B829A-5CF1-4296-9116-E2FD77D0E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104" y="4551924"/>
            <a:ext cx="4218432" cy="876364"/>
          </a:xfrm>
          <a:prstGeom prst="rect">
            <a:avLst/>
          </a:prstGeom>
        </p:spPr>
      </p:pic>
      <p:sp>
        <p:nvSpPr>
          <p:cNvPr id="14" name="Line Callout 1 5">
            <a:extLst>
              <a:ext uri="{FF2B5EF4-FFF2-40B4-BE49-F238E27FC236}">
                <a16:creationId xmlns:a16="http://schemas.microsoft.com/office/drawing/2014/main" id="{0B3D3E74-FD5C-47A8-9A21-883FFEAACDD9}"/>
              </a:ext>
            </a:extLst>
          </p:cNvPr>
          <p:cNvSpPr/>
          <p:nvPr/>
        </p:nvSpPr>
        <p:spPr>
          <a:xfrm>
            <a:off x="5918384" y="5544171"/>
            <a:ext cx="1799152" cy="1092096"/>
          </a:xfrm>
          <a:prstGeom prst="borderCallout1">
            <a:avLst>
              <a:gd name="adj1" fmla="val 35489"/>
              <a:gd name="adj2" fmla="val -1075"/>
              <a:gd name="adj3" fmla="val -46965"/>
              <a:gd name="adj4" fmla="val -2557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m(s): Matched concept node of s (</a:t>
            </a:r>
            <a:r>
              <a:rPr lang="en-US" altLang="ko-KR" dirty="0" err="1">
                <a:solidFill>
                  <a:srgbClr val="FF0000"/>
                </a:solidFill>
              </a:rPr>
              <a:t>qCG</a:t>
            </a:r>
            <a:r>
              <a:rPr lang="en-US" altLang="ko-KR" dirty="0">
                <a:solidFill>
                  <a:srgbClr val="FF0000"/>
                </a:solidFill>
              </a:rPr>
              <a:t>) in document graph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F8E7AE-6077-4BF9-AA8A-80765B5FC811}"/>
              </a:ext>
            </a:extLst>
          </p:cNvPr>
          <p:cNvSpPr/>
          <p:nvPr/>
        </p:nvSpPr>
        <p:spPr>
          <a:xfrm>
            <a:off x="8187160" y="4905069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/>
              <a:t>Scoring wild card node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𝑺</a:t>
            </a:r>
            <a:r>
              <a:rPr lang="en-US" altLang="ko-KR" dirty="0"/>
              <a:t>(</a:t>
            </a:r>
            <a:r>
              <a:rPr lang="ko-KR" altLang="en-US" dirty="0"/>
              <a:t>𝑤</a:t>
            </a:r>
            <a:r>
              <a:rPr lang="en-US" altLang="ko-KR" dirty="0"/>
              <a:t>): source non-wild concepts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𝑻</a:t>
            </a:r>
            <a:r>
              <a:rPr lang="en-US" altLang="ko-KR" dirty="0"/>
              <a:t>(</a:t>
            </a:r>
            <a:r>
              <a:rPr lang="ko-KR" altLang="en-US" dirty="0"/>
              <a:t>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destination non-wild concepts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5096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CGQA Process</a:t>
            </a:r>
            <a:endParaRPr 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C12AE0-A012-4979-B74C-8994BBE53D84}"/>
              </a:ext>
            </a:extLst>
          </p:cNvPr>
          <p:cNvSpPr/>
          <p:nvPr/>
        </p:nvSpPr>
        <p:spPr>
          <a:xfrm>
            <a:off x="439296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2D51A-B434-425B-8C13-28762E9A0F3A}"/>
              </a:ext>
            </a:extLst>
          </p:cNvPr>
          <p:cNvSpPr txBox="1"/>
          <p:nvPr/>
        </p:nvSpPr>
        <p:spPr>
          <a:xfrm>
            <a:off x="718457" y="1429712"/>
            <a:ext cx="1125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Graph Matching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78BBA-D764-4570-A6EA-709838B1ABC5}"/>
              </a:ext>
            </a:extLst>
          </p:cNvPr>
          <p:cNvSpPr txBox="1"/>
          <p:nvPr/>
        </p:nvSpPr>
        <p:spPr>
          <a:xfrm>
            <a:off x="718457" y="2136968"/>
            <a:ext cx="1064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to find the centroid of the best matching part between a </a:t>
            </a:r>
            <a:r>
              <a:rPr lang="en-US" altLang="ko-KR" sz="2000" b="1" dirty="0"/>
              <a:t>query graph </a:t>
            </a:r>
            <a:r>
              <a:rPr lang="en-US" altLang="ko-KR" sz="2000" dirty="0"/>
              <a:t>and a </a:t>
            </a:r>
            <a:r>
              <a:rPr lang="en-US" altLang="ko-KR" sz="2000" b="1" dirty="0"/>
              <a:t>document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052FE-DD0F-440A-9B64-4094301332F0}"/>
              </a:ext>
            </a:extLst>
          </p:cNvPr>
          <p:cNvSpPr txBox="1"/>
          <p:nvPr/>
        </p:nvSpPr>
        <p:spPr>
          <a:xfrm>
            <a:off x="718457" y="2905780"/>
            <a:ext cx="1125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</a:rPr>
              <a:t>Definition 8 </a:t>
            </a:r>
            <a:r>
              <a:rPr lang="en-US" altLang="ko-KR" sz="2800" dirty="0"/>
              <a:t>(graph matching algorithm) – Association Inference</a:t>
            </a:r>
            <a:endParaRPr lang="en-US" altLang="ko-KR" sz="28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68B97-D12B-4904-AA0B-78C823513C70}"/>
              </a:ext>
            </a:extLst>
          </p:cNvPr>
          <p:cNvSpPr txBox="1"/>
          <p:nvPr/>
        </p:nvSpPr>
        <p:spPr>
          <a:xfrm>
            <a:off x="718457" y="3429000"/>
            <a:ext cx="10642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dirty="0"/>
              <a:t>Input: </a:t>
            </a:r>
            <a:r>
              <a:rPr lang="en-US" altLang="ko-KR" sz="2000" dirty="0"/>
              <a:t>query graph, document graph</a:t>
            </a:r>
            <a:br>
              <a:rPr lang="en-US" altLang="ko-KR" sz="2000" b="1" dirty="0"/>
            </a:br>
            <a:r>
              <a:rPr lang="en-US" altLang="ko-KR" sz="2000" b="1" dirty="0"/>
              <a:t>Output:</a:t>
            </a:r>
            <a:r>
              <a:rPr lang="ko-KR" altLang="en-US" sz="2000" b="1" dirty="0"/>
              <a:t> </a:t>
            </a:r>
            <a:r>
              <a:rPr lang="en-US" altLang="ko-KR" sz="2000" dirty="0"/>
              <a:t>top-k sub-graphs from each document graph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To rank  sub-graph score is computed which indicates a structural score based on edges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6FFEED-9E5E-41D1-86D7-5CB5C7EB3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694" y="4686838"/>
            <a:ext cx="3651918" cy="14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88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CGQA Process</a:t>
            </a:r>
            <a:endParaRPr 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C12AE0-A012-4979-B74C-8994BBE53D84}"/>
              </a:ext>
            </a:extLst>
          </p:cNvPr>
          <p:cNvSpPr/>
          <p:nvPr/>
        </p:nvSpPr>
        <p:spPr>
          <a:xfrm>
            <a:off x="439296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052FE-DD0F-440A-9B64-4094301332F0}"/>
              </a:ext>
            </a:extLst>
          </p:cNvPr>
          <p:cNvSpPr txBox="1"/>
          <p:nvPr/>
        </p:nvSpPr>
        <p:spPr>
          <a:xfrm>
            <a:off x="718457" y="1637461"/>
            <a:ext cx="1125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</a:rPr>
              <a:t>Definition 8 </a:t>
            </a:r>
            <a:r>
              <a:rPr lang="en-US" altLang="ko-KR" sz="2800" dirty="0"/>
              <a:t>(graph matching algorithm)</a:t>
            </a:r>
            <a:endParaRPr lang="en-US" altLang="ko-KR" sz="2800" b="1" dirty="0">
              <a:latin typeface="+mj-l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CE3F642-557D-4C30-A833-3C87BF115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278" y="3854185"/>
            <a:ext cx="1582785" cy="23149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2081644-1CA6-459B-9C0D-9EF75342A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498" y="3854185"/>
            <a:ext cx="6612392" cy="24120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E4A3445-21EF-42AC-AF38-CD6A24648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498" y="2689490"/>
            <a:ext cx="1762125" cy="628650"/>
          </a:xfrm>
          <a:prstGeom prst="rect">
            <a:avLst/>
          </a:prstGeom>
        </p:spPr>
      </p:pic>
      <p:sp>
        <p:nvSpPr>
          <p:cNvPr id="17" name="Line Callout 1 5">
            <a:extLst>
              <a:ext uri="{FF2B5EF4-FFF2-40B4-BE49-F238E27FC236}">
                <a16:creationId xmlns:a16="http://schemas.microsoft.com/office/drawing/2014/main" id="{9669F266-087E-447F-ADD0-0063286CE20D}"/>
              </a:ext>
            </a:extLst>
          </p:cNvPr>
          <p:cNvSpPr/>
          <p:nvPr/>
        </p:nvSpPr>
        <p:spPr>
          <a:xfrm>
            <a:off x="5396195" y="3473322"/>
            <a:ext cx="1197296" cy="359516"/>
          </a:xfrm>
          <a:prstGeom prst="borderCallout1">
            <a:avLst>
              <a:gd name="adj1" fmla="val 35489"/>
              <a:gd name="adj2" fmla="val -1075"/>
              <a:gd name="adj3" fmla="val -43616"/>
              <a:gd name="adj4" fmla="val -1405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# of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edges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Line Callout 1 5">
            <a:extLst>
              <a:ext uri="{FF2B5EF4-FFF2-40B4-BE49-F238E27FC236}">
                <a16:creationId xmlns:a16="http://schemas.microsoft.com/office/drawing/2014/main" id="{12088391-FB49-46F8-BCCD-DC70FB49582F}"/>
              </a:ext>
            </a:extLst>
          </p:cNvPr>
          <p:cNvSpPr/>
          <p:nvPr/>
        </p:nvSpPr>
        <p:spPr>
          <a:xfrm>
            <a:off x="5777622" y="2329974"/>
            <a:ext cx="1330373" cy="359516"/>
          </a:xfrm>
          <a:prstGeom prst="borderCallout1">
            <a:avLst>
              <a:gd name="adj1" fmla="val 35489"/>
              <a:gd name="adj2" fmla="val -1075"/>
              <a:gd name="adj3" fmla="val 139897"/>
              <a:gd name="adj4" fmla="val -2951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Set of paths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75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/>
              <a:t>Experiment – Task and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78BBA-D764-4570-A6EA-709838B1ABC5}"/>
              </a:ext>
            </a:extLst>
          </p:cNvPr>
          <p:cNvSpPr txBox="1"/>
          <p:nvPr/>
        </p:nvSpPr>
        <p:spPr>
          <a:xfrm>
            <a:off x="718457" y="1691322"/>
            <a:ext cx="1064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Jang-</a:t>
            </a:r>
            <a:r>
              <a:rPr lang="en-US" altLang="ko-KR" sz="2400" dirty="0" err="1"/>
              <a:t>hak</a:t>
            </a:r>
            <a:r>
              <a:rPr lang="en-US" altLang="ko-KR" sz="2400" dirty="0"/>
              <a:t> Quiz: contestants which high school students </a:t>
            </a:r>
            <a:r>
              <a:rPr lang="en-US" altLang="ko-KR" sz="2400" dirty="0" err="1"/>
              <a:t>participlate</a:t>
            </a:r>
            <a:r>
              <a:rPr lang="en-US" altLang="ko-KR" sz="2400" dirty="0"/>
              <a:t> in live show to get scholarship</a:t>
            </a:r>
          </a:p>
        </p:txBody>
      </p:sp>
    </p:spTree>
    <p:extLst>
      <p:ext uri="{BB962C8B-B14F-4D97-AF65-F5344CB8AC3E}">
        <p14:creationId xmlns:p14="http://schemas.microsoft.com/office/powerpoint/2010/main" val="370716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5127" y="1508442"/>
            <a:ext cx="10515600" cy="4506278"/>
          </a:xfrm>
        </p:spPr>
        <p:txBody>
          <a:bodyPr numCol="1">
            <a:noAutofit/>
          </a:bodyPr>
          <a:lstStyle/>
          <a:p>
            <a:r>
              <a:rPr lang="en-US" altLang="ko-KR" sz="2400" dirty="0"/>
              <a:t>Question Answering</a:t>
            </a:r>
            <a:endParaRPr lang="en-US" sz="2400" dirty="0"/>
          </a:p>
          <a:p>
            <a:r>
              <a:rPr lang="en-US" altLang="ko-KR" sz="2400" dirty="0"/>
              <a:t>Key Elements in CGQA</a:t>
            </a:r>
          </a:p>
          <a:p>
            <a:r>
              <a:rPr lang="en-US" altLang="ko-KR" sz="2400" dirty="0"/>
              <a:t>Converting Text to CG</a:t>
            </a:r>
          </a:p>
          <a:p>
            <a:r>
              <a:rPr lang="en-US" altLang="ko-KR" sz="2400" dirty="0"/>
              <a:t>CGQA Process</a:t>
            </a:r>
          </a:p>
          <a:p>
            <a:r>
              <a:rPr lang="en-US" altLang="ko-KR" sz="2400" dirty="0"/>
              <a:t>Experiment – Task and Dataset</a:t>
            </a:r>
            <a:br>
              <a:rPr lang="en-US" altLang="ko-KR" sz="2400" dirty="0"/>
            </a:br>
            <a:r>
              <a:rPr lang="en-US" altLang="ko-KR" sz="2400" dirty="0"/>
              <a:t>		– Result</a:t>
            </a:r>
          </a:p>
          <a:p>
            <a:r>
              <a:rPr lang="en-US" sz="2400" dirty="0"/>
              <a:t>Discussion</a:t>
            </a:r>
          </a:p>
          <a:p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9682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/>
              <a:t>Experiment – Result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9D2CDF-0553-4B33-A4DD-104E93866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7" y="1451800"/>
            <a:ext cx="5992025" cy="26081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AE4E74-1B20-470F-822D-95A7F410A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594" y="4059936"/>
            <a:ext cx="4057650" cy="304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FF2717-9B56-4FDA-A052-FD0768903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2244" y="4060507"/>
            <a:ext cx="6515970" cy="243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19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/>
              <a:t>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CBA742-1BD7-43DF-935A-F36D858FCD69}"/>
              </a:ext>
            </a:extLst>
          </p:cNvPr>
          <p:cNvSpPr txBox="1"/>
          <p:nvPr/>
        </p:nvSpPr>
        <p:spPr>
          <a:xfrm>
            <a:off x="845127" y="1691322"/>
            <a:ext cx="1064227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dirty="0"/>
              <a:t>Key contribute:</a:t>
            </a:r>
            <a:br>
              <a:rPr lang="en-US" altLang="ko-KR" sz="2000" b="1" dirty="0"/>
            </a:br>
            <a:r>
              <a:rPr lang="en-US" altLang="ko-KR" sz="2000" dirty="0"/>
              <a:t>explicit use of context for QA </a:t>
            </a:r>
            <a:r>
              <a:rPr lang="en-US" altLang="ko-KR" sz="2000" dirty="0">
                <a:sym typeface="Wingdings" panose="05000000000000000000" pitchFamily="2" charset="2"/>
              </a:rPr>
              <a:t> reducing the search space &amp; enhancing the effectiveness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sub-graph scores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/>
              <a:t>topologically similar to the query graph without considering the importance of each concept &amp; relation in the query graph 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DF278-8B49-489B-B78D-45189D2480F4}"/>
              </a:ext>
            </a:extLst>
          </p:cNvPr>
          <p:cNvSpPr txBox="1"/>
          <p:nvPr/>
        </p:nvSpPr>
        <p:spPr>
          <a:xfrm>
            <a:off x="845127" y="4363656"/>
            <a:ext cx="6436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++ - candidate</a:t>
            </a:r>
            <a:r>
              <a:rPr lang="ko-KR" altLang="en-US" sz="2000" dirty="0"/>
              <a:t> </a:t>
            </a:r>
            <a:r>
              <a:rPr lang="en-US" altLang="ko-KR" sz="2000" dirty="0"/>
              <a:t>training with multiple features (</a:t>
            </a:r>
            <a:r>
              <a:rPr lang="en-US" altLang="ko-KR" sz="2000" dirty="0" err="1"/>
              <a:t>Aqqu</a:t>
            </a:r>
            <a:r>
              <a:rPr lang="en-US" altLang="ko-KR" sz="2000" dirty="0"/>
              <a:t> system)</a:t>
            </a:r>
            <a:br>
              <a:rPr lang="en-US" altLang="ko-KR" sz="2000" dirty="0"/>
            </a:br>
            <a:r>
              <a:rPr lang="en-US" altLang="ko-KR" sz="2000" dirty="0"/>
              <a:t>     - not using exact node but similar nodes</a:t>
            </a:r>
          </a:p>
          <a:p>
            <a:r>
              <a:rPr lang="en-US" altLang="ko-KR" sz="2000" dirty="0"/>
              <a:t>     -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00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67623B-6014-4BA1-B426-014103900626}"/>
              </a:ext>
            </a:extLst>
          </p:cNvPr>
          <p:cNvSpPr txBox="1"/>
          <p:nvPr/>
        </p:nvSpPr>
        <p:spPr>
          <a:xfrm>
            <a:off x="1145918" y="1533590"/>
            <a:ext cx="102009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Enables </a:t>
            </a:r>
            <a:r>
              <a:rPr lang="en-US" altLang="ko-KR" sz="2800" b="1" dirty="0"/>
              <a:t>informal inference </a:t>
            </a:r>
            <a:r>
              <a:rPr lang="en-US" altLang="ko-KR" sz="2800" dirty="0"/>
              <a:t>and </a:t>
            </a:r>
            <a:r>
              <a:rPr lang="en-US" altLang="ko-KR" sz="2800" b="1" dirty="0"/>
              <a:t>context-driven knowledge</a:t>
            </a:r>
            <a:r>
              <a:rPr lang="en-US" altLang="ko-KR" sz="2800" dirty="0"/>
              <a:t> </a:t>
            </a:r>
            <a:r>
              <a:rPr lang="en-US" altLang="ko-KR" sz="2800" b="1" dirty="0"/>
              <a:t>representation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helps answering ‘hard’ questions that require processing of contexts</a:t>
            </a:r>
            <a:endParaRPr lang="en-US" altLang="ko-K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+mj-lt"/>
              </a:rPr>
              <a:t>Future work:</a:t>
            </a:r>
            <a:br>
              <a:rPr lang="en-US" altLang="ko-KR" sz="2800" b="1" dirty="0">
                <a:latin typeface="+mj-lt"/>
              </a:rPr>
            </a:br>
            <a:r>
              <a:rPr lang="en-US" altLang="ko-KR" sz="2800" b="1" dirty="0">
                <a:latin typeface="+mj-lt"/>
              </a:rPr>
              <a:t>- D</a:t>
            </a:r>
            <a:r>
              <a:rPr lang="en-US" altLang="ko-KR" sz="2800" dirty="0"/>
              <a:t>efine a variety of context types </a:t>
            </a:r>
            <a:r>
              <a:rPr lang="en-US" altLang="ko-KR" sz="2800" dirty="0">
                <a:sym typeface="Wingdings" panose="05000000000000000000" pitchFamily="2" charset="2"/>
              </a:rPr>
              <a:t> better </a:t>
            </a:r>
            <a:r>
              <a:rPr lang="en-US" altLang="ko-KR" sz="2800" dirty="0"/>
              <a:t>the graph matching</a:t>
            </a:r>
            <a:br>
              <a:rPr lang="en-US" altLang="ko-KR" sz="2800" dirty="0"/>
            </a:br>
            <a:r>
              <a:rPr lang="en-US" altLang="ko-KR" sz="2800" dirty="0"/>
              <a:t>- </a:t>
            </a:r>
            <a:r>
              <a:rPr lang="en-US" altLang="ko-KR" sz="2800" b="1" dirty="0"/>
              <a:t>Approximate matching</a:t>
            </a:r>
            <a:r>
              <a:rPr lang="en-US" altLang="ko-KR" sz="2800" dirty="0"/>
              <a:t> in computing concept-concept or relation-relation similarity</a:t>
            </a:r>
            <a:endParaRPr lang="en-US" altLang="ko-KR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821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Answering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845127" y="4427212"/>
            <a:ext cx="10515600" cy="2079943"/>
          </a:xfrm>
        </p:spPr>
        <p:txBody>
          <a:bodyPr numCol="1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Increasing availability of large-scale </a:t>
            </a:r>
            <a:r>
              <a:rPr lang="en-US" sz="2400" dirty="0" err="1"/>
              <a:t>structred</a:t>
            </a:r>
            <a:r>
              <a:rPr lang="en-US" sz="2400" dirty="0"/>
              <a:t> knowledge bases (KB) and natural language processing (NLP) aided by advanced information retrieval (IR)</a:t>
            </a:r>
            <a:br>
              <a:rPr lang="en-US" sz="2400" dirty="0"/>
            </a:b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Question Answering (QA) systems have entered into a commercialization era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06C817-E212-40AE-ABB4-BA10C247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520" y="1471507"/>
            <a:ext cx="6732814" cy="295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7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Answering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845127" y="1534886"/>
            <a:ext cx="10515600" cy="4972269"/>
          </a:xfrm>
        </p:spPr>
        <p:txBody>
          <a:bodyPr numCol="1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KBQA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knowledge base is composed of set of triples (universal fact)</a:t>
            </a:r>
            <a:br>
              <a:rPr lang="en-US" altLang="ko-KR" dirty="0"/>
            </a:br>
            <a:r>
              <a:rPr lang="en-US" altLang="ko-KR" dirty="0" err="1"/>
              <a:t>e.g</a:t>
            </a:r>
            <a:r>
              <a:rPr lang="en-US" altLang="ko-KR" dirty="0"/>
              <a:t>) (</a:t>
            </a:r>
            <a:r>
              <a:rPr lang="en-US" altLang="ko-KR" dirty="0" err="1"/>
              <a:t>Burak</a:t>
            </a:r>
            <a:r>
              <a:rPr lang="en-US" altLang="ko-KR" dirty="0"/>
              <a:t> Obama, spouse of, Michelle </a:t>
            </a:r>
            <a:r>
              <a:rPr lang="en-US" altLang="ko-KR" dirty="0" err="1"/>
              <a:t>obama</a:t>
            </a:r>
            <a:r>
              <a:rPr lang="en-US" altLang="ko-K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context information (time, location, related objects, topics) from the original information source are rarely linked in KB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err="1"/>
              <a:t>Yago</a:t>
            </a:r>
            <a:r>
              <a:rPr lang="en-US" altLang="ko-KR" dirty="0"/>
              <a:t>, </a:t>
            </a:r>
            <a:r>
              <a:rPr lang="en-US" altLang="ko-KR" dirty="0" err="1"/>
              <a:t>DBpedia</a:t>
            </a:r>
            <a:r>
              <a:rPr lang="en-US" altLang="ko-KR" dirty="0"/>
              <a:t>, Freebase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IRQA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statistical approaches and ad-hoc 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retrieve documents that are similar to the question and then extract and rank answer candidates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hard to collect dispersed pieces of evidence among documents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84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Answering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845127" y="1534886"/>
            <a:ext cx="10515600" cy="4972269"/>
          </a:xfrm>
        </p:spPr>
        <p:txBody>
          <a:bodyPr numCol="1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Limitation of KBQA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lack of an ability to discriminate against </a:t>
            </a:r>
            <a:r>
              <a:rPr lang="en-US" altLang="ko-KR" b="1" dirty="0"/>
              <a:t>different contexts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difficulty in approximate reasoning</a:t>
            </a:r>
            <a:br>
              <a:rPr lang="en-US" b="1" dirty="0">
                <a:latin typeface="+mj-lt"/>
              </a:rPr>
            </a:br>
            <a:endParaRPr lang="en-US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Limitation of </a:t>
            </a:r>
            <a:r>
              <a:rPr lang="en-US" dirty="0">
                <a:latin typeface="+mj-lt"/>
              </a:rPr>
              <a:t>IRQA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Structural, semantic aspects in the question and the text cannot be enforced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Relies on </a:t>
            </a:r>
            <a:r>
              <a:rPr lang="en-US" altLang="ko-KR" b="1" dirty="0"/>
              <a:t>local search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02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Answering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845127" y="1534886"/>
            <a:ext cx="10515600" cy="4972269"/>
          </a:xfrm>
        </p:spPr>
        <p:txBody>
          <a:bodyPr numCol="1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CGQA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altLang="ko-KR" dirty="0"/>
              <a:t>ontext-driven knowledge representation &amp; Informal inference</a:t>
            </a:r>
          </a:p>
          <a:p>
            <a:pPr>
              <a:buFontTx/>
              <a:buChar char="-"/>
            </a:pPr>
            <a:r>
              <a:rPr lang="en-US" altLang="ko-KR" dirty="0"/>
              <a:t>Generating conceptual graphs from text</a:t>
            </a:r>
          </a:p>
          <a:p>
            <a:pPr>
              <a:buFontTx/>
              <a:buChar char="-"/>
            </a:pPr>
            <a:r>
              <a:rPr lang="en-US" altLang="ko-KR" dirty="0"/>
              <a:t>Efficient graph matching algorithms as an inference mechanism</a:t>
            </a:r>
          </a:p>
        </p:txBody>
      </p:sp>
    </p:spTree>
    <p:extLst>
      <p:ext uri="{BB962C8B-B14F-4D97-AF65-F5344CB8AC3E}">
        <p14:creationId xmlns:p14="http://schemas.microsoft.com/office/powerpoint/2010/main" val="239418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/>
              <a:t>Key Elements in CGQA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31273" y="1610810"/>
            <a:ext cx="1125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</a:rPr>
              <a:t>Definition 1 (Concept)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0AC3A-6095-4C08-8155-5FB4450ABEF0}"/>
              </a:ext>
            </a:extLst>
          </p:cNvPr>
          <p:cNvSpPr txBox="1"/>
          <p:nvPr/>
        </p:nvSpPr>
        <p:spPr>
          <a:xfrm>
            <a:off x="845127" y="2220686"/>
            <a:ext cx="10628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 concept </a:t>
            </a:r>
            <a:r>
              <a:rPr lang="ko-KR" altLang="en-US" sz="2000" dirty="0"/>
              <a:t>𝑐 ∈ 𝐶 </a:t>
            </a:r>
            <a:r>
              <a:rPr lang="en-US" altLang="ko-KR" sz="2000" dirty="0"/>
              <a:t>is an abstract notion (e.g. ‘economy’) or an entity of a real-world (e.g. ‘tiger’ and ‘Obama’)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4BEA84-EE9D-44D8-8DC6-D928D3903B0D}"/>
              </a:ext>
            </a:extLst>
          </p:cNvPr>
          <p:cNvSpPr txBox="1"/>
          <p:nvPr/>
        </p:nvSpPr>
        <p:spPr>
          <a:xfrm>
            <a:off x="845127" y="3584732"/>
            <a:ext cx="1125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</a:rPr>
              <a:t>Definition 2 (Relation)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CC508F-514D-454C-AAA2-A5EFF58CA147}"/>
              </a:ext>
            </a:extLst>
          </p:cNvPr>
          <p:cNvSpPr txBox="1"/>
          <p:nvPr/>
        </p:nvSpPr>
        <p:spPr>
          <a:xfrm>
            <a:off x="845127" y="4128507"/>
            <a:ext cx="10642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 relation </a:t>
            </a:r>
            <a:r>
              <a:rPr lang="ko-KR" altLang="en-US" sz="2000" dirty="0"/>
              <a:t>𝑟 ∈ 𝑅 </a:t>
            </a:r>
            <a:r>
              <a:rPr lang="en-US" altLang="ko-KR" sz="2000" dirty="0"/>
              <a:t>is a property of a concept or an action or a state between two concepts (e.g. ‘PARENT_OF’ and ‘LIVES_IN’)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192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/>
              <a:t>Key Elements in CGQA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8FA06-6A76-4409-B538-FA8097F6F4ED}"/>
              </a:ext>
            </a:extLst>
          </p:cNvPr>
          <p:cNvSpPr txBox="1"/>
          <p:nvPr/>
        </p:nvSpPr>
        <p:spPr>
          <a:xfrm>
            <a:off x="718457" y="1691322"/>
            <a:ext cx="1125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</a:rPr>
              <a:t>Definition 3 (Knowledge Triple)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FDA8D0-1507-4EB1-9812-1D4135BFA8A6}"/>
              </a:ext>
            </a:extLst>
          </p:cNvPr>
          <p:cNvSpPr txBox="1"/>
          <p:nvPr/>
        </p:nvSpPr>
        <p:spPr>
          <a:xfrm>
            <a:off x="718457" y="2214542"/>
            <a:ext cx="10642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A knowledge triple </a:t>
            </a:r>
            <a:r>
              <a:rPr lang="ko-KR" altLang="en-US" sz="2000" dirty="0"/>
              <a:t>𝑡 </a:t>
            </a:r>
            <a:r>
              <a:rPr lang="en-US" altLang="ko-KR" sz="2000" dirty="0"/>
              <a:t>=&lt; </a:t>
            </a:r>
            <a:r>
              <a:rPr lang="ko-KR" altLang="en-US" sz="2000" dirty="0"/>
              <a:t>𝑐𝑖 </a:t>
            </a:r>
            <a:r>
              <a:rPr lang="en-US" altLang="ko-KR" sz="2000" dirty="0"/>
              <a:t>, </a:t>
            </a:r>
            <a:r>
              <a:rPr lang="ko-KR" altLang="en-US" sz="2000" dirty="0"/>
              <a:t>𝑟</a:t>
            </a:r>
            <a:r>
              <a:rPr lang="en-US" altLang="ko-KR" sz="2000" dirty="0"/>
              <a:t>, </a:t>
            </a:r>
            <a:r>
              <a:rPr lang="ko-KR" altLang="en-US" sz="2000" dirty="0"/>
              <a:t>𝑐𝑗 </a:t>
            </a:r>
            <a:r>
              <a:rPr lang="en-US" altLang="ko-KR" sz="2000" dirty="0"/>
              <a:t>&gt; , where </a:t>
            </a:r>
            <a:r>
              <a:rPr lang="ko-KR" altLang="en-US" sz="2000" dirty="0"/>
              <a:t>𝑐𝑖 </a:t>
            </a:r>
            <a:r>
              <a:rPr lang="en-US" altLang="ko-KR" sz="2000" dirty="0"/>
              <a:t>, </a:t>
            </a:r>
            <a:r>
              <a:rPr lang="ko-KR" altLang="en-US" sz="2000" dirty="0"/>
              <a:t>𝑐𝑗 ∈ 𝐶 </a:t>
            </a:r>
            <a:r>
              <a:rPr lang="en-US" altLang="ko-KR" sz="2000" dirty="0"/>
              <a:t>and </a:t>
            </a:r>
            <a:r>
              <a:rPr lang="ko-KR" altLang="en-US" sz="2000" dirty="0"/>
              <a:t>𝑐𝑖 ≠ 𝑐𝑗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Basic unit of knowledge that constitutes a conceptual graph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“A robot appears in a play” </a:t>
            </a:r>
            <a:r>
              <a:rPr lang="en-US" altLang="ko-KR" sz="2000" dirty="0">
                <a:sym typeface="Wingdings" panose="05000000000000000000" pitchFamily="2" charset="2"/>
              </a:rPr>
              <a:t> &lt;robot, appear, play&gt;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Conceptual graph can be constructed by </a:t>
            </a:r>
            <a:r>
              <a:rPr lang="en-US" altLang="ko-KR" sz="2000" b="1" dirty="0"/>
              <a:t>merging the common concept nodes of triples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EB7D1DE-8A7F-48E9-A7A0-C58010D91AB4}"/>
                  </a:ext>
                </a:extLst>
              </p:cNvPr>
              <p:cNvSpPr/>
              <p:nvPr/>
            </p:nvSpPr>
            <p:spPr>
              <a:xfrm>
                <a:off x="845127" y="4148497"/>
                <a:ext cx="8756073" cy="1333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altLang="ko-KR" sz="2000" dirty="0"/>
                  <a:t>Conceptual graph (BCG)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{</a:t>
                </a:r>
                <a:r>
                  <a:rPr lang="ko-KR" altLang="en-US" sz="2000" dirty="0"/>
                  <a:t>𝑡</a:t>
                </a:r>
                <a:r>
                  <a:rPr lang="en-US" altLang="ko-KR" sz="2000" dirty="0"/>
                  <a:t>1 ,</a:t>
                </a:r>
                <a:r>
                  <a:rPr lang="ko-KR" altLang="en-US" sz="2000" dirty="0"/>
                  <a:t>𝑡</a:t>
                </a:r>
                <a:r>
                  <a:rPr lang="en-US" altLang="ko-KR" sz="2000" dirty="0"/>
                  <a:t>2 , … ,} which is a connected graph representing the meaning of a natural language clause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/>
                  <a:t>A collection of bare conceptual graphs is denoted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ko-KR" altLang="en-US" sz="2000" dirty="0"/>
                          <m:t>𝐺</m:t>
                        </m:r>
                      </m:e>
                    </m:acc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342900" indent="-342900">
                  <a:buFontTx/>
                  <a:buChar char="-"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EB7D1DE-8A7F-48E9-A7A0-C58010D91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4148497"/>
                <a:ext cx="8756073" cy="1333763"/>
              </a:xfrm>
              <a:prstGeom prst="rect">
                <a:avLst/>
              </a:prstGeom>
              <a:blipFill>
                <a:blip r:embed="rId3"/>
                <a:stretch>
                  <a:fillRect l="-766" t="-36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A9A8D7F-5C4B-4685-A662-4181C8A6005A}"/>
              </a:ext>
            </a:extLst>
          </p:cNvPr>
          <p:cNvSpPr txBox="1"/>
          <p:nvPr/>
        </p:nvSpPr>
        <p:spPr>
          <a:xfrm>
            <a:off x="718457" y="3581629"/>
            <a:ext cx="1125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</a:rPr>
              <a:t>Definition 4 (</a:t>
            </a:r>
            <a:r>
              <a:rPr lang="en-US" altLang="ko-KR" sz="2800" dirty="0"/>
              <a:t>Bare Conceptual Graph</a:t>
            </a:r>
            <a:r>
              <a:rPr lang="en-US" altLang="ko-KR" sz="2800" b="1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027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/>
              <a:t>Key Elements in CGQA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8FA06-6A76-4409-B538-FA8097F6F4ED}"/>
              </a:ext>
            </a:extLst>
          </p:cNvPr>
          <p:cNvSpPr txBox="1"/>
          <p:nvPr/>
        </p:nvSpPr>
        <p:spPr>
          <a:xfrm>
            <a:off x="718457" y="1691322"/>
            <a:ext cx="1125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</a:rPr>
              <a:t>Role of Context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F443F77-EF78-488D-90B9-EC54ADE9F318}"/>
              </a:ext>
            </a:extLst>
          </p:cNvPr>
          <p:cNvGrpSpPr/>
          <p:nvPr/>
        </p:nvGrpSpPr>
        <p:grpSpPr>
          <a:xfrm>
            <a:off x="2841170" y="2519800"/>
            <a:ext cx="6237516" cy="1020304"/>
            <a:chOff x="1981199" y="2312783"/>
            <a:chExt cx="6237516" cy="102030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23D8254-6C96-406B-8C62-D4C0B3FFAD89}"/>
                </a:ext>
              </a:extLst>
            </p:cNvPr>
            <p:cNvSpPr/>
            <p:nvPr/>
          </p:nvSpPr>
          <p:spPr>
            <a:xfrm>
              <a:off x="2122715" y="2361270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dirty="0"/>
                <a:t>Question</a:t>
              </a:r>
              <a:r>
                <a:rPr lang="en-US" altLang="ko-KR" dirty="0">
                  <a:latin typeface="+mj-lt"/>
                </a:rPr>
                <a:t>: What is the type of </a:t>
              </a:r>
              <a:r>
                <a:rPr lang="en-US" altLang="ko-KR" b="1" dirty="0">
                  <a:latin typeface="+mj-lt"/>
                </a:rPr>
                <a:t>our galaxy </a:t>
              </a:r>
              <a:r>
                <a:rPr lang="en-US" altLang="ko-KR" dirty="0">
                  <a:latin typeface="+mj-lt"/>
                </a:rPr>
                <a:t>(Milky Way) based on </a:t>
              </a:r>
              <a:r>
                <a:rPr lang="en-US" altLang="ko-KR" b="1" dirty="0">
                  <a:latin typeface="+mj-lt"/>
                </a:rPr>
                <a:t>Hubble’s categorization</a:t>
              </a:r>
              <a:r>
                <a:rPr lang="en-US" altLang="ko-KR" dirty="0">
                  <a:latin typeface="+mj-lt"/>
                </a:rPr>
                <a:t>? </a:t>
              </a:r>
              <a:br>
                <a:rPr lang="en-US" altLang="ko-KR" dirty="0">
                  <a:latin typeface="+mj-lt"/>
                </a:rPr>
              </a:br>
              <a:r>
                <a:rPr lang="en-US" altLang="ko-KR" dirty="0"/>
                <a:t>Answer</a:t>
              </a:r>
              <a:r>
                <a:rPr lang="en-US" altLang="ko-KR" dirty="0">
                  <a:latin typeface="+mj-lt"/>
                </a:rPr>
                <a:t>: Barred spiral galaxy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75CDBD-1B60-4D5F-B3DB-F861CD670877}"/>
                </a:ext>
              </a:extLst>
            </p:cNvPr>
            <p:cNvSpPr/>
            <p:nvPr/>
          </p:nvSpPr>
          <p:spPr>
            <a:xfrm>
              <a:off x="1981199" y="2312783"/>
              <a:ext cx="6096000" cy="1020304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983CCB-44DA-4407-85C7-80A6726946D2}"/>
              </a:ext>
            </a:extLst>
          </p:cNvPr>
          <p:cNvSpPr/>
          <p:nvPr/>
        </p:nvSpPr>
        <p:spPr>
          <a:xfrm>
            <a:off x="2841169" y="4334080"/>
            <a:ext cx="6096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Merge two concept without considering their context lead mismatch of concept.</a:t>
            </a:r>
          </a:p>
          <a:p>
            <a:r>
              <a:rPr lang="en-US" altLang="ko-KR" dirty="0" err="1"/>
              <a:t>e.g</a:t>
            </a:r>
            <a:r>
              <a:rPr lang="en-US" altLang="ko-KR" dirty="0"/>
              <a:t>) &lt;</a:t>
            </a:r>
            <a:r>
              <a:rPr lang="en-US" altLang="ko-KR" b="1" dirty="0"/>
              <a:t>robot</a:t>
            </a:r>
            <a:r>
              <a:rPr lang="en-US" altLang="ko-KR" dirty="0"/>
              <a:t>, appear, play&gt;</a:t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en-US" altLang="ko-KR" dirty="0" err="1"/>
              <a:t>Hubo</a:t>
            </a:r>
            <a:r>
              <a:rPr lang="en-US" altLang="ko-KR" dirty="0"/>
              <a:t>, </a:t>
            </a:r>
            <a:r>
              <a:rPr lang="en-US" altLang="ko-KR" dirty="0" err="1"/>
              <a:t>is_a</a:t>
            </a:r>
            <a:r>
              <a:rPr lang="en-US" altLang="ko-KR" dirty="0"/>
              <a:t>, </a:t>
            </a:r>
            <a:r>
              <a:rPr lang="en-US" altLang="ko-KR" b="1" dirty="0"/>
              <a:t>robot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63641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TM02900743[[fn=자연주의]]</Template>
  <TotalTime>10062</TotalTime>
  <Words>1957</Words>
  <Application>Microsoft Office PowerPoint</Application>
  <PresentationFormat>와이드스크린</PresentationFormat>
  <Paragraphs>211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A new Question Answernig Approach with Conceptual Graphs</vt:lpstr>
      <vt:lpstr>Contents</vt:lpstr>
      <vt:lpstr>Question Answering</vt:lpstr>
      <vt:lpstr>Question Answering</vt:lpstr>
      <vt:lpstr>Question Answering</vt:lpstr>
      <vt:lpstr>Question Answering</vt:lpstr>
      <vt:lpstr>Key Elements in CGQA</vt:lpstr>
      <vt:lpstr>Key Elements in CGQA</vt:lpstr>
      <vt:lpstr>Key Elements in CGQA</vt:lpstr>
      <vt:lpstr>Key Elements in CGQA</vt:lpstr>
      <vt:lpstr>Key Elements in CGQA</vt:lpstr>
      <vt:lpstr>Converting Text to CG</vt:lpstr>
      <vt:lpstr>CGQA Process</vt:lpstr>
      <vt:lpstr>CGQA Process</vt:lpstr>
      <vt:lpstr>CGQA Process</vt:lpstr>
      <vt:lpstr>CGQA Process</vt:lpstr>
      <vt:lpstr>CGQA Process</vt:lpstr>
      <vt:lpstr>CGQA Process</vt:lpstr>
      <vt:lpstr>Experiment – Task and Dataset</vt:lpstr>
      <vt:lpstr>Experiment – Result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LINE: Large-scale Information Network Embedding</dc:title>
  <dc:creator>doyeon Lim</dc:creator>
  <cp:lastModifiedBy>doyeon Lim</cp:lastModifiedBy>
  <cp:revision>115</cp:revision>
  <cp:lastPrinted>2018-02-19T07:03:03Z</cp:lastPrinted>
  <dcterms:created xsi:type="dcterms:W3CDTF">2018-01-15T01:22:18Z</dcterms:created>
  <dcterms:modified xsi:type="dcterms:W3CDTF">2018-03-09T02:41:25Z</dcterms:modified>
</cp:coreProperties>
</file>