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0" r:id="rId4"/>
    <p:sldId id="261" r:id="rId5"/>
    <p:sldId id="284" r:id="rId6"/>
    <p:sldId id="263" r:id="rId7"/>
    <p:sldId id="285" r:id="rId8"/>
    <p:sldId id="264" r:id="rId9"/>
    <p:sldId id="265" r:id="rId10"/>
    <p:sldId id="286" r:id="rId11"/>
    <p:sldId id="287" r:id="rId12"/>
    <p:sldId id="289" r:id="rId13"/>
    <p:sldId id="288" r:id="rId14"/>
    <p:sldId id="290" r:id="rId15"/>
    <p:sldId id="291" r:id="rId16"/>
    <p:sldId id="292" r:id="rId17"/>
    <p:sldId id="293" r:id="rId18"/>
    <p:sldId id="274" r:id="rId19"/>
    <p:sldId id="295" r:id="rId20"/>
    <p:sldId id="282" r:id="rId21"/>
    <p:sldId id="273" r:id="rId22"/>
    <p:sldId id="297" r:id="rId23"/>
    <p:sldId id="296" r:id="rId24"/>
    <p:sldId id="275" r:id="rId25"/>
    <p:sldId id="298" r:id="rId26"/>
    <p:sldId id="299" r:id="rId27"/>
    <p:sldId id="280" r:id="rId28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83" autoAdjust="0"/>
  </p:normalViewPr>
  <p:slideViewPr>
    <p:cSldViewPr snapToGrid="0">
      <p:cViewPr varScale="1">
        <p:scale>
          <a:sx n="71" d="100"/>
          <a:sy n="71" d="100"/>
        </p:scale>
        <p:origin x="10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D25BE7C-9AA8-4368-B073-6A758A175A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220E6-E7E2-4F61-A231-92CA3E62C3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2027" y="2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CFF20-E87C-43A4-9CD5-0FA0100EE22E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F6F647-9BE7-4BEC-A72F-3E915424BD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70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A19559-64AB-442D-9C1D-9383AD9CF9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2027" y="645670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F0213-BA1F-4CD5-9CD4-B3F6784A3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13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7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8D0C1-77C5-4B8D-BB9C-90E405C3F2D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06775" y="849313"/>
            <a:ext cx="3060700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71383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6456614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7" y="6456614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58119-5956-4188-A28B-9B5934A14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7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If sparse and high-dimension information converted to dense and low-dimension form, we can use that information more easily and efficiently.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Also computational cost will be much cheaper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88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F2E15D06-22AC-4774-87FF-55D6A7F72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알파 베타 감마 </a:t>
            </a:r>
            <a:r>
              <a:rPr lang="en-US" altLang="ko-KR" dirty="0"/>
              <a:t>grid search</a:t>
            </a:r>
          </a:p>
          <a:p>
            <a:r>
              <a:rPr lang="en-US" altLang="ko-KR" dirty="0"/>
              <a:t>Meaning?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B28F714E-3B7C-4B7A-A323-634A1DCC1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ko-KR" altLang="en-US" dirty="0"/>
              <a:t>개의 </a:t>
            </a:r>
            <a:r>
              <a:rPr lang="en-US" altLang="ko-KR" dirty="0"/>
              <a:t>filter </a:t>
            </a:r>
            <a:r>
              <a:rPr lang="ko-KR" altLang="en-US" dirty="0"/>
              <a:t>맞나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554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577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5C09C889-AD39-4F81-8A6F-DA16231B7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Mean pooling perform better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952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326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abstract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They have friendship between users, concerned topics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38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Doesn’t use classical algorithms </a:t>
            </a:r>
            <a:r>
              <a:rPr lang="en-US" altLang="ko-KR" sz="1200" dirty="0">
                <a:sym typeface="Wingdings" panose="05000000000000000000" pitchFamily="2" charset="2"/>
              </a:rPr>
              <a:t> cannot handle this scale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Graph factorization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/>
              <a:t>Graph factorization</a:t>
            </a:r>
            <a:br>
              <a:rPr lang="en-US" altLang="ko-KR" sz="1200" dirty="0"/>
            </a:br>
            <a:r>
              <a:rPr lang="en-US" altLang="ko-KR" sz="1200" dirty="0"/>
              <a:t>Weight</a:t>
            </a:r>
            <a:r>
              <a:rPr lang="ko-KR" altLang="en-US" sz="1200" dirty="0"/>
              <a:t>로 </a:t>
            </a:r>
            <a:r>
              <a:rPr lang="en-US" altLang="ko-KR" sz="1200" dirty="0"/>
              <a:t>node</a:t>
            </a:r>
            <a:r>
              <a:rPr lang="ko-KR" altLang="en-US" sz="1200" dirty="0"/>
              <a:t>간 </a:t>
            </a:r>
            <a:r>
              <a:rPr lang="en-US" altLang="ko-KR" sz="1200" dirty="0"/>
              <a:t>linking </a:t>
            </a:r>
            <a:r>
              <a:rPr lang="ko-KR" altLang="en-US" sz="1200" dirty="0"/>
              <a:t>을 표현한 </a:t>
            </a:r>
            <a:r>
              <a:rPr lang="en-US" altLang="ko-KR" sz="1200" dirty="0"/>
              <a:t>affinity graph</a:t>
            </a:r>
            <a:r>
              <a:rPr lang="ko-KR" altLang="en-US" sz="1200" dirty="0"/>
              <a:t>를 </a:t>
            </a:r>
            <a:r>
              <a:rPr lang="en-US" altLang="ko-KR" sz="1200" dirty="0"/>
              <a:t>matrix factorization</a:t>
            </a:r>
            <a:r>
              <a:rPr lang="ko-KR" altLang="en-US" sz="1200" dirty="0"/>
              <a:t>해서 </a:t>
            </a:r>
            <a:r>
              <a:rPr lang="en-US" altLang="ko-KR" sz="1200" dirty="0"/>
              <a:t>low dimensional vector</a:t>
            </a:r>
            <a:r>
              <a:rPr lang="ko-KR" altLang="en-US" sz="1200" dirty="0"/>
              <a:t>를 만들 수 있음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78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Doesn’t use classical algorithms </a:t>
            </a:r>
            <a:r>
              <a:rPr lang="en-US" altLang="ko-KR" sz="1200" dirty="0">
                <a:sym typeface="Wingdings" panose="05000000000000000000" pitchFamily="2" charset="2"/>
              </a:rPr>
              <a:t> cannot handle this scale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Graph factorization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81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/>
              <a:t>Vertex </a:t>
            </a:r>
            <a:r>
              <a:rPr lang="en-US" altLang="ko-KR" sz="1200" dirty="0" err="1"/>
              <a:t>classificatio</a:t>
            </a:r>
            <a:r>
              <a:rPr lang="ko-KR" altLang="en-US" sz="1200" dirty="0"/>
              <a:t>으로 </a:t>
            </a:r>
            <a:r>
              <a:rPr lang="en-US" altLang="ko-KR" sz="1200" dirty="0"/>
              <a:t>L2 Regularized logistic regression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/>
              <a:t>200dimension</a:t>
            </a:r>
            <a:r>
              <a:rPr lang="ko-KR" altLang="en-US" sz="1200" dirty="0"/>
              <a:t>으로 통일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2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51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764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CENE</a:t>
            </a:r>
            <a:r>
              <a:rPr lang="ko-KR" altLang="en-US" sz="1200" dirty="0"/>
              <a:t>은 </a:t>
            </a:r>
            <a:r>
              <a:rPr lang="en-US" altLang="ko-KR" sz="1200" dirty="0"/>
              <a:t>small ratio</a:t>
            </a:r>
            <a:r>
              <a:rPr lang="ko-KR" altLang="en-US" sz="1200" dirty="0"/>
              <a:t>에 </a:t>
            </a:r>
            <a:r>
              <a:rPr lang="en-US" altLang="ko-KR" sz="1200" dirty="0"/>
              <a:t>working </a:t>
            </a:r>
            <a:r>
              <a:rPr lang="ko-KR" altLang="en-US" sz="1200" dirty="0"/>
              <a:t>잘 안함 </a:t>
            </a:r>
            <a:r>
              <a:rPr lang="en-US" altLang="ko-KR" sz="1200" dirty="0">
                <a:sym typeface="Wingdings" panose="05000000000000000000" pitchFamily="2" charset="2"/>
              </a:rPr>
              <a:t> parameter</a:t>
            </a:r>
            <a:r>
              <a:rPr lang="ko-KR" altLang="en-US" sz="1200" dirty="0">
                <a:sym typeface="Wingdings" panose="05000000000000000000" pitchFamily="2" charset="2"/>
              </a:rPr>
              <a:t>가 훨씬 많아서 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ym typeface="Wingdings" panose="05000000000000000000" pitchFamily="2" charset="2"/>
              </a:rPr>
              <a:t>TADW</a:t>
            </a:r>
            <a:r>
              <a:rPr lang="ko-KR" altLang="en-US" sz="1200" dirty="0">
                <a:sym typeface="Wingdings" panose="05000000000000000000" pitchFamily="2" charset="2"/>
              </a:rPr>
              <a:t>는 </a:t>
            </a:r>
            <a:r>
              <a:rPr lang="en-US" altLang="ko-KR" sz="1200" dirty="0" err="1">
                <a:sym typeface="Wingdings" panose="05000000000000000000" pitchFamily="2" charset="2"/>
              </a:rPr>
              <a:t>deepwalk</a:t>
            </a:r>
            <a:r>
              <a:rPr lang="ko-KR" altLang="en-US" sz="1200" dirty="0">
                <a:sym typeface="Wingdings" panose="05000000000000000000" pitchFamily="2" charset="2"/>
              </a:rPr>
              <a:t>기반이라 </a:t>
            </a:r>
            <a:r>
              <a:rPr lang="en-US" altLang="ko-KR" sz="1200" dirty="0">
                <a:sym typeface="Wingdings" panose="05000000000000000000" pitchFamily="2" charset="2"/>
              </a:rPr>
              <a:t>sparse matrix</a:t>
            </a:r>
            <a:r>
              <a:rPr lang="ko-KR" altLang="en-US" sz="1200" dirty="0">
                <a:sym typeface="Wingdings" panose="05000000000000000000" pitchFamily="2" charset="2"/>
              </a:rPr>
              <a:t>에 강함 하지만 </a:t>
            </a:r>
            <a:r>
              <a:rPr lang="en-US" altLang="ko-KR" sz="1200" dirty="0">
                <a:sym typeface="Wingdings" panose="05000000000000000000" pitchFamily="2" charset="2"/>
              </a:rPr>
              <a:t>large training data</a:t>
            </a:r>
            <a:r>
              <a:rPr lang="ko-KR" altLang="en-US" sz="1200" dirty="0">
                <a:sym typeface="Wingdings" panose="05000000000000000000" pitchFamily="2" charset="2"/>
              </a:rPr>
              <a:t>에서는 </a:t>
            </a:r>
            <a:r>
              <a:rPr lang="en-US" altLang="ko-KR" sz="1200" dirty="0">
                <a:sym typeface="Wingdings" panose="05000000000000000000" pitchFamily="2" charset="2"/>
              </a:rPr>
              <a:t>simplicity</a:t>
            </a:r>
            <a:r>
              <a:rPr lang="ko-KR" altLang="en-US" sz="1200" dirty="0">
                <a:sym typeface="Wingdings" panose="05000000000000000000" pitchFamily="2" charset="2"/>
              </a:rPr>
              <a:t>때문에 좋은 성능을 내지 못함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all the above observations demonstrate that CANE can learn high-quality context-aware embeddings, which are conducive to estimating the relationship between vertices precisely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103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learnt context-aware embeddings can transform into high-quality context-free embeddings through simple average operation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17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all these key elements in A can find corresponding words in B and C. It’s intuitive that these key elements give an exact explanation of the citation relations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971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all these key elements in A can find corresponding words in B and C. It’s intuitive that these key elements give an exact explanation of the citation relations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87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친구</a:t>
            </a:r>
            <a:r>
              <a:rPr lang="en-US" altLang="ko-KR" sz="1200" dirty="0"/>
              <a:t>, </a:t>
            </a:r>
            <a:r>
              <a:rPr lang="ko-KR" altLang="en-US" sz="1200" dirty="0"/>
              <a:t>가족 등등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5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user</a:t>
            </a:r>
          </a:p>
          <a:p>
            <a:r>
              <a:rPr lang="en-US" altLang="ko-KR" dirty="0"/>
              <a:t>Blue – right user</a:t>
            </a:r>
          </a:p>
          <a:p>
            <a:r>
              <a:rPr lang="en-US" altLang="ko-KR" dirty="0"/>
              <a:t>Green – both</a:t>
            </a:r>
          </a:p>
          <a:p>
            <a:endParaRPr lang="en-US" altLang="ko-KR" dirty="0"/>
          </a:p>
          <a:p>
            <a:r>
              <a:rPr lang="en-US" altLang="ko-KR" dirty="0"/>
              <a:t>Existing – only arrange one single embedding vector to each vertex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61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Classical: first construct the affinity graph using the feature vectors of the data points, e.g., the K-nearest neighbor graph of data, and then embed the affinity graph</a:t>
            </a:r>
            <a:br>
              <a:rPr lang="en-US" altLang="ko-KR" dirty="0"/>
            </a:br>
            <a:r>
              <a:rPr lang="en-US" altLang="ko-KR" dirty="0"/>
              <a:t>Take long time to compute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90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DF9E71A2-4D26-473E-B2C3-6771FD027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Even though they considered text </a:t>
            </a:r>
            <a:r>
              <a:rPr lang="en-US" altLang="ko-KR" dirty="0" err="1"/>
              <a:t>imforamtion</a:t>
            </a:r>
            <a:r>
              <a:rPr lang="en-US" altLang="ko-KR" dirty="0"/>
              <a:t>, they didn’t consider the interaction between nodes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00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60700" cy="2295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7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3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3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4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588595-8D98-4B57-BCEE-1233692C40B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5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CANE: Context-Aware Network Embedding for Relation Modeling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altLang="ko-KR" sz="1200" dirty="0"/>
              <a:t>Cunchao Tu , Han Liu, Zhiyuan Liu, Maosong Sun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ACL 2017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Doyeon Lim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2018.05.01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2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CANE</a:t>
            </a:r>
            <a:r>
              <a:rPr lang="en-US" dirty="0"/>
              <a:t> approach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9829" y="1962847"/>
            <a:ext cx="7650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latin typeface="+mj-lt"/>
              </a:rPr>
              <a:t>Problem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E763C1-134A-4EF2-9459-4BAB8947ADBB}"/>
                  </a:ext>
                </a:extLst>
              </p:cNvPr>
              <p:cNvSpPr txBox="1"/>
              <p:nvPr/>
            </p:nvSpPr>
            <p:spPr>
              <a:xfrm>
                <a:off x="633846" y="2424879"/>
                <a:ext cx="8152463" cy="2739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100" b="1" dirty="0"/>
                  <a:t>Definition 1</a:t>
                </a:r>
                <a:r>
                  <a:rPr lang="en-US" altLang="ko-KR" sz="2100" dirty="0"/>
                  <a:t> Context-free Embeddings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Embedding of a vertex is </a:t>
                </a:r>
                <a:r>
                  <a:rPr lang="en-US" altLang="ko-KR" sz="2100" b="1" dirty="0"/>
                  <a:t>fixed</a:t>
                </a:r>
                <a:r>
                  <a:rPr lang="en-US" altLang="ko-KR" sz="2100" dirty="0"/>
                  <a:t> and won’t change with respect to its context information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endParaRPr lang="en-US" altLang="ko-KR" sz="21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100" b="1" dirty="0"/>
                  <a:t>Definition 2</a:t>
                </a:r>
                <a:r>
                  <a:rPr lang="en-US" altLang="ko-KR" sz="2100" dirty="0"/>
                  <a:t> Context-aware Embeddings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Various embeddings for a vertex </a:t>
                </a:r>
                <a:r>
                  <a:rPr lang="en-US" altLang="ko-KR" sz="2100" b="1" dirty="0"/>
                  <a:t>according to its different contexts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for 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sz="2100" dirty="0"/>
                  <a:t>, CANE learns context-aware embeddings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21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21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E763C1-134A-4EF2-9459-4BAB8947A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46" y="2424879"/>
                <a:ext cx="8152463" cy="2739853"/>
              </a:xfrm>
              <a:prstGeom prst="rect">
                <a:avLst/>
              </a:prstGeom>
              <a:blipFill>
                <a:blip r:embed="rId3"/>
                <a:stretch>
                  <a:fillRect l="-748" t="-1336" r="-1346" b="-8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15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CANE</a:t>
            </a:r>
            <a:r>
              <a:rPr lang="en-US" dirty="0"/>
              <a:t> approach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9829" y="1962847"/>
            <a:ext cx="7650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Overall Framework</a:t>
            </a:r>
            <a:endParaRPr lang="en-US" altLang="ko-KR" sz="21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800AEE-A7AC-4A37-B4AE-4F9E38A2DE33}"/>
                  </a:ext>
                </a:extLst>
              </p:cNvPr>
              <p:cNvSpPr txBox="1"/>
              <p:nvPr/>
            </p:nvSpPr>
            <p:spPr>
              <a:xfrm>
                <a:off x="633846" y="2424879"/>
                <a:ext cx="815246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full use of both </a:t>
                </a:r>
                <a:r>
                  <a:rPr lang="en-US" altLang="ko-KR" sz="2100" b="1" dirty="0"/>
                  <a:t>network structure</a:t>
                </a:r>
                <a:r>
                  <a:rPr lang="en-US" altLang="ko-KR" sz="2100" dirty="0"/>
                  <a:t> and associated </a:t>
                </a:r>
                <a:r>
                  <a:rPr lang="en-US" altLang="ko-KR" sz="2100" b="1" dirty="0"/>
                  <a:t>text information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 err="1"/>
                  <a:t>structurebased</a:t>
                </a:r>
                <a:r>
                  <a:rPr lang="en-US" altLang="ko-KR" sz="2100" dirty="0"/>
                  <a:t> embedding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ko-KR" sz="2100" dirty="0"/>
                  <a:t> and text-based embedding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ko-KR" sz="2100" b="1" dirty="0"/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endParaRPr lang="en-US" altLang="ko-KR" sz="21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vertex embedding: v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ko-KR" sz="2100" dirty="0"/>
                  <a:t> 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ko-KR" sz="21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1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Maximize overall objective of edges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800AEE-A7AC-4A37-B4AE-4F9E38A2D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46" y="2424879"/>
                <a:ext cx="8152463" cy="2031325"/>
              </a:xfrm>
              <a:prstGeom prst="rect">
                <a:avLst/>
              </a:prstGeom>
              <a:blipFill>
                <a:blip r:embed="rId3"/>
                <a:stretch>
                  <a:fillRect l="-748" t="-1802" b="-48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6E73798-0B7B-4931-BECA-53514A828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671" y="4433121"/>
            <a:ext cx="1393031" cy="7500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4EAE2E-8C4E-4DF6-8E0F-2A62C9168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901" y="5291124"/>
            <a:ext cx="2264569" cy="535781"/>
          </a:xfrm>
          <a:prstGeom prst="rect">
            <a:avLst/>
          </a:prstGeom>
        </p:spPr>
      </p:pic>
      <p:sp>
        <p:nvSpPr>
          <p:cNvPr id="8" name="Line Callout 1 5">
            <a:extLst>
              <a:ext uri="{FF2B5EF4-FFF2-40B4-BE49-F238E27FC236}">
                <a16:creationId xmlns:a16="http://schemas.microsoft.com/office/drawing/2014/main" id="{06EF8707-4826-42CB-9CDF-25D4C36CCE2B}"/>
              </a:ext>
            </a:extLst>
          </p:cNvPr>
          <p:cNvSpPr/>
          <p:nvPr/>
        </p:nvSpPr>
        <p:spPr>
          <a:xfrm>
            <a:off x="5295488" y="4895153"/>
            <a:ext cx="1393030" cy="535781"/>
          </a:xfrm>
          <a:prstGeom prst="borderCallout1">
            <a:avLst>
              <a:gd name="adj1" fmla="val 35489"/>
              <a:gd name="adj2" fmla="val -1075"/>
              <a:gd name="adj3" fmla="val 97421"/>
              <a:gd name="adj4" fmla="val -5201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FF0000"/>
                </a:solidFill>
              </a:rPr>
              <a:t>structure-based objective</a:t>
            </a:r>
            <a:endParaRPr lang="en-US" sz="1350" i="1" dirty="0">
              <a:solidFill>
                <a:srgbClr val="FF0000"/>
              </a:solidFill>
            </a:endParaRPr>
          </a:p>
        </p:txBody>
      </p:sp>
      <p:sp>
        <p:nvSpPr>
          <p:cNvPr id="9" name="Line Callout 1 5">
            <a:extLst>
              <a:ext uri="{FF2B5EF4-FFF2-40B4-BE49-F238E27FC236}">
                <a16:creationId xmlns:a16="http://schemas.microsoft.com/office/drawing/2014/main" id="{053BCB9E-BB99-465E-AC13-EA34AA287400}"/>
              </a:ext>
            </a:extLst>
          </p:cNvPr>
          <p:cNvSpPr/>
          <p:nvPr/>
        </p:nvSpPr>
        <p:spPr>
          <a:xfrm>
            <a:off x="6507068" y="5628919"/>
            <a:ext cx="1272056" cy="395971"/>
          </a:xfrm>
          <a:prstGeom prst="borderCallout1">
            <a:avLst>
              <a:gd name="adj1" fmla="val 35489"/>
              <a:gd name="adj2" fmla="val -1075"/>
              <a:gd name="adj3" fmla="val 16751"/>
              <a:gd name="adj4" fmla="val -5867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FF0000"/>
                </a:solidFill>
              </a:rPr>
              <a:t>text-based objective</a:t>
            </a:r>
            <a:endParaRPr lang="en-US" sz="135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94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CANE</a:t>
            </a:r>
            <a:r>
              <a:rPr lang="en-US" dirty="0"/>
              <a:t> approach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9829" y="1962847"/>
            <a:ext cx="7650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Structure-based Objective</a:t>
            </a:r>
            <a:endParaRPr lang="en-US" altLang="ko-KR" sz="2100" dirty="0">
              <a:latin typeface="+mj-lt"/>
            </a:endParaRPr>
          </a:p>
        </p:txBody>
      </p:sp>
      <p:sp>
        <p:nvSpPr>
          <p:cNvPr id="8" name="Line Callout 1 5">
            <a:extLst>
              <a:ext uri="{FF2B5EF4-FFF2-40B4-BE49-F238E27FC236}">
                <a16:creationId xmlns:a16="http://schemas.microsoft.com/office/drawing/2014/main" id="{06EF8707-4826-42CB-9CDF-25D4C36CCE2B}"/>
              </a:ext>
            </a:extLst>
          </p:cNvPr>
          <p:cNvSpPr/>
          <p:nvPr/>
        </p:nvSpPr>
        <p:spPr>
          <a:xfrm>
            <a:off x="4374810" y="3983196"/>
            <a:ext cx="1756151" cy="571059"/>
          </a:xfrm>
          <a:prstGeom prst="borderCallout1">
            <a:avLst>
              <a:gd name="adj1" fmla="val 35489"/>
              <a:gd name="adj2" fmla="val -1075"/>
              <a:gd name="adj3" fmla="val -61488"/>
              <a:gd name="adj4" fmla="val -3587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FF0000"/>
                </a:solidFill>
              </a:rPr>
              <a:t>conditional probability of v generated by u</a:t>
            </a:r>
            <a:endParaRPr lang="en-US" sz="1350" i="1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12277B-7850-43A0-89CD-1F8473313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26" y="2479771"/>
            <a:ext cx="2636044" cy="542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34B1CF-E327-4FFF-8676-7DBC91167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430" y="3098397"/>
            <a:ext cx="3107531" cy="7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2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CANE</a:t>
            </a:r>
            <a:r>
              <a:rPr lang="en-US" dirty="0"/>
              <a:t> approach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9829" y="1962847"/>
            <a:ext cx="7650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Text-based Objective</a:t>
            </a:r>
            <a:endParaRPr lang="en-US" altLang="ko-KR" sz="21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50D797-51FF-4CE8-94AA-30DCFA55E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223" y="2402397"/>
            <a:ext cx="4121944" cy="5072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62785D-A7AE-49B7-9F21-BB7452E1E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265" y="2956737"/>
            <a:ext cx="2607469" cy="1085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656493-60B3-407E-8CB9-E6ACA69233BD}"/>
              </a:ext>
            </a:extLst>
          </p:cNvPr>
          <p:cNvSpPr/>
          <p:nvPr/>
        </p:nvSpPr>
        <p:spPr>
          <a:xfrm>
            <a:off x="3268265" y="3281082"/>
            <a:ext cx="2607469" cy="76150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59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CANE</a:t>
            </a:r>
            <a:r>
              <a:rPr lang="en-US" dirty="0"/>
              <a:t> approach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9829" y="1962847"/>
            <a:ext cx="7650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Context-Free Text Embedding</a:t>
            </a:r>
            <a:endParaRPr lang="en-US" altLang="ko-KR" sz="21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DD6996-0556-4646-9EB2-55532AA9DDCD}"/>
                  </a:ext>
                </a:extLst>
              </p:cNvPr>
              <p:cNvSpPr txBox="1"/>
              <p:nvPr/>
            </p:nvSpPr>
            <p:spPr>
              <a:xfrm>
                <a:off x="633846" y="2424879"/>
                <a:ext cx="8152463" cy="3064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dirty="0"/>
                  <a:t>CNN with three layers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Looking up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r>
                  <a:rPr lang="pl-PL" altLang="ko-KR" sz="2100" dirty="0"/>
                  <a:t>S = </a:t>
                </a:r>
                <a:r>
                  <a:rPr lang="en-US" altLang="ko-KR" sz="21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100" dirty="0"/>
                          <m:t>w</m:t>
                        </m:r>
                      </m:e>
                      <m:sub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100" dirty="0"/>
                          <m:t>w</m:t>
                        </m:r>
                      </m:e>
                      <m:sub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100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100" dirty="0"/>
                          <m:t>w</m:t>
                        </m:r>
                      </m:e>
                      <m:sub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100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100" dirty="0"/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altLang="ko-KR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1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sz="21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altLang="ko-KR" sz="21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Convolution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100" dirty="0"/>
                  <a:t> = C 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100" dirty="0"/>
                  <a:t>+ b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Max-pooling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altLang="ko-KR" sz="2100" dirty="0"/>
                  <a:t> = tanh(max(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ko-KR" sz="2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pt-BR" altLang="ko-KR" sz="2100" dirty="0"/>
                  <a:t>, . . .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ko-KR" sz="2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pt-BR" altLang="ko-KR" sz="2100" dirty="0"/>
                  <a:t>))</a:t>
                </a:r>
              </a:p>
              <a:p>
                <a:endParaRPr lang="pt-BR" altLang="ko-KR" sz="21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sz="2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1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100" dirty="0"/>
                          <m:t>[</m:t>
                        </m:r>
                        <m:sSub>
                          <m:sSubPr>
                            <m:ctrlPr>
                              <a:rPr lang="en-US" altLang="ko-KR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pt-BR" altLang="ko-KR" sz="210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2100" dirty="0"/>
                          <m:t>, . . . , </m:t>
                        </m:r>
                        <m:sSub>
                          <m:sSubPr>
                            <m:ctrlPr>
                              <a:rPr lang="en-US" altLang="ko-KR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1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100" dirty="0"/>
                          <m:t>]</m:t>
                        </m:r>
                      </m:e>
                      <m:sup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pt-BR" altLang="ko-KR" sz="21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DD6996-0556-4646-9EB2-55532AA9D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46" y="2424879"/>
                <a:ext cx="8152463" cy="3064365"/>
              </a:xfrm>
              <a:prstGeom prst="rect">
                <a:avLst/>
              </a:prstGeom>
              <a:blipFill>
                <a:blip r:embed="rId3"/>
                <a:stretch>
                  <a:fillRect l="-898" t="-1195" b="-31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33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CANE</a:t>
            </a:r>
            <a:r>
              <a:rPr lang="en-US" dirty="0"/>
              <a:t> approach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9829" y="1962847"/>
            <a:ext cx="7650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Context-Aware Text Embedding</a:t>
            </a:r>
            <a:endParaRPr lang="en-US" altLang="ko-KR" sz="21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F15171-8754-44E1-98AC-FE604CA2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9" y="2415390"/>
            <a:ext cx="3628593" cy="41285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5ECF217-CF3F-4158-B0CD-0552BB56DE5E}"/>
              </a:ext>
            </a:extLst>
          </p:cNvPr>
          <p:cNvSpPr/>
          <p:nvPr/>
        </p:nvSpPr>
        <p:spPr>
          <a:xfrm>
            <a:off x="4390008" y="263385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specific vertex plays </a:t>
            </a:r>
            <a:r>
              <a:rPr lang="en-US" altLang="ko-KR" b="1" dirty="0"/>
              <a:t>different roles</a:t>
            </a:r>
            <a:r>
              <a:rPr lang="en-US" altLang="ko-KR" dirty="0"/>
              <a:t> when </a:t>
            </a:r>
            <a:r>
              <a:rPr lang="en-US" altLang="ko-KR" b="1" dirty="0"/>
              <a:t>interacting</a:t>
            </a:r>
            <a:r>
              <a:rPr lang="en-US" altLang="ko-KR" dirty="0"/>
              <a:t> with others vertices</a:t>
            </a:r>
            <a:endParaRPr lang="ko-KR" altLang="en-US" dirty="0"/>
          </a:p>
        </p:txBody>
      </p:sp>
      <p:sp>
        <p:nvSpPr>
          <p:cNvPr id="7" name="Line Callout 1 5">
            <a:extLst>
              <a:ext uri="{FF2B5EF4-FFF2-40B4-BE49-F238E27FC236}">
                <a16:creationId xmlns:a16="http://schemas.microsoft.com/office/drawing/2014/main" id="{A8FB3A20-7A74-4617-A953-FECBAF051E9D}"/>
              </a:ext>
            </a:extLst>
          </p:cNvPr>
          <p:cNvSpPr/>
          <p:nvPr/>
        </p:nvSpPr>
        <p:spPr>
          <a:xfrm>
            <a:off x="4054722" y="4958708"/>
            <a:ext cx="1493822" cy="518813"/>
          </a:xfrm>
          <a:prstGeom prst="borderCallout1">
            <a:avLst>
              <a:gd name="adj1" fmla="val 35489"/>
              <a:gd name="adj2" fmla="val -1075"/>
              <a:gd name="adj3" fmla="val -599"/>
              <a:gd name="adj4" fmla="val -9525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mutual attention matrix</a:t>
            </a:r>
            <a:endParaRPr lang="en-US" sz="1350" i="1" dirty="0">
              <a:solidFill>
                <a:srgbClr val="FF0000"/>
              </a:solidFill>
            </a:endParaRPr>
          </a:p>
        </p:txBody>
      </p:sp>
      <p:sp>
        <p:nvSpPr>
          <p:cNvPr id="8" name="Line Callout 1 5">
            <a:extLst>
              <a:ext uri="{FF2B5EF4-FFF2-40B4-BE49-F238E27FC236}">
                <a16:creationId xmlns:a16="http://schemas.microsoft.com/office/drawing/2014/main" id="{AF2A8EAB-78DB-4EF2-9D07-A8761EEBB090}"/>
              </a:ext>
            </a:extLst>
          </p:cNvPr>
          <p:cNvSpPr/>
          <p:nvPr/>
        </p:nvSpPr>
        <p:spPr>
          <a:xfrm>
            <a:off x="4054722" y="3797463"/>
            <a:ext cx="1034558" cy="415498"/>
          </a:xfrm>
          <a:prstGeom prst="borderCallout1">
            <a:avLst>
              <a:gd name="adj1" fmla="val 35489"/>
              <a:gd name="adj2" fmla="val -1075"/>
              <a:gd name="adj3" fmla="val -47198"/>
              <a:gd name="adj4" fmla="val -11974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Correlation matrix</a:t>
            </a:r>
            <a:endParaRPr lang="en-US" sz="135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5E1F04A-40AB-477B-8806-3FF3196ADF88}"/>
                  </a:ext>
                </a:extLst>
              </p:cNvPr>
              <p:cNvSpPr/>
              <p:nvPr/>
            </p:nvSpPr>
            <p:spPr>
              <a:xfrm>
                <a:off x="4167449" y="4212961"/>
                <a:ext cx="3515866" cy="668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pair-wise correlation score between Pi and 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Qj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5E1F04A-40AB-477B-8806-3FF3196AD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449" y="4212961"/>
                <a:ext cx="3515866" cy="668645"/>
              </a:xfrm>
              <a:prstGeom prst="rect">
                <a:avLst/>
              </a:prstGeom>
              <a:blipFill>
                <a:blip r:embed="rId4"/>
                <a:stretch>
                  <a:fillRect l="-1563" t="-3636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2C7DC0A4-BE21-4994-ABC0-059BDC1E429F}"/>
              </a:ext>
            </a:extLst>
          </p:cNvPr>
          <p:cNvSpPr/>
          <p:nvPr/>
        </p:nvSpPr>
        <p:spPr>
          <a:xfrm rot="16200000">
            <a:off x="1541017" y="4084764"/>
            <a:ext cx="151075" cy="58672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A7A1F-FD9C-41AD-AC8E-A1127BCC575E}"/>
              </a:ext>
            </a:extLst>
          </p:cNvPr>
          <p:cNvSpPr txBox="1"/>
          <p:nvPr/>
        </p:nvSpPr>
        <p:spPr>
          <a:xfrm>
            <a:off x="508444" y="3712824"/>
            <a:ext cx="1731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Length of text information of u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71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CANE</a:t>
            </a:r>
            <a:r>
              <a:rPr lang="en-US" dirty="0"/>
              <a:t> approach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9829" y="1962847"/>
            <a:ext cx="7650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Context-Aware Text Embedding</a:t>
            </a:r>
            <a:endParaRPr lang="en-US" altLang="ko-KR" sz="21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F15171-8754-44E1-98AC-FE604CA2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237" y="2378345"/>
            <a:ext cx="3628593" cy="4128532"/>
          </a:xfrm>
          <a:prstGeom prst="rect">
            <a:avLst/>
          </a:prstGeom>
        </p:spPr>
      </p:pic>
      <p:sp>
        <p:nvSpPr>
          <p:cNvPr id="8" name="Line Callout 1 5">
            <a:extLst>
              <a:ext uri="{FF2B5EF4-FFF2-40B4-BE49-F238E27FC236}">
                <a16:creationId xmlns:a16="http://schemas.microsoft.com/office/drawing/2014/main" id="{AF2A8EAB-78DB-4EF2-9D07-A8761EEBB090}"/>
              </a:ext>
            </a:extLst>
          </p:cNvPr>
          <p:cNvSpPr/>
          <p:nvPr/>
        </p:nvSpPr>
        <p:spPr>
          <a:xfrm>
            <a:off x="6078830" y="3760418"/>
            <a:ext cx="1034558" cy="415498"/>
          </a:xfrm>
          <a:prstGeom prst="borderCallout1">
            <a:avLst>
              <a:gd name="adj1" fmla="val 35489"/>
              <a:gd name="adj2" fmla="val -1075"/>
              <a:gd name="adj3" fmla="val -47198"/>
              <a:gd name="adj4" fmla="val -11974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Correlation matrix</a:t>
            </a:r>
            <a:endParaRPr lang="en-US" sz="1350" i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9937B-9EC9-4DDF-BE9C-00DF904E9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878" y="4479656"/>
            <a:ext cx="2279618" cy="6271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2DB1A7A-B2CC-448A-A708-B2AA4A766748}"/>
              </a:ext>
            </a:extLst>
          </p:cNvPr>
          <p:cNvSpPr/>
          <p:nvPr/>
        </p:nvSpPr>
        <p:spPr>
          <a:xfrm>
            <a:off x="3994951" y="3195961"/>
            <a:ext cx="861134" cy="124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3CA8CC9-8124-4254-96BB-09F35582066D}"/>
              </a:ext>
            </a:extLst>
          </p:cNvPr>
          <p:cNvCxnSpPr/>
          <p:nvPr/>
        </p:nvCxnSpPr>
        <p:spPr>
          <a:xfrm>
            <a:off x="4856085" y="3320249"/>
            <a:ext cx="1303793" cy="1278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060CD6-9EEF-44F7-BCF8-3D828E642445}"/>
              </a:ext>
            </a:extLst>
          </p:cNvPr>
          <p:cNvSpPr/>
          <p:nvPr/>
        </p:nvSpPr>
        <p:spPr>
          <a:xfrm>
            <a:off x="4483223" y="3036163"/>
            <a:ext cx="150921" cy="6480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7DF4118-B1F8-4DB2-AFDA-529A39656FF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634144" y="3635179"/>
            <a:ext cx="1525734" cy="1158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8CCE13B-AA40-4B92-A7B5-73146075528B}"/>
              </a:ext>
            </a:extLst>
          </p:cNvPr>
          <p:cNvCxnSpPr/>
          <p:nvPr/>
        </p:nvCxnSpPr>
        <p:spPr>
          <a:xfrm flipH="1" flipV="1">
            <a:off x="3666478" y="3036163"/>
            <a:ext cx="257452" cy="284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8DA0461-8C37-4DA0-9213-DA98CB76FDED}"/>
              </a:ext>
            </a:extLst>
          </p:cNvPr>
          <p:cNvCxnSpPr>
            <a:cxnSpLocks/>
          </p:cNvCxnSpPr>
          <p:nvPr/>
        </p:nvCxnSpPr>
        <p:spPr>
          <a:xfrm flipV="1">
            <a:off x="4651155" y="3125628"/>
            <a:ext cx="552084" cy="4631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BA8B221D-70D1-47C4-99DF-B36A412D1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830" y="5175871"/>
            <a:ext cx="2770802" cy="11580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3AE2AD9-CA6D-4932-BFF5-03B2AF509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288" y="5428742"/>
            <a:ext cx="1507799" cy="101343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07BC28-1D88-4AE0-9C2D-D2CC16460015}"/>
              </a:ext>
            </a:extLst>
          </p:cNvPr>
          <p:cNvSpPr/>
          <p:nvPr/>
        </p:nvSpPr>
        <p:spPr>
          <a:xfrm>
            <a:off x="294368" y="5255581"/>
            <a:ext cx="1845150" cy="13494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9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CANE</a:t>
            </a:r>
            <a:r>
              <a:rPr lang="en-US" dirty="0"/>
              <a:t> approach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9829" y="1962847"/>
            <a:ext cx="765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context-aware embedding</a:t>
            </a:r>
            <a:endParaRPr lang="en-US" altLang="ko-KR" sz="21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595A14-B3AE-4A25-8840-4B70D872A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897" y="2570086"/>
            <a:ext cx="2066925" cy="457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CB6FB7-F403-44FB-B770-E8D1906C8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897" y="3100387"/>
            <a:ext cx="20478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08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dirty="0"/>
              <a:t>Experiments - Dataset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8DEAD5-A174-4D21-830E-F8601DFDE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490787"/>
            <a:ext cx="4914900" cy="18764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8805E55-B906-477B-A44F-08C86A4111A3}"/>
              </a:ext>
            </a:extLst>
          </p:cNvPr>
          <p:cNvSpPr/>
          <p:nvPr/>
        </p:nvSpPr>
        <p:spPr>
          <a:xfrm>
            <a:off x="381740" y="4501424"/>
            <a:ext cx="86761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Cora</a:t>
            </a:r>
          </a:p>
          <a:p>
            <a:r>
              <a:rPr lang="en-US" altLang="ko-KR" sz="2000" dirty="0"/>
              <a:t>Cora is a typical </a:t>
            </a:r>
            <a:r>
              <a:rPr lang="en-US" altLang="ko-KR" sz="2000" b="1" dirty="0"/>
              <a:t>paper citation network </a:t>
            </a:r>
            <a:r>
              <a:rPr lang="en-US" altLang="ko-KR" sz="2000" dirty="0"/>
              <a:t>(2, 277 machine learning papers, 7 categories)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HepTh2 (High Energy Physics Theory) </a:t>
            </a:r>
          </a:p>
          <a:p>
            <a:r>
              <a:rPr lang="en-US" altLang="ko-KR" sz="2000" b="1" dirty="0"/>
              <a:t>Citation</a:t>
            </a:r>
            <a:r>
              <a:rPr lang="en-US" altLang="ko-KR" sz="2000" dirty="0"/>
              <a:t> network from </a:t>
            </a:r>
            <a:r>
              <a:rPr lang="en-US" altLang="ko-KR" sz="2000" dirty="0" err="1"/>
              <a:t>arXiv</a:t>
            </a:r>
            <a:r>
              <a:rPr lang="en-US" altLang="ko-KR" sz="2000" dirty="0"/>
              <a:t> (1, 038 papers)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Zhihu4</a:t>
            </a:r>
          </a:p>
          <a:p>
            <a:r>
              <a:rPr lang="en-US" altLang="ko-KR" sz="2000" dirty="0"/>
              <a:t>largest </a:t>
            </a:r>
            <a:r>
              <a:rPr lang="en-US" altLang="ko-KR" sz="2000" b="1" dirty="0"/>
              <a:t>online Q&amp;A</a:t>
            </a:r>
            <a:r>
              <a:rPr lang="en-US" altLang="ko-KR" sz="2000" dirty="0"/>
              <a:t> website in China (randomly crawl 10, 000 active users)</a:t>
            </a:r>
            <a:endParaRPr lang="ko-KR" altLang="en-US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7054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Result – Compared Algorithms</a:t>
            </a:r>
            <a:endParaRPr 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BFBDFCF-86FC-495E-8FFA-F007780EDF42}"/>
              </a:ext>
            </a:extLst>
          </p:cNvPr>
          <p:cNvSpPr/>
          <p:nvPr/>
        </p:nvSpPr>
        <p:spPr>
          <a:xfrm>
            <a:off x="490672" y="2251755"/>
            <a:ext cx="840948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400" dirty="0"/>
              <a:t>MMB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conventional graphical model of relational data.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DeepWalk</a:t>
            </a:r>
            <a:br>
              <a:rPr lang="en-US" altLang="ko-KR" sz="2400" dirty="0"/>
            </a:br>
            <a:r>
              <a:rPr lang="en-US" altLang="ko-KR" dirty="0">
                <a:latin typeface="+mj-lt"/>
              </a:rPr>
              <a:t>performs random walks over networks and employ Skip-Gram model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400" dirty="0"/>
              <a:t>LINE</a:t>
            </a:r>
            <a:br>
              <a:rPr lang="en-US" altLang="ko-KR" sz="2400" dirty="0"/>
            </a:br>
            <a:r>
              <a:rPr lang="en-US" altLang="ko-KR" dirty="0">
                <a:latin typeface="+mj-lt"/>
              </a:rPr>
              <a:t>vertex embeddings in large-scale networks using </a:t>
            </a:r>
            <a:r>
              <a:rPr lang="en-US" altLang="ko-KR" b="1" dirty="0">
                <a:latin typeface="+mj-lt"/>
              </a:rPr>
              <a:t>first-order</a:t>
            </a:r>
            <a:r>
              <a:rPr lang="en-US" altLang="ko-KR" dirty="0">
                <a:latin typeface="+mj-lt"/>
              </a:rPr>
              <a:t> and </a:t>
            </a:r>
            <a:r>
              <a:rPr lang="en-US" altLang="ko-KR" b="1" dirty="0">
                <a:latin typeface="+mj-lt"/>
              </a:rPr>
              <a:t>second-order</a:t>
            </a:r>
            <a:r>
              <a:rPr lang="en-US" altLang="ko-KR" dirty="0">
                <a:latin typeface="+mj-lt"/>
              </a:rPr>
              <a:t> proximities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400" dirty="0"/>
              <a:t>Node2vec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biased random walk algorithm based on </a:t>
            </a:r>
            <a:r>
              <a:rPr lang="en-US" altLang="ko-KR" dirty="0" err="1">
                <a:latin typeface="+mj-lt"/>
              </a:rPr>
              <a:t>DeepWalk</a:t>
            </a:r>
            <a:r>
              <a:rPr lang="en-US" altLang="ko-KR" dirty="0">
                <a:latin typeface="+mj-lt"/>
              </a:rPr>
              <a:t> to explore neighborhood architecture more efficiently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7C52FA-2874-452F-9A4A-B31DD40F2C97}"/>
              </a:ext>
            </a:extLst>
          </p:cNvPr>
          <p:cNvSpPr/>
          <p:nvPr/>
        </p:nvSpPr>
        <p:spPr>
          <a:xfrm>
            <a:off x="623455" y="1790090"/>
            <a:ext cx="2019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Structure-only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8270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845" y="1988581"/>
            <a:ext cx="7886700" cy="3379709"/>
          </a:xfrm>
        </p:spPr>
        <p:txBody>
          <a:bodyPr numCol="1">
            <a:noAutofit/>
          </a:bodyPr>
          <a:lstStyle/>
          <a:p>
            <a:r>
              <a:rPr lang="en-US" sz="1800" dirty="0"/>
              <a:t>Application &amp; Domains of Embedding</a:t>
            </a:r>
          </a:p>
          <a:p>
            <a:r>
              <a:rPr lang="en-US" sz="1800" dirty="0"/>
              <a:t>Limitation of existing Network Embedding</a:t>
            </a:r>
          </a:p>
          <a:p>
            <a:r>
              <a:rPr lang="en-US" sz="1800" dirty="0"/>
              <a:t>Related Work</a:t>
            </a:r>
          </a:p>
          <a:p>
            <a:r>
              <a:rPr lang="en-US" sz="1800" dirty="0"/>
              <a:t>CANE approach</a:t>
            </a:r>
          </a:p>
          <a:p>
            <a:pPr lvl="1"/>
            <a:r>
              <a:rPr lang="en-US" sz="1350" dirty="0"/>
              <a:t>Problem Definition</a:t>
            </a:r>
          </a:p>
          <a:p>
            <a:pPr lvl="1"/>
            <a:r>
              <a:rPr lang="en-US" sz="1350" dirty="0"/>
              <a:t>Model Description </a:t>
            </a:r>
          </a:p>
          <a:p>
            <a:r>
              <a:rPr lang="en-US" dirty="0">
                <a:latin typeface="+mj-lt"/>
              </a:rPr>
              <a:t>Result</a:t>
            </a:r>
          </a:p>
          <a:p>
            <a:r>
              <a:rPr lang="en-US" sz="1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9682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Result – Compared Algorithms</a:t>
            </a:r>
            <a:endParaRPr 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BFBDFCF-86FC-495E-8FFA-F007780EDF42}"/>
              </a:ext>
            </a:extLst>
          </p:cNvPr>
          <p:cNvSpPr/>
          <p:nvPr/>
        </p:nvSpPr>
        <p:spPr>
          <a:xfrm>
            <a:off x="490672" y="2251755"/>
            <a:ext cx="84094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400" dirty="0"/>
              <a:t>Naive Combination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simply concatenate the </a:t>
            </a:r>
            <a:r>
              <a:rPr lang="en-US" altLang="ko-KR" b="1" dirty="0">
                <a:latin typeface="+mj-lt"/>
              </a:rPr>
              <a:t>best-performed structure-based embeddings</a:t>
            </a:r>
            <a:r>
              <a:rPr lang="en-US" altLang="ko-KR" dirty="0">
                <a:latin typeface="+mj-lt"/>
              </a:rPr>
              <a:t> with </a:t>
            </a:r>
            <a:r>
              <a:rPr lang="en-US" altLang="ko-KR" b="1" dirty="0">
                <a:latin typeface="+mj-lt"/>
              </a:rPr>
              <a:t>CNN based embeddings</a:t>
            </a:r>
            <a:r>
              <a:rPr lang="en-US" altLang="ko-KR" dirty="0">
                <a:latin typeface="+mj-lt"/>
              </a:rPr>
              <a:t> to represent the vertices</a:t>
            </a:r>
            <a:endParaRPr lang="en-US" altLang="ko-KR" b="1" dirty="0">
              <a:latin typeface="+mj-l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400" dirty="0"/>
              <a:t>TADW</a:t>
            </a:r>
            <a:br>
              <a:rPr lang="en-US" altLang="ko-KR" dirty="0">
                <a:latin typeface="+mj-lt"/>
              </a:rPr>
            </a:br>
            <a:r>
              <a:rPr lang="en-US" altLang="ko-KR" b="1" dirty="0">
                <a:latin typeface="+mj-lt"/>
              </a:rPr>
              <a:t>matrix factorization </a:t>
            </a:r>
            <a:r>
              <a:rPr lang="en-US" altLang="ko-KR" dirty="0">
                <a:latin typeface="+mj-lt"/>
              </a:rPr>
              <a:t>to incorporate text features of vertices into network embeddings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400" dirty="0"/>
              <a:t>CENE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both structure and textural information by regarding </a:t>
            </a:r>
            <a:r>
              <a:rPr lang="en-US" altLang="ko-KR" b="1" dirty="0">
                <a:latin typeface="+mj-lt"/>
              </a:rPr>
              <a:t>text content as a special kind of vertices</a:t>
            </a:r>
            <a:r>
              <a:rPr lang="en-US" altLang="ko-KR" dirty="0">
                <a:latin typeface="+mj-lt"/>
              </a:rPr>
              <a:t>, and optimizes the probabilities of </a:t>
            </a:r>
            <a:r>
              <a:rPr lang="en-US" altLang="ko-KR" b="1" dirty="0">
                <a:latin typeface="+mj-lt"/>
              </a:rPr>
              <a:t>heterogeneous links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A8700D-FB58-4BD1-B500-0A605D603ED3}"/>
              </a:ext>
            </a:extLst>
          </p:cNvPr>
          <p:cNvSpPr/>
          <p:nvPr/>
        </p:nvSpPr>
        <p:spPr>
          <a:xfrm>
            <a:off x="623455" y="1790090"/>
            <a:ext cx="2519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Structure and Text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083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Result-Link prediction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9E9747-8F53-461B-BAC7-D19FEE602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65" y="2282643"/>
            <a:ext cx="7998469" cy="377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61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Result</a:t>
            </a:r>
            <a:r>
              <a:rPr lang="en-US" altLang="ko-KR" b="1" dirty="0"/>
              <a:t>-Link prediction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95920E-DBEA-449B-BAA3-5D23C240C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5742"/>
            <a:ext cx="9144000" cy="39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24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Result</a:t>
            </a:r>
            <a:r>
              <a:rPr lang="en-US" altLang="ko-KR" b="1" dirty="0"/>
              <a:t>-Link prediction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59FB44-5001-46BF-8BB5-FF269F567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0414"/>
            <a:ext cx="9144000" cy="3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79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Result - </a:t>
            </a:r>
            <a:r>
              <a:rPr lang="en-US" altLang="ko-KR" dirty="0"/>
              <a:t>Vertex Classification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C0DACF-12D7-4240-BAE4-1C5697956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386" y="5743856"/>
            <a:ext cx="2723590" cy="9839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534AE6-A11A-4056-83B3-96A476B52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602" y="1910491"/>
            <a:ext cx="4836795" cy="350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0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Result – Case study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DD68E5-2F83-4FBE-9087-7F7E6CA6A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31" y="1913964"/>
            <a:ext cx="5381737" cy="43308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C5C5111-41FB-40BC-862A-8551553B0E50}"/>
              </a:ext>
            </a:extLst>
          </p:cNvPr>
          <p:cNvSpPr/>
          <p:nvPr/>
        </p:nvSpPr>
        <p:spPr>
          <a:xfrm>
            <a:off x="5282005" y="2915322"/>
            <a:ext cx="1904103" cy="41954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E625BA-4C0E-4646-A3DD-2736F16D967B}"/>
              </a:ext>
            </a:extLst>
          </p:cNvPr>
          <p:cNvSpPr/>
          <p:nvPr/>
        </p:nvSpPr>
        <p:spPr>
          <a:xfrm>
            <a:off x="5180052" y="5594887"/>
            <a:ext cx="1904103" cy="41954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42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Result – Case study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9D2D58-F711-41F2-88B0-1AF5E995C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38" y="2125742"/>
            <a:ext cx="6324600" cy="42862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584CE6-BD33-4FA2-8A97-D48B71FCB8A8}"/>
              </a:ext>
            </a:extLst>
          </p:cNvPr>
          <p:cNvSpPr/>
          <p:nvPr/>
        </p:nvSpPr>
        <p:spPr>
          <a:xfrm>
            <a:off x="1603338" y="2410623"/>
            <a:ext cx="2731994" cy="41954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6C2D27-A0BB-48C8-9BB0-CAAE18DED45E}"/>
              </a:ext>
            </a:extLst>
          </p:cNvPr>
          <p:cNvSpPr/>
          <p:nvPr/>
        </p:nvSpPr>
        <p:spPr>
          <a:xfrm>
            <a:off x="2498016" y="4083311"/>
            <a:ext cx="1987923" cy="41954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505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67623B-6014-4BA1-B426-014103900626}"/>
              </a:ext>
            </a:extLst>
          </p:cNvPr>
          <p:cNvSpPr txBox="1"/>
          <p:nvPr/>
        </p:nvSpPr>
        <p:spPr>
          <a:xfrm>
            <a:off x="859439" y="2007443"/>
            <a:ext cx="7650716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lt"/>
              </a:rPr>
              <a:t>learn various </a:t>
            </a:r>
            <a:r>
              <a:rPr lang="en-US" altLang="ko-KR" sz="2400" b="1" dirty="0">
                <a:latin typeface="+mj-lt"/>
              </a:rPr>
              <a:t>context-aware embeddings </a:t>
            </a:r>
            <a:r>
              <a:rPr lang="en-US" altLang="ko-KR" sz="2400" dirty="0">
                <a:latin typeface="+mj-lt"/>
              </a:rPr>
              <a:t>for a vertex according to the neighbors it interacts with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1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lt"/>
              </a:rPr>
              <a:t>proposed </a:t>
            </a:r>
            <a:r>
              <a:rPr lang="en-US" altLang="ko-KR" sz="2400" b="1" dirty="0">
                <a:latin typeface="+mj-lt"/>
              </a:rPr>
              <a:t>mutual attention</a:t>
            </a:r>
            <a:r>
              <a:rPr lang="en-US" altLang="ko-KR" sz="2400" dirty="0">
                <a:latin typeface="+mj-lt"/>
              </a:rPr>
              <a:t> 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1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100" b="1" dirty="0">
                <a:latin typeface="+mj-lt"/>
              </a:rPr>
              <a:t>Future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lt"/>
              </a:rPr>
              <a:t>implement CANE on a wider variety of information networks with </a:t>
            </a:r>
            <a:r>
              <a:rPr lang="en-US" altLang="ko-KR" sz="2400" b="1" dirty="0">
                <a:latin typeface="+mj-lt"/>
              </a:rPr>
              <a:t>multi-modal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lt"/>
              </a:rPr>
              <a:t>CANE encodes </a:t>
            </a:r>
            <a:r>
              <a:rPr lang="en-US" altLang="ko-KR" sz="2400" b="1" dirty="0">
                <a:latin typeface="+mj-lt"/>
              </a:rPr>
              <a:t>latent</a:t>
            </a:r>
            <a:r>
              <a:rPr lang="en-US" altLang="ko-KR" sz="2400" dirty="0">
                <a:latin typeface="+mj-lt"/>
              </a:rPr>
              <a:t> relations between vertices</a:t>
            </a:r>
            <a:br>
              <a:rPr lang="en-US" altLang="ko-KR" sz="2400" dirty="0">
                <a:latin typeface="+mj-lt"/>
              </a:rPr>
            </a:br>
            <a:r>
              <a:rPr lang="en-US" altLang="ko-KR" sz="24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latin typeface="+mj-lt"/>
              </a:rPr>
              <a:t>how to incorporate and predict these </a:t>
            </a:r>
            <a:r>
              <a:rPr lang="en-US" altLang="ko-KR" sz="2400" b="1" dirty="0">
                <a:latin typeface="+mj-lt"/>
              </a:rPr>
              <a:t>explicit relations</a:t>
            </a:r>
            <a:endParaRPr lang="en-US" altLang="ko-KR" sz="21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821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Embedding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633845" y="4177660"/>
            <a:ext cx="7886700" cy="1314693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Node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500" dirty="0"/>
              <a:t>Social network: predicting interests of users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500" dirty="0"/>
              <a:t>Protein-protein interaction network: predicting functional labels of proteins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Link prediction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500" dirty="0"/>
              <a:t>Genomics:  novel interactions between genes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500" dirty="0"/>
              <a:t>Social network: identify real-world friends</a:t>
            </a:r>
          </a:p>
        </p:txBody>
      </p:sp>
      <p:grpSp>
        <p:nvGrpSpPr>
          <p:cNvPr id="118" name="그룹 117"/>
          <p:cNvGrpSpPr/>
          <p:nvPr/>
        </p:nvGrpSpPr>
        <p:grpSpPr>
          <a:xfrm>
            <a:off x="1723851" y="2021411"/>
            <a:ext cx="5706689" cy="1935447"/>
            <a:chOff x="772738" y="1762695"/>
            <a:chExt cx="10646523" cy="3507027"/>
          </a:xfrm>
        </p:grpSpPr>
        <p:sp>
          <p:nvSpPr>
            <p:cNvPr id="14" name="Right Arrow 37"/>
            <p:cNvSpPr/>
            <p:nvPr/>
          </p:nvSpPr>
          <p:spPr>
            <a:xfrm>
              <a:off x="6820413" y="2810581"/>
              <a:ext cx="609924" cy="78324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15" name="TextBox 139"/>
            <p:cNvSpPr txBox="1"/>
            <p:nvPr/>
          </p:nvSpPr>
          <p:spPr>
            <a:xfrm>
              <a:off x="1269294" y="4725974"/>
              <a:ext cx="3410358" cy="543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srgbClr val="FF0000"/>
                  </a:solidFill>
                </a:rPr>
                <a:t>Sparse, high-dimension</a:t>
              </a:r>
            </a:p>
          </p:txBody>
        </p:sp>
        <p:pic>
          <p:nvPicPr>
            <p:cNvPr id="16" name="Picture 10" descr="Internet map 1024 - transpare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38" y="1762695"/>
              <a:ext cx="2930545" cy="2826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47"/>
            <p:cNvSpPr txBox="1"/>
            <p:nvPr/>
          </p:nvSpPr>
          <p:spPr>
            <a:xfrm>
              <a:off x="8107458" y="4700345"/>
              <a:ext cx="3262025" cy="543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srgbClr val="FF0000"/>
                  </a:solidFill>
                </a:rPr>
                <a:t>Dense, low-dimension</a:t>
              </a:r>
            </a:p>
          </p:txBody>
        </p:sp>
        <p:pic>
          <p:nvPicPr>
            <p:cNvPr id="18" name="Picture 2" descr="http://ts4.mm.bing.net/th?id=JN.cCVHdddT4POhduK8Qs1vQw&amp;pid=15.1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09"/>
            <a:stretch/>
          </p:blipFill>
          <p:spPr bwMode="auto">
            <a:xfrm>
              <a:off x="4588875" y="2496045"/>
              <a:ext cx="1774244" cy="132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79"/>
            <p:cNvSpPr txBox="1"/>
            <p:nvPr/>
          </p:nvSpPr>
          <p:spPr>
            <a:xfrm>
              <a:off x="4458371" y="4010668"/>
              <a:ext cx="2741716" cy="54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srgbClr val="002060"/>
                  </a:solidFill>
                </a:rPr>
                <a:t>Deep Learning</a:t>
              </a:r>
            </a:p>
          </p:txBody>
        </p:sp>
        <p:sp>
          <p:nvSpPr>
            <p:cNvPr id="20" name="Rectangle 3"/>
            <p:cNvSpPr/>
            <p:nvPr/>
          </p:nvSpPr>
          <p:spPr>
            <a:xfrm>
              <a:off x="3841076" y="2670492"/>
              <a:ext cx="739874" cy="1254804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5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</a:p>
          </p:txBody>
        </p:sp>
        <p:grpSp>
          <p:nvGrpSpPr>
            <p:cNvPr id="21" name="Group 2"/>
            <p:cNvGrpSpPr/>
            <p:nvPr/>
          </p:nvGrpSpPr>
          <p:grpSpPr>
            <a:xfrm>
              <a:off x="8117167" y="2171745"/>
              <a:ext cx="3302094" cy="2200046"/>
              <a:chOff x="7852502" y="1809154"/>
              <a:chExt cx="3302094" cy="2200046"/>
            </a:xfrm>
          </p:grpSpPr>
          <p:grpSp>
            <p:nvGrpSpPr>
              <p:cNvPr id="22" name="Group 150"/>
              <p:cNvGrpSpPr/>
              <p:nvPr/>
            </p:nvGrpSpPr>
            <p:grpSpPr>
              <a:xfrm>
                <a:off x="8162210" y="1871127"/>
                <a:ext cx="598968" cy="170114"/>
                <a:chOff x="6734086" y="2462847"/>
                <a:chExt cx="863125" cy="184596"/>
              </a:xfrm>
            </p:grpSpPr>
            <p:sp>
              <p:nvSpPr>
                <p:cNvPr id="113" name="Flowchart: Terminator 215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14" name="Flowchart: Connector 216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15" name="Flowchart: Connector 217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16" name="Flowchart: Connector 218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17" name="Flowchart: Connector 219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3" name="Group 151"/>
              <p:cNvGrpSpPr/>
              <p:nvPr/>
            </p:nvGrpSpPr>
            <p:grpSpPr>
              <a:xfrm>
                <a:off x="7911850" y="2424795"/>
                <a:ext cx="598968" cy="170114"/>
                <a:chOff x="6734086" y="2462847"/>
                <a:chExt cx="863125" cy="184596"/>
              </a:xfrm>
            </p:grpSpPr>
            <p:sp>
              <p:nvSpPr>
                <p:cNvPr id="108" name="Flowchart: Terminator 210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09" name="Flowchart: Connector 211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10" name="Flowchart: Connector 212"/>
                <p:cNvSpPr/>
                <p:nvPr/>
              </p:nvSpPr>
              <p:spPr>
                <a:xfrm>
                  <a:off x="6997579" y="2487896"/>
                  <a:ext cx="137161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11" name="Flowchart: Connector 213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12" name="Flowchart: Connector 214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4" name="Group 152"/>
              <p:cNvGrpSpPr/>
              <p:nvPr/>
            </p:nvGrpSpPr>
            <p:grpSpPr>
              <a:xfrm>
                <a:off x="7852502" y="2935306"/>
                <a:ext cx="598968" cy="170114"/>
                <a:chOff x="6734086" y="2462847"/>
                <a:chExt cx="863125" cy="184596"/>
              </a:xfrm>
            </p:grpSpPr>
            <p:sp>
              <p:nvSpPr>
                <p:cNvPr id="103" name="Flowchart: Terminator 205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04" name="Flowchart: Connector 206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05" name="Flowchart: Connector 207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06" name="Flowchart: Connector 208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07" name="Flowchart: Connector 209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5" name="Group 153"/>
              <p:cNvGrpSpPr/>
              <p:nvPr/>
            </p:nvGrpSpPr>
            <p:grpSpPr>
              <a:xfrm>
                <a:off x="8338739" y="3259887"/>
                <a:ext cx="598968" cy="170114"/>
                <a:chOff x="6734086" y="2462847"/>
                <a:chExt cx="863125" cy="184596"/>
              </a:xfrm>
            </p:grpSpPr>
            <p:sp>
              <p:nvSpPr>
                <p:cNvPr id="98" name="Flowchart: Terminator 200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9" name="Flowchart: Connector 201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00" name="Flowchart: Connector 202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01" name="Flowchart: Connector 203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02" name="Flowchart: Connector 204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6" name="Group 154"/>
              <p:cNvGrpSpPr/>
              <p:nvPr/>
            </p:nvGrpSpPr>
            <p:grpSpPr>
              <a:xfrm>
                <a:off x="8900610" y="2473855"/>
                <a:ext cx="598968" cy="170114"/>
                <a:chOff x="6734086" y="2462847"/>
                <a:chExt cx="863125" cy="184596"/>
              </a:xfrm>
            </p:grpSpPr>
            <p:sp>
              <p:nvSpPr>
                <p:cNvPr id="93" name="Flowchart: Terminator 195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4" name="Flowchart: Connector 196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5" name="Flowchart: Connector 197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6" name="Flowchart: Connector 198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7" name="Flowchart: Connector 199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7" name="Group 155"/>
              <p:cNvGrpSpPr/>
              <p:nvPr/>
            </p:nvGrpSpPr>
            <p:grpSpPr>
              <a:xfrm>
                <a:off x="8848193" y="2844509"/>
                <a:ext cx="598968" cy="170114"/>
                <a:chOff x="6734086" y="2462847"/>
                <a:chExt cx="863125" cy="184596"/>
              </a:xfrm>
            </p:grpSpPr>
            <p:sp>
              <p:nvSpPr>
                <p:cNvPr id="88" name="Flowchart: Terminator 190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89" name="Flowchart: Connector 191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0" name="Flowchart: Connector 192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1" name="Flowchart: Connector 193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92" name="Flowchart: Connector 194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8" name="Group 156"/>
              <p:cNvGrpSpPr/>
              <p:nvPr/>
            </p:nvGrpSpPr>
            <p:grpSpPr>
              <a:xfrm>
                <a:off x="9660660" y="2862665"/>
                <a:ext cx="598968" cy="170114"/>
                <a:chOff x="6734086" y="2462847"/>
                <a:chExt cx="863125" cy="184596"/>
              </a:xfrm>
            </p:grpSpPr>
            <p:sp>
              <p:nvSpPr>
                <p:cNvPr id="83" name="Flowchart: Terminator 185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84" name="Flowchart: Connector 186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85" name="Flowchart: Connector 187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86" name="Flowchart: Connector 188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87" name="Flowchart: Connector 189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9" name="Group 157"/>
              <p:cNvGrpSpPr/>
              <p:nvPr/>
            </p:nvGrpSpPr>
            <p:grpSpPr>
              <a:xfrm>
                <a:off x="10138579" y="2243182"/>
                <a:ext cx="598968" cy="170114"/>
                <a:chOff x="6734086" y="2462847"/>
                <a:chExt cx="863125" cy="184596"/>
              </a:xfrm>
            </p:grpSpPr>
            <p:sp>
              <p:nvSpPr>
                <p:cNvPr id="78" name="Flowchart: Terminator 180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9" name="Flowchart: Connector 181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80" name="Flowchart: Connector 182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81" name="Flowchart: Connector 183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82" name="Flowchart: Connector 184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0" name="Group 158"/>
              <p:cNvGrpSpPr/>
              <p:nvPr/>
            </p:nvGrpSpPr>
            <p:grpSpPr>
              <a:xfrm>
                <a:off x="10555628" y="2799075"/>
                <a:ext cx="598968" cy="170114"/>
                <a:chOff x="6734086" y="2462847"/>
                <a:chExt cx="863125" cy="184596"/>
              </a:xfrm>
            </p:grpSpPr>
            <p:sp>
              <p:nvSpPr>
                <p:cNvPr id="73" name="Flowchart: Terminator 175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4" name="Flowchart: Connector 176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5" name="Flowchart: Connector 177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6" name="Flowchart: Connector 178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7" name="Flowchart: Connector 179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1" name="Group 159"/>
              <p:cNvGrpSpPr/>
              <p:nvPr/>
            </p:nvGrpSpPr>
            <p:grpSpPr>
              <a:xfrm>
                <a:off x="10190585" y="3353860"/>
                <a:ext cx="598968" cy="170114"/>
                <a:chOff x="6734086" y="2462847"/>
                <a:chExt cx="863125" cy="184596"/>
              </a:xfrm>
            </p:grpSpPr>
            <p:sp>
              <p:nvSpPr>
                <p:cNvPr id="68" name="Flowchart: Terminator 170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69" name="Flowchart: Connector 171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0" name="Flowchart: Connector 172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1" name="Flowchart: Connector 173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72" name="Flowchart: Connector 174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2" name="Group 81"/>
              <p:cNvGrpSpPr/>
              <p:nvPr/>
            </p:nvGrpSpPr>
            <p:grpSpPr>
              <a:xfrm>
                <a:off x="9111909" y="2090801"/>
                <a:ext cx="598968" cy="170114"/>
                <a:chOff x="6734086" y="2462847"/>
                <a:chExt cx="863125" cy="184596"/>
              </a:xfrm>
            </p:grpSpPr>
            <p:sp>
              <p:nvSpPr>
                <p:cNvPr id="63" name="Flowchart: Terminator 82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64" name="Flowchart: Connector 83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65" name="Flowchart: Connector 84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66" name="Flowchart: Connector 85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67" name="Flowchart: Connector 86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3" name="Group 87"/>
              <p:cNvGrpSpPr/>
              <p:nvPr/>
            </p:nvGrpSpPr>
            <p:grpSpPr>
              <a:xfrm>
                <a:off x="9244544" y="3226466"/>
                <a:ext cx="598968" cy="170114"/>
                <a:chOff x="6734086" y="2462847"/>
                <a:chExt cx="863125" cy="184596"/>
              </a:xfrm>
            </p:grpSpPr>
            <p:sp>
              <p:nvSpPr>
                <p:cNvPr id="58" name="Flowchart: Terminator 88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9" name="Flowchart: Connector 89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60" name="Flowchart: Connector 90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61" name="Flowchart: Connector 91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62" name="Flowchart: Connector 92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4" name="Group 93"/>
              <p:cNvGrpSpPr/>
              <p:nvPr/>
            </p:nvGrpSpPr>
            <p:grpSpPr>
              <a:xfrm>
                <a:off x="8039255" y="3788537"/>
                <a:ext cx="598968" cy="170114"/>
                <a:chOff x="6734086" y="2462847"/>
                <a:chExt cx="863125" cy="184596"/>
              </a:xfrm>
            </p:grpSpPr>
            <p:sp>
              <p:nvSpPr>
                <p:cNvPr id="53" name="Flowchart: Terminator 94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4" name="Flowchart: Connector 95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5" name="Flowchart: Connector 96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6" name="Flowchart: Connector 97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7" name="Flowchart: Connector 98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5" name="Group 99"/>
              <p:cNvGrpSpPr/>
              <p:nvPr/>
            </p:nvGrpSpPr>
            <p:grpSpPr>
              <a:xfrm>
                <a:off x="9649182" y="1809154"/>
                <a:ext cx="598968" cy="170114"/>
                <a:chOff x="6734086" y="2462847"/>
                <a:chExt cx="863125" cy="184596"/>
              </a:xfrm>
            </p:grpSpPr>
            <p:sp>
              <p:nvSpPr>
                <p:cNvPr id="48" name="Flowchart: Terminator 100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49" name="Flowchart: Connector 101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0" name="Flowchart: Connector 102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1" name="Flowchart: Connector 103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52" name="Flowchart: Connector 104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6" name="Group 105"/>
              <p:cNvGrpSpPr/>
              <p:nvPr/>
            </p:nvGrpSpPr>
            <p:grpSpPr>
              <a:xfrm>
                <a:off x="9465787" y="3813979"/>
                <a:ext cx="598968" cy="170114"/>
                <a:chOff x="6734086" y="2462847"/>
                <a:chExt cx="863125" cy="184596"/>
              </a:xfrm>
            </p:grpSpPr>
            <p:sp>
              <p:nvSpPr>
                <p:cNvPr id="43" name="Flowchart: Terminator 106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44" name="Flowchart: Connector 107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45" name="Flowchart: Connector 108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46" name="Flowchart: Connector 109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47" name="Flowchart: Connector 110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7" name="Group 111"/>
              <p:cNvGrpSpPr/>
              <p:nvPr/>
            </p:nvGrpSpPr>
            <p:grpSpPr>
              <a:xfrm>
                <a:off x="10490069" y="3839086"/>
                <a:ext cx="598968" cy="170114"/>
                <a:chOff x="6734086" y="2462847"/>
                <a:chExt cx="863125" cy="184596"/>
              </a:xfrm>
            </p:grpSpPr>
            <p:sp>
              <p:nvSpPr>
                <p:cNvPr id="38" name="Flowchart: Terminator 112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39" name="Flowchart: Connector 113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40" name="Flowchart: Connector 114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41" name="Flowchart: Connector 115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42" name="Flowchart: Connector 116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3617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Domains of Embedding</a:t>
            </a:r>
          </a:p>
        </p:txBody>
      </p:sp>
      <p:grpSp>
        <p:nvGrpSpPr>
          <p:cNvPr id="120" name="Group 3">
            <a:extLst>
              <a:ext uri="{FF2B5EF4-FFF2-40B4-BE49-F238E27FC236}">
                <a16:creationId xmlns:a16="http://schemas.microsoft.com/office/drawing/2014/main" id="{3F90933B-5D5C-4285-AE29-D7CC429BDC3A}"/>
              </a:ext>
            </a:extLst>
          </p:cNvPr>
          <p:cNvGrpSpPr/>
          <p:nvPr/>
        </p:nvGrpSpPr>
        <p:grpSpPr>
          <a:xfrm>
            <a:off x="4152367" y="2373529"/>
            <a:ext cx="2078019" cy="1090451"/>
            <a:chOff x="947431" y="603004"/>
            <a:chExt cx="3663026" cy="1167586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C2EBD62-FBD5-4298-9E0E-278A3855351F}"/>
                </a:ext>
              </a:extLst>
            </p:cNvPr>
            <p:cNvSpPr txBox="1"/>
            <p:nvPr/>
          </p:nvSpPr>
          <p:spPr>
            <a:xfrm>
              <a:off x="1290494" y="603004"/>
              <a:ext cx="924567" cy="247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degree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490B56-4597-48E3-A0D6-6D871B79BD55}"/>
                </a:ext>
              </a:extLst>
            </p:cNvPr>
            <p:cNvSpPr txBox="1"/>
            <p:nvPr/>
          </p:nvSpPr>
          <p:spPr>
            <a:xfrm>
              <a:off x="1541798" y="961937"/>
              <a:ext cx="1311686" cy="296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network</a:t>
              </a:r>
              <a:endParaRPr lang="en-US" sz="105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DB00852-A100-4E9A-A2B8-FFA354AF8C10}"/>
                </a:ext>
              </a:extLst>
            </p:cNvPr>
            <p:cNvSpPr txBox="1"/>
            <p:nvPr/>
          </p:nvSpPr>
          <p:spPr>
            <a:xfrm>
              <a:off x="1109193" y="1269713"/>
              <a:ext cx="743722" cy="247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edge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CE3FCD9-1645-48E4-AED0-2A8EA27313C1}"/>
                </a:ext>
              </a:extLst>
            </p:cNvPr>
            <p:cNvSpPr txBox="1"/>
            <p:nvPr/>
          </p:nvSpPr>
          <p:spPr>
            <a:xfrm>
              <a:off x="947431" y="910780"/>
              <a:ext cx="771978" cy="247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node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83D8808-1425-42DA-8FCD-C920D5F29225}"/>
                </a:ext>
              </a:extLst>
            </p:cNvPr>
            <p:cNvSpPr txBox="1"/>
            <p:nvPr/>
          </p:nvSpPr>
          <p:spPr>
            <a:xfrm>
              <a:off x="3530597" y="979362"/>
              <a:ext cx="831320" cy="247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word 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997953C-D222-4AF6-A5EA-4F804785697D}"/>
                </a:ext>
              </a:extLst>
            </p:cNvPr>
            <p:cNvSpPr txBox="1"/>
            <p:nvPr/>
          </p:nvSpPr>
          <p:spPr>
            <a:xfrm>
              <a:off x="2736791" y="684243"/>
              <a:ext cx="1229742" cy="247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document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FB83A27-E656-49A6-9C34-2DDC47C85F09}"/>
                </a:ext>
              </a:extLst>
            </p:cNvPr>
            <p:cNvSpPr txBox="1"/>
            <p:nvPr/>
          </p:nvSpPr>
          <p:spPr>
            <a:xfrm>
              <a:off x="3115101" y="1453726"/>
              <a:ext cx="1495356" cy="247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classification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44C1086-9680-4CFE-895A-7C865EFAB14F}"/>
                </a:ext>
              </a:extLst>
            </p:cNvPr>
            <p:cNvSpPr txBox="1"/>
            <p:nvPr/>
          </p:nvSpPr>
          <p:spPr>
            <a:xfrm>
              <a:off x="2792587" y="1084125"/>
              <a:ext cx="836971" cy="321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text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D79242E-5B8B-4F44-9A78-DD52304A731B}"/>
                </a:ext>
              </a:extLst>
            </p:cNvPr>
            <p:cNvSpPr txBox="1"/>
            <p:nvPr/>
          </p:nvSpPr>
          <p:spPr>
            <a:xfrm>
              <a:off x="1572102" y="1473997"/>
              <a:ext cx="1667725" cy="296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embedding</a:t>
              </a:r>
              <a:endParaRPr lang="en-US" sz="105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93" name="Straight Connector 13">
              <a:extLst>
                <a:ext uri="{FF2B5EF4-FFF2-40B4-BE49-F238E27FC236}">
                  <a16:creationId xmlns:a16="http://schemas.microsoft.com/office/drawing/2014/main" id="{9385A98A-ACA5-4416-A4B0-3FB1AEABFA8D}"/>
                </a:ext>
              </a:extLst>
            </p:cNvPr>
            <p:cNvCxnSpPr/>
            <p:nvPr/>
          </p:nvCxnSpPr>
          <p:spPr>
            <a:xfrm>
              <a:off x="1591270" y="863225"/>
              <a:ext cx="317555" cy="16927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4">
              <a:extLst>
                <a:ext uri="{FF2B5EF4-FFF2-40B4-BE49-F238E27FC236}">
                  <a16:creationId xmlns:a16="http://schemas.microsoft.com/office/drawing/2014/main" id="{8B9657C2-DF7D-4A5F-9F60-198226926A1C}"/>
                </a:ext>
              </a:extLst>
            </p:cNvPr>
            <p:cNvCxnSpPr/>
            <p:nvPr/>
          </p:nvCxnSpPr>
          <p:spPr>
            <a:xfrm>
              <a:off x="1408954" y="1096207"/>
              <a:ext cx="183177" cy="3500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5">
              <a:extLst>
                <a:ext uri="{FF2B5EF4-FFF2-40B4-BE49-F238E27FC236}">
                  <a16:creationId xmlns:a16="http://schemas.microsoft.com/office/drawing/2014/main" id="{AF5B47F9-6478-4EA4-A1B5-103AE4978501}"/>
                </a:ext>
              </a:extLst>
            </p:cNvPr>
            <p:cNvCxnSpPr>
              <a:stCxn id="186" idx="3"/>
            </p:cNvCxnSpPr>
            <p:nvPr/>
          </p:nvCxnSpPr>
          <p:spPr>
            <a:xfrm flipV="1">
              <a:off x="1852915" y="1300492"/>
              <a:ext cx="55911" cy="9280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6">
              <a:extLst>
                <a:ext uri="{FF2B5EF4-FFF2-40B4-BE49-F238E27FC236}">
                  <a16:creationId xmlns:a16="http://schemas.microsoft.com/office/drawing/2014/main" id="{1E36D82A-A7C4-4F91-AF26-0A364661E897}"/>
                </a:ext>
              </a:extLst>
            </p:cNvPr>
            <p:cNvCxnSpPr>
              <a:stCxn id="192" idx="0"/>
              <a:endCxn id="185" idx="2"/>
            </p:cNvCxnSpPr>
            <p:nvPr/>
          </p:nvCxnSpPr>
          <p:spPr>
            <a:xfrm flipH="1" flipV="1">
              <a:off x="2197641" y="1258530"/>
              <a:ext cx="208323" cy="21546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7">
              <a:extLst>
                <a:ext uri="{FF2B5EF4-FFF2-40B4-BE49-F238E27FC236}">
                  <a16:creationId xmlns:a16="http://schemas.microsoft.com/office/drawing/2014/main" id="{BEA5F0FE-13BE-4165-A708-605A0355873E}"/>
                </a:ext>
              </a:extLst>
            </p:cNvPr>
            <p:cNvCxnSpPr/>
            <p:nvPr/>
          </p:nvCxnSpPr>
          <p:spPr>
            <a:xfrm>
              <a:off x="2606878" y="1174305"/>
              <a:ext cx="263329" cy="374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8">
              <a:extLst>
                <a:ext uri="{FF2B5EF4-FFF2-40B4-BE49-F238E27FC236}">
                  <a16:creationId xmlns:a16="http://schemas.microsoft.com/office/drawing/2014/main" id="{D5872152-7392-4763-8227-6483A31A58F9}"/>
                </a:ext>
              </a:extLst>
            </p:cNvPr>
            <p:cNvCxnSpPr>
              <a:stCxn id="191" idx="2"/>
            </p:cNvCxnSpPr>
            <p:nvPr/>
          </p:nvCxnSpPr>
          <p:spPr>
            <a:xfrm>
              <a:off x="3211072" y="1405433"/>
              <a:ext cx="294970" cy="11898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">
              <a:extLst>
                <a:ext uri="{FF2B5EF4-FFF2-40B4-BE49-F238E27FC236}">
                  <a16:creationId xmlns:a16="http://schemas.microsoft.com/office/drawing/2014/main" id="{AA6F9793-2832-4CA9-8EB1-F38348FC1587}"/>
                </a:ext>
              </a:extLst>
            </p:cNvPr>
            <p:cNvCxnSpPr/>
            <p:nvPr/>
          </p:nvCxnSpPr>
          <p:spPr>
            <a:xfrm flipV="1">
              <a:off x="2552646" y="1337950"/>
              <a:ext cx="436761" cy="20876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20">
              <a:extLst>
                <a:ext uri="{FF2B5EF4-FFF2-40B4-BE49-F238E27FC236}">
                  <a16:creationId xmlns:a16="http://schemas.microsoft.com/office/drawing/2014/main" id="{C9684E9E-3625-4136-A1FF-13CA5481650C}"/>
                </a:ext>
              </a:extLst>
            </p:cNvPr>
            <p:cNvCxnSpPr/>
            <p:nvPr/>
          </p:nvCxnSpPr>
          <p:spPr>
            <a:xfrm flipH="1">
              <a:off x="3045745" y="927686"/>
              <a:ext cx="92065" cy="18598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1">
              <a:extLst>
                <a:ext uri="{FF2B5EF4-FFF2-40B4-BE49-F238E27FC236}">
                  <a16:creationId xmlns:a16="http://schemas.microsoft.com/office/drawing/2014/main" id="{2E237359-9288-42AA-8DE7-7E13239A275D}"/>
                </a:ext>
              </a:extLst>
            </p:cNvPr>
            <p:cNvCxnSpPr/>
            <p:nvPr/>
          </p:nvCxnSpPr>
          <p:spPr>
            <a:xfrm flipH="1">
              <a:off x="3375042" y="1142510"/>
              <a:ext cx="274430" cy="8155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575FD0F5-A83E-496F-B837-05AD5BDDCEB6}"/>
              </a:ext>
            </a:extLst>
          </p:cNvPr>
          <p:cNvSpPr txBox="1"/>
          <p:nvPr/>
        </p:nvSpPr>
        <p:spPr>
          <a:xfrm>
            <a:off x="4207045" y="3522381"/>
            <a:ext cx="2009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Word co-occurrence network</a:t>
            </a:r>
          </a:p>
        </p:txBody>
      </p:sp>
      <p:sp>
        <p:nvSpPr>
          <p:cNvPr id="122" name="Right Arrow 23">
            <a:extLst>
              <a:ext uri="{FF2B5EF4-FFF2-40B4-BE49-F238E27FC236}">
                <a16:creationId xmlns:a16="http://schemas.microsoft.com/office/drawing/2014/main" id="{E499CC3B-CCE2-4916-A21D-08D5B6AAEC4E}"/>
              </a:ext>
            </a:extLst>
          </p:cNvPr>
          <p:cNvSpPr/>
          <p:nvPr/>
        </p:nvSpPr>
        <p:spPr>
          <a:xfrm>
            <a:off x="3552209" y="3117850"/>
            <a:ext cx="229607" cy="333887"/>
          </a:xfrm>
          <a:prstGeom prst="rightArrow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7DAAE5A-0133-4183-AF20-2B75E51E3523}"/>
              </a:ext>
            </a:extLst>
          </p:cNvPr>
          <p:cNvSpPr txBox="1"/>
          <p:nvPr/>
        </p:nvSpPr>
        <p:spPr>
          <a:xfrm>
            <a:off x="1534867" y="4180299"/>
            <a:ext cx="8083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Free text</a:t>
            </a:r>
          </a:p>
        </p:txBody>
      </p:sp>
      <p:grpSp>
        <p:nvGrpSpPr>
          <p:cNvPr id="124" name="Group 32">
            <a:extLst>
              <a:ext uri="{FF2B5EF4-FFF2-40B4-BE49-F238E27FC236}">
                <a16:creationId xmlns:a16="http://schemas.microsoft.com/office/drawing/2014/main" id="{F234CBB4-16FF-48E8-958B-1F72CC30D82D}"/>
              </a:ext>
            </a:extLst>
          </p:cNvPr>
          <p:cNvGrpSpPr/>
          <p:nvPr/>
        </p:nvGrpSpPr>
        <p:grpSpPr>
          <a:xfrm>
            <a:off x="6514680" y="2423567"/>
            <a:ext cx="1822822" cy="1104037"/>
            <a:chOff x="6602498" y="2181352"/>
            <a:chExt cx="2430429" cy="1472050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34BBF51-C970-4D34-A38E-96AEC3C37631}"/>
                </a:ext>
              </a:extLst>
            </p:cNvPr>
            <p:cNvSpPr txBox="1"/>
            <p:nvPr/>
          </p:nvSpPr>
          <p:spPr>
            <a:xfrm>
              <a:off x="6602498" y="2181352"/>
              <a:ext cx="50484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text</a:t>
              </a:r>
              <a:endParaRPr lang="en-US" sz="105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5A9E4C7-7747-4480-9130-D34BEE79380C}"/>
                </a:ext>
              </a:extLst>
            </p:cNvPr>
            <p:cNvSpPr txBox="1"/>
            <p:nvPr/>
          </p:nvSpPr>
          <p:spPr>
            <a:xfrm>
              <a:off x="6602498" y="2401607"/>
              <a:ext cx="106268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information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BA39578-7B3B-4BE9-BE0C-5034AEDC19DC}"/>
                </a:ext>
              </a:extLst>
            </p:cNvPr>
            <p:cNvSpPr txBox="1"/>
            <p:nvPr/>
          </p:nvSpPr>
          <p:spPr>
            <a:xfrm>
              <a:off x="6602498" y="2654279"/>
              <a:ext cx="80834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network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51C339C-11D5-44DB-8AB5-EB70561AF9FB}"/>
                </a:ext>
              </a:extLst>
            </p:cNvPr>
            <p:cNvSpPr txBox="1"/>
            <p:nvPr/>
          </p:nvSpPr>
          <p:spPr>
            <a:xfrm>
              <a:off x="6602498" y="2906951"/>
              <a:ext cx="59246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word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CB1A3E2-6A2F-400F-8CE9-D5528DE2A4A0}"/>
                </a:ext>
              </a:extLst>
            </p:cNvPr>
            <p:cNvSpPr txBox="1"/>
            <p:nvPr/>
          </p:nvSpPr>
          <p:spPr>
            <a:xfrm>
              <a:off x="6602498" y="3055684"/>
              <a:ext cx="37018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…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52CFAD2-6011-4EF1-9B68-4700FE43348B}"/>
                </a:ext>
              </a:extLst>
            </p:cNvPr>
            <p:cNvSpPr txBox="1"/>
            <p:nvPr/>
          </p:nvSpPr>
          <p:spPr>
            <a:xfrm>
              <a:off x="6602498" y="3314847"/>
              <a:ext cx="113107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classification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4A9CCBB-4C05-44C0-A2F1-593EF156FD48}"/>
                </a:ext>
              </a:extLst>
            </p:cNvPr>
            <p:cNvSpPr txBox="1"/>
            <p:nvPr/>
          </p:nvSpPr>
          <p:spPr>
            <a:xfrm>
              <a:off x="8359238" y="2181352"/>
              <a:ext cx="65231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  <a:latin typeface="Georgia" panose="02040502050405020303" pitchFamily="18" charset="0"/>
                </a:rPr>
                <a:t>doc_1</a:t>
              </a:r>
              <a:endParaRPr lang="en-US" sz="1050" dirty="0">
                <a:solidFill>
                  <a:srgbClr val="00B05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B42A3C6-CE51-4F9A-942F-860DF30E4DD6}"/>
                </a:ext>
              </a:extLst>
            </p:cNvPr>
            <p:cNvSpPr txBox="1"/>
            <p:nvPr/>
          </p:nvSpPr>
          <p:spPr>
            <a:xfrm>
              <a:off x="8359238" y="2401607"/>
              <a:ext cx="671552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  <a:latin typeface="Georgia" panose="02040502050405020303" pitchFamily="18" charset="0"/>
                </a:rPr>
                <a:t>doc_2</a:t>
              </a:r>
              <a:endParaRPr lang="en-US" sz="1050" dirty="0">
                <a:solidFill>
                  <a:srgbClr val="00B05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FA2038A-4323-4635-AD76-47CC4D55FB38}"/>
                </a:ext>
              </a:extLst>
            </p:cNvPr>
            <p:cNvSpPr txBox="1"/>
            <p:nvPr/>
          </p:nvSpPr>
          <p:spPr>
            <a:xfrm>
              <a:off x="8359238" y="2654279"/>
              <a:ext cx="671552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  <a:latin typeface="Georgia" panose="02040502050405020303" pitchFamily="18" charset="0"/>
                </a:rPr>
                <a:t>doc_3</a:t>
              </a:r>
              <a:endParaRPr lang="en-US" sz="1050" dirty="0">
                <a:solidFill>
                  <a:srgbClr val="00B05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5B1E631-5FF4-4502-86EF-CE20472F64B7}"/>
                </a:ext>
              </a:extLst>
            </p:cNvPr>
            <p:cNvSpPr txBox="1"/>
            <p:nvPr/>
          </p:nvSpPr>
          <p:spPr>
            <a:xfrm>
              <a:off x="8359238" y="2906951"/>
              <a:ext cx="67368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  <a:latin typeface="Georgia" panose="02040502050405020303" pitchFamily="18" charset="0"/>
                </a:rPr>
                <a:t>doc_4</a:t>
              </a:r>
              <a:endParaRPr lang="en-US" sz="1050" dirty="0">
                <a:solidFill>
                  <a:srgbClr val="00B05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AF786C9-F781-4E7E-A39A-8E444F4B3618}"/>
                </a:ext>
              </a:extLst>
            </p:cNvPr>
            <p:cNvSpPr txBox="1"/>
            <p:nvPr/>
          </p:nvSpPr>
          <p:spPr>
            <a:xfrm>
              <a:off x="8359238" y="3055684"/>
              <a:ext cx="37018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  <a:latin typeface="Georgia" panose="02040502050405020303" pitchFamily="18" charset="0"/>
                </a:rPr>
                <a:t>…</a:t>
              </a:r>
              <a:endParaRPr lang="en-US" sz="1050" dirty="0">
                <a:solidFill>
                  <a:srgbClr val="00B05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4561FA2-D03A-4658-9F41-DF41FFE4D871}"/>
                </a:ext>
              </a:extLst>
            </p:cNvPr>
            <p:cNvSpPr txBox="1"/>
            <p:nvPr/>
          </p:nvSpPr>
          <p:spPr>
            <a:xfrm>
              <a:off x="8359238" y="3314847"/>
              <a:ext cx="24630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50" dirty="0">
                <a:solidFill>
                  <a:srgbClr val="00B05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73" name="Straight Connector 45">
              <a:extLst>
                <a:ext uri="{FF2B5EF4-FFF2-40B4-BE49-F238E27FC236}">
                  <a16:creationId xmlns:a16="http://schemas.microsoft.com/office/drawing/2014/main" id="{C7C02B19-D099-4007-812A-126B373CDD13}"/>
                </a:ext>
              </a:extLst>
            </p:cNvPr>
            <p:cNvCxnSpPr>
              <a:stCxn id="167" idx="1"/>
            </p:cNvCxnSpPr>
            <p:nvPr/>
          </p:nvCxnSpPr>
          <p:spPr>
            <a:xfrm flipH="1" flipV="1">
              <a:off x="7547347" y="2320720"/>
              <a:ext cx="811891" cy="1452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46">
              <a:extLst>
                <a:ext uri="{FF2B5EF4-FFF2-40B4-BE49-F238E27FC236}">
                  <a16:creationId xmlns:a16="http://schemas.microsoft.com/office/drawing/2014/main" id="{C2755CAC-EECC-4554-9A85-B5F55B313EBC}"/>
                </a:ext>
              </a:extLst>
            </p:cNvPr>
            <p:cNvCxnSpPr>
              <a:stCxn id="167" idx="1"/>
            </p:cNvCxnSpPr>
            <p:nvPr/>
          </p:nvCxnSpPr>
          <p:spPr>
            <a:xfrm flipH="1">
              <a:off x="7522687" y="2335240"/>
              <a:ext cx="836551" cy="68421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47">
              <a:extLst>
                <a:ext uri="{FF2B5EF4-FFF2-40B4-BE49-F238E27FC236}">
                  <a16:creationId xmlns:a16="http://schemas.microsoft.com/office/drawing/2014/main" id="{8410D66A-7CC1-4239-BF6C-F262AA5B0709}"/>
                </a:ext>
              </a:extLst>
            </p:cNvPr>
            <p:cNvCxnSpPr>
              <a:stCxn id="168" idx="1"/>
            </p:cNvCxnSpPr>
            <p:nvPr/>
          </p:nvCxnSpPr>
          <p:spPr>
            <a:xfrm flipH="1" flipV="1">
              <a:off x="7547347" y="2332711"/>
              <a:ext cx="811891" cy="22278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48">
              <a:extLst>
                <a:ext uri="{FF2B5EF4-FFF2-40B4-BE49-F238E27FC236}">
                  <a16:creationId xmlns:a16="http://schemas.microsoft.com/office/drawing/2014/main" id="{9AE19725-557B-4C53-A276-BC91A9FF76A3}"/>
                </a:ext>
              </a:extLst>
            </p:cNvPr>
            <p:cNvCxnSpPr>
              <a:stCxn id="168" idx="1"/>
            </p:cNvCxnSpPr>
            <p:nvPr/>
          </p:nvCxnSpPr>
          <p:spPr>
            <a:xfrm flipH="1">
              <a:off x="7648586" y="2555495"/>
              <a:ext cx="710652" cy="89283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49">
              <a:extLst>
                <a:ext uri="{FF2B5EF4-FFF2-40B4-BE49-F238E27FC236}">
                  <a16:creationId xmlns:a16="http://schemas.microsoft.com/office/drawing/2014/main" id="{6CC8E662-86BB-4B77-8B70-03F7C2F39D4F}"/>
                </a:ext>
              </a:extLst>
            </p:cNvPr>
            <p:cNvCxnSpPr>
              <a:stCxn id="170" idx="1"/>
            </p:cNvCxnSpPr>
            <p:nvPr/>
          </p:nvCxnSpPr>
          <p:spPr>
            <a:xfrm flipH="1" flipV="1">
              <a:off x="7528005" y="3025604"/>
              <a:ext cx="831233" cy="3523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50">
              <a:extLst>
                <a:ext uri="{FF2B5EF4-FFF2-40B4-BE49-F238E27FC236}">
                  <a16:creationId xmlns:a16="http://schemas.microsoft.com/office/drawing/2014/main" id="{1C5F56BD-3A6A-4BE0-BDE2-B0FC0FEF6827}"/>
                </a:ext>
              </a:extLst>
            </p:cNvPr>
            <p:cNvCxnSpPr>
              <a:stCxn id="170" idx="1"/>
            </p:cNvCxnSpPr>
            <p:nvPr/>
          </p:nvCxnSpPr>
          <p:spPr>
            <a:xfrm flipH="1" flipV="1">
              <a:off x="7564877" y="2594351"/>
              <a:ext cx="794361" cy="4664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51">
              <a:extLst>
                <a:ext uri="{FF2B5EF4-FFF2-40B4-BE49-F238E27FC236}">
                  <a16:creationId xmlns:a16="http://schemas.microsoft.com/office/drawing/2014/main" id="{FA9F01F7-D6AA-4F5D-B79F-2CBA18226753}"/>
                </a:ext>
              </a:extLst>
            </p:cNvPr>
            <p:cNvCxnSpPr>
              <a:stCxn id="172" idx="1"/>
            </p:cNvCxnSpPr>
            <p:nvPr/>
          </p:nvCxnSpPr>
          <p:spPr>
            <a:xfrm flipH="1" flipV="1">
              <a:off x="7651266" y="3464174"/>
              <a:ext cx="707972" cy="1995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52">
              <a:extLst>
                <a:ext uri="{FF2B5EF4-FFF2-40B4-BE49-F238E27FC236}">
                  <a16:creationId xmlns:a16="http://schemas.microsoft.com/office/drawing/2014/main" id="{7339735F-C16D-4C6E-939C-C2EFA5250EC0}"/>
                </a:ext>
              </a:extLst>
            </p:cNvPr>
            <p:cNvCxnSpPr>
              <a:endCxn id="172" idx="1"/>
            </p:cNvCxnSpPr>
            <p:nvPr/>
          </p:nvCxnSpPr>
          <p:spPr>
            <a:xfrm>
              <a:off x="7558375" y="2592478"/>
              <a:ext cx="800863" cy="89164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DE2BEA1-C353-4FDF-B77D-74D568114E56}"/>
                </a:ext>
              </a:extLst>
            </p:cNvPr>
            <p:cNvSpPr txBox="1"/>
            <p:nvPr/>
          </p:nvSpPr>
          <p:spPr>
            <a:xfrm>
              <a:off x="8360636" y="3266807"/>
              <a:ext cx="37018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  <a:latin typeface="Georgia" panose="02040502050405020303" pitchFamily="18" charset="0"/>
                </a:rPr>
                <a:t>…</a:t>
              </a:r>
              <a:endParaRPr lang="en-US" sz="1050" dirty="0">
                <a:solidFill>
                  <a:srgbClr val="00B05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82" name="Straight Connector 54">
              <a:extLst>
                <a:ext uri="{FF2B5EF4-FFF2-40B4-BE49-F238E27FC236}">
                  <a16:creationId xmlns:a16="http://schemas.microsoft.com/office/drawing/2014/main" id="{5DFCF9C2-D4BA-43F5-BC00-6690E2B00E27}"/>
                </a:ext>
              </a:extLst>
            </p:cNvPr>
            <p:cNvCxnSpPr>
              <a:endCxn id="172" idx="1"/>
            </p:cNvCxnSpPr>
            <p:nvPr/>
          </p:nvCxnSpPr>
          <p:spPr>
            <a:xfrm>
              <a:off x="7564877" y="2858498"/>
              <a:ext cx="794361" cy="62562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55">
              <a:extLst>
                <a:ext uri="{FF2B5EF4-FFF2-40B4-BE49-F238E27FC236}">
                  <a16:creationId xmlns:a16="http://schemas.microsoft.com/office/drawing/2014/main" id="{0B7424B2-64A9-4141-B4D7-37800815A8F6}"/>
                </a:ext>
              </a:extLst>
            </p:cNvPr>
            <p:cNvCxnSpPr/>
            <p:nvPr/>
          </p:nvCxnSpPr>
          <p:spPr>
            <a:xfrm flipH="1">
              <a:off x="7650685" y="2836030"/>
              <a:ext cx="709951" cy="62335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002119C5-EB42-4CDC-AC07-307803165201}"/>
              </a:ext>
            </a:extLst>
          </p:cNvPr>
          <p:cNvSpPr txBox="1"/>
          <p:nvPr/>
        </p:nvSpPr>
        <p:spPr>
          <a:xfrm>
            <a:off x="6508737" y="3514127"/>
            <a:ext cx="1769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Word-document network</a:t>
            </a:r>
          </a:p>
        </p:txBody>
      </p:sp>
      <p:grpSp>
        <p:nvGrpSpPr>
          <p:cNvPr id="126" name="Group 57">
            <a:extLst>
              <a:ext uri="{FF2B5EF4-FFF2-40B4-BE49-F238E27FC236}">
                <a16:creationId xmlns:a16="http://schemas.microsoft.com/office/drawing/2014/main" id="{944ABCA2-AA13-490E-A8F7-179148DDB7E7}"/>
              </a:ext>
            </a:extLst>
          </p:cNvPr>
          <p:cNvGrpSpPr/>
          <p:nvPr/>
        </p:nvGrpSpPr>
        <p:grpSpPr>
          <a:xfrm>
            <a:off x="5167463" y="4075424"/>
            <a:ext cx="1935621" cy="1137146"/>
            <a:chOff x="9216099" y="2124270"/>
            <a:chExt cx="2580828" cy="1516195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6F401E1-538A-4E15-BCA0-D76C81AE7765}"/>
                </a:ext>
              </a:extLst>
            </p:cNvPr>
            <p:cNvSpPr txBox="1"/>
            <p:nvPr/>
          </p:nvSpPr>
          <p:spPr>
            <a:xfrm>
              <a:off x="9216099" y="2124270"/>
              <a:ext cx="50484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text</a:t>
              </a:r>
              <a:endParaRPr lang="en-US" sz="105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A42B4ED-1B19-4EC2-B42E-7E9D40833FB2}"/>
                </a:ext>
              </a:extLst>
            </p:cNvPr>
            <p:cNvSpPr txBox="1"/>
            <p:nvPr/>
          </p:nvSpPr>
          <p:spPr>
            <a:xfrm>
              <a:off x="9216099" y="2359083"/>
              <a:ext cx="106268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information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CD0B73A-15F7-4C06-8669-DA0748E45AD7}"/>
                </a:ext>
              </a:extLst>
            </p:cNvPr>
            <p:cNvSpPr txBox="1"/>
            <p:nvPr/>
          </p:nvSpPr>
          <p:spPr>
            <a:xfrm>
              <a:off x="9216099" y="2628458"/>
              <a:ext cx="80834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network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BDCEA55-B209-4F53-88C6-3F239A075A88}"/>
                </a:ext>
              </a:extLst>
            </p:cNvPr>
            <p:cNvSpPr txBox="1"/>
            <p:nvPr/>
          </p:nvSpPr>
          <p:spPr>
            <a:xfrm>
              <a:off x="9216099" y="2897832"/>
              <a:ext cx="59246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word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6232789-2B0A-4870-A427-C6CF6DFADD4E}"/>
                </a:ext>
              </a:extLst>
            </p:cNvPr>
            <p:cNvSpPr txBox="1"/>
            <p:nvPr/>
          </p:nvSpPr>
          <p:spPr>
            <a:xfrm>
              <a:off x="9216099" y="3056396"/>
              <a:ext cx="37018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…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73FB27C-0EFF-4631-A2BE-698B0E39CE0E}"/>
                </a:ext>
              </a:extLst>
            </p:cNvPr>
            <p:cNvSpPr txBox="1"/>
            <p:nvPr/>
          </p:nvSpPr>
          <p:spPr>
            <a:xfrm>
              <a:off x="9216099" y="3332689"/>
              <a:ext cx="113107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classification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71340E4-6F6E-415C-ABF2-72B5AE5DA2D4}"/>
                </a:ext>
              </a:extLst>
            </p:cNvPr>
            <p:cNvSpPr txBox="1"/>
            <p:nvPr/>
          </p:nvSpPr>
          <p:spPr>
            <a:xfrm>
              <a:off x="11039882" y="2634673"/>
              <a:ext cx="75704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7030A0"/>
                  </a:solidFill>
                  <a:latin typeface="Georgia" panose="02040502050405020303" pitchFamily="18" charset="0"/>
                </a:rPr>
                <a:t>label_2</a:t>
              </a:r>
              <a:endParaRPr lang="en-US" sz="105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50" name="Straight Connector 65">
              <a:extLst>
                <a:ext uri="{FF2B5EF4-FFF2-40B4-BE49-F238E27FC236}">
                  <a16:creationId xmlns:a16="http://schemas.microsoft.com/office/drawing/2014/main" id="{D7FA94C1-8439-4803-B86A-E47D50F72BED}"/>
                </a:ext>
              </a:extLst>
            </p:cNvPr>
            <p:cNvCxnSpPr>
              <a:stCxn id="149" idx="1"/>
            </p:cNvCxnSpPr>
            <p:nvPr/>
          </p:nvCxnSpPr>
          <p:spPr>
            <a:xfrm flipH="1" flipV="1">
              <a:off x="10162386" y="2770550"/>
              <a:ext cx="877496" cy="1801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66">
              <a:extLst>
                <a:ext uri="{FF2B5EF4-FFF2-40B4-BE49-F238E27FC236}">
                  <a16:creationId xmlns:a16="http://schemas.microsoft.com/office/drawing/2014/main" id="{2D3B3229-90ED-448B-8D2A-624928A2DD6A}"/>
                </a:ext>
              </a:extLst>
            </p:cNvPr>
            <p:cNvCxnSpPr/>
            <p:nvPr/>
          </p:nvCxnSpPr>
          <p:spPr>
            <a:xfrm flipH="1" flipV="1">
              <a:off x="10162385" y="2318119"/>
              <a:ext cx="921509" cy="16292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67">
              <a:extLst>
                <a:ext uri="{FF2B5EF4-FFF2-40B4-BE49-F238E27FC236}">
                  <a16:creationId xmlns:a16="http://schemas.microsoft.com/office/drawing/2014/main" id="{FB6ABB10-2FF2-4D52-8EF9-BA6CCDB93BD3}"/>
                </a:ext>
              </a:extLst>
            </p:cNvPr>
            <p:cNvCxnSpPr/>
            <p:nvPr/>
          </p:nvCxnSpPr>
          <p:spPr>
            <a:xfrm flipH="1">
              <a:off x="10216239" y="2481046"/>
              <a:ext cx="867655" cy="99230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9A7B12F-D354-4233-841D-D49134BA9CF3}"/>
                </a:ext>
              </a:extLst>
            </p:cNvPr>
            <p:cNvSpPr txBox="1"/>
            <p:nvPr/>
          </p:nvSpPr>
          <p:spPr>
            <a:xfrm>
              <a:off x="11039882" y="2367182"/>
              <a:ext cx="73780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7030A0"/>
                  </a:solidFill>
                  <a:latin typeface="Georgia" panose="02040502050405020303" pitchFamily="18" charset="0"/>
                </a:rPr>
                <a:t>label_1</a:t>
              </a:r>
              <a:endParaRPr lang="en-US" sz="105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00F6596-EAB6-445A-8243-F9A4CFDC0C38}"/>
                </a:ext>
              </a:extLst>
            </p:cNvPr>
            <p:cNvSpPr txBox="1"/>
            <p:nvPr/>
          </p:nvSpPr>
          <p:spPr>
            <a:xfrm>
              <a:off x="11039882" y="2879593"/>
              <a:ext cx="75704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7030A0"/>
                  </a:solidFill>
                  <a:latin typeface="Georgia" panose="02040502050405020303" pitchFamily="18" charset="0"/>
                </a:rPr>
                <a:t>label_3</a:t>
              </a:r>
              <a:endParaRPr lang="en-US" sz="105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AA8E6B4-2764-4538-A256-C12DF41D4449}"/>
                </a:ext>
              </a:extLst>
            </p:cNvPr>
            <p:cNvSpPr txBox="1"/>
            <p:nvPr/>
          </p:nvSpPr>
          <p:spPr>
            <a:xfrm>
              <a:off x="11039882" y="3034534"/>
              <a:ext cx="37018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7030A0"/>
                  </a:solidFill>
                  <a:latin typeface="Georgia" panose="02040502050405020303" pitchFamily="18" charset="0"/>
                </a:rPr>
                <a:t>…</a:t>
              </a:r>
            </a:p>
          </p:txBody>
        </p:sp>
        <p:cxnSp>
          <p:nvCxnSpPr>
            <p:cNvPr id="156" name="Straight Connector 71">
              <a:extLst>
                <a:ext uri="{FF2B5EF4-FFF2-40B4-BE49-F238E27FC236}">
                  <a16:creationId xmlns:a16="http://schemas.microsoft.com/office/drawing/2014/main" id="{A087FB30-F315-4832-A512-FFDD2C1C8125}"/>
                </a:ext>
              </a:extLst>
            </p:cNvPr>
            <p:cNvCxnSpPr/>
            <p:nvPr/>
          </p:nvCxnSpPr>
          <p:spPr>
            <a:xfrm>
              <a:off x="10158916" y="2780386"/>
              <a:ext cx="863410" cy="533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72">
              <a:extLst>
                <a:ext uri="{FF2B5EF4-FFF2-40B4-BE49-F238E27FC236}">
                  <a16:creationId xmlns:a16="http://schemas.microsoft.com/office/drawing/2014/main" id="{7F499ACB-75BD-44AB-B45C-39551B63FB17}"/>
                </a:ext>
              </a:extLst>
            </p:cNvPr>
            <p:cNvCxnSpPr/>
            <p:nvPr/>
          </p:nvCxnSpPr>
          <p:spPr>
            <a:xfrm>
              <a:off x="10161017" y="3092027"/>
              <a:ext cx="886551" cy="2297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73">
              <a:extLst>
                <a:ext uri="{FF2B5EF4-FFF2-40B4-BE49-F238E27FC236}">
                  <a16:creationId xmlns:a16="http://schemas.microsoft.com/office/drawing/2014/main" id="{31831258-9C7A-4138-9B01-23372CD87428}"/>
                </a:ext>
              </a:extLst>
            </p:cNvPr>
            <p:cNvCxnSpPr/>
            <p:nvPr/>
          </p:nvCxnSpPr>
          <p:spPr>
            <a:xfrm flipH="1" flipV="1">
              <a:off x="10162385" y="2530993"/>
              <a:ext cx="877498" cy="484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74">
              <a:extLst>
                <a:ext uri="{FF2B5EF4-FFF2-40B4-BE49-F238E27FC236}">
                  <a16:creationId xmlns:a16="http://schemas.microsoft.com/office/drawing/2014/main" id="{60EAEC20-94BF-4C53-A229-2D4E065F2DD7}"/>
                </a:ext>
              </a:extLst>
            </p:cNvPr>
            <p:cNvCxnSpPr/>
            <p:nvPr/>
          </p:nvCxnSpPr>
          <p:spPr>
            <a:xfrm flipH="1">
              <a:off x="10206452" y="3016768"/>
              <a:ext cx="824473" cy="4651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20291F7-3DC1-4B3C-BAFA-BA04B4544EBA}"/>
                </a:ext>
              </a:extLst>
            </p:cNvPr>
            <p:cNvSpPr txBox="1"/>
            <p:nvPr/>
          </p:nvSpPr>
          <p:spPr>
            <a:xfrm>
              <a:off x="11049670" y="3186934"/>
              <a:ext cx="37018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7030A0"/>
                  </a:solidFill>
                  <a:latin typeface="Georgia" panose="02040502050405020303" pitchFamily="18" charset="0"/>
                </a:rPr>
                <a:t>…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431C7515-781D-42F0-9DC4-C8B5E24155A8}"/>
              </a:ext>
            </a:extLst>
          </p:cNvPr>
          <p:cNvSpPr txBox="1"/>
          <p:nvPr/>
        </p:nvSpPr>
        <p:spPr>
          <a:xfrm>
            <a:off x="5241237" y="5282801"/>
            <a:ext cx="16239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>
                <a:solidFill>
                  <a:srgbClr val="C00000"/>
                </a:solidFill>
              </a:rPr>
              <a:t>Word-label network</a:t>
            </a:r>
          </a:p>
        </p:txBody>
      </p:sp>
      <p:grpSp>
        <p:nvGrpSpPr>
          <p:cNvPr id="128" name="Group 77">
            <a:extLst>
              <a:ext uri="{FF2B5EF4-FFF2-40B4-BE49-F238E27FC236}">
                <a16:creationId xmlns:a16="http://schemas.microsoft.com/office/drawing/2014/main" id="{24E6E2EA-D575-4145-92D2-A8055B94F12D}"/>
              </a:ext>
            </a:extLst>
          </p:cNvPr>
          <p:cNvGrpSpPr/>
          <p:nvPr/>
        </p:nvGrpSpPr>
        <p:grpSpPr>
          <a:xfrm>
            <a:off x="887542" y="2519868"/>
            <a:ext cx="2301854" cy="1668112"/>
            <a:chOff x="139685" y="2092643"/>
            <a:chExt cx="3069139" cy="2224149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0248274-0DEC-47C4-8FAD-2B9C8EFDEC01}"/>
                </a:ext>
              </a:extLst>
            </p:cNvPr>
            <p:cNvSpPr txBox="1"/>
            <p:nvPr/>
          </p:nvSpPr>
          <p:spPr>
            <a:xfrm>
              <a:off x="639497" y="2092643"/>
              <a:ext cx="245579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75" dirty="0"/>
                <a:t>Text representation, e.g., word and document representation, …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F02FD42-CC06-4FEE-A3EC-FA14028AC505}"/>
                </a:ext>
              </a:extLst>
            </p:cNvPr>
            <p:cNvSpPr txBox="1"/>
            <p:nvPr/>
          </p:nvSpPr>
          <p:spPr>
            <a:xfrm>
              <a:off x="639497" y="2997258"/>
              <a:ext cx="167338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…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DC73F-413D-4C35-9031-9FE618C74B8E}"/>
                </a:ext>
              </a:extLst>
            </p:cNvPr>
            <p:cNvSpPr txBox="1"/>
            <p:nvPr/>
          </p:nvSpPr>
          <p:spPr>
            <a:xfrm>
              <a:off x="139685" y="3167408"/>
              <a:ext cx="54544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>
                  <a:solidFill>
                    <a:srgbClr val="7030A0"/>
                  </a:solidFill>
                  <a:latin typeface="Georgia" panose="02040502050405020303" pitchFamily="18" charset="0"/>
                </a:rPr>
                <a:t>label</a:t>
              </a:r>
              <a:endParaRPr lang="en-US" sz="90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CB70946-92B1-442E-AA0A-F1B9864AAC56}"/>
                </a:ext>
              </a:extLst>
            </p:cNvPr>
            <p:cNvSpPr txBox="1"/>
            <p:nvPr/>
          </p:nvSpPr>
          <p:spPr>
            <a:xfrm>
              <a:off x="139685" y="3473348"/>
              <a:ext cx="54544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>
                  <a:solidFill>
                    <a:srgbClr val="7030A0"/>
                  </a:solidFill>
                  <a:latin typeface="Georgia" panose="02040502050405020303" pitchFamily="18" charset="0"/>
                </a:rPr>
                <a:t>label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5FCCDE1-6C90-4426-B20B-617701237B6F}"/>
                </a:ext>
              </a:extLst>
            </p:cNvPr>
            <p:cNvSpPr txBox="1"/>
            <p:nvPr/>
          </p:nvSpPr>
          <p:spPr>
            <a:xfrm>
              <a:off x="139685" y="3823793"/>
              <a:ext cx="54972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label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85FB3FC-0F3C-41DC-AF0F-702F04350FD6}"/>
                </a:ext>
              </a:extLst>
            </p:cNvPr>
            <p:cNvSpPr txBox="1"/>
            <p:nvPr/>
          </p:nvSpPr>
          <p:spPr>
            <a:xfrm>
              <a:off x="1450518" y="3817063"/>
              <a:ext cx="88742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document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A879CE1-01DE-43B6-BD7B-128CC55E3997}"/>
                </a:ext>
              </a:extLst>
            </p:cNvPr>
            <p:cNvSpPr txBox="1"/>
            <p:nvPr/>
          </p:nvSpPr>
          <p:spPr>
            <a:xfrm>
              <a:off x="639497" y="2394126"/>
              <a:ext cx="256932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75" dirty="0"/>
                <a:t>Deep learning has been attracting increasing</a:t>
              </a:r>
            </a:p>
            <a:p>
              <a:r>
                <a:rPr lang="en-US" sz="675" dirty="0"/>
                <a:t>attention …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D7BC6E1-9FBA-4522-AC09-0638AEA5A749}"/>
                </a:ext>
              </a:extLst>
            </p:cNvPr>
            <p:cNvSpPr txBox="1"/>
            <p:nvPr/>
          </p:nvSpPr>
          <p:spPr>
            <a:xfrm>
              <a:off x="639497" y="2722695"/>
              <a:ext cx="256932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75" dirty="0"/>
                <a:t>A future direction of deep learning is to integrate</a:t>
              </a:r>
            </a:p>
            <a:p>
              <a:r>
                <a:rPr lang="en-US" sz="675" dirty="0"/>
                <a:t>unlabeled data …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8BC5594-762C-4B3D-9D8B-6E18B4078932}"/>
                </a:ext>
              </a:extLst>
            </p:cNvPr>
            <p:cNvSpPr txBox="1"/>
            <p:nvPr/>
          </p:nvSpPr>
          <p:spPr>
            <a:xfrm>
              <a:off x="639497" y="3112544"/>
              <a:ext cx="256932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75" dirty="0"/>
                <a:t>The Skip-gram model is quite effective and efficient …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7C606C3-3989-489C-B32E-6A5DFD646587}"/>
                </a:ext>
              </a:extLst>
            </p:cNvPr>
            <p:cNvSpPr txBox="1"/>
            <p:nvPr/>
          </p:nvSpPr>
          <p:spPr>
            <a:xfrm>
              <a:off x="639497" y="3449497"/>
              <a:ext cx="256932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75" dirty="0"/>
                <a:t>Information networks encode the relationships</a:t>
              </a:r>
            </a:p>
            <a:p>
              <a:r>
                <a:rPr lang="en-US" sz="675" dirty="0"/>
                <a:t>between the data objects …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2E56C1F-A62F-476F-B6E8-5780204C1C12}"/>
                </a:ext>
              </a:extLst>
            </p:cNvPr>
            <p:cNvSpPr txBox="1"/>
            <p:nvPr/>
          </p:nvSpPr>
          <p:spPr>
            <a:xfrm>
              <a:off x="139685" y="2092643"/>
              <a:ext cx="492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>
                  <a:solidFill>
                    <a:srgbClr val="7030A0"/>
                  </a:solidFill>
                  <a:latin typeface="Georgia" panose="02040502050405020303" pitchFamily="18" charset="0"/>
                </a:rPr>
                <a:t>null</a:t>
              </a:r>
              <a:endParaRPr lang="en-US" sz="90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3D34CC9-42C1-40CD-8A7E-8150DCE4698B}"/>
                </a:ext>
              </a:extLst>
            </p:cNvPr>
            <p:cNvSpPr txBox="1"/>
            <p:nvPr/>
          </p:nvSpPr>
          <p:spPr>
            <a:xfrm>
              <a:off x="139685" y="2429322"/>
              <a:ext cx="492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>
                  <a:solidFill>
                    <a:srgbClr val="7030A0"/>
                  </a:solidFill>
                  <a:latin typeface="Georgia" panose="02040502050405020303" pitchFamily="18" charset="0"/>
                </a:rPr>
                <a:t>null</a:t>
              </a:r>
              <a:endParaRPr lang="en-US" sz="90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F86D459-A2CB-408E-A87C-2E020D44F31D}"/>
                </a:ext>
              </a:extLst>
            </p:cNvPr>
            <p:cNvSpPr txBox="1"/>
            <p:nvPr/>
          </p:nvSpPr>
          <p:spPr>
            <a:xfrm>
              <a:off x="139685" y="2766332"/>
              <a:ext cx="492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>
                  <a:solidFill>
                    <a:srgbClr val="7030A0"/>
                  </a:solidFill>
                  <a:latin typeface="Georgia" panose="02040502050405020303" pitchFamily="18" charset="0"/>
                </a:rPr>
                <a:t>null</a:t>
              </a:r>
              <a:endParaRPr lang="en-US" sz="90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42" name="Right Brace 91">
              <a:extLst>
                <a:ext uri="{FF2B5EF4-FFF2-40B4-BE49-F238E27FC236}">
                  <a16:creationId xmlns:a16="http://schemas.microsoft.com/office/drawing/2014/main" id="{DA341578-A4CA-4D60-BEAF-3BD25649A864}"/>
                </a:ext>
              </a:extLst>
            </p:cNvPr>
            <p:cNvSpPr/>
            <p:nvPr/>
          </p:nvSpPr>
          <p:spPr>
            <a:xfrm rot="5400000">
              <a:off x="1349788" y="3161279"/>
              <a:ext cx="296931" cy="201409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9829" y="1962847"/>
            <a:ext cx="32681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100" dirty="0">
                <a:latin typeface="+mj-lt"/>
              </a:rPr>
              <a:t>Natural Language / Text</a:t>
            </a:r>
            <a:endParaRPr lang="ko-KR" altLang="en-US" sz="21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7122E-00A2-488B-8D4B-041BAA3AC7F7}"/>
              </a:ext>
            </a:extLst>
          </p:cNvPr>
          <p:cNvSpPr txBox="1"/>
          <p:nvPr/>
        </p:nvSpPr>
        <p:spPr>
          <a:xfrm>
            <a:off x="4221051" y="3716785"/>
            <a:ext cx="43415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Unsupervised text (e.g., words and documents) embedding</a:t>
            </a:r>
          </a:p>
          <a:p>
            <a:endParaRPr lang="ko-KR" altLang="en-US" sz="13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384B0A-70B3-4792-ABA2-8A17098D8583}"/>
              </a:ext>
            </a:extLst>
          </p:cNvPr>
          <p:cNvSpPr/>
          <p:nvPr/>
        </p:nvSpPr>
        <p:spPr>
          <a:xfrm>
            <a:off x="4284391" y="5456026"/>
            <a:ext cx="407791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/>
              <a:t>Predictive text (e.g., words and documents) embedding</a:t>
            </a:r>
          </a:p>
        </p:txBody>
      </p:sp>
    </p:spTree>
    <p:extLst>
      <p:ext uri="{BB962C8B-B14F-4D97-AF65-F5344CB8AC3E}">
        <p14:creationId xmlns:p14="http://schemas.microsoft.com/office/powerpoint/2010/main" val="250586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5A53F-8DD8-4518-A7DD-7A1AC886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 of existing Network Embedding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06A3E-265E-4D91-B390-36BC6BDE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4197500"/>
            <a:ext cx="7886700" cy="1294853"/>
          </a:xfrm>
        </p:spPr>
        <p:txBody>
          <a:bodyPr/>
          <a:lstStyle/>
          <a:p>
            <a:r>
              <a:rPr lang="en-US" altLang="ko-KR" dirty="0"/>
              <a:t>learn a </a:t>
            </a:r>
            <a:r>
              <a:rPr lang="en-US" altLang="ko-KR" b="1" dirty="0"/>
              <a:t>fixed context-free embedding</a:t>
            </a:r>
            <a:r>
              <a:rPr lang="en-US" altLang="ko-KR" dirty="0"/>
              <a:t> for each vertex and </a:t>
            </a:r>
            <a:r>
              <a:rPr lang="en-US" altLang="ko-KR" b="1" dirty="0"/>
              <a:t>neglect the diverse roles</a:t>
            </a:r>
            <a:r>
              <a:rPr lang="en-US" altLang="ko-KR" dirty="0"/>
              <a:t> when interacting with other vertices.</a:t>
            </a:r>
          </a:p>
          <a:p>
            <a:r>
              <a:rPr lang="en-US" altLang="ko-KR" dirty="0"/>
              <a:t>only encode the </a:t>
            </a:r>
            <a:r>
              <a:rPr lang="en-US" altLang="ko-KR" b="1" dirty="0"/>
              <a:t>structural information</a:t>
            </a:r>
            <a:r>
              <a:rPr lang="en-US" altLang="ko-KR" dirty="0"/>
              <a:t> into vertex embeddings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BABF0C-B323-4724-B34C-CB582558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911" y="2011008"/>
            <a:ext cx="3716179" cy="210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1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Previous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1760" y="1962848"/>
            <a:ext cx="765071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100" b="1" dirty="0" err="1">
                <a:latin typeface="+mj-lt"/>
              </a:rPr>
              <a:t>DeepWalk</a:t>
            </a:r>
            <a:r>
              <a:rPr lang="en-US" altLang="ko-KR" sz="2100" b="1" dirty="0">
                <a:latin typeface="+mj-lt"/>
              </a:rPr>
              <a:t> (</a:t>
            </a:r>
            <a:r>
              <a:rPr lang="en-US" altLang="ko-KR" sz="2100" b="1" dirty="0" err="1">
                <a:latin typeface="+mj-lt"/>
              </a:rPr>
              <a:t>Perozzi</a:t>
            </a:r>
            <a:r>
              <a:rPr lang="en-US" altLang="ko-KR" sz="2100" b="1" dirty="0">
                <a:latin typeface="+mj-lt"/>
              </a:rPr>
              <a:t> et al. 2014)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ko-KR" dirty="0"/>
              <a:t>random walks over networks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ko-KR" dirty="0"/>
              <a:t>Use </a:t>
            </a:r>
            <a:r>
              <a:rPr lang="en-US" altLang="ko-KR" dirty="0" err="1"/>
              <a:t>SkipGram</a:t>
            </a:r>
            <a:r>
              <a:rPr lang="en-US" altLang="ko-KR" dirty="0"/>
              <a:t> (</a:t>
            </a:r>
            <a:r>
              <a:rPr lang="en-US" altLang="ko-KR" dirty="0" err="1"/>
              <a:t>Mikolov</a:t>
            </a:r>
            <a:r>
              <a:rPr lang="en-US" altLang="ko-KR" dirty="0"/>
              <a:t> et al., 2013a), to learn network embeddings</a:t>
            </a:r>
          </a:p>
          <a:p>
            <a:pPr marL="142875" indent="-257175">
              <a:buFont typeface="Arial" panose="020B0604020202020204" pitchFamily="34" charset="0"/>
              <a:buChar char="•"/>
            </a:pPr>
            <a:r>
              <a:rPr lang="en-US" altLang="ko-KR" sz="2100" b="1" dirty="0">
                <a:latin typeface="+mj-lt"/>
              </a:rPr>
              <a:t>LINE (Tang et al., 2015)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d/2 dimensions by BFS-style simulations, learns the next d/2 dimensions by sampling nodes strictly at a 2-hop distance from the source nodes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100" b="1" dirty="0">
                <a:latin typeface="+mj-lt"/>
              </a:rPr>
              <a:t>Node2vec (Grover and </a:t>
            </a:r>
            <a:r>
              <a:rPr lang="en-US" altLang="ko-KR" sz="2100" b="1" dirty="0" err="1">
                <a:latin typeface="+mj-lt"/>
              </a:rPr>
              <a:t>Leskovec</a:t>
            </a:r>
            <a:r>
              <a:rPr lang="en-US" altLang="ko-KR" sz="2100" b="1" dirty="0">
                <a:latin typeface="+mj-lt"/>
              </a:rPr>
              <a:t>, 2016)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modifies the random walk strategy in </a:t>
            </a:r>
            <a:r>
              <a:rPr lang="en-US" altLang="ko-KR" dirty="0" err="1">
                <a:latin typeface="+mj-lt"/>
              </a:rPr>
              <a:t>DeepWalk</a:t>
            </a:r>
            <a:r>
              <a:rPr lang="en-US" altLang="ko-KR" dirty="0">
                <a:latin typeface="+mj-lt"/>
              </a:rPr>
              <a:t> into biased random walks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endParaRPr lang="en-US" altLang="ko-KR" sz="2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019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Previous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1760" y="1962848"/>
            <a:ext cx="76507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100" dirty="0"/>
              <a:t>text-associated </a:t>
            </a:r>
            <a:r>
              <a:rPr lang="en-US" altLang="ko-KR" sz="2100" dirty="0" err="1"/>
              <a:t>DeepWalk</a:t>
            </a:r>
            <a:r>
              <a:rPr lang="en-US" altLang="ko-KR" sz="2100" dirty="0"/>
              <a:t> (TADW)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100" dirty="0">
                <a:latin typeface="+mj-lt"/>
              </a:rPr>
              <a:t>Improve matrix factorization based </a:t>
            </a:r>
            <a:r>
              <a:rPr lang="en-US" altLang="ko-KR" sz="2100" dirty="0" err="1">
                <a:latin typeface="+mj-lt"/>
              </a:rPr>
              <a:t>deepwask</a:t>
            </a:r>
            <a:endParaRPr lang="en-US" altLang="ko-KR" sz="21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100" dirty="0"/>
              <a:t>max-margin </a:t>
            </a:r>
            <a:r>
              <a:rPr lang="en-US" altLang="ko-KR" sz="2100" dirty="0" err="1"/>
              <a:t>DeepWalk</a:t>
            </a:r>
            <a:r>
              <a:rPr lang="en-US" altLang="ko-KR" sz="2100" dirty="0"/>
              <a:t> (MMDW)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100" dirty="0">
                <a:latin typeface="+mj-lt"/>
              </a:rPr>
              <a:t>Learn discriminative network representations by utilizing labeling information of vertices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100" dirty="0"/>
              <a:t>Group-enhanced network embedding (GENE)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100" dirty="0"/>
              <a:t>context-enhanced network embedding (CENE)</a:t>
            </a:r>
            <a:endParaRPr lang="en-US" altLang="ko-KR" sz="2100" dirty="0">
              <a:latin typeface="+mj-lt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endParaRPr lang="en-US" altLang="ko-KR" sz="2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348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CANE</a:t>
            </a:r>
            <a:r>
              <a:rPr lang="en-US" dirty="0"/>
              <a:t> Overall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9829" y="1962848"/>
            <a:ext cx="765071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100" b="1" dirty="0"/>
              <a:t>context-aware embeddings</a:t>
            </a:r>
            <a:r>
              <a:rPr lang="en-US" altLang="ko-KR" sz="2100" dirty="0"/>
              <a:t> are critical for network analysis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ko-KR" sz="2100" dirty="0"/>
              <a:t>complicated interactions between vertices such as link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100" dirty="0"/>
              <a:t>performance of this framework is verified by  link prediction, vertex classification and case studies</a:t>
            </a:r>
            <a:endParaRPr lang="en-US" altLang="ko-KR" sz="2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192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113157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CANE</a:t>
            </a:r>
            <a:r>
              <a:rPr lang="en-US" dirty="0"/>
              <a:t> approach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69829" y="1962847"/>
            <a:ext cx="7650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latin typeface="+mj-lt"/>
              </a:rPr>
              <a:t>Problem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E763C1-134A-4EF2-9459-4BAB8947ADBB}"/>
                  </a:ext>
                </a:extLst>
              </p:cNvPr>
              <p:cNvSpPr txBox="1"/>
              <p:nvPr/>
            </p:nvSpPr>
            <p:spPr>
              <a:xfrm>
                <a:off x="633845" y="2424879"/>
                <a:ext cx="8297691" cy="3058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100" b="1" dirty="0"/>
                  <a:t>Notations</a:t>
                </a:r>
                <a:endParaRPr lang="en-US" altLang="ko-KR" sz="2100" dirty="0"/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G = (V, E, T)</a:t>
                </a:r>
              </a:p>
              <a:p>
                <a:pPr marL="1028700" lvl="2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V : set of </a:t>
                </a:r>
                <a:r>
                  <a:rPr lang="en-US" altLang="ko-KR" sz="2100" b="1" dirty="0"/>
                  <a:t>vertices</a:t>
                </a:r>
              </a:p>
              <a:p>
                <a:pPr marL="1028700" lvl="2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E ⊆ V ×V : </a:t>
                </a:r>
                <a:r>
                  <a:rPr lang="en-US" altLang="ko-KR" sz="2100" b="1" dirty="0"/>
                  <a:t>edges</a:t>
                </a:r>
                <a:r>
                  <a:rPr lang="en-US" altLang="ko-KR" sz="2100" dirty="0"/>
                  <a:t> between vertices</a:t>
                </a:r>
              </a:p>
              <a:p>
                <a:pPr marL="1028700" lvl="2" indent="-342900">
                  <a:buFont typeface="Arial" panose="020B0604020202020204" pitchFamily="34" charset="0"/>
                  <a:buChar char="•"/>
                </a:pPr>
                <a:r>
                  <a:rPr lang="en-US" altLang="ko-KR" sz="2100" dirty="0"/>
                  <a:t>T : </a:t>
                </a:r>
                <a:r>
                  <a:rPr lang="en-US" altLang="ko-KR" sz="2100" b="1" dirty="0"/>
                  <a:t>text information</a:t>
                </a:r>
                <a:r>
                  <a:rPr lang="en-US" altLang="ko-KR" sz="2100" dirty="0"/>
                  <a:t> of vertices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sz="2100" dirty="0"/>
                  <a:t> ∈ E : the relationship between two vertices (u, v), with an associated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100" dirty="0"/>
                          <m:t>w</m:t>
                        </m:r>
                      </m:e>
                      <m:sub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ko-KR" sz="2100" dirty="0"/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100" b="1" dirty="0"/>
                  <a:t>text information </a:t>
                </a:r>
                <a:r>
                  <a:rPr lang="en-US" altLang="ko-KR" sz="2100" dirty="0"/>
                  <a:t>of a specific vertex v ∈ V :</a:t>
                </a:r>
                <a:br>
                  <a:rPr lang="en-US" altLang="ko-KR" sz="2100" dirty="0"/>
                </a:br>
                <a:r>
                  <a:rPr lang="en-US" altLang="ko-KR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10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sz="2100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100" dirty="0"/>
                          <m:t>w</m:t>
                        </m:r>
                      </m:e>
                      <m:sub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100" dirty="0"/>
                          <m:t>w</m:t>
                        </m:r>
                      </m:e>
                      <m:sub>
                        <m:r>
                          <a:rPr lang="en-US" altLang="ko-KR" sz="21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100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100" dirty="0"/>
                          <m:t>w</m:t>
                        </m:r>
                      </m:e>
                      <m:sub>
                        <m:sSub>
                          <m:sSubPr>
                            <m:ctrlPr>
                              <a:rPr lang="en-US" altLang="ko-KR" sz="2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1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1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100" dirty="0"/>
                  <a:t> ), word sequence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E763C1-134A-4EF2-9459-4BAB8947A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45" y="2424879"/>
                <a:ext cx="8297691" cy="3058401"/>
              </a:xfrm>
              <a:prstGeom prst="rect">
                <a:avLst/>
              </a:prstGeom>
              <a:blipFill>
                <a:blip r:embed="rId3"/>
                <a:stretch>
                  <a:fillRect l="-735" t="-1198" b="-21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17620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TM02900743[[fn=자연주의]]</Template>
  <TotalTime>5186</TotalTime>
  <Words>1117</Words>
  <Application>Microsoft Office PowerPoint</Application>
  <PresentationFormat>화면 슬라이드 쇼(4:3)</PresentationFormat>
  <Paragraphs>239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Cambria Math</vt:lpstr>
      <vt:lpstr>Georgia</vt:lpstr>
      <vt:lpstr>Wingdings</vt:lpstr>
      <vt:lpstr>Wingdings 2</vt:lpstr>
      <vt:lpstr>HDOfficeLightV0</vt:lpstr>
      <vt:lpstr>CANE: Context-Aware Network Embedding for Relation Modeling</vt:lpstr>
      <vt:lpstr>Contents</vt:lpstr>
      <vt:lpstr>Application of Embedding</vt:lpstr>
      <vt:lpstr>Domains of Embedding</vt:lpstr>
      <vt:lpstr>Limitation of existing Network Embedding</vt:lpstr>
      <vt:lpstr>Previous Work</vt:lpstr>
      <vt:lpstr>Previous Work</vt:lpstr>
      <vt:lpstr>CANE Overall</vt:lpstr>
      <vt:lpstr>CANE approach </vt:lpstr>
      <vt:lpstr>CANE approach </vt:lpstr>
      <vt:lpstr>CANE approach </vt:lpstr>
      <vt:lpstr>CANE approach </vt:lpstr>
      <vt:lpstr>CANE approach </vt:lpstr>
      <vt:lpstr>CANE approach </vt:lpstr>
      <vt:lpstr>CANE approach </vt:lpstr>
      <vt:lpstr>CANE approach </vt:lpstr>
      <vt:lpstr>CANE approach </vt:lpstr>
      <vt:lpstr>Experiments - Dataset</vt:lpstr>
      <vt:lpstr>Result – Compared Algorithms</vt:lpstr>
      <vt:lpstr>Result – Compared Algorithms</vt:lpstr>
      <vt:lpstr>Result-Link prediction</vt:lpstr>
      <vt:lpstr>Result-Link prediction</vt:lpstr>
      <vt:lpstr>Result-Link prediction</vt:lpstr>
      <vt:lpstr>Result - Vertex Classification</vt:lpstr>
      <vt:lpstr>Result – Case study</vt:lpstr>
      <vt:lpstr>Result – Case study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LINE: Large-scale Information Network Embedding</dc:title>
  <dc:creator>doyeon Lim</dc:creator>
  <cp:lastModifiedBy>Lim doyeon</cp:lastModifiedBy>
  <cp:revision>71</cp:revision>
  <cp:lastPrinted>2018-05-01T07:28:59Z</cp:lastPrinted>
  <dcterms:created xsi:type="dcterms:W3CDTF">2018-01-15T01:22:18Z</dcterms:created>
  <dcterms:modified xsi:type="dcterms:W3CDTF">2018-05-01T08:08:25Z</dcterms:modified>
</cp:coreProperties>
</file>