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73" r:id="rId8"/>
    <p:sldId id="262" r:id="rId9"/>
    <p:sldId id="266" r:id="rId10"/>
    <p:sldId id="263" r:id="rId11"/>
    <p:sldId id="264"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4" r:id="rId27"/>
    <p:sldId id="282" r:id="rId28"/>
    <p:sldId id="285" r:id="rId29"/>
    <p:sldId id="286" r:id="rId30"/>
    <p:sldId id="265" r:id="rId3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983" autoAdjust="0"/>
  </p:normalViewPr>
  <p:slideViewPr>
    <p:cSldViewPr snapToGrid="0">
      <p:cViewPr varScale="1">
        <p:scale>
          <a:sx n="98" d="100"/>
          <a:sy n="98" d="100"/>
        </p:scale>
        <p:origin x="10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09A955-C644-4278-9D3C-59ED75A58C9C}" type="datetimeFigureOut">
              <a:rPr lang="ko-KR" altLang="en-US" smtClean="0"/>
              <a:t>2017-10-10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2DFFDE-F31C-4B11-804B-329AFD874510}" type="slidenum">
              <a:rPr lang="ko-KR" altLang="en-US" smtClean="0"/>
              <a:t>‹#›</a:t>
            </a:fld>
            <a:endParaRPr lang="ko-KR" altLang="en-US"/>
          </a:p>
        </p:txBody>
      </p:sp>
    </p:spTree>
    <p:extLst>
      <p:ext uri="{BB962C8B-B14F-4D97-AF65-F5344CB8AC3E}">
        <p14:creationId xmlns:p14="http://schemas.microsoft.com/office/powerpoint/2010/main" val="116457138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smtClean="0"/>
              <a:t> For instance, given a word pair (“</a:t>
            </a:r>
            <a:r>
              <a:rPr lang="en-US" altLang="ko-KR" dirty="0" err="1" smtClean="0"/>
              <a:t>China”,“Beijing</a:t>
            </a:r>
            <a:r>
              <a:rPr lang="en-US" altLang="ko-KR" dirty="0" smtClean="0"/>
              <a:t>”) and a word “France,” the right answer should be “Paris” because “Beijing” is the capital of “China” just as “Paris” is the capital of “France.” </a:t>
            </a:r>
            <a:endParaRPr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7C2DFFDE-F31C-4B11-804B-329AFD874510}" type="slidenum">
              <a:rPr lang="ko-KR" altLang="en-US" smtClean="0"/>
              <a:t>22</a:t>
            </a:fld>
            <a:endParaRPr lang="ko-KR" altLang="en-US"/>
          </a:p>
        </p:txBody>
      </p:sp>
    </p:spTree>
    <p:extLst>
      <p:ext uri="{BB962C8B-B14F-4D97-AF65-F5344CB8AC3E}">
        <p14:creationId xmlns:p14="http://schemas.microsoft.com/office/powerpoint/2010/main" val="937187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C2DFFDE-F31C-4B11-804B-329AFD874510}" type="slidenum">
              <a:rPr lang="ko-KR" altLang="en-US" smtClean="0"/>
              <a:t>24</a:t>
            </a:fld>
            <a:endParaRPr lang="ko-KR" altLang="en-US"/>
          </a:p>
        </p:txBody>
      </p:sp>
    </p:spTree>
    <p:extLst>
      <p:ext uri="{BB962C8B-B14F-4D97-AF65-F5344CB8AC3E}">
        <p14:creationId xmlns:p14="http://schemas.microsoft.com/office/powerpoint/2010/main" val="4034633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fld id="{9C54E45A-D3FA-4876-8532-EFFACEBCDC43}" type="datetimeFigureOut">
              <a:rPr lang="ko-KR" altLang="en-US" smtClean="0"/>
              <a:t>2017-10-10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2B9DE0B-207B-4875-8C70-D5571E6DD4CC}" type="slidenum">
              <a:rPr lang="ko-KR" altLang="en-US" smtClean="0"/>
              <a:t>‹#›</a:t>
            </a:fld>
            <a:endParaRPr lang="ko-KR" altLang="en-US"/>
          </a:p>
        </p:txBody>
      </p:sp>
    </p:spTree>
    <p:extLst>
      <p:ext uri="{BB962C8B-B14F-4D97-AF65-F5344CB8AC3E}">
        <p14:creationId xmlns:p14="http://schemas.microsoft.com/office/powerpoint/2010/main" val="48954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9C54E45A-D3FA-4876-8532-EFFACEBCDC43}" type="datetimeFigureOut">
              <a:rPr lang="ko-KR" altLang="en-US" smtClean="0"/>
              <a:t>2017-10-10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2B9DE0B-207B-4875-8C70-D5571E6DD4CC}" type="slidenum">
              <a:rPr lang="ko-KR" altLang="en-US" smtClean="0"/>
              <a:t>‹#›</a:t>
            </a:fld>
            <a:endParaRPr lang="ko-KR" altLang="en-US"/>
          </a:p>
        </p:txBody>
      </p:sp>
    </p:spTree>
    <p:extLst>
      <p:ext uri="{BB962C8B-B14F-4D97-AF65-F5344CB8AC3E}">
        <p14:creationId xmlns:p14="http://schemas.microsoft.com/office/powerpoint/2010/main" val="2178551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9C54E45A-D3FA-4876-8532-EFFACEBCDC43}" type="datetimeFigureOut">
              <a:rPr lang="ko-KR" altLang="en-US" smtClean="0"/>
              <a:t>2017-10-10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2B9DE0B-207B-4875-8C70-D5571E6DD4CC}" type="slidenum">
              <a:rPr lang="ko-KR" altLang="en-US" smtClean="0"/>
              <a:t>‹#›</a:t>
            </a:fld>
            <a:endParaRPr lang="ko-KR" altLang="en-US"/>
          </a:p>
        </p:txBody>
      </p:sp>
    </p:spTree>
    <p:extLst>
      <p:ext uri="{BB962C8B-B14F-4D97-AF65-F5344CB8AC3E}">
        <p14:creationId xmlns:p14="http://schemas.microsoft.com/office/powerpoint/2010/main" val="635863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9C54E45A-D3FA-4876-8532-EFFACEBCDC43}" type="datetimeFigureOut">
              <a:rPr lang="ko-KR" altLang="en-US" smtClean="0"/>
              <a:t>2017-10-10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2B9DE0B-207B-4875-8C70-D5571E6DD4CC}" type="slidenum">
              <a:rPr lang="ko-KR" altLang="en-US" smtClean="0"/>
              <a:t>‹#›</a:t>
            </a:fld>
            <a:endParaRPr lang="ko-KR" altLang="en-US"/>
          </a:p>
        </p:txBody>
      </p:sp>
    </p:spTree>
    <p:extLst>
      <p:ext uri="{BB962C8B-B14F-4D97-AF65-F5344CB8AC3E}">
        <p14:creationId xmlns:p14="http://schemas.microsoft.com/office/powerpoint/2010/main" val="187671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9C54E45A-D3FA-4876-8532-EFFACEBCDC43}" type="datetimeFigureOut">
              <a:rPr lang="ko-KR" altLang="en-US" smtClean="0"/>
              <a:t>2017-10-10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2B9DE0B-207B-4875-8C70-D5571E6DD4CC}" type="slidenum">
              <a:rPr lang="ko-KR" altLang="en-US" smtClean="0"/>
              <a:t>‹#›</a:t>
            </a:fld>
            <a:endParaRPr lang="ko-KR" altLang="en-US"/>
          </a:p>
        </p:txBody>
      </p:sp>
    </p:spTree>
    <p:extLst>
      <p:ext uri="{BB962C8B-B14F-4D97-AF65-F5344CB8AC3E}">
        <p14:creationId xmlns:p14="http://schemas.microsoft.com/office/powerpoint/2010/main" val="47576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9C54E45A-D3FA-4876-8532-EFFACEBCDC43}" type="datetimeFigureOut">
              <a:rPr lang="ko-KR" altLang="en-US" smtClean="0"/>
              <a:t>2017-10-10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32B9DE0B-207B-4875-8C70-D5571E6DD4CC}" type="slidenum">
              <a:rPr lang="ko-KR" altLang="en-US" smtClean="0"/>
              <a:t>‹#›</a:t>
            </a:fld>
            <a:endParaRPr lang="ko-KR" altLang="en-US"/>
          </a:p>
        </p:txBody>
      </p:sp>
    </p:spTree>
    <p:extLst>
      <p:ext uri="{BB962C8B-B14F-4D97-AF65-F5344CB8AC3E}">
        <p14:creationId xmlns:p14="http://schemas.microsoft.com/office/powerpoint/2010/main" val="793191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9C54E45A-D3FA-4876-8532-EFFACEBCDC43}" type="datetimeFigureOut">
              <a:rPr lang="ko-KR" altLang="en-US" smtClean="0"/>
              <a:t>2017-10-10</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32B9DE0B-207B-4875-8C70-D5571E6DD4CC}" type="slidenum">
              <a:rPr lang="ko-KR" altLang="en-US" smtClean="0"/>
              <a:t>‹#›</a:t>
            </a:fld>
            <a:endParaRPr lang="ko-KR" altLang="en-US"/>
          </a:p>
        </p:txBody>
      </p:sp>
    </p:spTree>
    <p:extLst>
      <p:ext uri="{BB962C8B-B14F-4D97-AF65-F5344CB8AC3E}">
        <p14:creationId xmlns:p14="http://schemas.microsoft.com/office/powerpoint/2010/main" val="2955621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9C54E45A-D3FA-4876-8532-EFFACEBCDC43}" type="datetimeFigureOut">
              <a:rPr lang="ko-KR" altLang="en-US" smtClean="0"/>
              <a:t>2017-10-10</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32B9DE0B-207B-4875-8C70-D5571E6DD4CC}" type="slidenum">
              <a:rPr lang="ko-KR" altLang="en-US" smtClean="0"/>
              <a:t>‹#›</a:t>
            </a:fld>
            <a:endParaRPr lang="ko-KR" altLang="en-US"/>
          </a:p>
        </p:txBody>
      </p:sp>
    </p:spTree>
    <p:extLst>
      <p:ext uri="{BB962C8B-B14F-4D97-AF65-F5344CB8AC3E}">
        <p14:creationId xmlns:p14="http://schemas.microsoft.com/office/powerpoint/2010/main" val="3104367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9C54E45A-D3FA-4876-8532-EFFACEBCDC43}" type="datetimeFigureOut">
              <a:rPr lang="ko-KR" altLang="en-US" smtClean="0"/>
              <a:t>2017-10-10</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32B9DE0B-207B-4875-8C70-D5571E6DD4CC}" type="slidenum">
              <a:rPr lang="ko-KR" altLang="en-US" smtClean="0"/>
              <a:t>‹#›</a:t>
            </a:fld>
            <a:endParaRPr lang="ko-KR" altLang="en-US"/>
          </a:p>
        </p:txBody>
      </p:sp>
    </p:spTree>
    <p:extLst>
      <p:ext uri="{BB962C8B-B14F-4D97-AF65-F5344CB8AC3E}">
        <p14:creationId xmlns:p14="http://schemas.microsoft.com/office/powerpoint/2010/main" val="2258013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9C54E45A-D3FA-4876-8532-EFFACEBCDC43}" type="datetimeFigureOut">
              <a:rPr lang="ko-KR" altLang="en-US" smtClean="0"/>
              <a:t>2017-10-10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32B9DE0B-207B-4875-8C70-D5571E6DD4CC}" type="slidenum">
              <a:rPr lang="ko-KR" altLang="en-US" smtClean="0"/>
              <a:t>‹#›</a:t>
            </a:fld>
            <a:endParaRPr lang="ko-KR" altLang="en-US"/>
          </a:p>
        </p:txBody>
      </p:sp>
    </p:spTree>
    <p:extLst>
      <p:ext uri="{BB962C8B-B14F-4D97-AF65-F5344CB8AC3E}">
        <p14:creationId xmlns:p14="http://schemas.microsoft.com/office/powerpoint/2010/main" val="98708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9C54E45A-D3FA-4876-8532-EFFACEBCDC43}" type="datetimeFigureOut">
              <a:rPr lang="ko-KR" altLang="en-US" smtClean="0"/>
              <a:t>2017-10-10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32B9DE0B-207B-4875-8C70-D5571E6DD4CC}" type="slidenum">
              <a:rPr lang="ko-KR" altLang="en-US" smtClean="0"/>
              <a:t>‹#›</a:t>
            </a:fld>
            <a:endParaRPr lang="ko-KR" altLang="en-US"/>
          </a:p>
        </p:txBody>
      </p:sp>
    </p:spTree>
    <p:extLst>
      <p:ext uri="{BB962C8B-B14F-4D97-AF65-F5344CB8AC3E}">
        <p14:creationId xmlns:p14="http://schemas.microsoft.com/office/powerpoint/2010/main" val="1308959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54E45A-D3FA-4876-8532-EFFACEBCDC43}" type="datetimeFigureOut">
              <a:rPr lang="ko-KR" altLang="en-US" smtClean="0"/>
              <a:t>2017-10-10</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B9DE0B-207B-4875-8C70-D5571E6DD4CC}" type="slidenum">
              <a:rPr lang="ko-KR" altLang="en-US" smtClean="0"/>
              <a:t>‹#›</a:t>
            </a:fld>
            <a:endParaRPr lang="ko-KR" altLang="en-US"/>
          </a:p>
        </p:txBody>
      </p:sp>
    </p:spTree>
    <p:extLst>
      <p:ext uri="{BB962C8B-B14F-4D97-AF65-F5344CB8AC3E}">
        <p14:creationId xmlns:p14="http://schemas.microsoft.com/office/powerpoint/2010/main" val="468694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jpe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zh-CN" b="1" dirty="0"/>
              <a:t>LINE: Large-scale Information Network Embedding</a:t>
            </a:r>
            <a:endParaRPr lang="ko-KR" altLang="en-US" dirty="0"/>
          </a:p>
        </p:txBody>
      </p:sp>
      <p:sp>
        <p:nvSpPr>
          <p:cNvPr id="3" name="부제목 2"/>
          <p:cNvSpPr>
            <a:spLocks noGrp="1"/>
          </p:cNvSpPr>
          <p:nvPr>
            <p:ph type="subTitle" idx="1"/>
          </p:nvPr>
        </p:nvSpPr>
        <p:spPr/>
        <p:txBody>
          <a:bodyPr/>
          <a:lstStyle/>
          <a:p>
            <a:r>
              <a:rPr lang="en-US" altLang="ko-KR" sz="1800" i="1" dirty="0" smtClean="0"/>
              <a:t>Jian</a:t>
            </a:r>
            <a:r>
              <a:rPr lang="ko-KR" altLang="en-US" sz="1800" i="1" dirty="0"/>
              <a:t> </a:t>
            </a:r>
            <a:r>
              <a:rPr lang="en-US" altLang="ko-KR" sz="1800" i="1" dirty="0" smtClean="0"/>
              <a:t>Tang*, </a:t>
            </a:r>
            <a:r>
              <a:rPr lang="en-US" altLang="ko-KR" sz="1800" i="1" dirty="0" err="1" smtClean="0"/>
              <a:t>Meng</a:t>
            </a:r>
            <a:r>
              <a:rPr lang="en-US" altLang="ko-KR" sz="1800" i="1" dirty="0" smtClean="0"/>
              <a:t> Qu, </a:t>
            </a:r>
            <a:r>
              <a:rPr lang="en-US" altLang="ko-KR" sz="1800" i="1" dirty="0" err="1" smtClean="0"/>
              <a:t>Mingzhe</a:t>
            </a:r>
            <a:r>
              <a:rPr lang="en-US" altLang="ko-KR" sz="1800" i="1" dirty="0" smtClean="0"/>
              <a:t> Wang, </a:t>
            </a:r>
            <a:r>
              <a:rPr lang="en-US" altLang="ko-KR" sz="1800" i="1" dirty="0" err="1" smtClean="0"/>
              <a:t>Qiaozhu</a:t>
            </a:r>
            <a:r>
              <a:rPr lang="en-US" altLang="ko-KR" sz="1800" i="1" dirty="0" smtClean="0"/>
              <a:t> Mei, Ming Zhang </a:t>
            </a:r>
          </a:p>
          <a:p>
            <a:r>
              <a:rPr lang="en-US" altLang="zh-CN" sz="1800" i="1" dirty="0" smtClean="0"/>
              <a:t>*Microsoft </a:t>
            </a:r>
            <a:r>
              <a:rPr lang="en-US" altLang="zh-CN" sz="1800" i="1" dirty="0"/>
              <a:t>Research Asia</a:t>
            </a:r>
          </a:p>
          <a:p>
            <a:endParaRPr lang="ko-KR" altLang="en-US" dirty="0"/>
          </a:p>
        </p:txBody>
      </p:sp>
      <p:sp>
        <p:nvSpPr>
          <p:cNvPr id="4" name="TextBox 3"/>
          <p:cNvSpPr txBox="1"/>
          <p:nvPr/>
        </p:nvSpPr>
        <p:spPr>
          <a:xfrm>
            <a:off x="7240385" y="6488668"/>
            <a:ext cx="4951615" cy="369332"/>
          </a:xfrm>
          <a:prstGeom prst="rect">
            <a:avLst/>
          </a:prstGeom>
          <a:noFill/>
        </p:spPr>
        <p:txBody>
          <a:bodyPr wrap="square" rtlCol="0">
            <a:spAutoFit/>
          </a:bodyPr>
          <a:lstStyle/>
          <a:p>
            <a:pPr algn="r"/>
            <a:r>
              <a:rPr lang="en-US" altLang="ko-KR" dirty="0" smtClean="0"/>
              <a:t>*Some slides are from author’s original slide </a:t>
            </a:r>
            <a:endParaRPr lang="ko-KR" altLang="en-US" dirty="0"/>
          </a:p>
        </p:txBody>
      </p:sp>
    </p:spTree>
    <p:extLst>
      <p:ext uri="{BB962C8B-B14F-4D97-AF65-F5344CB8AC3E}">
        <p14:creationId xmlns:p14="http://schemas.microsoft.com/office/powerpoint/2010/main" val="32634850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Problem Definition – First-order Proximity</a:t>
            </a:r>
            <a:endParaRPr lang="ko-KR" altLang="en-US" dirty="0"/>
          </a:p>
        </p:txBody>
      </p:sp>
      <p:sp>
        <p:nvSpPr>
          <p:cNvPr id="4" name="Content Placeholder 2"/>
          <p:cNvSpPr txBox="1">
            <a:spLocks/>
          </p:cNvSpPr>
          <p:nvPr/>
        </p:nvSpPr>
        <p:spPr>
          <a:xfrm>
            <a:off x="4188835" y="1881215"/>
            <a:ext cx="6759027" cy="3263895"/>
          </a:xfrm>
          <a:prstGeom prst="rect">
            <a:avLst/>
          </a:prstGeom>
        </p:spPr>
        <p:txBody>
          <a:bodyPr>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The local pairwise proximity between the vertices</a:t>
            </a:r>
          </a:p>
          <a:p>
            <a:pPr lvl="1"/>
            <a:r>
              <a:rPr lang="en-US" sz="2000" dirty="0" smtClean="0"/>
              <a:t>Determined by the observed links</a:t>
            </a:r>
          </a:p>
          <a:p>
            <a:r>
              <a:rPr lang="en-US" sz="2400" dirty="0" smtClean="0"/>
              <a:t>However, many links between the vertices are missing</a:t>
            </a:r>
          </a:p>
          <a:p>
            <a:pPr lvl="1"/>
            <a:r>
              <a:rPr lang="en-US" sz="2000" dirty="0" smtClean="0"/>
              <a:t>Not sufficient for preserving the entire network structure</a:t>
            </a:r>
            <a:endParaRPr lang="en-US" sz="2000" dirty="0"/>
          </a:p>
        </p:txBody>
      </p:sp>
      <p:grpSp>
        <p:nvGrpSpPr>
          <p:cNvPr id="5" name="Group 3"/>
          <p:cNvGrpSpPr/>
          <p:nvPr/>
        </p:nvGrpSpPr>
        <p:grpSpPr>
          <a:xfrm>
            <a:off x="949295" y="2023973"/>
            <a:ext cx="2820220" cy="1887769"/>
            <a:chOff x="291736" y="188861"/>
            <a:chExt cx="5630314" cy="3474507"/>
          </a:xfrm>
        </p:grpSpPr>
        <p:sp>
          <p:nvSpPr>
            <p:cNvPr id="6" name="Freeform 4"/>
            <p:cNvSpPr/>
            <p:nvPr/>
          </p:nvSpPr>
          <p:spPr>
            <a:xfrm>
              <a:off x="291736" y="188861"/>
              <a:ext cx="2008329" cy="3474507"/>
            </a:xfrm>
            <a:custGeom>
              <a:avLst/>
              <a:gdLst>
                <a:gd name="connsiteX0" fmla="*/ 308930 w 2008329"/>
                <a:gd name="connsiteY0" fmla="*/ 772163 h 3474507"/>
                <a:gd name="connsiteX1" fmla="*/ 1081255 w 2008329"/>
                <a:gd name="connsiteY1" fmla="*/ 17075 h 3474507"/>
                <a:gd name="connsiteX2" fmla="*/ 1887905 w 2008329"/>
                <a:gd name="connsiteY2" fmla="*/ 291652 h 3474507"/>
                <a:gd name="connsiteX3" fmla="*/ 1887905 w 2008329"/>
                <a:gd name="connsiteY3" fmla="*/ 823646 h 3474507"/>
                <a:gd name="connsiteX4" fmla="*/ 1132743 w 2008329"/>
                <a:gd name="connsiteY4" fmla="*/ 1664539 h 3474507"/>
                <a:gd name="connsiteX5" fmla="*/ 1338696 w 2008329"/>
                <a:gd name="connsiteY5" fmla="*/ 2282338 h 3474507"/>
                <a:gd name="connsiteX6" fmla="*/ 2008044 w 2008329"/>
                <a:gd name="connsiteY6" fmla="*/ 2831493 h 3474507"/>
                <a:gd name="connsiteX7" fmla="*/ 1407347 w 2008329"/>
                <a:gd name="connsiteY7" fmla="*/ 3466453 h 3474507"/>
                <a:gd name="connsiteX8" fmla="*/ 343256 w 2008329"/>
                <a:gd name="connsiteY8" fmla="*/ 3071748 h 3474507"/>
                <a:gd name="connsiteX9" fmla="*/ 0 w 2008329"/>
                <a:gd name="connsiteY9" fmla="*/ 1492928 h 3474507"/>
                <a:gd name="connsiteX10" fmla="*/ 343256 w 2008329"/>
                <a:gd name="connsiteY10" fmla="*/ 720679 h 3474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08329" h="3474507">
                  <a:moveTo>
                    <a:pt x="308930" y="772163"/>
                  </a:moveTo>
                  <a:cubicBezTo>
                    <a:pt x="563511" y="434661"/>
                    <a:pt x="818093" y="97160"/>
                    <a:pt x="1081255" y="17075"/>
                  </a:cubicBezTo>
                  <a:cubicBezTo>
                    <a:pt x="1344418" y="-63010"/>
                    <a:pt x="1753463" y="157223"/>
                    <a:pt x="1887905" y="291652"/>
                  </a:cubicBezTo>
                  <a:cubicBezTo>
                    <a:pt x="2022347" y="426080"/>
                    <a:pt x="2013765" y="594832"/>
                    <a:pt x="1887905" y="823646"/>
                  </a:cubicBezTo>
                  <a:cubicBezTo>
                    <a:pt x="1762045" y="1052460"/>
                    <a:pt x="1224278" y="1421424"/>
                    <a:pt x="1132743" y="1664539"/>
                  </a:cubicBezTo>
                  <a:cubicBezTo>
                    <a:pt x="1041208" y="1907654"/>
                    <a:pt x="1192813" y="2087846"/>
                    <a:pt x="1338696" y="2282338"/>
                  </a:cubicBezTo>
                  <a:cubicBezTo>
                    <a:pt x="1484579" y="2476830"/>
                    <a:pt x="1996602" y="2634141"/>
                    <a:pt x="2008044" y="2831493"/>
                  </a:cubicBezTo>
                  <a:cubicBezTo>
                    <a:pt x="2019486" y="3028845"/>
                    <a:pt x="1684812" y="3426411"/>
                    <a:pt x="1407347" y="3466453"/>
                  </a:cubicBezTo>
                  <a:cubicBezTo>
                    <a:pt x="1129882" y="3506495"/>
                    <a:pt x="577814" y="3400669"/>
                    <a:pt x="343256" y="3071748"/>
                  </a:cubicBezTo>
                  <a:cubicBezTo>
                    <a:pt x="108698" y="2742827"/>
                    <a:pt x="0" y="1884773"/>
                    <a:pt x="0" y="1492928"/>
                  </a:cubicBezTo>
                  <a:cubicBezTo>
                    <a:pt x="0" y="1101083"/>
                    <a:pt x="343256" y="720679"/>
                    <a:pt x="343256" y="720679"/>
                  </a:cubicBezTo>
                </a:path>
              </a:pathLst>
            </a:custGeom>
            <a:solidFill>
              <a:schemeClr val="accent4">
                <a:lumMod val="40000"/>
                <a:lumOff val="60000"/>
              </a:schemeClr>
            </a:solidFill>
            <a:ln>
              <a:no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7" name="Group 5"/>
            <p:cNvGrpSpPr/>
            <p:nvPr/>
          </p:nvGrpSpPr>
          <p:grpSpPr>
            <a:xfrm>
              <a:off x="429075" y="489457"/>
              <a:ext cx="5492975" cy="2971056"/>
              <a:chOff x="3003520" y="790757"/>
              <a:chExt cx="5492975" cy="2971056"/>
            </a:xfrm>
          </p:grpSpPr>
          <p:sp>
            <p:nvSpPr>
              <p:cNvPr id="8" name="Flowchart: Connector 6"/>
              <p:cNvSpPr>
                <a:spLocks noChangeAspect="1"/>
              </p:cNvSpPr>
              <p:nvPr/>
            </p:nvSpPr>
            <p:spPr>
              <a:xfrm>
                <a:off x="5122160" y="2206931"/>
                <a:ext cx="459963" cy="457200"/>
              </a:xfrm>
              <a:prstGeom prst="flowChartConnector">
                <a:avLst/>
              </a:prstGeom>
              <a:solidFill>
                <a:srgbClr val="0000FF"/>
              </a:solidFill>
              <a:ln w="28575"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782717" y="790757"/>
                <a:ext cx="666744" cy="369332"/>
              </a:xfrm>
              <a:prstGeom prst="rect">
                <a:avLst/>
              </a:prstGeom>
              <a:noFill/>
            </p:spPr>
            <p:txBody>
              <a:bodyPr wrap="square" rtlCol="0">
                <a:spAutoFit/>
              </a:bodyPr>
              <a:lstStyle/>
              <a:p>
                <a:r>
                  <a:rPr lang="en-US" dirty="0"/>
                  <a:t>1</a:t>
                </a:r>
              </a:p>
            </p:txBody>
          </p:sp>
          <p:sp>
            <p:nvSpPr>
              <p:cNvPr id="10" name="Flowchart: Connector 8"/>
              <p:cNvSpPr>
                <a:spLocks noChangeAspect="1"/>
              </p:cNvSpPr>
              <p:nvPr/>
            </p:nvSpPr>
            <p:spPr>
              <a:xfrm>
                <a:off x="7054583" y="2789142"/>
                <a:ext cx="459963" cy="457200"/>
              </a:xfrm>
              <a:prstGeom prst="flowChartConnector">
                <a:avLst/>
              </a:prstGeom>
              <a:noFill/>
              <a:ln w="28575"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9"/>
              <p:cNvSpPr>
                <a:spLocks noChangeAspect="1"/>
              </p:cNvSpPr>
              <p:nvPr/>
            </p:nvSpPr>
            <p:spPr>
              <a:xfrm>
                <a:off x="5036348" y="1623960"/>
                <a:ext cx="459963" cy="457200"/>
              </a:xfrm>
              <a:prstGeom prst="flowChartConnector">
                <a:avLst/>
              </a:prstGeom>
              <a:solidFill>
                <a:srgbClr val="0000FF"/>
              </a:solidFill>
              <a:ln w="28575"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0"/>
              <p:cNvSpPr>
                <a:spLocks noChangeAspect="1"/>
              </p:cNvSpPr>
              <p:nvPr/>
            </p:nvSpPr>
            <p:spPr>
              <a:xfrm>
                <a:off x="4192461" y="975481"/>
                <a:ext cx="459963" cy="457200"/>
              </a:xfrm>
              <a:prstGeom prst="flowChartConnector">
                <a:avLst/>
              </a:prstGeom>
              <a:noFill/>
              <a:ln w="28575"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1"/>
              <p:cNvSpPr>
                <a:spLocks noChangeAspect="1"/>
              </p:cNvSpPr>
              <p:nvPr/>
            </p:nvSpPr>
            <p:spPr>
              <a:xfrm>
                <a:off x="5796646" y="2166080"/>
                <a:ext cx="459963" cy="457200"/>
              </a:xfrm>
              <a:prstGeom prst="flowChartConnector">
                <a:avLst/>
              </a:prstGeom>
              <a:solidFill>
                <a:srgbClr val="0000FF"/>
              </a:solidFill>
              <a:ln w="28575"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2"/>
              <p:cNvSpPr>
                <a:spLocks noChangeAspect="1"/>
              </p:cNvSpPr>
              <p:nvPr/>
            </p:nvSpPr>
            <p:spPr>
              <a:xfrm>
                <a:off x="3369438" y="2469500"/>
                <a:ext cx="459963" cy="457200"/>
              </a:xfrm>
              <a:prstGeom prst="flowChartConnector">
                <a:avLst/>
              </a:prstGeom>
              <a:noFill/>
              <a:ln w="28575"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3"/>
              <p:cNvSpPr>
                <a:spLocks noChangeAspect="1"/>
              </p:cNvSpPr>
              <p:nvPr/>
            </p:nvSpPr>
            <p:spPr>
              <a:xfrm>
                <a:off x="6819612" y="1412091"/>
                <a:ext cx="459963" cy="457200"/>
              </a:xfrm>
              <a:prstGeom prst="flowChartConnector">
                <a:avLst/>
              </a:prstGeom>
              <a:noFill/>
              <a:ln w="28575"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4"/>
              <p:cNvSpPr>
                <a:spLocks noChangeAspect="1"/>
              </p:cNvSpPr>
              <p:nvPr/>
            </p:nvSpPr>
            <p:spPr>
              <a:xfrm>
                <a:off x="3923714" y="3304613"/>
                <a:ext cx="459963" cy="457200"/>
              </a:xfrm>
              <a:prstGeom prst="flowChartConnector">
                <a:avLst/>
              </a:prstGeom>
              <a:noFill/>
              <a:ln w="28575"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5"/>
              <p:cNvSpPr>
                <a:spLocks noChangeAspect="1"/>
              </p:cNvSpPr>
              <p:nvPr/>
            </p:nvSpPr>
            <p:spPr>
              <a:xfrm>
                <a:off x="3424654" y="1477831"/>
                <a:ext cx="459963" cy="457200"/>
              </a:xfrm>
              <a:prstGeom prst="flowChartConnector">
                <a:avLst/>
              </a:prstGeom>
              <a:noFill/>
              <a:ln w="28575"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6"/>
              <p:cNvSpPr>
                <a:spLocks noChangeAspect="1"/>
              </p:cNvSpPr>
              <p:nvPr/>
            </p:nvSpPr>
            <p:spPr>
              <a:xfrm>
                <a:off x="7323395" y="2010524"/>
                <a:ext cx="459963" cy="457200"/>
              </a:xfrm>
              <a:prstGeom prst="flowChartConnector">
                <a:avLst/>
              </a:prstGeom>
              <a:noFill/>
              <a:ln w="28575"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7"/>
              <p:cNvCxnSpPr>
                <a:stCxn id="17" idx="5"/>
                <a:endCxn id="8" idx="2"/>
              </p:cNvCxnSpPr>
              <p:nvPr/>
            </p:nvCxnSpPr>
            <p:spPr>
              <a:xfrm>
                <a:off x="3817257" y="1868076"/>
                <a:ext cx="1304903" cy="5674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8"/>
              <p:cNvCxnSpPr>
                <a:stCxn id="14" idx="6"/>
                <a:endCxn id="8" idx="2"/>
              </p:cNvCxnSpPr>
              <p:nvPr/>
            </p:nvCxnSpPr>
            <p:spPr>
              <a:xfrm flipV="1">
                <a:off x="3829401" y="2435531"/>
                <a:ext cx="1292759" cy="2625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19"/>
              <p:cNvCxnSpPr>
                <a:stCxn id="16" idx="7"/>
                <a:endCxn id="8" idx="2"/>
              </p:cNvCxnSpPr>
              <p:nvPr/>
            </p:nvCxnSpPr>
            <p:spPr>
              <a:xfrm flipV="1">
                <a:off x="4316317" y="2435531"/>
                <a:ext cx="805843" cy="9360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0"/>
              <p:cNvCxnSpPr>
                <a:stCxn id="8" idx="2"/>
                <a:endCxn id="12" idx="4"/>
              </p:cNvCxnSpPr>
              <p:nvPr/>
            </p:nvCxnSpPr>
            <p:spPr>
              <a:xfrm flipH="1" flipV="1">
                <a:off x="4422443" y="1432681"/>
                <a:ext cx="699717" cy="1002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1"/>
              <p:cNvCxnSpPr>
                <a:stCxn id="12" idx="4"/>
                <a:endCxn id="11" idx="2"/>
              </p:cNvCxnSpPr>
              <p:nvPr/>
            </p:nvCxnSpPr>
            <p:spPr>
              <a:xfrm>
                <a:off x="4422443" y="1432681"/>
                <a:ext cx="613905" cy="419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2"/>
              <p:cNvCxnSpPr>
                <a:stCxn id="17" idx="5"/>
                <a:endCxn id="11" idx="2"/>
              </p:cNvCxnSpPr>
              <p:nvPr/>
            </p:nvCxnSpPr>
            <p:spPr>
              <a:xfrm flipV="1">
                <a:off x="3817257" y="1852560"/>
                <a:ext cx="1219091" cy="155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3"/>
              <p:cNvCxnSpPr>
                <a:stCxn id="16" idx="7"/>
                <a:endCxn id="11" idx="2"/>
              </p:cNvCxnSpPr>
              <p:nvPr/>
            </p:nvCxnSpPr>
            <p:spPr>
              <a:xfrm flipV="1">
                <a:off x="4316317" y="1852560"/>
                <a:ext cx="720031" cy="1519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4"/>
              <p:cNvCxnSpPr>
                <a:stCxn id="14" idx="6"/>
                <a:endCxn id="11" idx="2"/>
              </p:cNvCxnSpPr>
              <p:nvPr/>
            </p:nvCxnSpPr>
            <p:spPr>
              <a:xfrm flipV="1">
                <a:off x="3829401" y="1852560"/>
                <a:ext cx="1206947" cy="845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5"/>
              <p:cNvCxnSpPr>
                <a:stCxn id="15" idx="3"/>
                <a:endCxn id="13" idx="6"/>
              </p:cNvCxnSpPr>
              <p:nvPr/>
            </p:nvCxnSpPr>
            <p:spPr>
              <a:xfrm flipH="1">
                <a:off x="6256609" y="1802336"/>
                <a:ext cx="630363" cy="592344"/>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28" name="Straight Connector 26"/>
              <p:cNvCxnSpPr>
                <a:stCxn id="13" idx="6"/>
                <a:endCxn id="18" idx="2"/>
              </p:cNvCxnSpPr>
              <p:nvPr/>
            </p:nvCxnSpPr>
            <p:spPr>
              <a:xfrm flipV="1">
                <a:off x="6256609" y="2239124"/>
                <a:ext cx="1066786" cy="155556"/>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7"/>
              <p:cNvCxnSpPr>
                <a:stCxn id="13" idx="6"/>
                <a:endCxn id="10" idx="1"/>
              </p:cNvCxnSpPr>
              <p:nvPr/>
            </p:nvCxnSpPr>
            <p:spPr>
              <a:xfrm>
                <a:off x="6256609" y="2394680"/>
                <a:ext cx="865334" cy="461417"/>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8"/>
              <p:cNvCxnSpPr>
                <a:stCxn id="8" idx="6"/>
                <a:endCxn id="13" idx="2"/>
              </p:cNvCxnSpPr>
              <p:nvPr/>
            </p:nvCxnSpPr>
            <p:spPr>
              <a:xfrm flipV="1">
                <a:off x="5582123" y="2394680"/>
                <a:ext cx="214523" cy="40851"/>
              </a:xfrm>
              <a:prstGeom prst="line">
                <a:avLst/>
              </a:prstGeom>
              <a:ln w="76200" cmpd="sng"/>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067452" y="1365817"/>
                <a:ext cx="666744" cy="369332"/>
              </a:xfrm>
              <a:prstGeom prst="rect">
                <a:avLst/>
              </a:prstGeom>
              <a:noFill/>
            </p:spPr>
            <p:txBody>
              <a:bodyPr wrap="square" rtlCol="0">
                <a:spAutoFit/>
              </a:bodyPr>
              <a:lstStyle/>
              <a:p>
                <a:r>
                  <a:rPr lang="en-US" dirty="0" smtClean="0"/>
                  <a:t>2</a:t>
                </a:r>
                <a:endParaRPr lang="en-US" dirty="0"/>
              </a:p>
            </p:txBody>
          </p:sp>
          <p:sp>
            <p:nvSpPr>
              <p:cNvPr id="32" name="TextBox 31"/>
              <p:cNvSpPr txBox="1"/>
              <p:nvPr/>
            </p:nvSpPr>
            <p:spPr>
              <a:xfrm>
                <a:off x="3003520" y="2569377"/>
                <a:ext cx="666744" cy="369332"/>
              </a:xfrm>
              <a:prstGeom prst="rect">
                <a:avLst/>
              </a:prstGeom>
              <a:noFill/>
            </p:spPr>
            <p:txBody>
              <a:bodyPr wrap="square" rtlCol="0">
                <a:spAutoFit/>
              </a:bodyPr>
              <a:lstStyle/>
              <a:p>
                <a:r>
                  <a:rPr lang="en-US" dirty="0" smtClean="0"/>
                  <a:t>3</a:t>
                </a:r>
                <a:endParaRPr lang="en-US" dirty="0"/>
              </a:p>
            </p:txBody>
          </p:sp>
          <p:sp>
            <p:nvSpPr>
              <p:cNvPr id="33" name="TextBox 32"/>
              <p:cNvSpPr txBox="1"/>
              <p:nvPr/>
            </p:nvSpPr>
            <p:spPr>
              <a:xfrm>
                <a:off x="3532471" y="3175627"/>
                <a:ext cx="666744" cy="369332"/>
              </a:xfrm>
              <a:prstGeom prst="rect">
                <a:avLst/>
              </a:prstGeom>
              <a:noFill/>
            </p:spPr>
            <p:txBody>
              <a:bodyPr wrap="square" rtlCol="0">
                <a:spAutoFit/>
              </a:bodyPr>
              <a:lstStyle/>
              <a:p>
                <a:r>
                  <a:rPr lang="en-US" dirty="0" smtClean="0"/>
                  <a:t>4</a:t>
                </a:r>
                <a:endParaRPr lang="en-US" dirty="0"/>
              </a:p>
            </p:txBody>
          </p:sp>
          <p:sp>
            <p:nvSpPr>
              <p:cNvPr id="34" name="TextBox 33"/>
              <p:cNvSpPr txBox="1"/>
              <p:nvPr/>
            </p:nvSpPr>
            <p:spPr>
              <a:xfrm>
                <a:off x="5096566" y="1324334"/>
                <a:ext cx="666744" cy="369332"/>
              </a:xfrm>
              <a:prstGeom prst="rect">
                <a:avLst/>
              </a:prstGeom>
              <a:noFill/>
            </p:spPr>
            <p:txBody>
              <a:bodyPr wrap="square" rtlCol="0">
                <a:spAutoFit/>
              </a:bodyPr>
              <a:lstStyle/>
              <a:p>
                <a:r>
                  <a:rPr lang="en-US" dirty="0" smtClean="0"/>
                  <a:t>5</a:t>
                </a:r>
                <a:endParaRPr lang="en-US" dirty="0"/>
              </a:p>
            </p:txBody>
          </p:sp>
          <p:sp>
            <p:nvSpPr>
              <p:cNvPr id="35" name="TextBox 34"/>
              <p:cNvSpPr txBox="1"/>
              <p:nvPr/>
            </p:nvSpPr>
            <p:spPr>
              <a:xfrm>
                <a:off x="5215217" y="2639256"/>
                <a:ext cx="666744" cy="369332"/>
              </a:xfrm>
              <a:prstGeom prst="rect">
                <a:avLst/>
              </a:prstGeom>
              <a:noFill/>
            </p:spPr>
            <p:txBody>
              <a:bodyPr wrap="square" rtlCol="0">
                <a:spAutoFit/>
              </a:bodyPr>
              <a:lstStyle/>
              <a:p>
                <a:r>
                  <a:rPr lang="en-US" dirty="0" smtClean="0"/>
                  <a:t>6</a:t>
                </a:r>
                <a:endParaRPr lang="en-US" dirty="0"/>
              </a:p>
            </p:txBody>
          </p:sp>
          <p:sp>
            <p:nvSpPr>
              <p:cNvPr id="36" name="TextBox 35"/>
              <p:cNvSpPr txBox="1"/>
              <p:nvPr/>
            </p:nvSpPr>
            <p:spPr>
              <a:xfrm>
                <a:off x="5936827" y="1787577"/>
                <a:ext cx="666744" cy="369332"/>
              </a:xfrm>
              <a:prstGeom prst="rect">
                <a:avLst/>
              </a:prstGeom>
              <a:noFill/>
            </p:spPr>
            <p:txBody>
              <a:bodyPr wrap="square" rtlCol="0">
                <a:spAutoFit/>
              </a:bodyPr>
              <a:lstStyle/>
              <a:p>
                <a:r>
                  <a:rPr lang="en-US" dirty="0" smtClean="0"/>
                  <a:t>7</a:t>
                </a:r>
                <a:endParaRPr lang="en-US" dirty="0"/>
              </a:p>
            </p:txBody>
          </p:sp>
          <p:sp>
            <p:nvSpPr>
              <p:cNvPr id="37" name="TextBox 36"/>
              <p:cNvSpPr txBox="1"/>
              <p:nvPr/>
            </p:nvSpPr>
            <p:spPr>
              <a:xfrm>
                <a:off x="7218926" y="1041073"/>
                <a:ext cx="666744" cy="369332"/>
              </a:xfrm>
              <a:prstGeom prst="rect">
                <a:avLst/>
              </a:prstGeom>
              <a:noFill/>
            </p:spPr>
            <p:txBody>
              <a:bodyPr wrap="square" rtlCol="0">
                <a:spAutoFit/>
              </a:bodyPr>
              <a:lstStyle/>
              <a:p>
                <a:r>
                  <a:rPr lang="en-US" dirty="0" smtClean="0"/>
                  <a:t>8</a:t>
                </a:r>
                <a:endParaRPr lang="en-US" dirty="0"/>
              </a:p>
            </p:txBody>
          </p:sp>
          <p:sp>
            <p:nvSpPr>
              <p:cNvPr id="38" name="TextBox 37"/>
              <p:cNvSpPr txBox="1"/>
              <p:nvPr/>
            </p:nvSpPr>
            <p:spPr>
              <a:xfrm>
                <a:off x="7674564" y="1806806"/>
                <a:ext cx="666744" cy="369332"/>
              </a:xfrm>
              <a:prstGeom prst="rect">
                <a:avLst/>
              </a:prstGeom>
              <a:noFill/>
            </p:spPr>
            <p:txBody>
              <a:bodyPr wrap="square" rtlCol="0">
                <a:spAutoFit/>
              </a:bodyPr>
              <a:lstStyle/>
              <a:p>
                <a:r>
                  <a:rPr lang="en-US" dirty="0" smtClean="0"/>
                  <a:t>9</a:t>
                </a:r>
                <a:endParaRPr lang="en-US" dirty="0"/>
              </a:p>
            </p:txBody>
          </p:sp>
          <p:sp>
            <p:nvSpPr>
              <p:cNvPr id="39" name="TextBox 38"/>
              <p:cNvSpPr txBox="1"/>
              <p:nvPr/>
            </p:nvSpPr>
            <p:spPr>
              <a:xfrm>
                <a:off x="7457751" y="2776259"/>
                <a:ext cx="1038744" cy="679769"/>
              </a:xfrm>
              <a:prstGeom prst="rect">
                <a:avLst/>
              </a:prstGeom>
              <a:noFill/>
            </p:spPr>
            <p:txBody>
              <a:bodyPr wrap="square" rtlCol="0">
                <a:spAutoFit/>
              </a:bodyPr>
              <a:lstStyle/>
              <a:p>
                <a:r>
                  <a:rPr lang="en-US" dirty="0" smtClean="0"/>
                  <a:t>10</a:t>
                </a:r>
                <a:endParaRPr lang="en-US" dirty="0"/>
              </a:p>
            </p:txBody>
          </p:sp>
        </p:grpSp>
      </p:grpSp>
      <p:sp>
        <p:nvSpPr>
          <p:cNvPr id="40" name="TextBox 39"/>
          <p:cNvSpPr txBox="1"/>
          <p:nvPr/>
        </p:nvSpPr>
        <p:spPr>
          <a:xfrm>
            <a:off x="1032485" y="4334308"/>
            <a:ext cx="2711255" cy="646331"/>
          </a:xfrm>
          <a:prstGeom prst="rect">
            <a:avLst/>
          </a:prstGeom>
          <a:noFill/>
        </p:spPr>
        <p:txBody>
          <a:bodyPr wrap="none" rtlCol="0">
            <a:spAutoFit/>
          </a:bodyPr>
          <a:lstStyle/>
          <a:p>
            <a:r>
              <a:rPr lang="en-US" dirty="0" smtClean="0"/>
              <a:t>Vertex </a:t>
            </a:r>
            <a:r>
              <a:rPr lang="en-US" b="1" dirty="0" smtClean="0"/>
              <a:t>6</a:t>
            </a:r>
            <a:r>
              <a:rPr lang="en-US" dirty="0" smtClean="0"/>
              <a:t> and </a:t>
            </a:r>
            <a:r>
              <a:rPr lang="en-US" b="1" dirty="0" smtClean="0"/>
              <a:t>7</a:t>
            </a:r>
            <a:r>
              <a:rPr lang="en-US" dirty="0" smtClean="0"/>
              <a:t> have a large</a:t>
            </a:r>
          </a:p>
          <a:p>
            <a:r>
              <a:rPr lang="en-US" dirty="0" smtClean="0"/>
              <a:t>first-order proximity</a:t>
            </a:r>
            <a:endParaRPr lang="en-US" dirty="0"/>
          </a:p>
        </p:txBody>
      </p:sp>
    </p:spTree>
    <p:extLst>
      <p:ext uri="{BB962C8B-B14F-4D97-AF65-F5344CB8AC3E}">
        <p14:creationId xmlns:p14="http://schemas.microsoft.com/office/powerpoint/2010/main" val="3666847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Problem Definition Second-order Proximity</a:t>
            </a:r>
            <a:endParaRPr lang="ko-KR" altLang="en-US" dirty="0">
              <a:latin typeface="+mn-lt"/>
            </a:endParaRPr>
          </a:p>
        </p:txBody>
      </p:sp>
      <p:sp>
        <p:nvSpPr>
          <p:cNvPr id="3" name="Content Placeholder 2"/>
          <p:cNvSpPr txBox="1">
            <a:spLocks/>
          </p:cNvSpPr>
          <p:nvPr/>
        </p:nvSpPr>
        <p:spPr>
          <a:xfrm>
            <a:off x="4257202" y="1872668"/>
            <a:ext cx="6715598" cy="2166672"/>
          </a:xfrm>
          <a:prstGeom prst="rect">
            <a:avLst/>
          </a:prstGeom>
        </p:spPr>
        <p:txBody>
          <a:bodyPr>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cs typeface="Calibri" panose="020F0502020204030204" pitchFamily="34" charset="0"/>
              </a:rPr>
              <a:t>The proximity between the </a:t>
            </a:r>
            <a:r>
              <a:rPr lang="en-US" sz="2400" i="1" dirty="0" smtClean="0">
                <a:cs typeface="Calibri" panose="020F0502020204030204" pitchFamily="34" charset="0"/>
              </a:rPr>
              <a:t>neighborhood structures</a:t>
            </a:r>
            <a:r>
              <a:rPr lang="en-US" sz="2400" dirty="0" smtClean="0">
                <a:cs typeface="Calibri" panose="020F0502020204030204" pitchFamily="34" charset="0"/>
              </a:rPr>
              <a:t> of the vertices</a:t>
            </a:r>
          </a:p>
          <a:p>
            <a:r>
              <a:rPr lang="en-US" sz="2400" dirty="0" smtClean="0">
                <a:cs typeface="Calibri" panose="020F0502020204030204" pitchFamily="34" charset="0"/>
              </a:rPr>
              <a:t>Mathematically, the second-order proximity between each pair of vertices (</a:t>
            </a:r>
            <a:r>
              <a:rPr lang="en-US" sz="2400" dirty="0" err="1" smtClean="0">
                <a:cs typeface="Calibri" panose="020F0502020204030204" pitchFamily="34" charset="0"/>
              </a:rPr>
              <a:t>u,v</a:t>
            </a:r>
            <a:r>
              <a:rPr lang="en-US" sz="2400" dirty="0" smtClean="0">
                <a:cs typeface="Calibri" panose="020F0502020204030204" pitchFamily="34" charset="0"/>
              </a:rPr>
              <a:t>) is determined by:</a:t>
            </a:r>
            <a:endParaRPr lang="en-US" sz="2400" dirty="0">
              <a:cs typeface="Calibri" panose="020F0502020204030204" pitchFamily="34" charset="0"/>
            </a:endParaRPr>
          </a:p>
        </p:txBody>
      </p:sp>
      <p:grpSp>
        <p:nvGrpSpPr>
          <p:cNvPr id="6" name="Group 41"/>
          <p:cNvGrpSpPr/>
          <p:nvPr/>
        </p:nvGrpSpPr>
        <p:grpSpPr>
          <a:xfrm>
            <a:off x="949295" y="2023973"/>
            <a:ext cx="2784412" cy="1887769"/>
            <a:chOff x="291736" y="188861"/>
            <a:chExt cx="5558826" cy="3474507"/>
          </a:xfrm>
        </p:grpSpPr>
        <p:sp>
          <p:nvSpPr>
            <p:cNvPr id="7" name="Freeform 42"/>
            <p:cNvSpPr/>
            <p:nvPr/>
          </p:nvSpPr>
          <p:spPr>
            <a:xfrm>
              <a:off x="291736" y="188861"/>
              <a:ext cx="2008329" cy="3474507"/>
            </a:xfrm>
            <a:custGeom>
              <a:avLst/>
              <a:gdLst>
                <a:gd name="connsiteX0" fmla="*/ 308930 w 2008329"/>
                <a:gd name="connsiteY0" fmla="*/ 772163 h 3474507"/>
                <a:gd name="connsiteX1" fmla="*/ 1081255 w 2008329"/>
                <a:gd name="connsiteY1" fmla="*/ 17075 h 3474507"/>
                <a:gd name="connsiteX2" fmla="*/ 1887905 w 2008329"/>
                <a:gd name="connsiteY2" fmla="*/ 291652 h 3474507"/>
                <a:gd name="connsiteX3" fmla="*/ 1887905 w 2008329"/>
                <a:gd name="connsiteY3" fmla="*/ 823646 h 3474507"/>
                <a:gd name="connsiteX4" fmla="*/ 1132743 w 2008329"/>
                <a:gd name="connsiteY4" fmla="*/ 1664539 h 3474507"/>
                <a:gd name="connsiteX5" fmla="*/ 1338696 w 2008329"/>
                <a:gd name="connsiteY5" fmla="*/ 2282338 h 3474507"/>
                <a:gd name="connsiteX6" fmla="*/ 2008044 w 2008329"/>
                <a:gd name="connsiteY6" fmla="*/ 2831493 h 3474507"/>
                <a:gd name="connsiteX7" fmla="*/ 1407347 w 2008329"/>
                <a:gd name="connsiteY7" fmla="*/ 3466453 h 3474507"/>
                <a:gd name="connsiteX8" fmla="*/ 343256 w 2008329"/>
                <a:gd name="connsiteY8" fmla="*/ 3071748 h 3474507"/>
                <a:gd name="connsiteX9" fmla="*/ 0 w 2008329"/>
                <a:gd name="connsiteY9" fmla="*/ 1492928 h 3474507"/>
                <a:gd name="connsiteX10" fmla="*/ 343256 w 2008329"/>
                <a:gd name="connsiteY10" fmla="*/ 720679 h 3474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08329" h="3474507">
                  <a:moveTo>
                    <a:pt x="308930" y="772163"/>
                  </a:moveTo>
                  <a:cubicBezTo>
                    <a:pt x="563511" y="434661"/>
                    <a:pt x="818093" y="97160"/>
                    <a:pt x="1081255" y="17075"/>
                  </a:cubicBezTo>
                  <a:cubicBezTo>
                    <a:pt x="1344418" y="-63010"/>
                    <a:pt x="1753463" y="157223"/>
                    <a:pt x="1887905" y="291652"/>
                  </a:cubicBezTo>
                  <a:cubicBezTo>
                    <a:pt x="2022347" y="426080"/>
                    <a:pt x="2013765" y="594832"/>
                    <a:pt x="1887905" y="823646"/>
                  </a:cubicBezTo>
                  <a:cubicBezTo>
                    <a:pt x="1762045" y="1052460"/>
                    <a:pt x="1224278" y="1421424"/>
                    <a:pt x="1132743" y="1664539"/>
                  </a:cubicBezTo>
                  <a:cubicBezTo>
                    <a:pt x="1041208" y="1907654"/>
                    <a:pt x="1192813" y="2087846"/>
                    <a:pt x="1338696" y="2282338"/>
                  </a:cubicBezTo>
                  <a:cubicBezTo>
                    <a:pt x="1484579" y="2476830"/>
                    <a:pt x="1996602" y="2634141"/>
                    <a:pt x="2008044" y="2831493"/>
                  </a:cubicBezTo>
                  <a:cubicBezTo>
                    <a:pt x="2019486" y="3028845"/>
                    <a:pt x="1684812" y="3426411"/>
                    <a:pt x="1407347" y="3466453"/>
                  </a:cubicBezTo>
                  <a:cubicBezTo>
                    <a:pt x="1129882" y="3506495"/>
                    <a:pt x="577814" y="3400669"/>
                    <a:pt x="343256" y="3071748"/>
                  </a:cubicBezTo>
                  <a:cubicBezTo>
                    <a:pt x="108698" y="2742827"/>
                    <a:pt x="0" y="1884773"/>
                    <a:pt x="0" y="1492928"/>
                  </a:cubicBezTo>
                  <a:cubicBezTo>
                    <a:pt x="0" y="1101083"/>
                    <a:pt x="343256" y="720679"/>
                    <a:pt x="343256" y="720679"/>
                  </a:cubicBezTo>
                </a:path>
              </a:pathLst>
            </a:custGeom>
            <a:solidFill>
              <a:schemeClr val="accent4">
                <a:lumMod val="40000"/>
                <a:lumOff val="60000"/>
              </a:schemeClr>
            </a:solidFill>
            <a:ln>
              <a:no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p>
          </p:txBody>
        </p:sp>
        <p:grpSp>
          <p:nvGrpSpPr>
            <p:cNvPr id="8" name="Group 43"/>
            <p:cNvGrpSpPr/>
            <p:nvPr/>
          </p:nvGrpSpPr>
          <p:grpSpPr>
            <a:xfrm>
              <a:off x="429075" y="489457"/>
              <a:ext cx="5421487" cy="3007990"/>
              <a:chOff x="3003520" y="790757"/>
              <a:chExt cx="5421487" cy="3007990"/>
            </a:xfrm>
          </p:grpSpPr>
          <p:sp>
            <p:nvSpPr>
              <p:cNvPr id="9" name="Flowchart: Connector 44"/>
              <p:cNvSpPr>
                <a:spLocks noChangeAspect="1"/>
              </p:cNvSpPr>
              <p:nvPr/>
            </p:nvSpPr>
            <p:spPr>
              <a:xfrm>
                <a:off x="5122160" y="2206931"/>
                <a:ext cx="459963" cy="457200"/>
              </a:xfrm>
              <a:prstGeom prst="flowChartConnector">
                <a:avLst/>
              </a:prstGeom>
              <a:solidFill>
                <a:srgbClr val="0000FF"/>
              </a:solidFill>
              <a:ln w="28575"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 name="TextBox 9"/>
              <p:cNvSpPr txBox="1"/>
              <p:nvPr/>
            </p:nvSpPr>
            <p:spPr>
              <a:xfrm>
                <a:off x="3782717" y="790757"/>
                <a:ext cx="666745" cy="623121"/>
              </a:xfrm>
              <a:prstGeom prst="rect">
                <a:avLst/>
              </a:prstGeom>
              <a:noFill/>
            </p:spPr>
            <p:txBody>
              <a:bodyPr wrap="square" rtlCol="0">
                <a:spAutoFit/>
              </a:bodyPr>
              <a:lstStyle/>
              <a:p>
                <a:r>
                  <a:rPr lang="en-US" sz="1600" dirty="0"/>
                  <a:t>1</a:t>
                </a:r>
              </a:p>
            </p:txBody>
          </p:sp>
          <p:sp>
            <p:nvSpPr>
              <p:cNvPr id="11" name="Flowchart: Connector 46"/>
              <p:cNvSpPr>
                <a:spLocks noChangeAspect="1"/>
              </p:cNvSpPr>
              <p:nvPr/>
            </p:nvSpPr>
            <p:spPr>
              <a:xfrm>
                <a:off x="7054583" y="2789142"/>
                <a:ext cx="459963" cy="457200"/>
              </a:xfrm>
              <a:prstGeom prst="flowChartConnector">
                <a:avLst/>
              </a:prstGeom>
              <a:noFill/>
              <a:ln w="28575"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Flowchart: Connector 47"/>
              <p:cNvSpPr>
                <a:spLocks noChangeAspect="1"/>
              </p:cNvSpPr>
              <p:nvPr/>
            </p:nvSpPr>
            <p:spPr>
              <a:xfrm>
                <a:off x="5036348" y="1623960"/>
                <a:ext cx="459963" cy="457200"/>
              </a:xfrm>
              <a:prstGeom prst="flowChartConnector">
                <a:avLst/>
              </a:prstGeom>
              <a:solidFill>
                <a:srgbClr val="0000FF"/>
              </a:solidFill>
              <a:ln w="28575"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Flowchart: Connector 48"/>
              <p:cNvSpPr>
                <a:spLocks noChangeAspect="1"/>
              </p:cNvSpPr>
              <p:nvPr/>
            </p:nvSpPr>
            <p:spPr>
              <a:xfrm>
                <a:off x="4192461" y="975481"/>
                <a:ext cx="459963" cy="457200"/>
              </a:xfrm>
              <a:prstGeom prst="flowChartConnector">
                <a:avLst/>
              </a:prstGeom>
              <a:noFill/>
              <a:ln w="28575"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4" name="Flowchart: Connector 49"/>
              <p:cNvSpPr>
                <a:spLocks noChangeAspect="1"/>
              </p:cNvSpPr>
              <p:nvPr/>
            </p:nvSpPr>
            <p:spPr>
              <a:xfrm>
                <a:off x="5796646" y="2166080"/>
                <a:ext cx="459963" cy="457200"/>
              </a:xfrm>
              <a:prstGeom prst="flowChartConnector">
                <a:avLst/>
              </a:prstGeom>
              <a:solidFill>
                <a:srgbClr val="0000FF"/>
              </a:solidFill>
              <a:ln w="28575"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Flowchart: Connector 50"/>
              <p:cNvSpPr>
                <a:spLocks noChangeAspect="1"/>
              </p:cNvSpPr>
              <p:nvPr/>
            </p:nvSpPr>
            <p:spPr>
              <a:xfrm>
                <a:off x="3369438" y="2469500"/>
                <a:ext cx="459963" cy="457200"/>
              </a:xfrm>
              <a:prstGeom prst="flowChartConnector">
                <a:avLst/>
              </a:prstGeom>
              <a:noFill/>
              <a:ln w="28575"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6" name="Flowchart: Connector 51"/>
              <p:cNvSpPr>
                <a:spLocks noChangeAspect="1"/>
              </p:cNvSpPr>
              <p:nvPr/>
            </p:nvSpPr>
            <p:spPr>
              <a:xfrm>
                <a:off x="6819612" y="1412091"/>
                <a:ext cx="459963" cy="457200"/>
              </a:xfrm>
              <a:prstGeom prst="flowChartConnector">
                <a:avLst/>
              </a:prstGeom>
              <a:noFill/>
              <a:ln w="28575"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 name="Flowchart: Connector 52"/>
              <p:cNvSpPr>
                <a:spLocks noChangeAspect="1"/>
              </p:cNvSpPr>
              <p:nvPr/>
            </p:nvSpPr>
            <p:spPr>
              <a:xfrm>
                <a:off x="3923714" y="3304613"/>
                <a:ext cx="459963" cy="457200"/>
              </a:xfrm>
              <a:prstGeom prst="flowChartConnector">
                <a:avLst/>
              </a:prstGeom>
              <a:noFill/>
              <a:ln w="28575"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8" name="Flowchart: Connector 53"/>
              <p:cNvSpPr>
                <a:spLocks noChangeAspect="1"/>
              </p:cNvSpPr>
              <p:nvPr/>
            </p:nvSpPr>
            <p:spPr>
              <a:xfrm>
                <a:off x="3424654" y="1477831"/>
                <a:ext cx="459963" cy="457200"/>
              </a:xfrm>
              <a:prstGeom prst="flowChartConnector">
                <a:avLst/>
              </a:prstGeom>
              <a:noFill/>
              <a:ln w="28575"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9" name="Flowchart: Connector 54"/>
              <p:cNvSpPr>
                <a:spLocks noChangeAspect="1"/>
              </p:cNvSpPr>
              <p:nvPr/>
            </p:nvSpPr>
            <p:spPr>
              <a:xfrm>
                <a:off x="7323395" y="2010524"/>
                <a:ext cx="459963" cy="457200"/>
              </a:xfrm>
              <a:prstGeom prst="flowChartConnector">
                <a:avLst/>
              </a:prstGeom>
              <a:noFill/>
              <a:ln w="28575"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20" name="Straight Connector 55"/>
              <p:cNvCxnSpPr>
                <a:stCxn id="18" idx="5"/>
                <a:endCxn id="9" idx="2"/>
              </p:cNvCxnSpPr>
              <p:nvPr/>
            </p:nvCxnSpPr>
            <p:spPr>
              <a:xfrm>
                <a:off x="3817257" y="1868076"/>
                <a:ext cx="1304903" cy="5674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56"/>
              <p:cNvCxnSpPr>
                <a:stCxn id="15" idx="6"/>
                <a:endCxn id="9" idx="2"/>
              </p:cNvCxnSpPr>
              <p:nvPr/>
            </p:nvCxnSpPr>
            <p:spPr>
              <a:xfrm flipV="1">
                <a:off x="3829401" y="2435531"/>
                <a:ext cx="1292759" cy="2625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57"/>
              <p:cNvCxnSpPr>
                <a:stCxn id="17" idx="7"/>
                <a:endCxn id="9" idx="2"/>
              </p:cNvCxnSpPr>
              <p:nvPr/>
            </p:nvCxnSpPr>
            <p:spPr>
              <a:xfrm flipV="1">
                <a:off x="4316317" y="2435531"/>
                <a:ext cx="805843" cy="9360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58"/>
              <p:cNvCxnSpPr>
                <a:stCxn id="9" idx="2"/>
                <a:endCxn id="13" idx="4"/>
              </p:cNvCxnSpPr>
              <p:nvPr/>
            </p:nvCxnSpPr>
            <p:spPr>
              <a:xfrm flipH="1" flipV="1">
                <a:off x="4422443" y="1432681"/>
                <a:ext cx="699717" cy="1002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59"/>
              <p:cNvCxnSpPr>
                <a:stCxn id="13" idx="4"/>
                <a:endCxn id="12" idx="2"/>
              </p:cNvCxnSpPr>
              <p:nvPr/>
            </p:nvCxnSpPr>
            <p:spPr>
              <a:xfrm>
                <a:off x="4422443" y="1432681"/>
                <a:ext cx="613905" cy="419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60"/>
              <p:cNvCxnSpPr>
                <a:stCxn id="18" idx="5"/>
                <a:endCxn id="12" idx="2"/>
              </p:cNvCxnSpPr>
              <p:nvPr/>
            </p:nvCxnSpPr>
            <p:spPr>
              <a:xfrm flipV="1">
                <a:off x="3817257" y="1852560"/>
                <a:ext cx="1219091" cy="155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61"/>
              <p:cNvCxnSpPr>
                <a:stCxn id="17" idx="7"/>
                <a:endCxn id="12" idx="2"/>
              </p:cNvCxnSpPr>
              <p:nvPr/>
            </p:nvCxnSpPr>
            <p:spPr>
              <a:xfrm flipV="1">
                <a:off x="4316317" y="1852560"/>
                <a:ext cx="720031" cy="1519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62"/>
              <p:cNvCxnSpPr>
                <a:stCxn id="15" idx="6"/>
                <a:endCxn id="12" idx="2"/>
              </p:cNvCxnSpPr>
              <p:nvPr/>
            </p:nvCxnSpPr>
            <p:spPr>
              <a:xfrm flipV="1">
                <a:off x="3829401" y="1852560"/>
                <a:ext cx="1206947" cy="845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63"/>
              <p:cNvCxnSpPr>
                <a:stCxn id="16" idx="3"/>
                <a:endCxn id="14" idx="6"/>
              </p:cNvCxnSpPr>
              <p:nvPr/>
            </p:nvCxnSpPr>
            <p:spPr>
              <a:xfrm flipH="1">
                <a:off x="6256609" y="1802336"/>
                <a:ext cx="630363" cy="592344"/>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29" name="Straight Connector 64"/>
              <p:cNvCxnSpPr>
                <a:stCxn id="14" idx="6"/>
                <a:endCxn id="19" idx="2"/>
              </p:cNvCxnSpPr>
              <p:nvPr/>
            </p:nvCxnSpPr>
            <p:spPr>
              <a:xfrm flipV="1">
                <a:off x="6256609" y="2239124"/>
                <a:ext cx="1066786" cy="155556"/>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65"/>
              <p:cNvCxnSpPr>
                <a:stCxn id="14" idx="6"/>
                <a:endCxn id="11" idx="1"/>
              </p:cNvCxnSpPr>
              <p:nvPr/>
            </p:nvCxnSpPr>
            <p:spPr>
              <a:xfrm>
                <a:off x="6256609" y="2394680"/>
                <a:ext cx="865334" cy="461417"/>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66"/>
              <p:cNvCxnSpPr>
                <a:stCxn id="9" idx="6"/>
                <a:endCxn id="14" idx="2"/>
              </p:cNvCxnSpPr>
              <p:nvPr/>
            </p:nvCxnSpPr>
            <p:spPr>
              <a:xfrm flipV="1">
                <a:off x="5582123" y="2394680"/>
                <a:ext cx="214523" cy="40851"/>
              </a:xfrm>
              <a:prstGeom prst="line">
                <a:avLst/>
              </a:prstGeom>
              <a:ln w="76200" cmpd="sng"/>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067451" y="1365818"/>
                <a:ext cx="666745" cy="623121"/>
              </a:xfrm>
              <a:prstGeom prst="rect">
                <a:avLst/>
              </a:prstGeom>
              <a:noFill/>
            </p:spPr>
            <p:txBody>
              <a:bodyPr wrap="square" rtlCol="0">
                <a:spAutoFit/>
              </a:bodyPr>
              <a:lstStyle/>
              <a:p>
                <a:r>
                  <a:rPr lang="en-US" sz="1600" dirty="0" smtClean="0"/>
                  <a:t>2</a:t>
                </a:r>
                <a:endParaRPr lang="en-US" sz="1600" dirty="0"/>
              </a:p>
            </p:txBody>
          </p:sp>
          <p:sp>
            <p:nvSpPr>
              <p:cNvPr id="33" name="TextBox 32"/>
              <p:cNvSpPr txBox="1"/>
              <p:nvPr/>
            </p:nvSpPr>
            <p:spPr>
              <a:xfrm>
                <a:off x="3003520" y="2569377"/>
                <a:ext cx="666745" cy="623121"/>
              </a:xfrm>
              <a:prstGeom prst="rect">
                <a:avLst/>
              </a:prstGeom>
              <a:noFill/>
            </p:spPr>
            <p:txBody>
              <a:bodyPr wrap="square" rtlCol="0">
                <a:spAutoFit/>
              </a:bodyPr>
              <a:lstStyle/>
              <a:p>
                <a:r>
                  <a:rPr lang="en-US" sz="1600" dirty="0" smtClean="0"/>
                  <a:t>3</a:t>
                </a:r>
                <a:endParaRPr lang="en-US" sz="1600" dirty="0"/>
              </a:p>
            </p:txBody>
          </p:sp>
          <p:sp>
            <p:nvSpPr>
              <p:cNvPr id="34" name="TextBox 33"/>
              <p:cNvSpPr txBox="1"/>
              <p:nvPr/>
            </p:nvSpPr>
            <p:spPr>
              <a:xfrm>
                <a:off x="3532471" y="3175626"/>
                <a:ext cx="666745" cy="623121"/>
              </a:xfrm>
              <a:prstGeom prst="rect">
                <a:avLst/>
              </a:prstGeom>
              <a:noFill/>
            </p:spPr>
            <p:txBody>
              <a:bodyPr wrap="square" rtlCol="0">
                <a:spAutoFit/>
              </a:bodyPr>
              <a:lstStyle/>
              <a:p>
                <a:r>
                  <a:rPr lang="en-US" sz="1600" dirty="0" smtClean="0"/>
                  <a:t>4</a:t>
                </a:r>
                <a:endParaRPr lang="en-US" sz="1600" dirty="0"/>
              </a:p>
            </p:txBody>
          </p:sp>
          <p:sp>
            <p:nvSpPr>
              <p:cNvPr id="35" name="TextBox 34"/>
              <p:cNvSpPr txBox="1"/>
              <p:nvPr/>
            </p:nvSpPr>
            <p:spPr>
              <a:xfrm>
                <a:off x="5096565" y="1324334"/>
                <a:ext cx="666745" cy="623121"/>
              </a:xfrm>
              <a:prstGeom prst="rect">
                <a:avLst/>
              </a:prstGeom>
              <a:noFill/>
            </p:spPr>
            <p:txBody>
              <a:bodyPr wrap="square" rtlCol="0">
                <a:spAutoFit/>
              </a:bodyPr>
              <a:lstStyle/>
              <a:p>
                <a:r>
                  <a:rPr lang="en-US" sz="1600" dirty="0" smtClean="0"/>
                  <a:t>5</a:t>
                </a:r>
                <a:endParaRPr lang="en-US" sz="1600" dirty="0"/>
              </a:p>
            </p:txBody>
          </p:sp>
          <p:sp>
            <p:nvSpPr>
              <p:cNvPr id="36" name="TextBox 35"/>
              <p:cNvSpPr txBox="1"/>
              <p:nvPr/>
            </p:nvSpPr>
            <p:spPr>
              <a:xfrm>
                <a:off x="5215216" y="2639255"/>
                <a:ext cx="666745" cy="623121"/>
              </a:xfrm>
              <a:prstGeom prst="rect">
                <a:avLst/>
              </a:prstGeom>
              <a:noFill/>
            </p:spPr>
            <p:txBody>
              <a:bodyPr wrap="square" rtlCol="0">
                <a:spAutoFit/>
              </a:bodyPr>
              <a:lstStyle/>
              <a:p>
                <a:r>
                  <a:rPr lang="en-US" sz="1600" dirty="0" smtClean="0"/>
                  <a:t>6</a:t>
                </a:r>
                <a:endParaRPr lang="en-US" sz="1600" dirty="0"/>
              </a:p>
            </p:txBody>
          </p:sp>
          <p:sp>
            <p:nvSpPr>
              <p:cNvPr id="37" name="TextBox 36"/>
              <p:cNvSpPr txBox="1"/>
              <p:nvPr/>
            </p:nvSpPr>
            <p:spPr>
              <a:xfrm>
                <a:off x="5936826" y="1787577"/>
                <a:ext cx="666745" cy="623121"/>
              </a:xfrm>
              <a:prstGeom prst="rect">
                <a:avLst/>
              </a:prstGeom>
              <a:noFill/>
            </p:spPr>
            <p:txBody>
              <a:bodyPr wrap="square" rtlCol="0">
                <a:spAutoFit/>
              </a:bodyPr>
              <a:lstStyle/>
              <a:p>
                <a:r>
                  <a:rPr lang="en-US" sz="1600" dirty="0" smtClean="0"/>
                  <a:t>7</a:t>
                </a:r>
                <a:endParaRPr lang="en-US" sz="1600" dirty="0"/>
              </a:p>
            </p:txBody>
          </p:sp>
          <p:sp>
            <p:nvSpPr>
              <p:cNvPr id="38" name="TextBox 37"/>
              <p:cNvSpPr txBox="1"/>
              <p:nvPr/>
            </p:nvSpPr>
            <p:spPr>
              <a:xfrm>
                <a:off x="7218926" y="1041074"/>
                <a:ext cx="666745" cy="623121"/>
              </a:xfrm>
              <a:prstGeom prst="rect">
                <a:avLst/>
              </a:prstGeom>
              <a:noFill/>
            </p:spPr>
            <p:txBody>
              <a:bodyPr wrap="square" rtlCol="0">
                <a:spAutoFit/>
              </a:bodyPr>
              <a:lstStyle/>
              <a:p>
                <a:r>
                  <a:rPr lang="en-US" sz="1600" dirty="0" smtClean="0"/>
                  <a:t>8</a:t>
                </a:r>
                <a:endParaRPr lang="en-US" sz="1600" dirty="0"/>
              </a:p>
            </p:txBody>
          </p:sp>
          <p:sp>
            <p:nvSpPr>
              <p:cNvPr id="39" name="TextBox 38"/>
              <p:cNvSpPr txBox="1"/>
              <p:nvPr/>
            </p:nvSpPr>
            <p:spPr>
              <a:xfrm>
                <a:off x="7674565" y="1806807"/>
                <a:ext cx="666745" cy="623121"/>
              </a:xfrm>
              <a:prstGeom prst="rect">
                <a:avLst/>
              </a:prstGeom>
              <a:noFill/>
            </p:spPr>
            <p:txBody>
              <a:bodyPr wrap="square" rtlCol="0">
                <a:spAutoFit/>
              </a:bodyPr>
              <a:lstStyle/>
              <a:p>
                <a:r>
                  <a:rPr lang="en-US" sz="1600" dirty="0" smtClean="0"/>
                  <a:t>9</a:t>
                </a:r>
                <a:endParaRPr lang="en-US" sz="1600" dirty="0"/>
              </a:p>
            </p:txBody>
          </p:sp>
          <p:sp>
            <p:nvSpPr>
              <p:cNvPr id="40" name="TextBox 39"/>
              <p:cNvSpPr txBox="1"/>
              <p:nvPr/>
            </p:nvSpPr>
            <p:spPr>
              <a:xfrm>
                <a:off x="7457749" y="2856096"/>
                <a:ext cx="967258" cy="623121"/>
              </a:xfrm>
              <a:prstGeom prst="rect">
                <a:avLst/>
              </a:prstGeom>
              <a:noFill/>
            </p:spPr>
            <p:txBody>
              <a:bodyPr wrap="square" rtlCol="0">
                <a:spAutoFit/>
              </a:bodyPr>
              <a:lstStyle/>
              <a:p>
                <a:r>
                  <a:rPr lang="en-US" sz="1600" dirty="0" smtClean="0"/>
                  <a:t>10</a:t>
                </a:r>
                <a:endParaRPr lang="en-US" sz="1600" dirty="0"/>
              </a:p>
            </p:txBody>
          </p:sp>
        </p:grpSp>
      </p:grpSp>
      <p:sp>
        <p:nvSpPr>
          <p:cNvPr id="41" name="TextBox 40"/>
          <p:cNvSpPr txBox="1"/>
          <p:nvPr/>
        </p:nvSpPr>
        <p:spPr>
          <a:xfrm>
            <a:off x="1032485" y="4334308"/>
            <a:ext cx="2788969" cy="584775"/>
          </a:xfrm>
          <a:prstGeom prst="rect">
            <a:avLst/>
          </a:prstGeom>
          <a:noFill/>
        </p:spPr>
        <p:txBody>
          <a:bodyPr wrap="none" rtlCol="0">
            <a:spAutoFit/>
          </a:bodyPr>
          <a:lstStyle/>
          <a:p>
            <a:r>
              <a:rPr lang="en-US" sz="1600" dirty="0" smtClean="0"/>
              <a:t>Vertex </a:t>
            </a:r>
            <a:r>
              <a:rPr lang="en-US" sz="1600" b="1" dirty="0" smtClean="0"/>
              <a:t>5</a:t>
            </a:r>
            <a:r>
              <a:rPr lang="en-US" sz="1600" dirty="0" smtClean="0"/>
              <a:t> and </a:t>
            </a:r>
            <a:r>
              <a:rPr lang="en-US" sz="1600" b="1" dirty="0" smtClean="0"/>
              <a:t>6</a:t>
            </a:r>
            <a:r>
              <a:rPr lang="en-US" sz="1600" dirty="0" smtClean="0"/>
              <a:t> have a large</a:t>
            </a:r>
          </a:p>
          <a:p>
            <a:r>
              <a:rPr lang="en-US" sz="1600" dirty="0"/>
              <a:t>s</a:t>
            </a:r>
            <a:r>
              <a:rPr lang="en-US" sz="1600" dirty="0" smtClean="0"/>
              <a:t>econd-order proximity</a:t>
            </a:r>
            <a:endParaRPr lang="en-US" sz="1600" dirty="0"/>
          </a:p>
        </p:txBody>
      </p:sp>
      <mc:AlternateContent xmlns:mc="http://schemas.openxmlformats.org/markup-compatibility/2006">
        <mc:Choice xmlns:a14="http://schemas.microsoft.com/office/drawing/2010/main" Requires="a14">
          <p:sp>
            <p:nvSpPr>
              <p:cNvPr id="42" name="TextBox 41"/>
              <p:cNvSpPr txBox="1"/>
              <p:nvPr/>
            </p:nvSpPr>
            <p:spPr>
              <a:xfrm>
                <a:off x="5804908" y="3974579"/>
                <a:ext cx="2692009" cy="26225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m:ctrlPr>
                        </m:sSubPr>
                        <m:e>
                          <m:acc>
                            <m:accPr>
                              <m:chr m:val="̂"/>
                              <m:ctrlPr>
                                <a:rPr lang="en-US" sz="1600" b="0" i="1" smtClean="0"/>
                              </m:ctrlPr>
                            </m:accPr>
                            <m:e>
                              <m:r>
                                <a:rPr lang="en-US" sz="1600" b="0" i="1" smtClean="0"/>
                                <m:t>𝑝</m:t>
                              </m:r>
                            </m:e>
                          </m:acc>
                        </m:e>
                        <m:sub>
                          <m:r>
                            <a:rPr lang="en-US" sz="1600" b="0" i="1" smtClean="0"/>
                            <m:t>𝑢</m:t>
                          </m:r>
                        </m:sub>
                      </m:sSub>
                      <m:r>
                        <a:rPr lang="en-US" sz="1600" b="0" i="1" smtClean="0"/>
                        <m:t>=(</m:t>
                      </m:r>
                      <m:sSub>
                        <m:sSubPr>
                          <m:ctrlPr>
                            <a:rPr lang="en-US" sz="1600" b="0" i="1" smtClean="0"/>
                          </m:ctrlPr>
                        </m:sSubPr>
                        <m:e>
                          <m:r>
                            <a:rPr lang="en-US" sz="1600" b="0" i="1" smtClean="0"/>
                            <m:t>𝑤</m:t>
                          </m:r>
                        </m:e>
                        <m:sub>
                          <m:r>
                            <a:rPr lang="en-US" sz="1600" b="0" i="1" smtClean="0"/>
                            <m:t>𝑢</m:t>
                          </m:r>
                          <m:r>
                            <a:rPr lang="en-US" sz="1600" b="0" i="1" smtClean="0"/>
                            <m:t>1</m:t>
                          </m:r>
                        </m:sub>
                      </m:sSub>
                      <m:r>
                        <a:rPr lang="en-US" sz="1600" b="0" i="1" smtClean="0"/>
                        <m:t>,</m:t>
                      </m:r>
                      <m:sSub>
                        <m:sSubPr>
                          <m:ctrlPr>
                            <a:rPr lang="en-US" sz="1600" b="0" i="1" smtClean="0"/>
                          </m:ctrlPr>
                        </m:sSubPr>
                        <m:e>
                          <m:r>
                            <a:rPr lang="en-US" sz="1600" b="0" i="1" smtClean="0"/>
                            <m:t>𝑤</m:t>
                          </m:r>
                        </m:e>
                        <m:sub>
                          <m:r>
                            <a:rPr lang="en-US" sz="1600" b="0" i="1" smtClean="0"/>
                            <m:t>𝑢</m:t>
                          </m:r>
                          <m:r>
                            <a:rPr lang="en-US" sz="1600" b="0" i="1" smtClean="0"/>
                            <m:t>2</m:t>
                          </m:r>
                        </m:sub>
                      </m:sSub>
                      <m:r>
                        <a:rPr lang="en-US" sz="1600" b="0" i="1" smtClean="0"/>
                        <m:t>, …, </m:t>
                      </m:r>
                      <m:sSub>
                        <m:sSubPr>
                          <m:ctrlPr>
                            <a:rPr lang="en-US" sz="1600" b="0" i="1" smtClean="0"/>
                          </m:ctrlPr>
                        </m:sSubPr>
                        <m:e>
                          <m:r>
                            <a:rPr lang="en-US" sz="1600" b="0" i="1" smtClean="0"/>
                            <m:t>𝑤</m:t>
                          </m:r>
                        </m:e>
                        <m:sub>
                          <m:r>
                            <a:rPr lang="en-US" sz="1600" b="0" i="1" smtClean="0"/>
                            <m:t>𝑢</m:t>
                          </m:r>
                          <m:d>
                            <m:dPr>
                              <m:begChr m:val="|"/>
                              <m:endChr m:val="|"/>
                              <m:ctrlPr>
                                <a:rPr lang="en-US" sz="1600" b="0" i="1" smtClean="0"/>
                              </m:ctrlPr>
                            </m:dPr>
                            <m:e>
                              <m:r>
                                <a:rPr lang="en-US" sz="1600" b="0" i="1" smtClean="0"/>
                                <m:t>𝑉</m:t>
                              </m:r>
                            </m:e>
                          </m:d>
                        </m:sub>
                      </m:sSub>
                      <m:r>
                        <a:rPr lang="en-US" sz="1600" b="0" i="1" smtClean="0"/>
                        <m:t>)</m:t>
                      </m:r>
                    </m:oMath>
                  </m:oMathPara>
                </a14:m>
                <a:endParaRPr lang="en-US" sz="1600" dirty="0">
                  <a:cs typeface="Calibri" panose="020F0502020204030204" pitchFamily="34" charset="0"/>
                </a:endParaRPr>
              </a:p>
            </p:txBody>
          </p:sp>
        </mc:Choice>
        <mc:Fallback>
          <p:sp>
            <p:nvSpPr>
              <p:cNvPr id="42" name="TextBox 41"/>
              <p:cNvSpPr txBox="1">
                <a:spLocks noRot="1" noChangeAspect="1" noMove="1" noResize="1" noEditPoints="1" noAdjustHandles="1" noChangeArrowheads="1" noChangeShapeType="1" noTextEdit="1"/>
              </p:cNvSpPr>
              <p:nvPr/>
            </p:nvSpPr>
            <p:spPr>
              <a:xfrm>
                <a:off x="5804908" y="3974579"/>
                <a:ext cx="2692009" cy="262251"/>
              </a:xfrm>
              <a:prstGeom prst="rect">
                <a:avLst/>
              </a:prstGeom>
              <a:blipFill>
                <a:blip r:embed="rId2"/>
                <a:stretch>
                  <a:fillRect t="-16279" b="-25581"/>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43" name="TextBox 42"/>
              <p:cNvSpPr txBox="1"/>
              <p:nvPr/>
            </p:nvSpPr>
            <p:spPr>
              <a:xfrm>
                <a:off x="5804909" y="4382055"/>
                <a:ext cx="2692008" cy="26225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m:ctrlPr>
                        </m:sSubPr>
                        <m:e>
                          <m:acc>
                            <m:accPr>
                              <m:chr m:val="̂"/>
                              <m:ctrlPr>
                                <a:rPr lang="en-US" sz="1600" b="0" i="1" smtClean="0"/>
                              </m:ctrlPr>
                            </m:accPr>
                            <m:e>
                              <m:r>
                                <a:rPr lang="en-US" sz="1600" b="0" i="1" smtClean="0"/>
                                <m:t>𝑝</m:t>
                              </m:r>
                            </m:e>
                          </m:acc>
                        </m:e>
                        <m:sub>
                          <m:r>
                            <a:rPr lang="en-US" sz="1600" b="0" i="1" smtClean="0"/>
                            <m:t>𝑣</m:t>
                          </m:r>
                        </m:sub>
                      </m:sSub>
                      <m:r>
                        <a:rPr lang="en-US" sz="1600" b="0" i="1" smtClean="0"/>
                        <m:t>=(</m:t>
                      </m:r>
                      <m:sSub>
                        <m:sSubPr>
                          <m:ctrlPr>
                            <a:rPr lang="en-US" sz="1600" b="0" i="1" smtClean="0"/>
                          </m:ctrlPr>
                        </m:sSubPr>
                        <m:e>
                          <m:r>
                            <a:rPr lang="en-US" sz="1600" b="0" i="1" smtClean="0"/>
                            <m:t>𝑤</m:t>
                          </m:r>
                        </m:e>
                        <m:sub>
                          <m:r>
                            <a:rPr lang="en-US" sz="1600" b="0" i="1" smtClean="0"/>
                            <m:t>𝑣</m:t>
                          </m:r>
                          <m:r>
                            <a:rPr lang="en-US" sz="1600" b="0" i="1" smtClean="0"/>
                            <m:t>1</m:t>
                          </m:r>
                        </m:sub>
                      </m:sSub>
                      <m:r>
                        <a:rPr lang="en-US" sz="1600" b="0" i="1" smtClean="0"/>
                        <m:t>,</m:t>
                      </m:r>
                      <m:sSub>
                        <m:sSubPr>
                          <m:ctrlPr>
                            <a:rPr lang="en-US" sz="1600" b="0" i="1" smtClean="0"/>
                          </m:ctrlPr>
                        </m:sSubPr>
                        <m:e>
                          <m:r>
                            <a:rPr lang="en-US" sz="1600" b="0" i="1" smtClean="0"/>
                            <m:t>𝑤</m:t>
                          </m:r>
                        </m:e>
                        <m:sub>
                          <m:r>
                            <a:rPr lang="en-US" sz="1600" b="0" i="1" smtClean="0"/>
                            <m:t>𝑣</m:t>
                          </m:r>
                          <m:r>
                            <a:rPr lang="en-US" sz="1600" b="0" i="1" smtClean="0"/>
                            <m:t>2</m:t>
                          </m:r>
                        </m:sub>
                      </m:sSub>
                      <m:r>
                        <a:rPr lang="en-US" sz="1600" b="0" i="1" smtClean="0"/>
                        <m:t>, …, </m:t>
                      </m:r>
                      <m:sSub>
                        <m:sSubPr>
                          <m:ctrlPr>
                            <a:rPr lang="en-US" sz="1600" b="0" i="1" smtClean="0"/>
                          </m:ctrlPr>
                        </m:sSubPr>
                        <m:e>
                          <m:r>
                            <a:rPr lang="en-US" sz="1600" b="0" i="1" smtClean="0"/>
                            <m:t>𝑤</m:t>
                          </m:r>
                        </m:e>
                        <m:sub>
                          <m:r>
                            <a:rPr lang="en-US" sz="1600" b="0" i="1" smtClean="0"/>
                            <m:t>𝑣</m:t>
                          </m:r>
                          <m:d>
                            <m:dPr>
                              <m:begChr m:val="|"/>
                              <m:endChr m:val="|"/>
                              <m:ctrlPr>
                                <a:rPr lang="en-US" sz="1600" b="0" i="1" smtClean="0"/>
                              </m:ctrlPr>
                            </m:dPr>
                            <m:e>
                              <m:r>
                                <a:rPr lang="en-US" sz="1600" b="0" i="1" smtClean="0"/>
                                <m:t>𝑉</m:t>
                              </m:r>
                            </m:e>
                          </m:d>
                        </m:sub>
                      </m:sSub>
                      <m:r>
                        <a:rPr lang="en-US" sz="1600" b="0" i="1" smtClean="0"/>
                        <m:t>)</m:t>
                      </m:r>
                    </m:oMath>
                  </m:oMathPara>
                </a14:m>
                <a:endParaRPr lang="en-US" sz="1600" dirty="0">
                  <a:cs typeface="Calibri" panose="020F0502020204030204" pitchFamily="34" charset="0"/>
                </a:endParaRPr>
              </a:p>
            </p:txBody>
          </p:sp>
        </mc:Choice>
        <mc:Fallback>
          <p:sp>
            <p:nvSpPr>
              <p:cNvPr id="43" name="TextBox 42"/>
              <p:cNvSpPr txBox="1">
                <a:spLocks noRot="1" noChangeAspect="1" noMove="1" noResize="1" noEditPoints="1" noAdjustHandles="1" noChangeArrowheads="1" noChangeShapeType="1" noTextEdit="1"/>
              </p:cNvSpPr>
              <p:nvPr/>
            </p:nvSpPr>
            <p:spPr>
              <a:xfrm>
                <a:off x="5804909" y="4382055"/>
                <a:ext cx="2692008" cy="262251"/>
              </a:xfrm>
              <a:prstGeom prst="rect">
                <a:avLst/>
              </a:prstGeom>
              <a:blipFill>
                <a:blip r:embed="rId3"/>
                <a:stretch>
                  <a:fillRect t="-16279" b="-25581"/>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a:off x="1063634" y="5157242"/>
                <a:ext cx="225972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m:ctrlPr>
                        </m:sSubPr>
                        <m:e>
                          <m:acc>
                            <m:accPr>
                              <m:chr m:val="̂"/>
                              <m:ctrlPr>
                                <a:rPr lang="en-US" sz="1600" b="0" i="1" smtClean="0"/>
                              </m:ctrlPr>
                            </m:accPr>
                            <m:e>
                              <m:r>
                                <a:rPr lang="en-US" sz="1600" b="0" i="1" smtClean="0"/>
                                <m:t>𝑝</m:t>
                              </m:r>
                            </m:e>
                          </m:acc>
                        </m:e>
                        <m:sub>
                          <m:r>
                            <a:rPr lang="en-US" sz="1600" b="0" i="1" smtClean="0"/>
                            <m:t>5</m:t>
                          </m:r>
                        </m:sub>
                      </m:sSub>
                      <m:r>
                        <a:rPr lang="en-US" sz="1600" b="0" i="1" smtClean="0"/>
                        <m:t>=(1,1, 1,1,0,0,0,0,0,0)</m:t>
                      </m:r>
                    </m:oMath>
                  </m:oMathPara>
                </a14:m>
                <a:endParaRPr lang="en-US" sz="1600" dirty="0"/>
              </a:p>
            </p:txBody>
          </p:sp>
        </mc:Choice>
        <mc:Fallback>
          <p:sp>
            <p:nvSpPr>
              <p:cNvPr id="44" name="TextBox 43"/>
              <p:cNvSpPr txBox="1">
                <a:spLocks noRot="1" noChangeAspect="1" noMove="1" noResize="1" noEditPoints="1" noAdjustHandles="1" noChangeArrowheads="1" noChangeShapeType="1" noTextEdit="1"/>
              </p:cNvSpPr>
              <p:nvPr/>
            </p:nvSpPr>
            <p:spPr>
              <a:xfrm>
                <a:off x="1063634" y="5157242"/>
                <a:ext cx="2259721" cy="246221"/>
              </a:xfrm>
              <a:prstGeom prst="rect">
                <a:avLst/>
              </a:prstGeom>
              <a:blipFill>
                <a:blip r:embed="rId4"/>
                <a:stretch>
                  <a:fillRect l="-1078" t="-12500" r="-2156" b="-40000"/>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45" name="TextBox 44"/>
              <p:cNvSpPr txBox="1"/>
              <p:nvPr/>
            </p:nvSpPr>
            <p:spPr>
              <a:xfrm>
                <a:off x="1063633" y="5586947"/>
                <a:ext cx="225972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m:ctrlPr>
                        </m:sSubPr>
                        <m:e>
                          <m:acc>
                            <m:accPr>
                              <m:chr m:val="̂"/>
                              <m:ctrlPr>
                                <a:rPr lang="en-US" sz="1600" b="0" i="1" smtClean="0"/>
                              </m:ctrlPr>
                            </m:accPr>
                            <m:e>
                              <m:r>
                                <a:rPr lang="en-US" sz="1600" b="0" i="1" smtClean="0"/>
                                <m:t>𝑝</m:t>
                              </m:r>
                            </m:e>
                          </m:acc>
                        </m:e>
                        <m:sub>
                          <m:r>
                            <a:rPr lang="en-US" sz="1600" b="0" i="1" smtClean="0"/>
                            <m:t>6</m:t>
                          </m:r>
                        </m:sub>
                      </m:sSub>
                      <m:r>
                        <a:rPr lang="en-US" sz="1600" b="0" i="1" smtClean="0"/>
                        <m:t>=(1,1, 1,1,0,0,5,0,0,0)</m:t>
                      </m:r>
                    </m:oMath>
                  </m:oMathPara>
                </a14:m>
                <a:endParaRPr lang="en-US" sz="1600" dirty="0"/>
              </a:p>
            </p:txBody>
          </p:sp>
        </mc:Choice>
        <mc:Fallback>
          <p:sp>
            <p:nvSpPr>
              <p:cNvPr id="45" name="TextBox 44"/>
              <p:cNvSpPr txBox="1">
                <a:spLocks noRot="1" noChangeAspect="1" noMove="1" noResize="1" noEditPoints="1" noAdjustHandles="1" noChangeArrowheads="1" noChangeShapeType="1" noTextEdit="1"/>
              </p:cNvSpPr>
              <p:nvPr/>
            </p:nvSpPr>
            <p:spPr>
              <a:xfrm>
                <a:off x="1063633" y="5586947"/>
                <a:ext cx="2259721" cy="246221"/>
              </a:xfrm>
              <a:prstGeom prst="rect">
                <a:avLst/>
              </a:prstGeom>
              <a:blipFill>
                <a:blip r:embed="rId5"/>
                <a:stretch>
                  <a:fillRect l="-1078" t="-12195" r="-2156" b="-36585"/>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115008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Problem Definition – Network Embedding</a:t>
            </a:r>
            <a:endParaRPr lang="ko-KR" altLang="en-US" dirty="0"/>
          </a:p>
        </p:txBody>
      </p:sp>
      <mc:AlternateContent xmlns:mc="http://schemas.openxmlformats.org/markup-compatibility/2006">
        <mc:Choice xmlns:a14="http://schemas.microsoft.com/office/drawing/2010/main" Requires="a14">
          <p:sp>
            <p:nvSpPr>
              <p:cNvPr id="4" name="내용 개체 틀 3"/>
              <p:cNvSpPr>
                <a:spLocks noGrp="1"/>
              </p:cNvSpPr>
              <p:nvPr>
                <p:ph idx="1"/>
              </p:nvPr>
            </p:nvSpPr>
            <p:spPr/>
            <p:txBody>
              <a:bodyPr>
                <a:normAutofit/>
              </a:bodyPr>
              <a:lstStyle/>
              <a:p>
                <a:pPr>
                  <a:lnSpc>
                    <a:spcPct val="100000"/>
                  </a:lnSpc>
                </a:pPr>
                <a:r>
                  <a:rPr lang="en-US" altLang="ko-KR" sz="2400" dirty="0" smtClean="0"/>
                  <a:t>Given a large network G = (V, E), the problem of Large-scale Information Network Embedding aims to represent each vertex v ∈ V into a low-dimensional space </a:t>
                </a:r>
                <a14:m>
                  <m:oMath xmlns:m="http://schemas.openxmlformats.org/officeDocument/2006/math">
                    <m:sSup>
                      <m:sSupPr>
                        <m:ctrlPr>
                          <a:rPr lang="en-US" altLang="ko-KR" sz="2400" b="0" i="1" smtClean="0">
                            <a:latin typeface="Cambria Math" panose="02040503050406030204" pitchFamily="18" charset="0"/>
                          </a:rPr>
                        </m:ctrlPr>
                      </m:sSupPr>
                      <m:e>
                        <m:r>
                          <a:rPr lang="en-US" altLang="ko-KR" sz="2400" b="0" i="1" smtClean="0">
                            <a:latin typeface="Cambria Math" panose="02040503050406030204" pitchFamily="18" charset="0"/>
                          </a:rPr>
                          <m:t>𝑅</m:t>
                        </m:r>
                      </m:e>
                      <m:sup>
                        <m:r>
                          <a:rPr lang="en-US" altLang="ko-KR" sz="2400" b="0" i="1" smtClean="0">
                            <a:latin typeface="Cambria Math" panose="02040503050406030204" pitchFamily="18" charset="0"/>
                          </a:rPr>
                          <m:t>𝑑</m:t>
                        </m:r>
                      </m:sup>
                    </m:sSup>
                  </m:oMath>
                </a14:m>
                <a:r>
                  <a:rPr lang="en-US" altLang="ko-KR" sz="2400" dirty="0" smtClean="0"/>
                  <a:t> , i.e., learning a function</a:t>
                </a:r>
                <a14:m>
                  <m:oMath xmlns:m="http://schemas.openxmlformats.org/officeDocument/2006/math">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𝑓</m:t>
                        </m:r>
                      </m:e>
                      <m:sub>
                        <m:r>
                          <a:rPr lang="en-US" altLang="ko-KR" sz="2400" b="0" i="1" smtClean="0">
                            <a:latin typeface="Cambria Math" panose="02040503050406030204" pitchFamily="18" charset="0"/>
                          </a:rPr>
                          <m:t>𝐺</m:t>
                        </m:r>
                      </m:sub>
                    </m:sSub>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𝑉</m:t>
                    </m:r>
                    <m:r>
                      <a:rPr lang="en-US" altLang="ko-KR" sz="2400" b="0" i="1" smtClean="0">
                        <a:latin typeface="Cambria Math" panose="02040503050406030204" pitchFamily="18" charset="0"/>
                      </a:rPr>
                      <m:t>→</m:t>
                    </m:r>
                    <m:sSup>
                      <m:sSupPr>
                        <m:ctrlPr>
                          <a:rPr lang="en-US" altLang="ko-KR" sz="2400" b="0" i="1" smtClean="0">
                            <a:latin typeface="Cambria Math" panose="02040503050406030204" pitchFamily="18" charset="0"/>
                          </a:rPr>
                        </m:ctrlPr>
                      </m:sSupPr>
                      <m:e>
                        <m:r>
                          <a:rPr lang="en-US" altLang="ko-KR" sz="2400" b="0" i="1" smtClean="0">
                            <a:latin typeface="Cambria Math" panose="02040503050406030204" pitchFamily="18" charset="0"/>
                          </a:rPr>
                          <m:t>𝑅</m:t>
                        </m:r>
                      </m:e>
                      <m:sup>
                        <m:r>
                          <a:rPr lang="en-US" altLang="ko-KR" sz="2400" b="0" i="1" smtClean="0">
                            <a:latin typeface="Cambria Math" panose="02040503050406030204" pitchFamily="18" charset="0"/>
                          </a:rPr>
                          <m:t>𝑑</m:t>
                        </m:r>
                      </m:sup>
                    </m:sSup>
                  </m:oMath>
                </a14:m>
                <a:r>
                  <a:rPr lang="en-US" altLang="ko-KR" sz="2400" dirty="0" smtClean="0"/>
                  <a:t>, where </a:t>
                </a:r>
                <a14:m>
                  <m:oMath xmlns:m="http://schemas.openxmlformats.org/officeDocument/2006/math">
                    <m:r>
                      <m:rPr>
                        <m:sty m:val="p"/>
                      </m:rPr>
                      <a:rPr lang="en-US" altLang="ko-KR" sz="2400" b="0" i="0" smtClean="0">
                        <a:latin typeface="Cambria Math" panose="02040503050406030204" pitchFamily="18" charset="0"/>
                      </a:rPr>
                      <m:t>d</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𝑉</m:t>
                    </m:r>
                    <m:r>
                      <a:rPr lang="en-US" altLang="ko-KR" sz="2400" b="0" i="1" smtClean="0">
                        <a:latin typeface="Cambria Math" panose="02040503050406030204" pitchFamily="18" charset="0"/>
                      </a:rPr>
                      <m:t>|</m:t>
                    </m:r>
                  </m:oMath>
                </a14:m>
                <a:r>
                  <a:rPr lang="en-US" altLang="ko-KR" sz="2400" dirty="0" smtClean="0"/>
                  <a:t> In the space </a:t>
                </a:r>
                <a14:m>
                  <m:oMath xmlns:m="http://schemas.openxmlformats.org/officeDocument/2006/math">
                    <m:sSup>
                      <m:sSupPr>
                        <m:ctrlPr>
                          <a:rPr lang="en-US" altLang="ko-KR" sz="2400" b="0" i="1" smtClean="0">
                            <a:latin typeface="Cambria Math" panose="02040503050406030204" pitchFamily="18" charset="0"/>
                          </a:rPr>
                        </m:ctrlPr>
                      </m:sSupPr>
                      <m:e>
                        <m:r>
                          <a:rPr lang="en-US" altLang="ko-KR" sz="2400" b="0" i="1" smtClean="0">
                            <a:latin typeface="Cambria Math" panose="02040503050406030204" pitchFamily="18" charset="0"/>
                          </a:rPr>
                          <m:t>𝑅</m:t>
                        </m:r>
                      </m:e>
                      <m:sup>
                        <m:r>
                          <a:rPr lang="en-US" altLang="ko-KR" sz="2400" b="0" i="1" smtClean="0">
                            <a:latin typeface="Cambria Math" panose="02040503050406030204" pitchFamily="18" charset="0"/>
                          </a:rPr>
                          <m:t>𝑑</m:t>
                        </m:r>
                      </m:sup>
                    </m:sSup>
                  </m:oMath>
                </a14:m>
                <a:r>
                  <a:rPr lang="en-US" altLang="ko-KR" sz="2400" dirty="0" smtClean="0"/>
                  <a:t>, both the first-order proximity and the second-order proximity between the vertices are preserved.</a:t>
                </a:r>
                <a:endParaRPr lang="ko-KR" altLang="en-US" sz="2400" dirty="0"/>
              </a:p>
            </p:txBody>
          </p:sp>
        </mc:Choice>
        <mc:Fallback>
          <p:sp>
            <p:nvSpPr>
              <p:cNvPr id="4" name="내용 개체 틀 3"/>
              <p:cNvSpPr>
                <a:spLocks noGrp="1" noRot="1" noChangeAspect="1" noMove="1" noResize="1" noEditPoints="1" noAdjustHandles="1" noChangeArrowheads="1" noChangeShapeType="1" noTextEdit="1"/>
              </p:cNvSpPr>
              <p:nvPr>
                <p:ph idx="1"/>
              </p:nvPr>
            </p:nvSpPr>
            <p:spPr>
              <a:blipFill>
                <a:blip r:embed="rId2"/>
                <a:stretch>
                  <a:fillRect l="-812" t="-1120"/>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298423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Model Description, First-order Proximity</a:t>
            </a:r>
            <a:endParaRPr lang="ko-KR" altLang="en-US" dirty="0"/>
          </a:p>
        </p:txBody>
      </p:sp>
      <mc:AlternateContent xmlns:mc="http://schemas.openxmlformats.org/markup-compatibility/2006">
        <mc:Choice xmlns:a14="http://schemas.microsoft.com/office/drawing/2010/main" Requires="a14">
          <p:sp>
            <p:nvSpPr>
              <p:cNvPr id="4" name="Content Placeholder 2"/>
              <p:cNvSpPr txBox="1">
                <a:spLocks/>
              </p:cNvSpPr>
              <p:nvPr/>
            </p:nvSpPr>
            <p:spPr>
              <a:xfrm>
                <a:off x="632985" y="1821517"/>
                <a:ext cx="10813948" cy="4714750"/>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It only </a:t>
                </a:r>
                <a:r>
                  <a:rPr lang="en-US" sz="2400" b="1" dirty="0" smtClean="0"/>
                  <a:t>works on undirected graph</a:t>
                </a:r>
              </a:p>
              <a:p>
                <a:r>
                  <a:rPr lang="en-US" sz="2400" dirty="0" smtClean="0"/>
                  <a:t>Given  an </a:t>
                </a:r>
                <a:r>
                  <a:rPr lang="en-US" sz="2400" b="1" i="1" dirty="0"/>
                  <a:t>undirected</a:t>
                </a:r>
                <a:r>
                  <a:rPr lang="en-US" sz="2400" dirty="0"/>
                  <a:t> edge </a:t>
                </a:r>
                <a14:m>
                  <m:oMath xmlns:m="http://schemas.openxmlformats.org/officeDocument/2006/math">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𝑗</m:t>
                            </m:r>
                          </m:sub>
                        </m:sSub>
                      </m:e>
                    </m:d>
                  </m:oMath>
                </a14:m>
                <a:r>
                  <a:rPr lang="en-US" sz="2400" dirty="0"/>
                  <a:t>, the joint probability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𝑣</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𝑗</m:t>
                        </m:r>
                      </m:sub>
                    </m:sSub>
                  </m:oMath>
                </a14:m>
                <a:endParaRPr lang="en-US" sz="2400" dirty="0"/>
              </a:p>
              <a:p>
                <a:endParaRPr lang="en-US" sz="2400" dirty="0"/>
              </a:p>
              <a:p>
                <a:endParaRPr lang="en-US" sz="2400" dirty="0" smtClean="0"/>
              </a:p>
              <a:p>
                <a:endParaRPr lang="en-US" sz="2400" dirty="0" smtClean="0"/>
              </a:p>
              <a:p>
                <a:endParaRPr lang="en-US" sz="2400" dirty="0"/>
              </a:p>
              <a:p>
                <a:endParaRPr lang="en-US" sz="2400" dirty="0" smtClean="0"/>
              </a:p>
              <a:p>
                <a:pPr/>
                <a:r>
                  <a:rPr lang="en-US" sz="2400" dirty="0" smtClean="0"/>
                  <a:t>Objective : </a:t>
                </a:r>
                <a14:m>
                  <m:oMath xmlns:m="http://schemas.openxmlformats.org/officeDocument/2006/math">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𝑂</m:t>
                        </m:r>
                      </m:e>
                      <m:sub>
                        <m:r>
                          <a:rPr lang="en-US" altLang="ko-KR" sz="2400" i="1">
                            <a:latin typeface="Cambria Math" panose="02040503050406030204" pitchFamily="18" charset="0"/>
                          </a:rPr>
                          <m:t>1</m:t>
                        </m:r>
                      </m:sub>
                    </m:sSub>
                    <m:r>
                      <a:rPr lang="en-US" altLang="ko-KR" sz="2400" i="1">
                        <a:latin typeface="Cambria Math" panose="02040503050406030204" pitchFamily="18" charset="0"/>
                      </a:rPr>
                      <m:t>=</m:t>
                    </m:r>
                    <m:r>
                      <a:rPr lang="en-US" altLang="ko-KR" sz="2400" i="1">
                        <a:latin typeface="Cambria Math" panose="02040503050406030204" pitchFamily="18" charset="0"/>
                      </a:rPr>
                      <m:t>𝑑</m:t>
                    </m:r>
                    <m:r>
                      <a:rPr lang="en-US" altLang="ko-KR" sz="2400" i="1">
                        <a:latin typeface="Cambria Math" panose="02040503050406030204" pitchFamily="18" charset="0"/>
                      </a:rPr>
                      <m:t>(</m:t>
                    </m:r>
                    <m:sSub>
                      <m:sSubPr>
                        <m:ctrlPr>
                          <a:rPr lang="en-US" altLang="ko-KR" sz="2400" i="1">
                            <a:latin typeface="Cambria Math" panose="02040503050406030204" pitchFamily="18" charset="0"/>
                          </a:rPr>
                        </m:ctrlPr>
                      </m:sSubPr>
                      <m:e>
                        <m:acc>
                          <m:accPr>
                            <m:chr m:val="̂"/>
                            <m:ctrlPr>
                              <a:rPr lang="en-US" altLang="ko-KR" sz="2400" i="1">
                                <a:latin typeface="Cambria Math" panose="02040503050406030204" pitchFamily="18" charset="0"/>
                              </a:rPr>
                            </m:ctrlPr>
                          </m:accPr>
                          <m:e>
                            <m:r>
                              <a:rPr lang="en-US" altLang="ko-KR" sz="2400" i="1">
                                <a:latin typeface="Cambria Math" panose="02040503050406030204" pitchFamily="18" charset="0"/>
                              </a:rPr>
                              <m:t>𝑝</m:t>
                            </m:r>
                          </m:e>
                        </m:acc>
                      </m:e>
                      <m:sub>
                        <m:r>
                          <a:rPr lang="en-US" altLang="ko-KR" sz="2400" i="1">
                            <a:latin typeface="Cambria Math" panose="02040503050406030204" pitchFamily="18" charset="0"/>
                          </a:rPr>
                          <m:t>1</m:t>
                        </m:r>
                      </m:sub>
                    </m:sSub>
                    <m:d>
                      <m:dPr>
                        <m:ctrlPr>
                          <a:rPr lang="en-US" altLang="ko-KR" sz="2400" i="1">
                            <a:latin typeface="Cambria Math" panose="02040503050406030204" pitchFamily="18" charset="0"/>
                          </a:rPr>
                        </m:ctrlPr>
                      </m:dPr>
                      <m:e>
                        <m:r>
                          <a:rPr lang="en-US" altLang="ko-KR" sz="2400" i="1">
                            <a:latin typeface="Cambria Math" panose="02040503050406030204" pitchFamily="18" charset="0"/>
                          </a:rPr>
                          <m:t>⋅,⋅</m:t>
                        </m:r>
                      </m:e>
                    </m:d>
                    <m:r>
                      <a:rPr lang="en-US" altLang="ko-KR" sz="2400" i="1">
                        <a:latin typeface="Cambria Math" panose="02040503050406030204" pitchFamily="18" charset="0"/>
                      </a:rPr>
                      <m:t>, </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𝑝</m:t>
                        </m:r>
                      </m:e>
                      <m:sub>
                        <m:r>
                          <a:rPr lang="en-US" altLang="ko-KR" sz="2400" i="1">
                            <a:latin typeface="Cambria Math" panose="02040503050406030204" pitchFamily="18" charset="0"/>
                          </a:rPr>
                          <m:t>1</m:t>
                        </m:r>
                      </m:sub>
                    </m:sSub>
                    <m:d>
                      <m:dPr>
                        <m:ctrlPr>
                          <a:rPr lang="en-US" altLang="ko-KR" sz="2400" i="1">
                            <a:latin typeface="Cambria Math" panose="02040503050406030204" pitchFamily="18" charset="0"/>
                          </a:rPr>
                        </m:ctrlPr>
                      </m:dPr>
                      <m:e>
                        <m:r>
                          <a:rPr lang="en-US" altLang="ko-KR" sz="2400" i="1">
                            <a:latin typeface="Cambria Math" panose="02040503050406030204" pitchFamily="18" charset="0"/>
                          </a:rPr>
                          <m:t>⋅,⋅</m:t>
                        </m:r>
                      </m:e>
                    </m:d>
                    <m:r>
                      <a:rPr lang="en-US" altLang="ko-KR" sz="2400" i="1">
                        <a:latin typeface="Cambria Math" panose="02040503050406030204" pitchFamily="18" charset="0"/>
                      </a:rPr>
                      <m:t>)</m:t>
                    </m:r>
                    <m:r>
                      <a:rPr lang="en-US" altLang="ko-KR" sz="2400" i="1">
                        <a:latin typeface="Cambria Math" panose="02040503050406030204" pitchFamily="18" charset="0"/>
                        <a:ea typeface="Cambria Math" panose="02040503050406030204" pitchFamily="18" charset="0"/>
                      </a:rPr>
                      <m:t>∝</m:t>
                    </m:r>
                    <m:r>
                      <a:rPr lang="en-US" altLang="ko-KR" sz="2400" i="1">
                        <a:latin typeface="Cambria Math" panose="02040503050406030204" pitchFamily="18" charset="0"/>
                      </a:rPr>
                      <m:t>−</m:t>
                    </m:r>
                    <m:nary>
                      <m:naryPr>
                        <m:chr m:val="∑"/>
                        <m:supHide m:val="on"/>
                        <m:ctrlPr>
                          <a:rPr lang="en-US" altLang="ko-KR" sz="2400" i="1">
                            <a:latin typeface="Cambria Math" panose="02040503050406030204" pitchFamily="18" charset="0"/>
                          </a:rPr>
                        </m:ctrlPr>
                      </m:naryPr>
                      <m:sub>
                        <m:d>
                          <m:dPr>
                            <m:ctrlPr>
                              <a:rPr lang="en-US" altLang="ko-KR" sz="2400" i="1">
                                <a:latin typeface="Cambria Math" panose="02040503050406030204" pitchFamily="18" charset="0"/>
                              </a:rPr>
                            </m:ctrlPr>
                          </m:dPr>
                          <m:e>
                            <m:r>
                              <m:rPr>
                                <m:brk m:alnAt="7"/>
                              </m:rPr>
                              <a:rPr lang="en-US" altLang="ko-KR" sz="2400" i="1">
                                <a:latin typeface="Cambria Math" panose="02040503050406030204" pitchFamily="18" charset="0"/>
                              </a:rPr>
                              <m:t>𝑖</m:t>
                            </m:r>
                            <m:r>
                              <a:rPr lang="en-US" altLang="ko-KR" sz="2400" i="1">
                                <a:latin typeface="Cambria Math" panose="02040503050406030204" pitchFamily="18" charset="0"/>
                              </a:rPr>
                              <m:t>,</m:t>
                            </m:r>
                            <m:r>
                              <a:rPr lang="en-US" altLang="ko-KR" sz="2400" i="1">
                                <a:latin typeface="Cambria Math" panose="02040503050406030204" pitchFamily="18" charset="0"/>
                              </a:rPr>
                              <m:t>𝑗</m:t>
                            </m:r>
                          </m:e>
                        </m:d>
                        <m:r>
                          <a:rPr lang="en-US" altLang="ko-KR" sz="2400" i="1">
                            <a:latin typeface="Cambria Math" panose="02040503050406030204" pitchFamily="18" charset="0"/>
                          </a:rPr>
                          <m:t>∈</m:t>
                        </m:r>
                        <m:r>
                          <a:rPr lang="en-US" altLang="ko-KR" sz="2400" i="1">
                            <a:latin typeface="Cambria Math" panose="02040503050406030204" pitchFamily="18" charset="0"/>
                          </a:rPr>
                          <m:t>𝐸</m:t>
                        </m:r>
                      </m:sub>
                      <m:sup/>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𝑤</m:t>
                            </m:r>
                          </m:e>
                          <m:sub>
                            <m:r>
                              <a:rPr lang="en-US" altLang="ko-KR" sz="2400" i="1">
                                <a:latin typeface="Cambria Math" panose="02040503050406030204" pitchFamily="18" charset="0"/>
                              </a:rPr>
                              <m:t>𝑖𝑗</m:t>
                            </m:r>
                          </m:sub>
                        </m:sSub>
                        <m:func>
                          <m:funcPr>
                            <m:ctrlPr>
                              <a:rPr lang="en-US" altLang="ko-KR" sz="2400" i="1">
                                <a:latin typeface="Cambria Math" panose="02040503050406030204" pitchFamily="18" charset="0"/>
                              </a:rPr>
                            </m:ctrlPr>
                          </m:funcPr>
                          <m:fName>
                            <m:r>
                              <m:rPr>
                                <m:sty m:val="p"/>
                              </m:rPr>
                              <a:rPr lang="en-US" altLang="ko-KR" sz="2400">
                                <a:latin typeface="Cambria Math" panose="02040503050406030204" pitchFamily="18" charset="0"/>
                              </a:rPr>
                              <m:t>log</m:t>
                            </m:r>
                          </m:fName>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𝑝</m:t>
                                </m:r>
                              </m:e>
                              <m:sub>
                                <m:r>
                                  <a:rPr lang="en-US" altLang="ko-KR" sz="2400" i="1">
                                    <a:latin typeface="Cambria Math" panose="02040503050406030204" pitchFamily="18" charset="0"/>
                                  </a:rPr>
                                  <m:t>1</m:t>
                                </m:r>
                              </m:sub>
                            </m:sSub>
                            <m:r>
                              <a:rPr lang="en-US" altLang="ko-KR" sz="2400" i="1">
                                <a:latin typeface="Cambria Math" panose="02040503050406030204" pitchFamily="18" charset="0"/>
                              </a:rPr>
                              <m:t>(</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𝑣</m:t>
                                </m:r>
                              </m:e>
                              <m:sub>
                                <m:r>
                                  <a:rPr lang="en-US" altLang="ko-KR" sz="2400" i="1">
                                    <a:latin typeface="Cambria Math" panose="02040503050406030204" pitchFamily="18" charset="0"/>
                                  </a:rPr>
                                  <m:t>𝑖</m:t>
                                </m:r>
                              </m:sub>
                            </m:sSub>
                            <m:r>
                              <a:rPr lang="en-US" altLang="ko-KR" sz="2400" i="1">
                                <a:latin typeface="Cambria Math" panose="02040503050406030204" pitchFamily="18" charset="0"/>
                              </a:rPr>
                              <m:t>, </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𝑣</m:t>
                                </m:r>
                              </m:e>
                              <m:sub>
                                <m:r>
                                  <a:rPr lang="en-US" altLang="ko-KR" sz="2400" i="1">
                                    <a:latin typeface="Cambria Math" panose="02040503050406030204" pitchFamily="18" charset="0"/>
                                  </a:rPr>
                                  <m:t>𝑗</m:t>
                                </m:r>
                              </m:sub>
                            </m:sSub>
                            <m:r>
                              <a:rPr lang="en-US" altLang="ko-KR" sz="2400" i="1">
                                <a:latin typeface="Cambria Math" panose="02040503050406030204" pitchFamily="18" charset="0"/>
                              </a:rPr>
                              <m:t>)</m:t>
                            </m:r>
                          </m:e>
                        </m:func>
                      </m:e>
                    </m:nary>
                  </m:oMath>
                </a14:m>
                <a:endParaRPr lang="en-US" altLang="ko-KR" sz="2400" dirty="0"/>
              </a:p>
              <a:p>
                <a:endParaRPr lang="en-US" altLang="ko-KR" sz="2400" dirty="0"/>
              </a:p>
              <a:p>
                <a:pPr marL="0" indent="0">
                  <a:buFont typeface="Arial" panose="020B0604020202020204" pitchFamily="34" charset="0"/>
                  <a:buNone/>
                </a:pPr>
                <a:endParaRPr lang="en-US" sz="2400" dirty="0"/>
              </a:p>
              <a:p>
                <a:pPr marL="0" indent="0">
                  <a:buFont typeface="Arial" panose="020B0604020202020204" pitchFamily="34" charset="0"/>
                  <a:buNone/>
                </a:pPr>
                <a:endParaRPr lang="en-US" sz="2400" dirty="0"/>
              </a:p>
            </p:txBody>
          </p:sp>
        </mc:Choice>
        <mc:Fallback>
          <p:sp>
            <p:nvSpPr>
              <p:cNvPr id="4" name="Content Placeholder 2"/>
              <p:cNvSpPr txBox="1">
                <a:spLocks noRot="1" noChangeAspect="1" noMove="1" noResize="1" noEditPoints="1" noAdjustHandles="1" noChangeArrowheads="1" noChangeShapeType="1" noTextEdit="1"/>
              </p:cNvSpPr>
              <p:nvPr/>
            </p:nvSpPr>
            <p:spPr>
              <a:xfrm>
                <a:off x="632985" y="1821517"/>
                <a:ext cx="10813948" cy="4714750"/>
              </a:xfrm>
              <a:prstGeom prst="rect">
                <a:avLst/>
              </a:prstGeom>
              <a:blipFill>
                <a:blip r:embed="rId2"/>
                <a:stretch>
                  <a:fillRect l="-789" t="-1811"/>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0" name="Line Callout 1 5"/>
              <p:cNvSpPr/>
              <p:nvPr/>
            </p:nvSpPr>
            <p:spPr>
              <a:xfrm>
                <a:off x="7069243" y="3285626"/>
                <a:ext cx="3143791" cy="612648"/>
              </a:xfrm>
              <a:prstGeom prst="borderCallout1">
                <a:avLst>
                  <a:gd name="adj1" fmla="val 35489"/>
                  <a:gd name="adj2" fmla="val -1075"/>
                  <a:gd name="adj3" fmla="val 72113"/>
                  <a:gd name="adj4" fmla="val -605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US" b="0" i="1" smtClean="0">
                            <a:solidFill>
                              <a:srgbClr val="0000FF"/>
                            </a:solidFill>
                            <a:latin typeface="Cambria Math" panose="02040503050406030204" pitchFamily="18" charset="0"/>
                          </a:rPr>
                        </m:ctrlPr>
                      </m:sSubPr>
                      <m:e>
                        <m:acc>
                          <m:accPr>
                            <m:chr m:val="⃗"/>
                            <m:ctrlPr>
                              <a:rPr lang="en-US" b="0" i="1" smtClean="0">
                                <a:solidFill>
                                  <a:srgbClr val="0000FF"/>
                                </a:solidFill>
                                <a:latin typeface="Cambria Math" panose="02040503050406030204" pitchFamily="18" charset="0"/>
                              </a:rPr>
                            </m:ctrlPr>
                          </m:accPr>
                          <m:e>
                            <m:r>
                              <a:rPr lang="en-US" b="0" i="1" smtClean="0">
                                <a:solidFill>
                                  <a:srgbClr val="0000FF"/>
                                </a:solidFill>
                                <a:latin typeface="Cambria Math" panose="02040503050406030204" pitchFamily="18" charset="0"/>
                              </a:rPr>
                              <m:t>𝑢</m:t>
                            </m:r>
                          </m:e>
                        </m:acc>
                      </m:e>
                      <m:sub>
                        <m:r>
                          <a:rPr lang="en-US" b="0" i="1" smtClean="0">
                            <a:solidFill>
                              <a:srgbClr val="0000FF"/>
                            </a:solidFill>
                            <a:latin typeface="Cambria Math" panose="02040503050406030204" pitchFamily="18" charset="0"/>
                          </a:rPr>
                          <m:t>𝑖</m:t>
                        </m:r>
                      </m:sub>
                    </m:sSub>
                    <m:r>
                      <a:rPr lang="en-US" b="0" i="1" smtClean="0">
                        <a:solidFill>
                          <a:srgbClr val="0000FF"/>
                        </a:solidFill>
                        <a:latin typeface="Cambria Math" panose="02040503050406030204" pitchFamily="18" charset="0"/>
                      </a:rPr>
                      <m:t>: </m:t>
                    </m:r>
                  </m:oMath>
                </a14:m>
                <a:r>
                  <a:rPr lang="en-US" dirty="0" smtClean="0">
                    <a:solidFill>
                      <a:srgbClr val="0000FF"/>
                    </a:solidFill>
                  </a:rPr>
                  <a:t>Embedding </a:t>
                </a:r>
                <a:r>
                  <a:rPr lang="en-US" dirty="0">
                    <a:solidFill>
                      <a:srgbClr val="0000FF"/>
                    </a:solidFill>
                  </a:rPr>
                  <a:t>of </a:t>
                </a:r>
                <a:r>
                  <a:rPr lang="en-US" dirty="0" smtClean="0">
                    <a:solidFill>
                      <a:srgbClr val="0000FF"/>
                    </a:solidFill>
                  </a:rPr>
                  <a:t>vertex </a:t>
                </a:r>
                <a14:m>
                  <m:oMath xmlns:m="http://schemas.openxmlformats.org/officeDocument/2006/math">
                    <m:sSub>
                      <m:sSubPr>
                        <m:ctrlPr>
                          <a:rPr lang="en-US" b="0" i="1" smtClean="0">
                            <a:solidFill>
                              <a:srgbClr val="0000FF"/>
                            </a:solidFill>
                            <a:latin typeface="Cambria Math" panose="02040503050406030204" pitchFamily="18" charset="0"/>
                          </a:rPr>
                        </m:ctrlPr>
                      </m:sSubPr>
                      <m:e>
                        <m:r>
                          <a:rPr lang="en-US" b="0" i="1" smtClean="0">
                            <a:solidFill>
                              <a:srgbClr val="0000FF"/>
                            </a:solidFill>
                            <a:latin typeface="Cambria Math" panose="02040503050406030204" pitchFamily="18" charset="0"/>
                          </a:rPr>
                          <m:t>𝑣</m:t>
                        </m:r>
                      </m:e>
                      <m:sub>
                        <m:r>
                          <a:rPr lang="en-US" b="0" i="1" smtClean="0">
                            <a:solidFill>
                              <a:srgbClr val="0000FF"/>
                            </a:solidFill>
                            <a:latin typeface="Cambria Math" panose="02040503050406030204" pitchFamily="18" charset="0"/>
                          </a:rPr>
                          <m:t>𝑖</m:t>
                        </m:r>
                      </m:sub>
                    </m:sSub>
                  </m:oMath>
                </a14:m>
                <a:r>
                  <a:rPr lang="en-US" dirty="0" smtClean="0">
                    <a:solidFill>
                      <a:srgbClr val="0000FF"/>
                    </a:solidFill>
                  </a:rPr>
                  <a:t> </a:t>
                </a:r>
                <a:endParaRPr lang="en-US" dirty="0">
                  <a:solidFill>
                    <a:srgbClr val="0000FF"/>
                  </a:solidFill>
                </a:endParaRPr>
              </a:p>
            </p:txBody>
          </p:sp>
        </mc:Choice>
        <mc:Fallback>
          <p:sp>
            <p:nvSpPr>
              <p:cNvPr id="10" name="Line Callout 1 5"/>
              <p:cNvSpPr>
                <a:spLocks noRot="1" noChangeAspect="1" noMove="1" noResize="1" noEditPoints="1" noAdjustHandles="1" noChangeArrowheads="1" noChangeShapeType="1" noTextEdit="1"/>
              </p:cNvSpPr>
              <p:nvPr/>
            </p:nvSpPr>
            <p:spPr>
              <a:xfrm>
                <a:off x="7069243" y="3285626"/>
                <a:ext cx="3143791" cy="612648"/>
              </a:xfrm>
              <a:prstGeom prst="borderCallout1">
                <a:avLst>
                  <a:gd name="adj1" fmla="val 35489"/>
                  <a:gd name="adj2" fmla="val -1075"/>
                  <a:gd name="adj3" fmla="val 72113"/>
                  <a:gd name="adj4" fmla="val -60528"/>
                </a:avLst>
              </a:prstGeom>
              <a:blipFill>
                <a:blip r:embed="rId3"/>
                <a:stretch>
                  <a:fillRect/>
                </a:stretch>
              </a:blipFill>
            </p:spPr>
            <p:txBody>
              <a:bodyPr/>
              <a:lstStyle/>
              <a:p>
                <a:r>
                  <a:rPr lang="ko-KR" altLang="en-US">
                    <a:noFill/>
                  </a:rPr>
                  <a:t> </a:t>
                </a:r>
              </a:p>
            </p:txBody>
          </p:sp>
        </mc:Fallback>
      </mc:AlternateContent>
      <p:sp>
        <p:nvSpPr>
          <p:cNvPr id="11" name="Line Callout 1 15"/>
          <p:cNvSpPr/>
          <p:nvPr/>
        </p:nvSpPr>
        <p:spPr>
          <a:xfrm>
            <a:off x="4095625" y="6027860"/>
            <a:ext cx="2119356" cy="612648"/>
          </a:xfrm>
          <a:prstGeom prst="borderCallout1">
            <a:avLst>
              <a:gd name="adj1" fmla="val 35489"/>
              <a:gd name="adj2" fmla="val -1075"/>
              <a:gd name="adj3" fmla="val -86815"/>
              <a:gd name="adj4" fmla="val -356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FF"/>
                </a:solidFill>
              </a:rPr>
              <a:t>KL-divergence</a:t>
            </a:r>
            <a:endParaRPr lang="en-US" dirty="0">
              <a:solidFill>
                <a:srgbClr val="0000FF"/>
              </a:solidFill>
            </a:endParaRPr>
          </a:p>
        </p:txBody>
      </p:sp>
      <mc:AlternateContent xmlns:mc="http://schemas.openxmlformats.org/markup-compatibility/2006">
        <mc:Choice xmlns:a14="http://schemas.microsoft.com/office/drawing/2010/main" Requires="a14">
          <p:sp>
            <p:nvSpPr>
              <p:cNvPr id="16" name="TextBox 15"/>
              <p:cNvSpPr txBox="1"/>
              <p:nvPr/>
            </p:nvSpPr>
            <p:spPr>
              <a:xfrm>
                <a:off x="2341502" y="3290287"/>
                <a:ext cx="3019224" cy="6079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r>
                            <m:rPr>
                              <m:sty m:val="p"/>
                            </m:rPr>
                            <a:rPr lang="en-US" b="0" i="0" smtClean="0">
                              <a:latin typeface="Cambria Math" panose="02040503050406030204" pitchFamily="18" charset="0"/>
                            </a:rPr>
                            <m:t>exp</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𝑢</m:t>
                                  </m:r>
                                </m:e>
                              </m:acc>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𝑢</m:t>
                                  </m:r>
                                </m:e>
                              </m:acc>
                            </m:e>
                            <m:sub>
                              <m:r>
                                <a:rPr lang="en-US" b="0" i="1" smtClean="0">
                                  <a:latin typeface="Cambria Math" panose="02040503050406030204" pitchFamily="18" charset="0"/>
                                </a:rPr>
                                <m:t>𝑗</m:t>
                              </m:r>
                            </m:sub>
                          </m:sSub>
                          <m:r>
                            <a:rPr lang="en-US" b="0" i="1" smtClean="0">
                              <a:latin typeface="Cambria Math" panose="02040503050406030204" pitchFamily="18" charset="0"/>
                            </a:rPr>
                            <m:t>)</m:t>
                          </m:r>
                        </m:den>
                      </m:f>
                    </m:oMath>
                  </m:oMathPara>
                </a14:m>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2341502" y="3290287"/>
                <a:ext cx="3019224" cy="607987"/>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7" name="Rectangle 42"/>
              <p:cNvSpPr/>
              <p:nvPr/>
            </p:nvSpPr>
            <p:spPr>
              <a:xfrm>
                <a:off x="2341502" y="4034990"/>
                <a:ext cx="2568267" cy="6815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1</m:t>
                          </m:r>
                        </m:sub>
                      </m:sSub>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𝑣</m:t>
                              </m:r>
                            </m:e>
                            <m:sub>
                              <m:r>
                                <a:rPr lang="en-US" i="1" dirty="0">
                                  <a:latin typeface="Cambria Math" panose="02040503050406030204" pitchFamily="18" charset="0"/>
                                </a:rPr>
                                <m:t>𝑖</m:t>
                              </m:r>
                            </m:sub>
                          </m:sSub>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𝑣</m:t>
                              </m:r>
                            </m:e>
                            <m:sub>
                              <m:r>
                                <a:rPr lang="en-US" i="1" dirty="0">
                                  <a:latin typeface="Cambria Math" panose="02040503050406030204" pitchFamily="18" charset="0"/>
                                </a:rPr>
                                <m:t>𝑗</m:t>
                              </m:r>
                            </m:sub>
                          </m:sSub>
                        </m:e>
                      </m:d>
                      <m:r>
                        <a:rPr lang="en-US" i="1" dirty="0">
                          <a:latin typeface="Cambria Math" panose="02040503050406030204" pitchFamily="18" charset="0"/>
                        </a:rPr>
                        <m:t>=</m:t>
                      </m:r>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𝑤</m:t>
                              </m:r>
                            </m:e>
                            <m:sub>
                              <m:r>
                                <a:rPr lang="en-US" i="1" dirty="0">
                                  <a:latin typeface="Cambria Math" panose="02040503050406030204" pitchFamily="18" charset="0"/>
                                </a:rPr>
                                <m:t>𝑖𝑗</m:t>
                              </m:r>
                            </m:sub>
                          </m:sSub>
                        </m:num>
                        <m:den>
                          <m:nary>
                            <m:naryPr>
                              <m:chr m:val="∑"/>
                              <m:supHide m:val="on"/>
                              <m:ctrlPr>
                                <a:rPr lang="en-US" i="1" dirty="0">
                                  <a:latin typeface="Cambria Math" panose="02040503050406030204" pitchFamily="18" charset="0"/>
                                </a:rPr>
                              </m:ctrlPr>
                            </m:naryPr>
                            <m:sub>
                              <m:r>
                                <m:rPr>
                                  <m:brk m:alnAt="7"/>
                                </m:rPr>
                                <a:rPr lang="en-US" i="1" dirty="0">
                                  <a:latin typeface="Cambria Math" panose="02040503050406030204" pitchFamily="18" charset="0"/>
                                </a:rPr>
                                <m:t>(</m:t>
                              </m:r>
                              <m:sSup>
                                <m:sSupPr>
                                  <m:ctrlPr>
                                    <a:rPr lang="en-US" i="1" dirty="0">
                                      <a:latin typeface="Cambria Math" panose="02040503050406030204" pitchFamily="18" charset="0"/>
                                    </a:rPr>
                                  </m:ctrlPr>
                                </m:sSupPr>
                                <m:e>
                                  <m:r>
                                    <m:rPr>
                                      <m:brk m:alnAt="7"/>
                                    </m:rPr>
                                    <a:rPr lang="en-US" i="1" dirty="0">
                                      <a:latin typeface="Cambria Math" panose="02040503050406030204" pitchFamily="18" charset="0"/>
                                    </a:rPr>
                                    <m:t>𝑖</m:t>
                                  </m:r>
                                </m:e>
                                <m:sup>
                                  <m:r>
                                    <a:rPr lang="en-US" i="1" dirty="0">
                                      <a:latin typeface="Cambria Math" panose="02040503050406030204" pitchFamily="18" charset="0"/>
                                    </a:rPr>
                                    <m:t>′</m:t>
                                  </m:r>
                                </m:sup>
                              </m:sSup>
                              <m:r>
                                <m:rPr>
                                  <m:brk m:alnAt="7"/>
                                </m:rPr>
                                <a:rPr lang="en-US" i="1" dirty="0">
                                  <a:latin typeface="Cambria Math" panose="02040503050406030204" pitchFamily="18" charset="0"/>
                                </a:rPr>
                                <m:t>,</m:t>
                              </m:r>
                              <m:sSup>
                                <m:sSupPr>
                                  <m:ctrlPr>
                                    <a:rPr lang="en-US" i="1" dirty="0">
                                      <a:latin typeface="Cambria Math" panose="02040503050406030204" pitchFamily="18" charset="0"/>
                                    </a:rPr>
                                  </m:ctrlPr>
                                </m:sSupPr>
                                <m:e>
                                  <m:r>
                                    <m:rPr>
                                      <m:brk m:alnAt="7"/>
                                    </m:rPr>
                                    <a:rPr lang="en-US" i="1" dirty="0">
                                      <a:latin typeface="Cambria Math" panose="02040503050406030204" pitchFamily="18" charset="0"/>
                                    </a:rPr>
                                    <m:t>𝑗</m:t>
                                  </m:r>
                                </m:e>
                                <m:sup>
                                  <m:r>
                                    <a:rPr lang="en-US" i="1" dirty="0">
                                      <a:latin typeface="Cambria Math" panose="02040503050406030204" pitchFamily="18" charset="0"/>
                                    </a:rPr>
                                    <m:t>′</m:t>
                                  </m:r>
                                </m:sup>
                              </m:sSup>
                              <m:r>
                                <m:rPr>
                                  <m:brk m:alnAt="7"/>
                                </m:rPr>
                                <a:rPr lang="en-US" i="1" dirty="0">
                                  <a:latin typeface="Cambria Math" panose="02040503050406030204" pitchFamily="18" charset="0"/>
                                </a:rPr>
                                <m:t>)</m:t>
                              </m:r>
                            </m:sub>
                            <m:sup/>
                            <m:e>
                              <m:sSub>
                                <m:sSubPr>
                                  <m:ctrlPr>
                                    <a:rPr lang="en-US" i="1" dirty="0">
                                      <a:latin typeface="Cambria Math" panose="02040503050406030204" pitchFamily="18" charset="0"/>
                                    </a:rPr>
                                  </m:ctrlPr>
                                </m:sSubPr>
                                <m:e>
                                  <m:r>
                                    <a:rPr lang="en-US" i="1" dirty="0">
                                      <a:latin typeface="Cambria Math" panose="02040503050406030204" pitchFamily="18" charset="0"/>
                                    </a:rPr>
                                    <m:t>𝑤</m:t>
                                  </m:r>
                                </m:e>
                                <m:sub>
                                  <m:sSup>
                                    <m:sSupPr>
                                      <m:ctrlPr>
                                        <a:rPr lang="en-US" i="1" dirty="0">
                                          <a:latin typeface="Cambria Math" panose="02040503050406030204" pitchFamily="18" charset="0"/>
                                        </a:rPr>
                                      </m:ctrlPr>
                                    </m:sSupPr>
                                    <m:e>
                                      <m:r>
                                        <a:rPr lang="en-US" i="1" dirty="0">
                                          <a:latin typeface="Cambria Math" panose="02040503050406030204" pitchFamily="18" charset="0"/>
                                        </a:rPr>
                                        <m:t>𝑖</m:t>
                                      </m:r>
                                    </m:e>
                                    <m:sup>
                                      <m:r>
                                        <a:rPr lang="en-US" i="1" dirty="0">
                                          <a:latin typeface="Cambria Math" panose="02040503050406030204" pitchFamily="18" charset="0"/>
                                        </a:rPr>
                                        <m:t>′</m:t>
                                      </m:r>
                                    </m:sup>
                                  </m:sSup>
                                  <m:sSup>
                                    <m:sSupPr>
                                      <m:ctrlPr>
                                        <a:rPr lang="en-US" b="0" i="1" dirty="0" smtClean="0">
                                          <a:latin typeface="Cambria Math" panose="02040503050406030204" pitchFamily="18" charset="0"/>
                                        </a:rPr>
                                      </m:ctrlPr>
                                    </m:sSupPr>
                                    <m:e>
                                      <m:r>
                                        <a:rPr lang="en-US" i="1" dirty="0">
                                          <a:latin typeface="Cambria Math" panose="02040503050406030204" pitchFamily="18" charset="0"/>
                                        </a:rPr>
                                        <m:t>𝑗</m:t>
                                      </m:r>
                                    </m:e>
                                    <m:sup>
                                      <m:r>
                                        <a:rPr lang="en-US" b="0" i="1" dirty="0" smtClean="0">
                                          <a:latin typeface="Cambria Math" panose="02040503050406030204" pitchFamily="18" charset="0"/>
                                        </a:rPr>
                                        <m:t>′</m:t>
                                      </m:r>
                                    </m:sup>
                                  </m:sSup>
                                </m:sub>
                              </m:sSub>
                            </m:e>
                          </m:nary>
                        </m:den>
                      </m:f>
                    </m:oMath>
                  </m:oMathPara>
                </a14:m>
                <a:endParaRPr lang="en-US" dirty="0"/>
              </a:p>
            </p:txBody>
          </p:sp>
        </mc:Choice>
        <mc:Fallback>
          <p:sp>
            <p:nvSpPr>
              <p:cNvPr id="17" name="Rectangle 42"/>
              <p:cNvSpPr>
                <a:spLocks noRot="1" noChangeAspect="1" noMove="1" noResize="1" noEditPoints="1" noAdjustHandles="1" noChangeArrowheads="1" noChangeShapeType="1" noTextEdit="1"/>
              </p:cNvSpPr>
              <p:nvPr/>
            </p:nvSpPr>
            <p:spPr>
              <a:xfrm>
                <a:off x="2341502" y="4034990"/>
                <a:ext cx="2568267" cy="681597"/>
              </a:xfrm>
              <a:prstGeom prst="rect">
                <a:avLst/>
              </a:prstGeom>
              <a:blipFill>
                <a:blip r:embed="rId5"/>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98236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Model Description, Second-order Proximity</a:t>
            </a:r>
            <a:endParaRPr lang="ko-KR" altLang="en-US" dirty="0"/>
          </a:p>
        </p:txBody>
      </p:sp>
      <mc:AlternateContent xmlns:mc="http://schemas.openxmlformats.org/markup-compatibility/2006">
        <mc:Choice xmlns:a14="http://schemas.microsoft.com/office/drawing/2010/main" Requires="a14">
          <p:sp>
            <p:nvSpPr>
              <p:cNvPr id="3" name="내용 개체 틀 2"/>
              <p:cNvSpPr>
                <a:spLocks noGrp="1"/>
              </p:cNvSpPr>
              <p:nvPr>
                <p:ph idx="1"/>
              </p:nvPr>
            </p:nvSpPr>
            <p:spPr/>
            <p:txBody>
              <a:bodyPr>
                <a:normAutofit/>
              </a:bodyPr>
              <a:lstStyle/>
              <a:p>
                <a:r>
                  <a:rPr lang="en-US" altLang="ko-KR" sz="2400" dirty="0" smtClean="0"/>
                  <a:t>It </a:t>
                </a:r>
                <a:r>
                  <a:rPr lang="en-US" altLang="ko-KR" sz="2400" b="1" dirty="0" smtClean="0"/>
                  <a:t>works on both directed and undirected graph</a:t>
                </a:r>
              </a:p>
              <a:p>
                <a:r>
                  <a:rPr lang="en-US" altLang="ko-KR" sz="2400" dirty="0" smtClean="0"/>
                  <a:t>Given </a:t>
                </a:r>
                <a:r>
                  <a:rPr lang="en-US" altLang="ko-KR" sz="2400" dirty="0"/>
                  <a:t>a </a:t>
                </a:r>
                <a:r>
                  <a:rPr lang="en-US" altLang="ko-KR" sz="2400" b="1" i="1" dirty="0"/>
                  <a:t>directed</a:t>
                </a:r>
                <a:r>
                  <a:rPr lang="en-US" altLang="ko-KR" sz="2400" dirty="0"/>
                  <a:t> edge </a:t>
                </a:r>
                <a14:m>
                  <m:oMath xmlns:m="http://schemas.openxmlformats.org/officeDocument/2006/math">
                    <m:r>
                      <a:rPr lang="en-US" altLang="ko-KR" sz="2400" i="1">
                        <a:latin typeface="Cambria Math" panose="02040503050406030204" pitchFamily="18" charset="0"/>
                      </a:rPr>
                      <m:t>(</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𝑣</m:t>
                        </m:r>
                      </m:e>
                      <m:sub>
                        <m:r>
                          <a:rPr lang="en-US" altLang="ko-KR" sz="2400" i="1">
                            <a:latin typeface="Cambria Math" panose="02040503050406030204" pitchFamily="18" charset="0"/>
                          </a:rPr>
                          <m:t>𝑖</m:t>
                        </m:r>
                      </m:sub>
                    </m:sSub>
                    <m:r>
                      <a:rPr lang="en-US" altLang="ko-KR" sz="2400" i="1">
                        <a:latin typeface="Cambria Math" panose="02040503050406030204" pitchFamily="18" charset="0"/>
                      </a:rPr>
                      <m:t>,</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𝑣</m:t>
                        </m:r>
                      </m:e>
                      <m:sub>
                        <m:r>
                          <a:rPr lang="en-US" altLang="ko-KR" sz="2400" i="1">
                            <a:latin typeface="Cambria Math" panose="02040503050406030204" pitchFamily="18" charset="0"/>
                          </a:rPr>
                          <m:t>𝑗</m:t>
                        </m:r>
                      </m:sub>
                    </m:sSub>
                    <m:r>
                      <a:rPr lang="en-US" altLang="ko-KR" sz="2400" i="1">
                        <a:latin typeface="Cambria Math" panose="02040503050406030204" pitchFamily="18" charset="0"/>
                      </a:rPr>
                      <m:t>)</m:t>
                    </m:r>
                  </m:oMath>
                </a14:m>
                <a:r>
                  <a:rPr lang="en-US" altLang="ko-KR" sz="2400" dirty="0"/>
                  <a:t>, the conditional probability of </a:t>
                </a:r>
                <a14:m>
                  <m:oMath xmlns:m="http://schemas.openxmlformats.org/officeDocument/2006/math">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𝑣</m:t>
                        </m:r>
                      </m:e>
                      <m:sub>
                        <m:r>
                          <a:rPr lang="en-US" altLang="ko-KR" sz="2400" i="1">
                            <a:latin typeface="Cambria Math" panose="02040503050406030204" pitchFamily="18" charset="0"/>
                          </a:rPr>
                          <m:t>𝑗</m:t>
                        </m:r>
                      </m:sub>
                    </m:sSub>
                  </m:oMath>
                </a14:m>
                <a:r>
                  <a:rPr lang="en-US" altLang="ko-KR" sz="2400" dirty="0"/>
                  <a:t> given </a:t>
                </a:r>
                <a14:m>
                  <m:oMath xmlns:m="http://schemas.openxmlformats.org/officeDocument/2006/math">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𝑣</m:t>
                        </m:r>
                      </m:e>
                      <m:sub>
                        <m:r>
                          <a:rPr lang="en-US" altLang="ko-KR" sz="2400" i="1">
                            <a:latin typeface="Cambria Math" panose="02040503050406030204" pitchFamily="18" charset="0"/>
                          </a:rPr>
                          <m:t>𝑖</m:t>
                        </m:r>
                      </m:sub>
                    </m:sSub>
                  </m:oMath>
                </a14:m>
                <a:r>
                  <a:rPr lang="en-US" altLang="ko-KR" sz="2400" dirty="0"/>
                  <a:t> is:</a:t>
                </a:r>
              </a:p>
              <a:p>
                <a:endParaRPr lang="en-US" altLang="ko-KR" sz="2400" dirty="0" smtClean="0"/>
              </a:p>
              <a:p>
                <a:endParaRPr lang="en-US" altLang="ko-KR" sz="2400" dirty="0"/>
              </a:p>
              <a:p>
                <a:endParaRPr lang="en-US" altLang="ko-KR" sz="2400" dirty="0" smtClean="0"/>
              </a:p>
              <a:p>
                <a:endParaRPr lang="en-US" altLang="ko-KR" sz="2400" dirty="0"/>
              </a:p>
              <a:p>
                <a:r>
                  <a:rPr lang="en-US" altLang="zh-CN" sz="2400" dirty="0"/>
                  <a:t>Objective</a:t>
                </a:r>
                <a:r>
                  <a:rPr lang="en-US" altLang="zh-CN" sz="2400" dirty="0" smtClean="0"/>
                  <a:t>:</a:t>
                </a:r>
                <a:r>
                  <a:rPr lang="en-US" altLang="ko-KR" sz="2400" dirty="0" smtClean="0"/>
                  <a:t> </a:t>
                </a:r>
                <a14:m>
                  <m:oMath xmlns:m="http://schemas.openxmlformats.org/officeDocument/2006/math">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𝑂</m:t>
                        </m:r>
                      </m:e>
                      <m:sub>
                        <m:r>
                          <a:rPr lang="en-US" altLang="ko-KR" sz="2400" b="0" i="1" smtClean="0">
                            <a:latin typeface="Cambria Math" panose="02040503050406030204" pitchFamily="18" charset="0"/>
                          </a:rPr>
                          <m:t>2</m:t>
                        </m:r>
                      </m:sub>
                    </m:sSub>
                    <m:r>
                      <a:rPr lang="en-US" altLang="ko-KR" sz="2400" b="0" i="1" smtClean="0">
                        <a:latin typeface="Cambria Math" panose="02040503050406030204" pitchFamily="18" charset="0"/>
                      </a:rPr>
                      <m:t>=</m:t>
                    </m:r>
                    <m:nary>
                      <m:naryPr>
                        <m:chr m:val="∑"/>
                        <m:supHide m:val="on"/>
                        <m:ctrlPr>
                          <a:rPr lang="en-US" altLang="ko-KR" sz="2400" b="0" i="1" smtClean="0">
                            <a:latin typeface="Cambria Math" panose="02040503050406030204" pitchFamily="18" charset="0"/>
                          </a:rPr>
                        </m:ctrlPr>
                      </m:naryPr>
                      <m:sub>
                        <m:r>
                          <m:rPr>
                            <m:brk m:alnAt="7"/>
                          </m:rPr>
                          <a:rPr lang="en-US" altLang="ko-KR" sz="2400" b="0" i="1" smtClean="0">
                            <a:latin typeface="Cambria Math" panose="02040503050406030204" pitchFamily="18" charset="0"/>
                          </a:rPr>
                          <m:t>𝑖</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𝑉</m:t>
                        </m:r>
                      </m:sub>
                      <m:sup/>
                      <m:e>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𝜆</m:t>
                            </m:r>
                          </m:e>
                          <m:sub>
                            <m:r>
                              <a:rPr lang="en-US" altLang="ko-KR" sz="2400" b="0" i="1" smtClean="0">
                                <a:latin typeface="Cambria Math" panose="02040503050406030204" pitchFamily="18" charset="0"/>
                              </a:rPr>
                              <m:t>𝑖</m:t>
                            </m:r>
                          </m:sub>
                        </m:sSub>
                        <m:r>
                          <a:rPr lang="en-US" altLang="ko-KR" sz="2400" b="0" i="1" smtClean="0">
                            <a:latin typeface="Cambria Math" panose="02040503050406030204" pitchFamily="18" charset="0"/>
                          </a:rPr>
                          <m:t>𝑑</m:t>
                        </m:r>
                        <m:r>
                          <a:rPr lang="en-US" altLang="ko-KR" sz="2400" b="0" i="1" smtClean="0">
                            <a:latin typeface="Cambria Math" panose="02040503050406030204" pitchFamily="18" charset="0"/>
                          </a:rPr>
                          <m:t>(</m:t>
                        </m:r>
                        <m:sSub>
                          <m:sSubPr>
                            <m:ctrlPr>
                              <a:rPr lang="en-US" altLang="ko-KR" sz="2400" b="0" i="1" smtClean="0">
                                <a:latin typeface="Cambria Math" panose="02040503050406030204" pitchFamily="18" charset="0"/>
                              </a:rPr>
                            </m:ctrlPr>
                          </m:sSubPr>
                          <m:e>
                            <m:sSub>
                              <m:sSubPr>
                                <m:ctrlPr>
                                  <a:rPr lang="en-US" altLang="ko-KR" sz="2400" b="0" i="1" smtClean="0">
                                    <a:latin typeface="Cambria Math" panose="02040503050406030204" pitchFamily="18" charset="0"/>
                                  </a:rPr>
                                </m:ctrlPr>
                              </m:sSubPr>
                              <m:e>
                                <m:acc>
                                  <m:accPr>
                                    <m:chr m:val="̂"/>
                                    <m:ctrlPr>
                                      <a:rPr lang="en-US" altLang="ko-KR" sz="2400" b="0" i="1" smtClean="0">
                                        <a:latin typeface="Cambria Math" panose="02040503050406030204" pitchFamily="18" charset="0"/>
                                      </a:rPr>
                                    </m:ctrlPr>
                                  </m:accPr>
                                  <m:e>
                                    <m:r>
                                      <a:rPr lang="en-US" altLang="ko-KR" sz="2400" b="0" i="1" smtClean="0">
                                        <a:latin typeface="Cambria Math" panose="02040503050406030204" pitchFamily="18" charset="0"/>
                                      </a:rPr>
                                      <m:t>𝑝</m:t>
                                    </m:r>
                                  </m:e>
                                </m:acc>
                              </m:e>
                              <m:sub>
                                <m:r>
                                  <a:rPr lang="en-US" altLang="ko-KR" sz="2400" b="0" i="1" smtClean="0">
                                    <a:latin typeface="Cambria Math" panose="02040503050406030204" pitchFamily="18" charset="0"/>
                                  </a:rPr>
                                  <m:t>2</m:t>
                                </m:r>
                              </m:sub>
                            </m:sSub>
                            <m:d>
                              <m:dPr>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m:t>
                                </m:r>
                              </m:e>
                              <m:e>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𝑣</m:t>
                                    </m:r>
                                  </m:e>
                                  <m:sub>
                                    <m:r>
                                      <a:rPr lang="en-US" altLang="ko-KR" sz="2400" b="0" i="1" smtClean="0">
                                        <a:latin typeface="Cambria Math" panose="02040503050406030204" pitchFamily="18" charset="0"/>
                                      </a:rPr>
                                      <m:t>𝑖</m:t>
                                    </m:r>
                                  </m:sub>
                                </m:sSub>
                              </m:e>
                            </m:d>
                            <m:r>
                              <a:rPr lang="en-US" altLang="ko-KR" sz="2400" b="0" i="1" smtClean="0">
                                <a:latin typeface="Cambria Math" panose="02040503050406030204" pitchFamily="18" charset="0"/>
                              </a:rPr>
                              <m:t>, </m:t>
                            </m:r>
                            <m:r>
                              <a:rPr lang="en-US" altLang="ko-KR" sz="2400" b="0" i="1" smtClean="0">
                                <a:latin typeface="Cambria Math" panose="02040503050406030204" pitchFamily="18" charset="0"/>
                              </a:rPr>
                              <m:t>𝑝</m:t>
                            </m:r>
                          </m:e>
                          <m:sub>
                            <m:r>
                              <a:rPr lang="en-US" altLang="ko-KR" sz="2400" b="0" i="1" smtClean="0">
                                <a:latin typeface="Cambria Math" panose="02040503050406030204" pitchFamily="18" charset="0"/>
                              </a:rPr>
                              <m:t>2</m:t>
                            </m:r>
                          </m:sub>
                        </m:sSub>
                        <m:d>
                          <m:dPr>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m:t>
                            </m:r>
                          </m:e>
                          <m:e>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𝑣</m:t>
                                </m:r>
                              </m:e>
                              <m:sub>
                                <m:r>
                                  <a:rPr lang="en-US" altLang="ko-KR" sz="2400" b="0" i="1" smtClean="0">
                                    <a:latin typeface="Cambria Math" panose="02040503050406030204" pitchFamily="18" charset="0"/>
                                  </a:rPr>
                                  <m:t>𝑖</m:t>
                                </m:r>
                              </m:sub>
                            </m:sSub>
                          </m:e>
                        </m:d>
                        <m:r>
                          <a:rPr lang="en-US" altLang="ko-KR" sz="2400" b="0" i="1" smtClean="0">
                            <a:latin typeface="Cambria Math" panose="02040503050406030204" pitchFamily="18" charset="0"/>
                          </a:rPr>
                          <m:t>)</m:t>
                        </m:r>
                      </m:e>
                    </m:nary>
                    <m:r>
                      <a:rPr lang="en-US" altLang="ko-KR" sz="2400" b="0" i="1" smtClean="0">
                        <a:latin typeface="Cambria Math" panose="02040503050406030204" pitchFamily="18" charset="0"/>
                        <a:ea typeface="Cambria Math" panose="02040503050406030204" pitchFamily="18" charset="0"/>
                      </a:rPr>
                      <m:t>∝</m:t>
                    </m:r>
                    <m:r>
                      <a:rPr lang="en-US" altLang="ko-KR" sz="2400" b="0" i="1" smtClean="0">
                        <a:latin typeface="Cambria Math" panose="02040503050406030204" pitchFamily="18" charset="0"/>
                      </a:rPr>
                      <m:t>−</m:t>
                    </m:r>
                    <m:nary>
                      <m:naryPr>
                        <m:chr m:val="∑"/>
                        <m:supHide m:val="on"/>
                        <m:ctrlPr>
                          <a:rPr lang="en-US" altLang="ko-KR" sz="2400" b="0" i="1" smtClean="0">
                            <a:latin typeface="Cambria Math" panose="02040503050406030204" pitchFamily="18" charset="0"/>
                          </a:rPr>
                        </m:ctrlPr>
                      </m:naryPr>
                      <m:sub>
                        <m:d>
                          <m:dPr>
                            <m:ctrlPr>
                              <a:rPr lang="en-US" altLang="ko-KR" sz="2400" b="0" i="1" smtClean="0">
                                <a:latin typeface="Cambria Math" panose="02040503050406030204" pitchFamily="18" charset="0"/>
                              </a:rPr>
                            </m:ctrlPr>
                          </m:dPr>
                          <m:e>
                            <m:r>
                              <m:rPr>
                                <m:brk m:alnAt="7"/>
                              </m:rPr>
                              <a:rPr lang="en-US" altLang="ko-KR" sz="2400" b="0" i="1" smtClean="0">
                                <a:latin typeface="Cambria Math" panose="02040503050406030204" pitchFamily="18" charset="0"/>
                              </a:rPr>
                              <m:t>𝑖</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𝑗</m:t>
                            </m:r>
                          </m:e>
                        </m:d>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𝐸</m:t>
                        </m:r>
                      </m:sub>
                      <m:sup/>
                      <m:e>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𝑤</m:t>
                            </m:r>
                          </m:e>
                          <m:sub>
                            <m:r>
                              <a:rPr lang="en-US" altLang="ko-KR" sz="2400" b="0" i="1" smtClean="0">
                                <a:latin typeface="Cambria Math" panose="02040503050406030204" pitchFamily="18" charset="0"/>
                              </a:rPr>
                              <m:t>𝑖𝑗</m:t>
                            </m:r>
                          </m:sub>
                        </m:sSub>
                        <m:func>
                          <m:funcPr>
                            <m:ctrlPr>
                              <a:rPr lang="en-US" altLang="ko-KR" sz="2400" b="0" i="1" smtClean="0">
                                <a:latin typeface="Cambria Math" panose="02040503050406030204" pitchFamily="18" charset="0"/>
                              </a:rPr>
                            </m:ctrlPr>
                          </m:funcPr>
                          <m:fName>
                            <m:r>
                              <m:rPr>
                                <m:sty m:val="p"/>
                              </m:rPr>
                              <a:rPr lang="en-US" altLang="ko-KR" sz="2400" b="0" i="0" smtClean="0">
                                <a:latin typeface="Cambria Math" panose="02040503050406030204" pitchFamily="18" charset="0"/>
                              </a:rPr>
                              <m:t>log</m:t>
                            </m:r>
                          </m:fName>
                          <m:e>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𝑝</m:t>
                                </m:r>
                              </m:e>
                              <m:sub>
                                <m:r>
                                  <a:rPr lang="en-US" altLang="ko-KR" sz="2400" b="0" i="1" smtClean="0">
                                    <a:latin typeface="Cambria Math" panose="02040503050406030204" pitchFamily="18" charset="0"/>
                                  </a:rPr>
                                  <m:t>2</m:t>
                                </m:r>
                              </m:sub>
                            </m:sSub>
                            <m:r>
                              <a:rPr lang="en-US" altLang="ko-KR" sz="2400" b="0" i="1" smtClean="0">
                                <a:latin typeface="Cambria Math" panose="02040503050406030204" pitchFamily="18" charset="0"/>
                              </a:rPr>
                              <m:t>(</m:t>
                            </m:r>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𝑣</m:t>
                                </m:r>
                              </m:e>
                              <m:sub>
                                <m:r>
                                  <a:rPr lang="en-US" altLang="ko-KR" sz="2400" b="0" i="1" smtClean="0">
                                    <a:latin typeface="Cambria Math" panose="02040503050406030204" pitchFamily="18" charset="0"/>
                                  </a:rPr>
                                  <m:t>𝑗</m:t>
                                </m:r>
                              </m:sub>
                            </m:sSub>
                            <m:r>
                              <a:rPr lang="en-US" altLang="ko-KR" sz="2400" b="0" i="1" smtClean="0">
                                <a:latin typeface="Cambria Math" panose="02040503050406030204" pitchFamily="18" charset="0"/>
                              </a:rPr>
                              <m:t>|</m:t>
                            </m:r>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𝑣</m:t>
                                </m:r>
                              </m:e>
                              <m:sub>
                                <m:r>
                                  <a:rPr lang="en-US" altLang="ko-KR" sz="2400" b="0" i="1" smtClean="0">
                                    <a:latin typeface="Cambria Math" panose="02040503050406030204" pitchFamily="18" charset="0"/>
                                  </a:rPr>
                                  <m:t>𝑖</m:t>
                                </m:r>
                              </m:sub>
                            </m:sSub>
                            <m:r>
                              <a:rPr lang="en-US" altLang="ko-KR" sz="2400" b="0" i="1" smtClean="0">
                                <a:latin typeface="Cambria Math" panose="02040503050406030204" pitchFamily="18" charset="0"/>
                              </a:rPr>
                              <m:t>)</m:t>
                            </m:r>
                          </m:e>
                        </m:func>
                      </m:e>
                    </m:nary>
                  </m:oMath>
                </a14:m>
                <a:endParaRPr lang="en-US" altLang="ko-KR" sz="2400" dirty="0"/>
              </a:p>
              <a:p>
                <a:pPr/>
                <a:endParaRPr lang="en-US" altLang="ko-KR" sz="2400" dirty="0"/>
              </a:p>
              <a:p>
                <a:endParaRPr lang="ko-KR" altLang="en-US" sz="2400" dirty="0"/>
              </a:p>
            </p:txBody>
          </p:sp>
        </mc:Choice>
        <mc:Fallback>
          <p:sp>
            <p:nvSpPr>
              <p:cNvPr id="3" name="내용 개체 틀 2"/>
              <p:cNvSpPr>
                <a:spLocks noGrp="1" noRot="1" noChangeAspect="1" noMove="1" noResize="1" noEditPoints="1" noAdjustHandles="1" noChangeArrowheads="1" noChangeShapeType="1" noTextEdit="1"/>
              </p:cNvSpPr>
              <p:nvPr>
                <p:ph idx="1"/>
              </p:nvPr>
            </p:nvSpPr>
            <p:spPr>
              <a:blipFill>
                <a:blip r:embed="rId2"/>
                <a:stretch>
                  <a:fillRect l="-812" t="-1961" b="-1821"/>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1570236" y="2983175"/>
                <a:ext cx="3445256" cy="71756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 </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𝑢</m:t>
                                      </m:r>
                                    </m:e>
                                  </m:acc>
                                </m:e>
                                <m:sub>
                                  <m:r>
                                    <a:rPr lang="en-US" b="0" i="1" smtClean="0">
                                      <a:latin typeface="Cambria Math" panose="02040503050406030204" pitchFamily="18" charset="0"/>
                                    </a:rPr>
                                    <m:t>𝑗</m:t>
                                  </m:r>
                                </m:sub>
                                <m:sup>
                                  <m:r>
                                    <a:rPr lang="en-US" b="0" i="1" smtClean="0">
                                      <a:latin typeface="Cambria Math" panose="02040503050406030204" pitchFamily="18" charset="0"/>
                                    </a:rPr>
                                    <m:t>′</m:t>
                                  </m:r>
                                  <m:r>
                                    <a:rPr lang="en-US" b="0" i="1" smtClean="0">
                                      <a:latin typeface="Cambria Math" panose="02040503050406030204" pitchFamily="18" charset="0"/>
                                    </a:rPr>
                                    <m:t>𝑇</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𝑢</m:t>
                                      </m:r>
                                    </m:e>
                                  </m:acc>
                                </m:e>
                                <m:sub>
                                  <m:r>
                                    <a:rPr lang="en-US" b="0" i="1" smtClean="0">
                                      <a:latin typeface="Cambria Math" panose="02040503050406030204" pitchFamily="18" charset="0"/>
                                    </a:rPr>
                                    <m:t>𝑖</m:t>
                                  </m:r>
                                </m:sub>
                              </m:sSub>
                              <m:r>
                                <a:rPr lang="en-US" b="0" i="1" smtClean="0">
                                  <a:latin typeface="Cambria Math" panose="02040503050406030204" pitchFamily="18" charset="0"/>
                                </a:rPr>
                                <m:t>)</m:t>
                              </m:r>
                            </m:e>
                          </m:func>
                        </m:num>
                        <m:den>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sup>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sSubSup>
                                    <m:sSubSupPr>
                                      <m:ctrlPr>
                                        <a:rPr lang="en-US" i="1">
                                          <a:latin typeface="Cambria Math" panose="02040503050406030204" pitchFamily="18" charset="0"/>
                                        </a:rPr>
                                      </m:ctrlPr>
                                    </m:sSubSupPr>
                                    <m:e>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b="0" i="1" smtClean="0">
                                          <a:latin typeface="Cambria Math" panose="02040503050406030204" pitchFamily="18" charset="0"/>
                                        </a:rPr>
                                        <m:t>𝑘</m:t>
                                      </m:r>
                                    </m:sub>
                                    <m:sup>
                                      <m:r>
                                        <a:rPr lang="en-US" i="1">
                                          <a:latin typeface="Cambria Math" panose="02040503050406030204" pitchFamily="18" charset="0"/>
                                        </a:rPr>
                                        <m:t>′</m:t>
                                      </m:r>
                                      <m:r>
                                        <a:rPr lang="en-US" i="1">
                                          <a:latin typeface="Cambria Math" panose="02040503050406030204" pitchFamily="18" charset="0"/>
                                        </a:rPr>
                                        <m:t>𝑇</m:t>
                                      </m:r>
                                    </m:sup>
                                  </m:sSubSup>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𝑖</m:t>
                                      </m:r>
                                    </m:sub>
                                  </m:sSub>
                                  <m:r>
                                    <a:rPr lang="en-US" b="0" i="1" smtClean="0">
                                      <a:latin typeface="Cambria Math" panose="02040503050406030204" pitchFamily="18" charset="0"/>
                                    </a:rPr>
                                    <m:t>)</m:t>
                                  </m:r>
                                </m:e>
                              </m:func>
                            </m:e>
                          </m:nary>
                        </m:den>
                      </m:f>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1570236" y="2983175"/>
                <a:ext cx="3445256" cy="717569"/>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1570235" y="3879688"/>
                <a:ext cx="2484687" cy="54220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 </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𝑖𝑗</m:t>
                              </m:r>
                            </m:sub>
                          </m:sSub>
                        </m:num>
                        <m:den>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𝑉</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𝑖𝑘</m:t>
                                  </m:r>
                                </m:sub>
                              </m:sSub>
                            </m:e>
                          </m:nary>
                        </m:den>
                      </m:f>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1570235" y="3879688"/>
                <a:ext cx="2484687" cy="542200"/>
              </a:xfrm>
              <a:prstGeom prst="rect">
                <a:avLst/>
              </a:prstGeom>
              <a:blipFill>
                <a:blip r:embed="rId4"/>
                <a:stretch>
                  <a:fillRect b="-1124"/>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22" name="Line Callout 1 11"/>
              <p:cNvSpPr/>
              <p:nvPr/>
            </p:nvSpPr>
            <p:spPr>
              <a:xfrm>
                <a:off x="5636753" y="2952332"/>
                <a:ext cx="5593741" cy="779254"/>
              </a:xfrm>
              <a:prstGeom prst="borderCallout1">
                <a:avLst>
                  <a:gd name="adj1" fmla="val 35489"/>
                  <a:gd name="adj2" fmla="val -1075"/>
                  <a:gd name="adj3" fmla="val 57531"/>
                  <a:gd name="adj4" fmla="val -214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1" dirty="0" smtClean="0">
                  <a:solidFill>
                    <a:srgbClr val="0000FF"/>
                  </a:solidFill>
                  <a:latin typeface="Cambria Math" panose="02040503050406030204" pitchFamily="18" charset="0"/>
                </a:endParaRPr>
              </a:p>
              <a:p>
                <a:pPr algn="ctr"/>
                <a14:m>
                  <m:oMath xmlns:m="http://schemas.openxmlformats.org/officeDocument/2006/math">
                    <m:sSub>
                      <m:sSubPr>
                        <m:ctrlPr>
                          <a:rPr lang="en-US" b="0" i="1" smtClean="0">
                            <a:solidFill>
                              <a:srgbClr val="0000FF"/>
                            </a:solidFill>
                            <a:latin typeface="Cambria Math" panose="02040503050406030204" pitchFamily="18" charset="0"/>
                          </a:rPr>
                        </m:ctrlPr>
                      </m:sSubPr>
                      <m:e>
                        <m:acc>
                          <m:accPr>
                            <m:chr m:val="⃗"/>
                            <m:ctrlPr>
                              <a:rPr lang="en-US" b="0" i="1" smtClean="0">
                                <a:solidFill>
                                  <a:srgbClr val="0000FF"/>
                                </a:solidFill>
                                <a:latin typeface="Cambria Math" panose="02040503050406030204" pitchFamily="18" charset="0"/>
                              </a:rPr>
                            </m:ctrlPr>
                          </m:accPr>
                          <m:e>
                            <m:r>
                              <a:rPr lang="en-US" b="0" i="1" smtClean="0">
                                <a:solidFill>
                                  <a:srgbClr val="0000FF"/>
                                </a:solidFill>
                                <a:latin typeface="Cambria Math" panose="02040503050406030204" pitchFamily="18" charset="0"/>
                              </a:rPr>
                              <m:t>𝑢</m:t>
                            </m:r>
                          </m:e>
                        </m:acc>
                      </m:e>
                      <m:sub>
                        <m:r>
                          <a:rPr lang="en-US" b="0" i="1" smtClean="0">
                            <a:solidFill>
                              <a:srgbClr val="0000FF"/>
                            </a:solidFill>
                            <a:latin typeface="Cambria Math" panose="02040503050406030204" pitchFamily="18" charset="0"/>
                          </a:rPr>
                          <m:t>𝑖</m:t>
                        </m:r>
                      </m:sub>
                    </m:sSub>
                    <m:r>
                      <a:rPr lang="en-US" b="0" i="1" smtClean="0">
                        <a:solidFill>
                          <a:srgbClr val="0000FF"/>
                        </a:solidFill>
                        <a:latin typeface="Cambria Math" panose="02040503050406030204" pitchFamily="18" charset="0"/>
                      </a:rPr>
                      <m:t>: </m:t>
                    </m:r>
                  </m:oMath>
                </a14:m>
                <a:r>
                  <a:rPr lang="en-US" dirty="0" smtClean="0">
                    <a:solidFill>
                      <a:srgbClr val="0000FF"/>
                    </a:solidFill>
                  </a:rPr>
                  <a:t>Embedding  </a:t>
                </a:r>
                <a:r>
                  <a:rPr lang="en-US" dirty="0">
                    <a:solidFill>
                      <a:srgbClr val="0000FF"/>
                    </a:solidFill>
                  </a:rPr>
                  <a:t>of vertex </a:t>
                </a:r>
                <a:r>
                  <a:rPr lang="en-US" i="1" dirty="0" err="1" smtClean="0">
                    <a:solidFill>
                      <a:srgbClr val="0000FF"/>
                    </a:solidFill>
                  </a:rPr>
                  <a:t>i</a:t>
                </a:r>
                <a:r>
                  <a:rPr lang="en-US" dirty="0" smtClean="0">
                    <a:solidFill>
                      <a:srgbClr val="0000FF"/>
                    </a:solidFill>
                  </a:rPr>
                  <a:t> when </a:t>
                </a:r>
                <a:r>
                  <a:rPr lang="en-US" i="1" dirty="0" err="1" smtClean="0">
                    <a:solidFill>
                      <a:srgbClr val="0000FF"/>
                    </a:solidFill>
                  </a:rPr>
                  <a:t>i</a:t>
                </a:r>
                <a:r>
                  <a:rPr lang="en-US" dirty="0" smtClean="0">
                    <a:solidFill>
                      <a:srgbClr val="0000FF"/>
                    </a:solidFill>
                  </a:rPr>
                  <a:t> is a source node;</a:t>
                </a:r>
              </a:p>
              <a:p>
                <a:pPr algn="ctr"/>
                <a14:m>
                  <m:oMath xmlns:m="http://schemas.openxmlformats.org/officeDocument/2006/math">
                    <m:sSubSup>
                      <m:sSubSupPr>
                        <m:ctrlPr>
                          <a:rPr lang="en-US" b="0" i="1" smtClean="0">
                            <a:solidFill>
                              <a:srgbClr val="0000FF"/>
                            </a:solidFill>
                            <a:latin typeface="Cambria Math" panose="02040503050406030204" pitchFamily="18" charset="0"/>
                          </a:rPr>
                        </m:ctrlPr>
                      </m:sSubSupPr>
                      <m:e>
                        <m:acc>
                          <m:accPr>
                            <m:chr m:val="⃗"/>
                            <m:ctrlPr>
                              <a:rPr lang="en-US" i="1">
                                <a:solidFill>
                                  <a:srgbClr val="0000FF"/>
                                </a:solidFill>
                                <a:latin typeface="Cambria Math" panose="02040503050406030204" pitchFamily="18" charset="0"/>
                              </a:rPr>
                            </m:ctrlPr>
                          </m:accPr>
                          <m:e>
                            <m:r>
                              <a:rPr lang="en-US" i="1">
                                <a:solidFill>
                                  <a:srgbClr val="0000FF"/>
                                </a:solidFill>
                                <a:latin typeface="Cambria Math" panose="02040503050406030204" pitchFamily="18" charset="0"/>
                              </a:rPr>
                              <m:t>𝑢</m:t>
                            </m:r>
                          </m:e>
                        </m:acc>
                      </m:e>
                      <m:sub>
                        <m:r>
                          <a:rPr lang="en-US" i="1">
                            <a:solidFill>
                              <a:srgbClr val="0000FF"/>
                            </a:solidFill>
                            <a:latin typeface="Cambria Math" panose="02040503050406030204" pitchFamily="18" charset="0"/>
                          </a:rPr>
                          <m:t>𝑖</m:t>
                        </m:r>
                      </m:sub>
                      <m:sup>
                        <m:r>
                          <a:rPr lang="en-US" b="0" i="1" smtClean="0">
                            <a:solidFill>
                              <a:srgbClr val="0000FF"/>
                            </a:solidFill>
                            <a:latin typeface="Cambria Math" panose="02040503050406030204" pitchFamily="18" charset="0"/>
                          </a:rPr>
                          <m:t>′</m:t>
                        </m:r>
                      </m:sup>
                    </m:sSubSup>
                    <m:r>
                      <a:rPr lang="en-US" i="1">
                        <a:solidFill>
                          <a:srgbClr val="0000FF"/>
                        </a:solidFill>
                        <a:latin typeface="Cambria Math" panose="02040503050406030204" pitchFamily="18" charset="0"/>
                      </a:rPr>
                      <m:t>: </m:t>
                    </m:r>
                  </m:oMath>
                </a14:m>
                <a:r>
                  <a:rPr lang="en-US" dirty="0">
                    <a:solidFill>
                      <a:srgbClr val="0000FF"/>
                    </a:solidFill>
                  </a:rPr>
                  <a:t>Embedding  of vertex </a:t>
                </a:r>
                <a:r>
                  <a:rPr lang="en-US" i="1" dirty="0" err="1">
                    <a:solidFill>
                      <a:srgbClr val="0000FF"/>
                    </a:solidFill>
                  </a:rPr>
                  <a:t>i</a:t>
                </a:r>
                <a:r>
                  <a:rPr lang="en-US" dirty="0">
                    <a:solidFill>
                      <a:srgbClr val="0000FF"/>
                    </a:solidFill>
                  </a:rPr>
                  <a:t> when </a:t>
                </a:r>
                <a:r>
                  <a:rPr lang="en-US" i="1" dirty="0" err="1">
                    <a:solidFill>
                      <a:srgbClr val="0000FF"/>
                    </a:solidFill>
                  </a:rPr>
                  <a:t>i</a:t>
                </a:r>
                <a:r>
                  <a:rPr lang="en-US" dirty="0">
                    <a:solidFill>
                      <a:srgbClr val="0000FF"/>
                    </a:solidFill>
                  </a:rPr>
                  <a:t> is </a:t>
                </a:r>
                <a:r>
                  <a:rPr lang="en-US" dirty="0" smtClean="0">
                    <a:solidFill>
                      <a:srgbClr val="0000FF"/>
                    </a:solidFill>
                  </a:rPr>
                  <a:t>a target node. </a:t>
                </a:r>
                <a:endParaRPr lang="en-US" dirty="0">
                  <a:solidFill>
                    <a:srgbClr val="0000FF"/>
                  </a:solidFill>
                </a:endParaRPr>
              </a:p>
              <a:p>
                <a:pPr algn="ctr"/>
                <a:endParaRPr lang="en-US" dirty="0">
                  <a:solidFill>
                    <a:srgbClr val="00B050"/>
                  </a:solidFill>
                </a:endParaRPr>
              </a:p>
            </p:txBody>
          </p:sp>
        </mc:Choice>
        <mc:Fallback>
          <p:sp>
            <p:nvSpPr>
              <p:cNvPr id="22" name="Line Callout 1 11"/>
              <p:cNvSpPr>
                <a:spLocks noRot="1" noChangeAspect="1" noMove="1" noResize="1" noEditPoints="1" noAdjustHandles="1" noChangeArrowheads="1" noChangeShapeType="1" noTextEdit="1"/>
              </p:cNvSpPr>
              <p:nvPr/>
            </p:nvSpPr>
            <p:spPr>
              <a:xfrm>
                <a:off x="5636753" y="2952332"/>
                <a:ext cx="5593741" cy="779254"/>
              </a:xfrm>
              <a:prstGeom prst="borderCallout1">
                <a:avLst>
                  <a:gd name="adj1" fmla="val 35489"/>
                  <a:gd name="adj2" fmla="val -1075"/>
                  <a:gd name="adj3" fmla="val 57531"/>
                  <a:gd name="adj4" fmla="val -21499"/>
                </a:avLst>
              </a:prstGeom>
              <a:blipFill>
                <a:blip r:embed="rId5"/>
                <a:stretch>
                  <a:fillRect r="-806" b="-2308"/>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23" name="Line Callout 1 10"/>
              <p:cNvSpPr/>
              <p:nvPr/>
            </p:nvSpPr>
            <p:spPr>
              <a:xfrm>
                <a:off x="4629944" y="5437713"/>
                <a:ext cx="5544834" cy="652315"/>
              </a:xfrm>
              <a:prstGeom prst="borderCallout1">
                <a:avLst>
                  <a:gd name="adj1" fmla="val 34094"/>
                  <a:gd name="adj2" fmla="val -5427"/>
                  <a:gd name="adj3" fmla="val -22304"/>
                  <a:gd name="adj4" fmla="val -936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US" i="1" smtClean="0">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rPr>
                          <m:t>𝜆</m:t>
                        </m:r>
                      </m:e>
                      <m:sub>
                        <m:r>
                          <a:rPr lang="en-US" i="1">
                            <a:solidFill>
                              <a:srgbClr val="0000FF"/>
                            </a:solidFill>
                            <a:latin typeface="Cambria Math" panose="02040503050406030204" pitchFamily="18" charset="0"/>
                          </a:rPr>
                          <m:t>𝑖</m:t>
                        </m:r>
                      </m:sub>
                    </m:sSub>
                  </m:oMath>
                </a14:m>
                <a:r>
                  <a:rPr lang="en-US" dirty="0" smtClean="0">
                    <a:solidFill>
                      <a:srgbClr val="0000FF"/>
                    </a:solidFill>
                  </a:rPr>
                  <a:t>:  Prestige </a:t>
                </a:r>
                <a:r>
                  <a:rPr lang="en-US" dirty="0">
                    <a:solidFill>
                      <a:srgbClr val="0000FF"/>
                    </a:solidFill>
                  </a:rPr>
                  <a:t>of vertex in the </a:t>
                </a:r>
                <a:r>
                  <a:rPr lang="en-US" dirty="0" smtClean="0">
                    <a:solidFill>
                      <a:srgbClr val="0000FF"/>
                    </a:solidFill>
                  </a:rPr>
                  <a:t>network </a:t>
                </a:r>
                <a14:m>
                  <m:oMath xmlns:m="http://schemas.openxmlformats.org/officeDocument/2006/math">
                    <m:sSub>
                      <m:sSubPr>
                        <m:ctrlPr>
                          <a:rPr lang="en-US"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rPr>
                          <m:t>𝜆</m:t>
                        </m:r>
                      </m:e>
                      <m:sub>
                        <m:r>
                          <a:rPr lang="en-US" i="1">
                            <a:solidFill>
                              <a:srgbClr val="0000FF"/>
                            </a:solidFill>
                            <a:latin typeface="Cambria Math" panose="02040503050406030204" pitchFamily="18" charset="0"/>
                          </a:rPr>
                          <m:t>𝑖</m:t>
                        </m:r>
                      </m:sub>
                    </m:sSub>
                    <m:r>
                      <a:rPr lang="en-US" b="0" i="1" smtClean="0">
                        <a:solidFill>
                          <a:srgbClr val="0000FF"/>
                        </a:solidFill>
                        <a:latin typeface="Cambria Math" panose="02040503050406030204" pitchFamily="18" charset="0"/>
                      </a:rPr>
                      <m:t>=</m:t>
                    </m:r>
                    <m:nary>
                      <m:naryPr>
                        <m:chr m:val="∑"/>
                        <m:supHide m:val="on"/>
                        <m:ctrlPr>
                          <a:rPr lang="en-US" b="0" i="1" smtClean="0">
                            <a:solidFill>
                              <a:srgbClr val="0000FF"/>
                            </a:solidFill>
                            <a:latin typeface="Cambria Math" panose="02040503050406030204" pitchFamily="18" charset="0"/>
                          </a:rPr>
                        </m:ctrlPr>
                      </m:naryPr>
                      <m:sub>
                        <m:r>
                          <a:rPr lang="en-US" b="0" i="1" smtClean="0">
                            <a:solidFill>
                              <a:srgbClr val="0000FF"/>
                            </a:solidFill>
                            <a:latin typeface="Cambria Math" panose="02040503050406030204" pitchFamily="18" charset="0"/>
                          </a:rPr>
                          <m:t>𝑗</m:t>
                        </m:r>
                      </m:sub>
                      <m:sup/>
                      <m:e>
                        <m:sSub>
                          <m:sSubPr>
                            <m:ctrlPr>
                              <a:rPr lang="en-US" b="0" i="1" smtClean="0">
                                <a:solidFill>
                                  <a:srgbClr val="0000FF"/>
                                </a:solidFill>
                                <a:latin typeface="Cambria Math" panose="02040503050406030204" pitchFamily="18" charset="0"/>
                              </a:rPr>
                            </m:ctrlPr>
                          </m:sSubPr>
                          <m:e>
                            <m:r>
                              <a:rPr lang="en-US" b="0" i="1" smtClean="0">
                                <a:solidFill>
                                  <a:srgbClr val="0000FF"/>
                                </a:solidFill>
                                <a:latin typeface="Cambria Math" panose="02040503050406030204" pitchFamily="18" charset="0"/>
                              </a:rPr>
                              <m:t>𝑤</m:t>
                            </m:r>
                          </m:e>
                          <m:sub>
                            <m:r>
                              <a:rPr lang="en-US" b="0" i="1" smtClean="0">
                                <a:solidFill>
                                  <a:srgbClr val="0000FF"/>
                                </a:solidFill>
                                <a:latin typeface="Cambria Math" panose="02040503050406030204" pitchFamily="18" charset="0"/>
                              </a:rPr>
                              <m:t>𝑖𝑗</m:t>
                            </m:r>
                          </m:sub>
                        </m:sSub>
                      </m:e>
                    </m:nary>
                  </m:oMath>
                </a14:m>
                <a:endParaRPr lang="en-US" dirty="0">
                  <a:solidFill>
                    <a:srgbClr val="0070C0"/>
                  </a:solidFill>
                </a:endParaRPr>
              </a:p>
            </p:txBody>
          </p:sp>
        </mc:Choice>
        <mc:Fallback>
          <p:sp>
            <p:nvSpPr>
              <p:cNvPr id="23" name="Line Callout 1 10"/>
              <p:cNvSpPr>
                <a:spLocks noRot="1" noChangeAspect="1" noMove="1" noResize="1" noEditPoints="1" noAdjustHandles="1" noChangeArrowheads="1" noChangeShapeType="1" noTextEdit="1"/>
              </p:cNvSpPr>
              <p:nvPr/>
            </p:nvSpPr>
            <p:spPr>
              <a:xfrm>
                <a:off x="4629944" y="5437713"/>
                <a:ext cx="5544834" cy="652315"/>
              </a:xfrm>
              <a:prstGeom prst="borderCallout1">
                <a:avLst>
                  <a:gd name="adj1" fmla="val 34094"/>
                  <a:gd name="adj2" fmla="val -5427"/>
                  <a:gd name="adj3" fmla="val -22304"/>
                  <a:gd name="adj4" fmla="val -9363"/>
                </a:avLst>
              </a:prstGeom>
              <a:blipFill>
                <a:blip r:embed="rId6"/>
                <a:stretch>
                  <a:fillRect t="-19549" r="-2608" b="-65414"/>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40960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Model Description – Both proximity</a:t>
            </a:r>
            <a:endParaRPr lang="ko-KR" altLang="en-US" dirty="0"/>
          </a:p>
        </p:txBody>
      </p:sp>
      <mc:AlternateContent xmlns:mc="http://schemas.openxmlformats.org/markup-compatibility/2006">
        <mc:Choice xmlns:a14="http://schemas.microsoft.com/office/drawing/2010/main" Requires="a14">
          <p:sp>
            <p:nvSpPr>
              <p:cNvPr id="3" name="내용 개체 틀 2"/>
              <p:cNvSpPr>
                <a:spLocks noGrp="1"/>
              </p:cNvSpPr>
              <p:nvPr>
                <p:ph idx="1"/>
              </p:nvPr>
            </p:nvSpPr>
            <p:spPr/>
            <p:txBody>
              <a:bodyPr>
                <a:normAutofit/>
              </a:bodyPr>
              <a:lstStyle/>
              <a:p>
                <a:r>
                  <a:rPr lang="en-US" altLang="ko-KR" sz="2400" dirty="0" smtClean="0"/>
                  <a:t>It’s a just two-step model</a:t>
                </a:r>
                <a:endParaRPr lang="en-US" altLang="ko-KR" sz="2400" dirty="0" smtClean="0"/>
              </a:p>
              <a:p>
                <a:r>
                  <a:rPr lang="en-US" altLang="ko-KR" sz="2400" dirty="0" smtClean="0"/>
                  <a:t>This model just c</a:t>
                </a:r>
                <a:r>
                  <a:rPr lang="en-US" altLang="ko-KR" sz="2400" dirty="0" smtClean="0"/>
                  <a:t>oncatenate the </a:t>
                </a:r>
                <a:r>
                  <a:rPr lang="en-US" altLang="ko-KR" sz="2400" dirty="0" err="1" smtClean="0"/>
                  <a:t>embeddings</a:t>
                </a:r>
                <a:r>
                  <a:rPr lang="en-US" altLang="ko-KR" sz="2400" dirty="0" smtClean="0"/>
                  <a:t> individually learned by the two proximity </a:t>
                </a:r>
              </a:p>
              <a:p>
                <a:r>
                  <a:rPr lang="en-US" altLang="ko-KR" sz="2400" dirty="0" smtClean="0"/>
                  <a:t>A more principled way to combine the two proximity is to jointly train the objective function </a:t>
                </a:r>
                <a14:m>
                  <m:oMath xmlns:m="http://schemas.openxmlformats.org/officeDocument/2006/math">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𝑂</m:t>
                        </m:r>
                      </m:e>
                      <m:sub>
                        <m:r>
                          <a:rPr lang="en-US" altLang="ko-KR" sz="2400" b="0" i="1" smtClean="0">
                            <a:latin typeface="Cambria Math" panose="02040503050406030204" pitchFamily="18" charset="0"/>
                          </a:rPr>
                          <m:t>1</m:t>
                        </m:r>
                      </m:sub>
                    </m:sSub>
                  </m:oMath>
                </a14:m>
                <a:r>
                  <a:rPr lang="en-US" altLang="ko-KR" sz="2400" dirty="0" smtClean="0"/>
                  <a:t> and </a:t>
                </a:r>
                <a14:m>
                  <m:oMath xmlns:m="http://schemas.openxmlformats.org/officeDocument/2006/math">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𝑂</m:t>
                        </m:r>
                      </m:e>
                      <m:sub>
                        <m:r>
                          <a:rPr lang="en-US" altLang="ko-KR" sz="2400" b="0" i="1" smtClean="0">
                            <a:latin typeface="Cambria Math" panose="02040503050406030204" pitchFamily="18" charset="0"/>
                          </a:rPr>
                          <m:t>2</m:t>
                        </m:r>
                      </m:sub>
                    </m:sSub>
                  </m:oMath>
                </a14:m>
                <a:r>
                  <a:rPr lang="en-US" altLang="ko-KR" sz="2400" dirty="0" smtClean="0"/>
                  <a:t>, they leave this for future works</a:t>
                </a:r>
                <a:endParaRPr lang="ko-KR" altLang="en-US" sz="2400" dirty="0"/>
              </a:p>
            </p:txBody>
          </p:sp>
        </mc:Choice>
        <mc:Fallback>
          <p:sp>
            <p:nvSpPr>
              <p:cNvPr id="3" name="내용 개체 틀 2"/>
              <p:cNvSpPr>
                <a:spLocks noGrp="1" noRot="1" noChangeAspect="1" noMove="1" noResize="1" noEditPoints="1" noAdjustHandles="1" noChangeArrowheads="1" noChangeShapeType="1" noTextEdit="1"/>
              </p:cNvSpPr>
              <p:nvPr>
                <p:ph idx="1"/>
              </p:nvPr>
            </p:nvSpPr>
            <p:spPr>
              <a:blipFill>
                <a:blip r:embed="rId2"/>
                <a:stretch>
                  <a:fillRect l="-812" t="-1961" r="-1565"/>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927131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smtClean="0"/>
              <a:t>Model Optimization</a:t>
            </a:r>
            <a:endParaRPr lang="ko-KR" altLang="en-US" dirty="0"/>
          </a:p>
        </p:txBody>
      </p:sp>
      <mc:AlternateContent xmlns:mc="http://schemas.openxmlformats.org/markup-compatibility/2006">
        <mc:Choice xmlns:a14="http://schemas.microsoft.com/office/drawing/2010/main" Requires="a14">
          <p:sp>
            <p:nvSpPr>
              <p:cNvPr id="17" name="내용 개체 틀 16"/>
              <p:cNvSpPr>
                <a:spLocks noGrp="1"/>
              </p:cNvSpPr>
              <p:nvPr>
                <p:ph idx="1"/>
              </p:nvPr>
            </p:nvSpPr>
            <p:spPr/>
            <p:txBody>
              <a:bodyPr>
                <a:normAutofit lnSpcReduction="10000"/>
              </a:bodyPr>
              <a:lstStyle/>
              <a:p>
                <a:pPr marL="342900" indent="-342900"/>
                <a:r>
                  <a:rPr lang="en-US" altLang="ko-KR" sz="2400" dirty="0" smtClean="0"/>
                  <a:t>Stochastic gradient descent + Negative Sampling</a:t>
                </a:r>
              </a:p>
              <a:p>
                <a:pPr marL="800100" lvl="1" indent="-342900"/>
                <a:r>
                  <a:rPr lang="en-US" altLang="ko-KR" sz="2000" dirty="0" smtClean="0"/>
                  <a:t>Randomly sample an edge and multiple negative edges</a:t>
                </a:r>
              </a:p>
              <a:p>
                <a:pPr marL="342900" indent="-342900"/>
                <a:r>
                  <a:rPr lang="en-US" altLang="ko-KR" sz="2400" dirty="0" smtClean="0"/>
                  <a:t>The </a:t>
                </a:r>
                <a:r>
                  <a:rPr lang="en-US" altLang="ko-KR" sz="2400" dirty="0" smtClean="0"/>
                  <a:t>gradient w.r.t the embedding with edge (</a:t>
                </a:r>
                <a:r>
                  <a:rPr lang="en-US" altLang="ko-KR" sz="2400" dirty="0" err="1" smtClean="0"/>
                  <a:t>i</a:t>
                </a:r>
                <a:r>
                  <a:rPr lang="en-US" altLang="ko-KR" sz="2400" dirty="0" smtClean="0"/>
                  <a:t>, j)</a:t>
                </a:r>
              </a:p>
              <a:p>
                <a:pPr marL="342900" indent="-342900"/>
                <a:endParaRPr lang="en-US" altLang="ko-KR" sz="2400" dirty="0" smtClean="0"/>
              </a:p>
              <a:p>
                <a:pPr marL="342900" indent="-342900"/>
                <a:endParaRPr lang="en-US" altLang="ko-KR" sz="2400" dirty="0" smtClean="0"/>
              </a:p>
              <a:p>
                <a:pPr marL="342900" indent="-342900"/>
                <a:r>
                  <a:rPr lang="en-US" altLang="ko-KR" sz="2400" dirty="0" smtClean="0"/>
                  <a:t>Problematic when the weights of the edges diverge</a:t>
                </a:r>
              </a:p>
              <a:p>
                <a:pPr marL="800100" lvl="1" indent="-342900"/>
                <a:r>
                  <a:rPr lang="en-US" altLang="ko-KR" sz="2000" dirty="0" smtClean="0"/>
                  <a:t>The scale of the gradients with different edges diverges</a:t>
                </a:r>
                <a:endParaRPr lang="en-US" altLang="ko-KR" dirty="0"/>
              </a:p>
              <a:p>
                <a:pPr marL="342900" indent="-342900"/>
                <a:r>
                  <a:rPr lang="en-US" altLang="ko-KR" sz="2400" dirty="0" smtClean="0"/>
                  <a:t>Solution</a:t>
                </a:r>
                <a:r>
                  <a:rPr lang="en-US" altLang="ko-KR" sz="2400" dirty="0"/>
                  <a:t>: </a:t>
                </a:r>
                <a:r>
                  <a:rPr lang="en-US" altLang="zh-CN" sz="2400" b="1" dirty="0" smtClean="0"/>
                  <a:t>e</a:t>
                </a:r>
                <a:r>
                  <a:rPr lang="en-US" altLang="ko-KR" sz="2400" b="1" dirty="0" smtClean="0"/>
                  <a:t>dge </a:t>
                </a:r>
                <a:r>
                  <a:rPr lang="en-US" altLang="ko-KR" sz="2400" b="1" dirty="0"/>
                  <a:t>sampling</a:t>
                </a:r>
              </a:p>
              <a:p>
                <a:pPr marL="800100" lvl="1" indent="-342900"/>
                <a:r>
                  <a:rPr lang="en-US" altLang="ko-KR" sz="2000" dirty="0"/>
                  <a:t>Sample the edges according to their </a:t>
                </a:r>
                <a:r>
                  <a:rPr lang="en-US" altLang="ko-KR" sz="2000" dirty="0" smtClean="0"/>
                  <a:t>weights and treat </a:t>
                </a:r>
                <a:r>
                  <a:rPr lang="en-US" altLang="ko-KR" sz="2000" dirty="0"/>
                  <a:t>the edges as </a:t>
                </a:r>
                <a:r>
                  <a:rPr lang="en-US" altLang="ko-KR" sz="2000" dirty="0" smtClean="0"/>
                  <a:t>binary</a:t>
                </a:r>
              </a:p>
              <a:p>
                <a:pPr marL="342900" indent="-342900"/>
                <a:r>
                  <a:rPr lang="en-US" altLang="ko-KR" sz="2000" dirty="0" smtClean="0"/>
                  <a:t>Complexity : </a:t>
                </a:r>
                <a14:m>
                  <m:oMath xmlns:m="http://schemas.openxmlformats.org/officeDocument/2006/math">
                    <m:r>
                      <a:rPr lang="en-US" altLang="ko-KR" sz="2000" b="0" i="1" smtClean="0">
                        <a:latin typeface="Cambria Math" panose="02040503050406030204" pitchFamily="18" charset="0"/>
                      </a:rPr>
                      <m:t>𝑂</m:t>
                    </m:r>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𝑑</m:t>
                    </m:r>
                    <m:r>
                      <m:rPr>
                        <m:sty m:val="p"/>
                      </m:rPr>
                      <a:rPr lang="en-US" altLang="zh-CN" sz="2000" i="1">
                        <a:latin typeface="Cambria Math" panose="02040503050406030204" pitchFamily="18" charset="0"/>
                      </a:rPr>
                      <m:t>K</m:t>
                    </m:r>
                    <m:d>
                      <m:dPr>
                        <m:begChr m:val="|"/>
                        <m:endChr m:val="|"/>
                        <m:ctrlPr>
                          <a:rPr lang="en-US" altLang="ko-KR" sz="2000" b="0" i="1" smtClean="0">
                            <a:latin typeface="Cambria Math" panose="02040503050406030204" pitchFamily="18" charset="0"/>
                          </a:rPr>
                        </m:ctrlPr>
                      </m:dPr>
                      <m:e>
                        <m:r>
                          <a:rPr lang="en-US" altLang="ko-KR" sz="2000" b="0" i="1" smtClean="0">
                            <a:latin typeface="Cambria Math" panose="02040503050406030204" pitchFamily="18" charset="0"/>
                          </a:rPr>
                          <m:t>𝐸</m:t>
                        </m:r>
                      </m:e>
                    </m:d>
                    <m:r>
                      <a:rPr lang="en-US" altLang="ko-KR" sz="2000" b="0" i="1" smtClean="0">
                        <a:latin typeface="Cambria Math" panose="02040503050406030204" pitchFamily="18" charset="0"/>
                      </a:rPr>
                      <m:t>)</m:t>
                    </m:r>
                  </m:oMath>
                </a14:m>
                <a:endParaRPr lang="en-US" altLang="ko-KR" sz="2000" dirty="0"/>
              </a:p>
              <a:p>
                <a:pPr marL="800100" lvl="1" indent="-342900"/>
                <a:r>
                  <a:rPr lang="en-US" altLang="ko-KR" sz="2000" dirty="0" smtClean="0"/>
                  <a:t>Linear to the dimension </a:t>
                </a:r>
                <a:r>
                  <a:rPr lang="en-US" altLang="ko-KR" sz="2000" i="1" dirty="0" smtClean="0"/>
                  <a:t>d</a:t>
                </a:r>
                <a:r>
                  <a:rPr lang="en-US" altLang="ko-KR" sz="2000" dirty="0" smtClean="0"/>
                  <a:t>, the number of negative samples </a:t>
                </a:r>
                <a:r>
                  <a:rPr lang="en-US" altLang="ko-KR" sz="2000" i="1" dirty="0" smtClean="0"/>
                  <a:t>K</a:t>
                </a:r>
                <a:r>
                  <a:rPr lang="en-US" altLang="ko-KR" sz="2000" dirty="0" smtClean="0"/>
                  <a:t>, and the number of edges </a:t>
                </a:r>
                <a:r>
                  <a:rPr lang="en-US" altLang="ko-KR" sz="2000" i="1" dirty="0" smtClean="0"/>
                  <a:t>|E|</a:t>
                </a:r>
              </a:p>
              <a:p>
                <a:pPr marL="800100" lvl="1" indent="-342900"/>
                <a:endParaRPr lang="en-US" altLang="ko-KR" sz="2000" dirty="0"/>
              </a:p>
              <a:p>
                <a:endParaRPr lang="ko-KR" altLang="en-US" dirty="0"/>
              </a:p>
            </p:txBody>
          </p:sp>
        </mc:Choice>
        <mc:Fallback>
          <p:sp>
            <p:nvSpPr>
              <p:cNvPr id="17" name="내용 개체 틀 16"/>
              <p:cNvSpPr>
                <a:spLocks noGrp="1" noRot="1" noChangeAspect="1" noMove="1" noResize="1" noEditPoints="1" noAdjustHandles="1" noChangeArrowheads="1" noChangeShapeType="1" noTextEdit="1"/>
              </p:cNvSpPr>
              <p:nvPr>
                <p:ph idx="1"/>
              </p:nvPr>
            </p:nvSpPr>
            <p:spPr>
              <a:blipFill>
                <a:blip r:embed="rId2"/>
                <a:stretch>
                  <a:fillRect l="-812" t="-2801" r="-928" b="-1961"/>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2710981" y="3103615"/>
                <a:ext cx="2621872" cy="5824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𝑂</m:t>
                              </m:r>
                            </m:e>
                            <m:sub>
                              <m:r>
                                <a:rPr lang="en-US" b="0" i="1" smtClean="0">
                                  <a:latin typeface="Cambria Math" panose="02040503050406030204" pitchFamily="18" charset="0"/>
                                  <a:ea typeface="Cambria Math" panose="02040503050406030204" pitchFamily="18" charset="0"/>
                                </a:rPr>
                                <m:t>2</m:t>
                              </m:r>
                            </m:sub>
                          </m:sSub>
                        </m:num>
                        <m:den>
                          <m: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𝑢</m:t>
                                  </m:r>
                                </m:e>
                              </m:acc>
                            </m:e>
                            <m:sub>
                              <m:r>
                                <a:rPr lang="en-US" b="0" i="1" smtClean="0">
                                  <a:latin typeface="Cambria Math" panose="02040503050406030204" pitchFamily="18" charset="0"/>
                                  <a:ea typeface="Cambria Math" panose="02040503050406030204" pitchFamily="18" charset="0"/>
                                </a:rPr>
                                <m:t>𝑖</m:t>
                              </m:r>
                            </m:sub>
                          </m:sSub>
                        </m:den>
                      </m:f>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log</m:t>
                              </m:r>
                            </m:fName>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e>
                          </m:func>
                        </m:num>
                        <m:den>
                          <m: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𝑢</m:t>
                                  </m:r>
                                </m:e>
                              </m:acc>
                            </m:e>
                            <m:sub>
                              <m:r>
                                <a:rPr lang="en-US" b="0" i="1" smtClean="0">
                                  <a:latin typeface="Cambria Math" panose="02040503050406030204" pitchFamily="18" charset="0"/>
                                  <a:ea typeface="Cambria Math" panose="02040503050406030204" pitchFamily="18" charset="0"/>
                                </a:rPr>
                                <m:t>𝑖</m:t>
                              </m:r>
                            </m:sub>
                          </m:sSub>
                        </m:den>
                      </m:f>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2710981" y="3103615"/>
                <a:ext cx="2621872" cy="582404"/>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9" name="Line Callout 1 11"/>
              <p:cNvSpPr/>
              <p:nvPr/>
            </p:nvSpPr>
            <p:spPr>
              <a:xfrm>
                <a:off x="6153955" y="3033704"/>
                <a:ext cx="4073495" cy="652315"/>
              </a:xfrm>
              <a:prstGeom prst="borderCallout1">
                <a:avLst>
                  <a:gd name="adj1" fmla="val 34094"/>
                  <a:gd name="adj2" fmla="val -5427"/>
                  <a:gd name="adj3" fmla="val 57563"/>
                  <a:gd name="adj4" fmla="val -1797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FF"/>
                    </a:solidFill>
                  </a:rPr>
                  <a:t>Multiplied by the weight of the edge </a:t>
                </a:r>
                <a14:m>
                  <m:oMath xmlns:m="http://schemas.openxmlformats.org/officeDocument/2006/math">
                    <m:sSub>
                      <m:sSubPr>
                        <m:ctrlPr>
                          <a:rPr lang="en-US" altLang="zh-CN" b="0" i="1" smtClean="0">
                            <a:solidFill>
                              <a:srgbClr val="0000FF"/>
                            </a:solidFill>
                            <a:latin typeface="Cambria Math" panose="02040503050406030204" pitchFamily="18" charset="0"/>
                          </a:rPr>
                        </m:ctrlPr>
                      </m:sSubPr>
                      <m:e>
                        <m:r>
                          <a:rPr lang="en-US" altLang="zh-CN" b="0" i="1" smtClean="0">
                            <a:solidFill>
                              <a:srgbClr val="0000FF"/>
                            </a:solidFill>
                            <a:latin typeface="Cambria Math" panose="02040503050406030204" pitchFamily="18" charset="0"/>
                          </a:rPr>
                          <m:t>𝑤</m:t>
                        </m:r>
                      </m:e>
                      <m:sub>
                        <m:r>
                          <a:rPr lang="en-US" altLang="zh-CN" b="0" i="1" smtClean="0">
                            <a:solidFill>
                              <a:srgbClr val="0000FF"/>
                            </a:solidFill>
                            <a:latin typeface="Cambria Math" panose="02040503050406030204" pitchFamily="18" charset="0"/>
                          </a:rPr>
                          <m:t>𝑖𝑗</m:t>
                        </m:r>
                      </m:sub>
                    </m:sSub>
                  </m:oMath>
                </a14:m>
                <a:endParaRPr lang="en-US" dirty="0">
                  <a:solidFill>
                    <a:srgbClr val="0000FF"/>
                  </a:solidFill>
                </a:endParaRPr>
              </a:p>
            </p:txBody>
          </p:sp>
        </mc:Choice>
        <mc:Fallback>
          <p:sp>
            <p:nvSpPr>
              <p:cNvPr id="19" name="Line Callout 1 11"/>
              <p:cNvSpPr>
                <a:spLocks noRot="1" noChangeAspect="1" noMove="1" noResize="1" noEditPoints="1" noAdjustHandles="1" noChangeArrowheads="1" noChangeShapeType="1" noTextEdit="1"/>
              </p:cNvSpPr>
              <p:nvPr/>
            </p:nvSpPr>
            <p:spPr>
              <a:xfrm>
                <a:off x="6153955" y="3033704"/>
                <a:ext cx="4073495" cy="652315"/>
              </a:xfrm>
              <a:prstGeom prst="borderCallout1">
                <a:avLst>
                  <a:gd name="adj1" fmla="val 34094"/>
                  <a:gd name="adj2" fmla="val -5427"/>
                  <a:gd name="adj3" fmla="val 57563"/>
                  <a:gd name="adj4" fmla="val -17975"/>
                </a:avLst>
              </a:prstGeom>
              <a:blipFill>
                <a:blip r:embed="rId4"/>
                <a:stretch>
                  <a:fillRect t="-5505" r="-2276" b="-4587"/>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573368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smtClean="0"/>
              <a:t>Model Discussion</a:t>
            </a:r>
            <a:endParaRPr lang="ko-KR" altLang="en-US" dirty="0"/>
          </a:p>
        </p:txBody>
      </p:sp>
      <p:sp>
        <p:nvSpPr>
          <p:cNvPr id="7" name="Content Placeholder 2"/>
          <p:cNvSpPr txBox="1">
            <a:spLocks/>
          </p:cNvSpPr>
          <p:nvPr/>
        </p:nvSpPr>
        <p:spPr>
          <a:xfrm>
            <a:off x="621815" y="2435640"/>
            <a:ext cx="5571478" cy="4351338"/>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smtClean="0"/>
              <a:t>Sparse information in the neighborhood</a:t>
            </a:r>
          </a:p>
          <a:p>
            <a:r>
              <a:rPr lang="en-US" sz="2400" dirty="0" smtClean="0"/>
              <a:t>Solution: expand the neighbors by adding higher-order neighbors</a:t>
            </a:r>
          </a:p>
          <a:p>
            <a:pPr lvl="1"/>
            <a:r>
              <a:rPr lang="en-US" sz="2000" dirty="0" smtClean="0"/>
              <a:t>e.g., neighbors of neighbors</a:t>
            </a:r>
          </a:p>
          <a:p>
            <a:pPr lvl="1"/>
            <a:r>
              <a:rPr lang="en-US" sz="2000" dirty="0" smtClean="0"/>
              <a:t>breadth-first search</a:t>
            </a:r>
          </a:p>
          <a:p>
            <a:pPr lvl="1"/>
            <a:r>
              <a:rPr lang="en-US" sz="2000" dirty="0" smtClean="0"/>
              <a:t>only consider the second-order neighbors</a:t>
            </a:r>
          </a:p>
          <a:p>
            <a:pPr lvl="1"/>
            <a:endParaRPr lang="en-US" sz="2000" dirty="0" smtClean="0"/>
          </a:p>
          <a:p>
            <a:endParaRPr lang="en-US" sz="2400" dirty="0"/>
          </a:p>
        </p:txBody>
      </p:sp>
      <p:sp>
        <p:nvSpPr>
          <p:cNvPr id="8" name="Content Placeholder 2"/>
          <p:cNvSpPr txBox="1">
            <a:spLocks/>
          </p:cNvSpPr>
          <p:nvPr/>
        </p:nvSpPr>
        <p:spPr>
          <a:xfrm>
            <a:off x="6607020" y="2435640"/>
            <a:ext cx="557147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Fix </a:t>
            </a:r>
            <a:r>
              <a:rPr lang="en-US" sz="2400" dirty="0" smtClean="0"/>
              <a:t>existing </a:t>
            </a:r>
            <a:r>
              <a:rPr lang="en-US" sz="2400" dirty="0" err="1" smtClean="0"/>
              <a:t>embeddings</a:t>
            </a:r>
            <a:r>
              <a:rPr lang="en-US" sz="2400" dirty="0" smtClean="0"/>
              <a:t>, </a:t>
            </a:r>
            <a:r>
              <a:rPr lang="en-US" sz="2400" dirty="0"/>
              <a:t>and optimize w.r.t the new ones</a:t>
            </a:r>
          </a:p>
          <a:p>
            <a:r>
              <a:rPr lang="en-US" sz="2400" dirty="0" smtClean="0"/>
              <a:t>Objective</a:t>
            </a:r>
          </a:p>
        </p:txBody>
      </p:sp>
      <p:sp>
        <p:nvSpPr>
          <p:cNvPr id="9" name="Rectangle 4"/>
          <p:cNvSpPr/>
          <p:nvPr/>
        </p:nvSpPr>
        <p:spPr>
          <a:xfrm>
            <a:off x="548799" y="1782632"/>
            <a:ext cx="5656357" cy="461665"/>
          </a:xfrm>
          <a:prstGeom prst="rect">
            <a:avLst/>
          </a:prstGeom>
        </p:spPr>
        <p:txBody>
          <a:bodyPr wrap="none">
            <a:spAutoFit/>
          </a:bodyPr>
          <a:lstStyle/>
          <a:p>
            <a:r>
              <a:rPr lang="en-US" altLang="zh-CN" sz="2400" b="1" dirty="0" smtClean="0"/>
              <a:t>Embedding Vertices </a:t>
            </a:r>
            <a:r>
              <a:rPr lang="en-US" altLang="zh-CN" sz="2400" b="1" dirty="0"/>
              <a:t>of small degrees</a:t>
            </a:r>
          </a:p>
        </p:txBody>
      </p:sp>
      <p:sp>
        <p:nvSpPr>
          <p:cNvPr id="13" name="Rectangle 10"/>
          <p:cNvSpPr/>
          <p:nvPr/>
        </p:nvSpPr>
        <p:spPr>
          <a:xfrm>
            <a:off x="6766821" y="1782632"/>
            <a:ext cx="3877215" cy="461665"/>
          </a:xfrm>
          <a:prstGeom prst="rect">
            <a:avLst/>
          </a:prstGeom>
        </p:spPr>
        <p:txBody>
          <a:bodyPr wrap="none">
            <a:spAutoFit/>
          </a:bodyPr>
          <a:lstStyle/>
          <a:p>
            <a:r>
              <a:rPr lang="en-US" altLang="zh-CN" sz="2400" b="1" dirty="0" smtClean="0"/>
              <a:t>Embedding New Vertices</a:t>
            </a:r>
            <a:endParaRPr lang="en-US" altLang="zh-CN" sz="2400" b="1" dirty="0"/>
          </a:p>
        </p:txBody>
      </p:sp>
      <mc:AlternateContent xmlns:mc="http://schemas.openxmlformats.org/markup-compatibility/2006">
        <mc:Choice xmlns:a14="http://schemas.microsoft.com/office/drawing/2010/main" Requires="a14">
          <p:sp>
            <p:nvSpPr>
              <p:cNvPr id="14" name="TextBox 13"/>
              <p:cNvSpPr txBox="1"/>
              <p:nvPr/>
            </p:nvSpPr>
            <p:spPr>
              <a:xfrm>
                <a:off x="7028450" y="3977362"/>
                <a:ext cx="2368404" cy="7047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𝑗𝑖</m:t>
                              </m:r>
                            </m:sub>
                          </m:sSub>
                        </m:e>
                      </m:nary>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r>
                            <a:rPr lang="en-US" b="0" i="0" smtClean="0">
                              <a:latin typeface="Cambria Math" panose="02040503050406030204" pitchFamily="18" charset="0"/>
                            </a:rPr>
                            <m:t> </m:t>
                          </m:r>
                          <m:r>
                            <m:rPr>
                              <m:sty m:val="p"/>
                            </m:rPr>
                            <a:rPr lang="en-US" b="0" i="0" smtClean="0">
                              <a:latin typeface="Cambria Math" panose="02040503050406030204" pitchFamily="18" charset="0"/>
                            </a:rPr>
                            <m:t>p</m:t>
                          </m:r>
                        </m:e>
                        <m:sub>
                          <m:r>
                            <a:rPr lang="en-US" b="0" i="0" smtClean="0">
                              <a:latin typeface="Cambria Math" panose="02040503050406030204" pitchFamily="18" charset="0"/>
                            </a:rPr>
                            <m:t>1</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v</m:t>
                          </m:r>
                        </m:e>
                        <m:sub>
                          <m:r>
                            <m:rPr>
                              <m:sty m:val="p"/>
                            </m:rPr>
                            <a:rPr lang="en-US" b="0" i="0" smtClean="0">
                              <a:latin typeface="Cambria Math" panose="02040503050406030204" pitchFamily="18" charset="0"/>
                            </a:rPr>
                            <m:t>j</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v</m:t>
                          </m:r>
                        </m:e>
                        <m:sub>
                          <m:r>
                            <m:rPr>
                              <m:sty m:val="p"/>
                            </m:rPr>
                            <a:rPr lang="en-US" b="0" i="0" smtClean="0">
                              <a:latin typeface="Cambria Math" panose="02040503050406030204" pitchFamily="18" charset="0"/>
                            </a:rPr>
                            <m:t>i</m:t>
                          </m:r>
                        </m:sub>
                      </m:sSub>
                      <m:r>
                        <a:rPr lang="en-US" b="0" i="0" smtClean="0">
                          <a:latin typeface="Cambria Math" panose="02040503050406030204" pitchFamily="18" charset="0"/>
                        </a:rPr>
                        <m:t>)</m:t>
                      </m:r>
                    </m:oMath>
                  </m:oMathPara>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7028450" y="3977362"/>
                <a:ext cx="2368404" cy="704745"/>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7106576" y="4927703"/>
                <a:ext cx="2372060" cy="7047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𝑗𝑖</m:t>
                              </m:r>
                            </m:sub>
                          </m:sSub>
                        </m:e>
                      </m:nary>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r>
                            <a:rPr lang="en-US" b="0" i="0" smtClean="0">
                              <a:latin typeface="Cambria Math" panose="02040503050406030204" pitchFamily="18" charset="0"/>
                            </a:rPr>
                            <m:t> </m:t>
                          </m:r>
                          <m:r>
                            <m:rPr>
                              <m:sty m:val="p"/>
                            </m:rPr>
                            <a:rPr lang="en-US" b="0" i="0" smtClean="0">
                              <a:latin typeface="Cambria Math" panose="02040503050406030204" pitchFamily="18" charset="0"/>
                            </a:rPr>
                            <m:t>p</m:t>
                          </m:r>
                        </m:e>
                        <m:sub>
                          <m:r>
                            <a:rPr lang="en-US" b="0" i="0" smtClean="0">
                              <a:latin typeface="Cambria Math" panose="02040503050406030204" pitchFamily="18" charset="0"/>
                            </a:rPr>
                            <m:t>2</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v</m:t>
                          </m:r>
                        </m:e>
                        <m:sub>
                          <m:r>
                            <m:rPr>
                              <m:sty m:val="p"/>
                            </m:rPr>
                            <a:rPr lang="en-US" b="0" i="0" smtClean="0">
                              <a:latin typeface="Cambria Math" panose="02040503050406030204" pitchFamily="18" charset="0"/>
                            </a:rPr>
                            <m:t>j</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v</m:t>
                          </m:r>
                        </m:e>
                        <m:sub>
                          <m:r>
                            <m:rPr>
                              <m:sty m:val="p"/>
                            </m:rPr>
                            <a:rPr lang="en-US" b="0" i="0" smtClean="0">
                              <a:latin typeface="Cambria Math" panose="02040503050406030204" pitchFamily="18" charset="0"/>
                            </a:rPr>
                            <m:t>i</m:t>
                          </m:r>
                        </m:sub>
                      </m:sSub>
                      <m:r>
                        <a:rPr lang="en-US" b="0" i="0" smtClean="0">
                          <a:latin typeface="Cambria Math" panose="02040503050406030204" pitchFamily="18" charset="0"/>
                        </a:rPr>
                        <m:t>)</m:t>
                      </m:r>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7106576" y="4927703"/>
                <a:ext cx="2372060" cy="704745"/>
              </a:xfrm>
              <a:prstGeom prst="rect">
                <a:avLst/>
              </a:prstGeom>
              <a:blipFill>
                <a:blip r:embed="rId3"/>
                <a:stretch>
                  <a:fillRect/>
                </a:stretch>
              </a:blipFill>
            </p:spPr>
            <p:txBody>
              <a:bodyPr/>
              <a:lstStyle/>
              <a:p>
                <a:r>
                  <a:rPr lang="ko-KR" altLang="en-US">
                    <a:noFill/>
                  </a:rPr>
                  <a:t> </a:t>
                </a:r>
              </a:p>
            </p:txBody>
          </p:sp>
        </mc:Fallback>
      </mc:AlternateContent>
      <p:sp>
        <p:nvSpPr>
          <p:cNvPr id="16" name="TextBox 15"/>
          <p:cNvSpPr txBox="1"/>
          <p:nvPr/>
        </p:nvSpPr>
        <p:spPr>
          <a:xfrm>
            <a:off x="9624962" y="4122009"/>
            <a:ext cx="386644" cy="369332"/>
          </a:xfrm>
          <a:prstGeom prst="rect">
            <a:avLst/>
          </a:prstGeom>
          <a:noFill/>
        </p:spPr>
        <p:txBody>
          <a:bodyPr wrap="none" rtlCol="0">
            <a:spAutoFit/>
          </a:bodyPr>
          <a:lstStyle/>
          <a:p>
            <a:r>
              <a:rPr lang="en-US" dirty="0" smtClean="0"/>
              <a:t>or</a:t>
            </a:r>
            <a:endParaRPr lang="en-US" dirty="0"/>
          </a:p>
        </p:txBody>
      </p:sp>
    </p:spTree>
    <p:extLst>
      <p:ext uri="{BB962C8B-B14F-4D97-AF65-F5344CB8AC3E}">
        <p14:creationId xmlns:p14="http://schemas.microsoft.com/office/powerpoint/2010/main" val="64182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4" grpId="0"/>
      <p:bldP spid="15"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Data-sets</a:t>
            </a:r>
            <a:endParaRPr lang="en-US" altLang="ko-KR" dirty="0" smtClean="0"/>
          </a:p>
        </p:txBody>
      </p:sp>
      <p:sp>
        <p:nvSpPr>
          <p:cNvPr id="4" name="내용 개체 틀 3"/>
          <p:cNvSpPr>
            <a:spLocks noGrp="1"/>
          </p:cNvSpPr>
          <p:nvPr>
            <p:ph idx="1"/>
          </p:nvPr>
        </p:nvSpPr>
        <p:spPr/>
        <p:txBody>
          <a:bodyPr>
            <a:normAutofit fontScale="62500" lnSpcReduction="20000"/>
          </a:bodyPr>
          <a:lstStyle/>
          <a:p>
            <a:pPr>
              <a:lnSpc>
                <a:spcPct val="120000"/>
              </a:lnSpc>
            </a:pPr>
            <a:r>
              <a:rPr lang="en-US" altLang="ko-KR" dirty="0" smtClean="0"/>
              <a:t>(1) Language network. </a:t>
            </a:r>
          </a:p>
          <a:p>
            <a:pPr lvl="1">
              <a:lnSpc>
                <a:spcPct val="120000"/>
              </a:lnSpc>
            </a:pPr>
            <a:r>
              <a:rPr lang="en-US" altLang="ko-KR" dirty="0" smtClean="0"/>
              <a:t>It constructed a word co-occurrence network from the entire set of English Wikipedia pages. Words within every 5-word sliding window are considered to be co-occurring with each other. Words with frequency smaller than 5 are filtered out. </a:t>
            </a:r>
          </a:p>
          <a:p>
            <a:pPr>
              <a:lnSpc>
                <a:spcPct val="120000"/>
              </a:lnSpc>
            </a:pPr>
            <a:r>
              <a:rPr lang="en-US" altLang="ko-KR" dirty="0" smtClean="0"/>
              <a:t>(2) Social networks. </a:t>
            </a:r>
          </a:p>
          <a:p>
            <a:pPr lvl="1">
              <a:lnSpc>
                <a:spcPct val="120000"/>
              </a:lnSpc>
            </a:pPr>
            <a:r>
              <a:rPr lang="en-US" altLang="ko-KR" dirty="0" smtClean="0"/>
              <a:t>It uses two social networks: Flickr and </a:t>
            </a:r>
            <a:r>
              <a:rPr lang="en-US" altLang="ko-KR" dirty="0" err="1" smtClean="0"/>
              <a:t>Youtube</a:t>
            </a:r>
            <a:r>
              <a:rPr lang="en-US" altLang="ko-KR" dirty="0" smtClean="0"/>
              <a:t> . The Flickr network is denser than the </a:t>
            </a:r>
            <a:r>
              <a:rPr lang="en-US" altLang="ko-KR" dirty="0" err="1" smtClean="0"/>
              <a:t>Youtube</a:t>
            </a:r>
            <a:r>
              <a:rPr lang="en-US" altLang="ko-KR" dirty="0" smtClean="0"/>
              <a:t> network (the same network as used in </a:t>
            </a:r>
            <a:r>
              <a:rPr lang="en-US" altLang="ko-KR" dirty="0" err="1" smtClean="0"/>
              <a:t>DeepWalk</a:t>
            </a:r>
            <a:r>
              <a:rPr lang="en-US" altLang="ko-KR" dirty="0"/>
              <a:t>)</a:t>
            </a:r>
            <a:r>
              <a:rPr lang="en-US" altLang="ko-KR" dirty="0" smtClean="0"/>
              <a:t>. </a:t>
            </a:r>
          </a:p>
          <a:p>
            <a:pPr>
              <a:lnSpc>
                <a:spcPct val="120000"/>
              </a:lnSpc>
            </a:pPr>
            <a:r>
              <a:rPr lang="en-US" altLang="ko-KR" dirty="0" smtClean="0"/>
              <a:t>(3) Citation Networks.</a:t>
            </a:r>
          </a:p>
          <a:p>
            <a:pPr lvl="1">
              <a:lnSpc>
                <a:spcPct val="120000"/>
              </a:lnSpc>
            </a:pPr>
            <a:r>
              <a:rPr lang="en-US" altLang="ko-KR" dirty="0" smtClean="0"/>
              <a:t>Two types of citation networks are used: an author citation network and a paper citation network. We use the DBLP data set to construct the citation networks between authors and between papers. The author citation network records the number of papers written by one author and cited by another author. </a:t>
            </a:r>
          </a:p>
          <a:p>
            <a:pPr>
              <a:lnSpc>
                <a:spcPct val="120000"/>
              </a:lnSpc>
            </a:pPr>
            <a:r>
              <a:rPr lang="en-US" altLang="ko-KR" dirty="0" smtClean="0"/>
              <a:t>They represent a variety of information networks: directed and undirected, binary and weighted. Each network contains at least half a million nodes and millions of edges, with the largest network containing around two million nodes and a billion edges.</a:t>
            </a:r>
            <a:endParaRPr lang="ko-KR" altLang="en-US" dirty="0"/>
          </a:p>
        </p:txBody>
      </p:sp>
    </p:spTree>
    <p:extLst>
      <p:ext uri="{BB962C8B-B14F-4D97-AF65-F5344CB8AC3E}">
        <p14:creationId xmlns:p14="http://schemas.microsoft.com/office/powerpoint/2010/main" val="4029033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Data-sets</a:t>
            </a:r>
            <a:endParaRPr lang="ko-KR" altLang="en-US" dirty="0"/>
          </a:p>
        </p:txBody>
      </p:sp>
      <p:pic>
        <p:nvPicPr>
          <p:cNvPr id="4" name="내용 개체 틀 3"/>
          <p:cNvPicPr>
            <a:picLocks noGrp="1" noChangeAspect="1"/>
          </p:cNvPicPr>
          <p:nvPr>
            <p:ph idx="1"/>
          </p:nvPr>
        </p:nvPicPr>
        <p:blipFill>
          <a:blip r:embed="rId2"/>
          <a:stretch>
            <a:fillRect/>
          </a:stretch>
        </p:blipFill>
        <p:spPr>
          <a:xfrm>
            <a:off x="838200" y="2777202"/>
            <a:ext cx="10515600" cy="2448184"/>
          </a:xfrm>
          <a:prstGeom prst="rect">
            <a:avLst/>
          </a:prstGeom>
        </p:spPr>
      </p:pic>
    </p:spTree>
    <p:extLst>
      <p:ext uri="{BB962C8B-B14F-4D97-AF65-F5344CB8AC3E}">
        <p14:creationId xmlns:p14="http://schemas.microsoft.com/office/powerpoint/2010/main" val="1261730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Contents</a:t>
            </a:r>
            <a:endParaRPr lang="ko-KR" altLang="en-US" dirty="0"/>
          </a:p>
        </p:txBody>
      </p:sp>
      <p:sp>
        <p:nvSpPr>
          <p:cNvPr id="3" name="내용 개체 틀 2"/>
          <p:cNvSpPr>
            <a:spLocks noGrp="1"/>
          </p:cNvSpPr>
          <p:nvPr>
            <p:ph idx="1"/>
          </p:nvPr>
        </p:nvSpPr>
        <p:spPr/>
        <p:txBody>
          <a:bodyPr>
            <a:normAutofit fontScale="92500" lnSpcReduction="10000"/>
          </a:bodyPr>
          <a:lstStyle/>
          <a:p>
            <a:r>
              <a:rPr lang="en-US" altLang="ko-KR" sz="2600" dirty="0" smtClean="0"/>
              <a:t>Introduction</a:t>
            </a:r>
          </a:p>
          <a:p>
            <a:pPr lvl="1"/>
            <a:r>
              <a:rPr lang="en-US" altLang="ko-KR" sz="1900" dirty="0" smtClean="0"/>
              <a:t>What is Large-scale information Network</a:t>
            </a:r>
          </a:p>
          <a:p>
            <a:pPr lvl="1"/>
            <a:r>
              <a:rPr lang="en-US" altLang="ko-KR" sz="1900" dirty="0" smtClean="0"/>
              <a:t>Why Network embedding useful</a:t>
            </a:r>
          </a:p>
          <a:p>
            <a:pPr lvl="1"/>
            <a:r>
              <a:rPr lang="en-US" altLang="ko-KR" sz="1900" dirty="0" smtClean="0"/>
              <a:t>Kinds of information network</a:t>
            </a:r>
          </a:p>
          <a:p>
            <a:r>
              <a:rPr lang="en-US" altLang="ko-KR" sz="2600" dirty="0" smtClean="0"/>
              <a:t>Relate Works</a:t>
            </a:r>
          </a:p>
          <a:p>
            <a:r>
              <a:rPr lang="en-US" altLang="ko-KR" sz="2600" dirty="0" smtClean="0"/>
              <a:t>Problem Definition</a:t>
            </a:r>
          </a:p>
          <a:p>
            <a:pPr lvl="1"/>
            <a:r>
              <a:rPr lang="en-US" altLang="ko-KR" sz="1900" dirty="0" smtClean="0"/>
              <a:t>Information network, first-order and second-order proximity</a:t>
            </a:r>
          </a:p>
          <a:p>
            <a:r>
              <a:rPr lang="en-US" altLang="ko-KR" sz="2600" dirty="0" smtClean="0"/>
              <a:t>LINE Model description</a:t>
            </a:r>
          </a:p>
          <a:p>
            <a:pPr lvl="1"/>
            <a:r>
              <a:rPr lang="en-US" altLang="ko-KR" sz="1900" dirty="0" smtClean="0"/>
              <a:t>Model for each proximity</a:t>
            </a:r>
          </a:p>
          <a:p>
            <a:pPr lvl="1"/>
            <a:r>
              <a:rPr lang="en-US" altLang="ko-KR" sz="1900" dirty="0" smtClean="0"/>
              <a:t>Optimization Technique </a:t>
            </a:r>
          </a:p>
          <a:p>
            <a:r>
              <a:rPr lang="en-US" altLang="ko-KR" sz="2600" dirty="0" smtClean="0"/>
              <a:t>Experiment and Result</a:t>
            </a:r>
          </a:p>
          <a:p>
            <a:r>
              <a:rPr lang="en-US" altLang="ko-KR" sz="2600" dirty="0" smtClean="0"/>
              <a:t>Discussion</a:t>
            </a:r>
          </a:p>
          <a:p>
            <a:pPr lvl="1"/>
            <a:endParaRPr lang="en-US" altLang="ko-KR" dirty="0" smtClean="0"/>
          </a:p>
        </p:txBody>
      </p:sp>
    </p:spTree>
    <p:extLst>
      <p:ext uri="{BB962C8B-B14F-4D97-AF65-F5344CB8AC3E}">
        <p14:creationId xmlns:p14="http://schemas.microsoft.com/office/powerpoint/2010/main" val="9731024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Baseline models</a:t>
            </a:r>
            <a:endParaRPr lang="ko-KR" altLang="en-US" dirty="0"/>
          </a:p>
        </p:txBody>
      </p:sp>
      <p:sp>
        <p:nvSpPr>
          <p:cNvPr id="3" name="내용 개체 틀 2"/>
          <p:cNvSpPr>
            <a:spLocks noGrp="1"/>
          </p:cNvSpPr>
          <p:nvPr>
            <p:ph idx="1"/>
          </p:nvPr>
        </p:nvSpPr>
        <p:spPr/>
        <p:txBody>
          <a:bodyPr>
            <a:normAutofit/>
          </a:bodyPr>
          <a:lstStyle/>
          <a:p>
            <a:r>
              <a:rPr lang="en-US" altLang="ko-KR" sz="2400" dirty="0" smtClean="0"/>
              <a:t>Graph factorization (GF)</a:t>
            </a:r>
          </a:p>
          <a:p>
            <a:pPr lvl="1"/>
            <a:r>
              <a:rPr lang="en-US" altLang="ko-KR" sz="1800" dirty="0" smtClean="0"/>
              <a:t>Matrix Factorization graph version</a:t>
            </a:r>
          </a:p>
          <a:p>
            <a:r>
              <a:rPr lang="en-US" altLang="ko-KR" sz="2400" dirty="0" err="1" smtClean="0"/>
              <a:t>DeepWalk</a:t>
            </a:r>
            <a:endParaRPr lang="en-US" altLang="ko-KR" sz="2400" dirty="0" smtClean="0"/>
          </a:p>
          <a:p>
            <a:pPr lvl="1"/>
            <a:r>
              <a:rPr lang="en-US" altLang="ko-KR" sz="1900" dirty="0" err="1" smtClean="0"/>
              <a:t>DeepWalk</a:t>
            </a:r>
            <a:r>
              <a:rPr lang="en-US" altLang="ko-KR" sz="1900" dirty="0" smtClean="0"/>
              <a:t> is an approach recently proposed for social network embedding, which is only applicable for networks with binary edges.</a:t>
            </a:r>
          </a:p>
          <a:p>
            <a:r>
              <a:rPr lang="en-US" altLang="ko-KR" sz="2400" dirty="0" smtClean="0"/>
              <a:t>LINE-SGD(1</a:t>
            </a:r>
            <a:r>
              <a:rPr lang="en-US" altLang="ko-KR" sz="2400" baseline="30000" dirty="0" smtClean="0"/>
              <a:t>st</a:t>
            </a:r>
            <a:r>
              <a:rPr lang="en-US" altLang="ko-KR" sz="2400" dirty="0" smtClean="0"/>
              <a:t>,2</a:t>
            </a:r>
            <a:r>
              <a:rPr lang="en-US" altLang="ko-KR" sz="2400" baseline="30000" dirty="0" smtClean="0"/>
              <a:t>nd</a:t>
            </a:r>
            <a:r>
              <a:rPr lang="en-US" altLang="ko-KR" sz="2400" dirty="0"/>
              <a:t>)</a:t>
            </a:r>
            <a:endParaRPr lang="en-US" altLang="ko-KR" sz="2400" dirty="0" smtClean="0"/>
          </a:p>
          <a:p>
            <a:pPr lvl="1"/>
            <a:r>
              <a:rPr lang="en-US" altLang="ko-KR" sz="1900" dirty="0" smtClean="0"/>
              <a:t>LINE model without edge-sampling, directly using stochastic gradient descent</a:t>
            </a:r>
          </a:p>
          <a:p>
            <a:r>
              <a:rPr lang="en-US" altLang="ko-KR" sz="2400" dirty="0" smtClean="0"/>
              <a:t>LINE</a:t>
            </a:r>
            <a:r>
              <a:rPr lang="en-US" altLang="ko-KR" sz="2400" dirty="0" smtClean="0"/>
              <a:t>(1</a:t>
            </a:r>
            <a:r>
              <a:rPr lang="en-US" altLang="ko-KR" sz="2400" baseline="30000" dirty="0" smtClean="0"/>
              <a:t>st</a:t>
            </a:r>
            <a:r>
              <a:rPr lang="en-US" altLang="ko-KR" sz="2400" dirty="0" smtClean="0"/>
              <a:t>,2</a:t>
            </a:r>
            <a:r>
              <a:rPr lang="en-US" altLang="ko-KR" sz="2400" baseline="30000" dirty="0" smtClean="0"/>
              <a:t>nd</a:t>
            </a:r>
            <a:r>
              <a:rPr lang="en-US" altLang="ko-KR" sz="2400" dirty="0" smtClean="0"/>
              <a:t>)</a:t>
            </a:r>
            <a:endParaRPr lang="en-US" altLang="ko-KR" sz="2400" dirty="0" smtClean="0"/>
          </a:p>
          <a:p>
            <a:pPr lvl="1"/>
            <a:r>
              <a:rPr lang="en-US" altLang="ko-KR" sz="1900" dirty="0" smtClean="0"/>
              <a:t>LINE model with edge-sampling</a:t>
            </a:r>
            <a:endParaRPr lang="en-US" altLang="ko-KR" sz="1900" dirty="0" smtClean="0"/>
          </a:p>
          <a:p>
            <a:r>
              <a:rPr lang="en-US" altLang="ko-KR" sz="2400" dirty="0" smtClean="0"/>
              <a:t>LINE (unified)</a:t>
            </a:r>
          </a:p>
          <a:p>
            <a:pPr lvl="1"/>
            <a:r>
              <a:rPr lang="en-US" altLang="ko-KR" sz="1800" dirty="0" smtClean="0"/>
              <a:t>LINE model with concatenated 1</a:t>
            </a:r>
            <a:r>
              <a:rPr lang="en-US" altLang="ko-KR" sz="1800" baseline="30000" dirty="0" smtClean="0"/>
              <a:t>st</a:t>
            </a:r>
            <a:r>
              <a:rPr lang="en-US" altLang="ko-KR" sz="1800" dirty="0" smtClean="0"/>
              <a:t> proximity and 2</a:t>
            </a:r>
            <a:r>
              <a:rPr lang="en-US" altLang="ko-KR" sz="1800" baseline="30000" dirty="0" smtClean="0"/>
              <a:t>nd</a:t>
            </a:r>
            <a:r>
              <a:rPr lang="en-US" altLang="ko-KR" sz="1800" dirty="0" smtClean="0"/>
              <a:t> proximity model</a:t>
            </a:r>
          </a:p>
          <a:p>
            <a:pPr lvl="1"/>
            <a:endParaRPr lang="en-US" altLang="ko-KR" dirty="0" smtClean="0"/>
          </a:p>
        </p:txBody>
      </p:sp>
    </p:spTree>
    <p:extLst>
      <p:ext uri="{BB962C8B-B14F-4D97-AF65-F5344CB8AC3E}">
        <p14:creationId xmlns:p14="http://schemas.microsoft.com/office/powerpoint/2010/main" val="1729059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Parameter Setting</a:t>
            </a:r>
            <a:endParaRPr lang="ko-KR" altLang="en-US" dirty="0"/>
          </a:p>
        </p:txBody>
      </p:sp>
      <p:sp>
        <p:nvSpPr>
          <p:cNvPr id="3" name="내용 개체 틀 2"/>
          <p:cNvSpPr>
            <a:spLocks noGrp="1"/>
          </p:cNvSpPr>
          <p:nvPr>
            <p:ph idx="1"/>
          </p:nvPr>
        </p:nvSpPr>
        <p:spPr/>
        <p:txBody>
          <a:bodyPr/>
          <a:lstStyle/>
          <a:p>
            <a:r>
              <a:rPr lang="en-US" altLang="ko-KR" dirty="0" smtClean="0"/>
              <a:t>The mini-batch size of the stochastic gradient descent is set as 1 for all the methods</a:t>
            </a:r>
          </a:p>
          <a:p>
            <a:r>
              <a:rPr lang="en-US" altLang="ko-KR" dirty="0" smtClean="0"/>
              <a:t>For fair comparisons, the dimensionality of the </a:t>
            </a:r>
            <a:r>
              <a:rPr lang="en-US" altLang="ko-KR" dirty="0" err="1" smtClean="0"/>
              <a:t>embeddings</a:t>
            </a:r>
            <a:r>
              <a:rPr lang="en-US" altLang="ko-KR" dirty="0" smtClean="0"/>
              <a:t> of the language network is set to 200, as used in word embedding</a:t>
            </a:r>
          </a:p>
          <a:p>
            <a:r>
              <a:rPr lang="en-US" altLang="ko-KR" dirty="0" smtClean="0"/>
              <a:t>For other networks, the dimension is set as 128 by default</a:t>
            </a:r>
          </a:p>
          <a:p>
            <a:r>
              <a:rPr lang="en-US" altLang="ko-KR" dirty="0" smtClean="0"/>
              <a:t>the number of negative samples K = 5 for LINE and LINE-SGD; the total number of samples T = 10 billion for LINE(1st) and LINE(2nd), T = 20 billion for GF; window size win = 10, walk length t = 40, walks per vertex γ = 40 for </a:t>
            </a:r>
            <a:r>
              <a:rPr lang="en-US" altLang="ko-KR" dirty="0" err="1" smtClean="0"/>
              <a:t>DeepWalk</a:t>
            </a:r>
            <a:r>
              <a:rPr lang="en-US" altLang="ko-KR" dirty="0" smtClean="0"/>
              <a:t>. </a:t>
            </a:r>
            <a:endParaRPr lang="ko-KR" altLang="en-US" dirty="0"/>
          </a:p>
        </p:txBody>
      </p:sp>
    </p:spTree>
    <p:extLst>
      <p:ext uri="{BB962C8B-B14F-4D97-AF65-F5344CB8AC3E}">
        <p14:creationId xmlns:p14="http://schemas.microsoft.com/office/powerpoint/2010/main" val="1668131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Result – Language Network</a:t>
            </a:r>
            <a:endParaRPr lang="ko-KR" altLang="en-US" dirty="0"/>
          </a:p>
        </p:txBody>
      </p:sp>
      <p:sp>
        <p:nvSpPr>
          <p:cNvPr id="3" name="내용 개체 틀 2"/>
          <p:cNvSpPr>
            <a:spLocks noGrp="1"/>
          </p:cNvSpPr>
          <p:nvPr>
            <p:ph idx="1"/>
          </p:nvPr>
        </p:nvSpPr>
        <p:spPr/>
        <p:txBody>
          <a:bodyPr>
            <a:noAutofit/>
          </a:bodyPr>
          <a:lstStyle/>
          <a:p>
            <a:r>
              <a:rPr lang="en-US" altLang="ko-KR" sz="2400" dirty="0" smtClean="0"/>
              <a:t>Word Analogy</a:t>
            </a:r>
          </a:p>
          <a:p>
            <a:pPr lvl="1"/>
            <a:r>
              <a:rPr lang="en-US" altLang="ko-KR" dirty="0" smtClean="0"/>
              <a:t>Given a word pair (a, b) and a word c, the task aims to find a word d, such that the relation between c and d is similar to the relation between a and b, or denoted as: a : b → c :?</a:t>
            </a:r>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r>
              <a:rPr lang="en-US" altLang="ko-KR" dirty="0" smtClean="0"/>
              <a:t>Effectiveness : </a:t>
            </a:r>
            <a:r>
              <a:rPr lang="en-US" altLang="ko-KR" b="1" dirty="0" smtClean="0"/>
              <a:t>LINE(2</a:t>
            </a:r>
            <a:r>
              <a:rPr lang="en-US" altLang="ko-KR" b="1" baseline="30000" dirty="0" smtClean="0"/>
              <a:t>nd</a:t>
            </a:r>
            <a:r>
              <a:rPr lang="en-US" altLang="ko-KR" b="1" dirty="0" smtClean="0"/>
              <a:t>)</a:t>
            </a:r>
            <a:r>
              <a:rPr lang="en-US" altLang="ko-KR" dirty="0" smtClean="0"/>
              <a:t> &gt; Skip-gram &gt;LINE(1</a:t>
            </a:r>
            <a:r>
              <a:rPr lang="en-US" altLang="ko-KR" baseline="30000" dirty="0" smtClean="0"/>
              <a:t>st</a:t>
            </a:r>
            <a:r>
              <a:rPr lang="en-US" altLang="ko-KR" dirty="0" smtClean="0"/>
              <a:t>)&gt;GF&gt;</a:t>
            </a:r>
            <a:r>
              <a:rPr lang="en-US" altLang="ko-KR" dirty="0" err="1" smtClean="0"/>
              <a:t>DeepWalk</a:t>
            </a:r>
            <a:endParaRPr lang="en-US" altLang="ko-KR" dirty="0" smtClean="0"/>
          </a:p>
          <a:p>
            <a:pPr lvl="1"/>
            <a:r>
              <a:rPr lang="en-US" altLang="ko-KR" dirty="0" smtClean="0"/>
              <a:t>Efficiency : </a:t>
            </a:r>
            <a:r>
              <a:rPr lang="en-US" altLang="ko-KR" b="1" dirty="0" smtClean="0"/>
              <a:t>LINE(1st)</a:t>
            </a:r>
            <a:r>
              <a:rPr lang="en-US" altLang="ko-KR" dirty="0" smtClean="0"/>
              <a:t>&gt;LINE(2</a:t>
            </a:r>
            <a:r>
              <a:rPr lang="en-US" altLang="ko-KR" baseline="30000" dirty="0" smtClean="0"/>
              <a:t>nd</a:t>
            </a:r>
            <a:r>
              <a:rPr lang="en-US" altLang="ko-KR" dirty="0" smtClean="0"/>
              <a:t>)&gt; </a:t>
            </a:r>
            <a:r>
              <a:rPr lang="en-US" altLang="zh-CN" dirty="0" smtClean="0"/>
              <a:t>Skip-gram</a:t>
            </a:r>
            <a:r>
              <a:rPr lang="en-US" altLang="ko-KR" dirty="0" smtClean="0"/>
              <a:t>&gt;GF&gt;</a:t>
            </a:r>
            <a:r>
              <a:rPr lang="en-US" altLang="ko-KR" dirty="0" err="1" smtClean="0"/>
              <a:t>DeepWalk</a:t>
            </a:r>
            <a:endParaRPr lang="en-US" altLang="ko-KR" dirty="0" smtClean="0"/>
          </a:p>
          <a:p>
            <a:pPr lvl="1"/>
            <a:endParaRPr lang="en-US" altLang="ko-KR" b="1" dirty="0" smtClean="0"/>
          </a:p>
          <a:p>
            <a:pPr lvl="1"/>
            <a:endParaRPr lang="en-US" altLang="ko-KR" dirty="0" smtClean="0"/>
          </a:p>
        </p:txBody>
      </p:sp>
      <p:pic>
        <p:nvPicPr>
          <p:cNvPr id="4" name="그림 3"/>
          <p:cNvPicPr>
            <a:picLocks noChangeAspect="1"/>
          </p:cNvPicPr>
          <p:nvPr/>
        </p:nvPicPr>
        <p:blipFill>
          <a:blip r:embed="rId3"/>
          <a:stretch>
            <a:fillRect/>
          </a:stretch>
        </p:blipFill>
        <p:spPr>
          <a:xfrm>
            <a:off x="3337884" y="3337499"/>
            <a:ext cx="5516231" cy="1865447"/>
          </a:xfrm>
          <a:prstGeom prst="rect">
            <a:avLst/>
          </a:prstGeom>
        </p:spPr>
      </p:pic>
    </p:spTree>
    <p:extLst>
      <p:ext uri="{BB962C8B-B14F-4D97-AF65-F5344CB8AC3E}">
        <p14:creationId xmlns:p14="http://schemas.microsoft.com/office/powerpoint/2010/main" val="3481751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Result – Language Network</a:t>
            </a:r>
            <a:endParaRPr lang="ko-KR" altLang="en-US" dirty="0"/>
          </a:p>
        </p:txBody>
      </p:sp>
      <p:pic>
        <p:nvPicPr>
          <p:cNvPr id="6" name="내용 개체 틀 5"/>
          <p:cNvPicPr>
            <a:picLocks noGrp="1" noChangeAspect="1"/>
          </p:cNvPicPr>
          <p:nvPr>
            <p:ph idx="1"/>
          </p:nvPr>
        </p:nvPicPr>
        <p:blipFill>
          <a:blip r:embed="rId2"/>
          <a:stretch>
            <a:fillRect/>
          </a:stretch>
        </p:blipFill>
        <p:spPr>
          <a:xfrm>
            <a:off x="2233612" y="2491581"/>
            <a:ext cx="7724775" cy="3019425"/>
          </a:xfrm>
          <a:prstGeom prst="rect">
            <a:avLst/>
          </a:prstGeom>
        </p:spPr>
      </p:pic>
      <p:sp>
        <p:nvSpPr>
          <p:cNvPr id="7" name="직사각형 6"/>
          <p:cNvSpPr/>
          <p:nvPr/>
        </p:nvSpPr>
        <p:spPr>
          <a:xfrm>
            <a:off x="486384" y="5733661"/>
            <a:ext cx="10194586" cy="461665"/>
          </a:xfrm>
          <a:prstGeom prst="rect">
            <a:avLst/>
          </a:prstGeom>
        </p:spPr>
        <p:txBody>
          <a:bodyPr wrap="square">
            <a:spAutoFit/>
          </a:bodyPr>
          <a:lstStyle/>
          <a:p>
            <a:pPr marL="800100" lvl="1" indent="-342900">
              <a:buFont typeface="Arial" panose="020B0604020202020204" pitchFamily="34" charset="0"/>
              <a:buChar char="•"/>
            </a:pPr>
            <a:r>
              <a:rPr lang="en-US" altLang="ko-KR" sz="2400" dirty="0" smtClean="0"/>
              <a:t>Effectiveness : </a:t>
            </a:r>
            <a:r>
              <a:rPr lang="en-US" altLang="ko-KR" sz="2400" b="1" dirty="0" smtClean="0"/>
              <a:t>LINE(Unified)</a:t>
            </a:r>
            <a:r>
              <a:rPr lang="en-US" altLang="ko-KR" sz="2400" dirty="0" smtClean="0"/>
              <a:t> &gt; Skip-gram &gt; GF&gt;</a:t>
            </a:r>
            <a:r>
              <a:rPr lang="en-US" altLang="ko-KR" sz="2400" dirty="0" err="1" smtClean="0"/>
              <a:t>DeepWalk</a:t>
            </a:r>
            <a:endParaRPr lang="en-US" altLang="ko-KR" sz="2400" dirty="0" smtClean="0"/>
          </a:p>
        </p:txBody>
      </p:sp>
    </p:spTree>
    <p:extLst>
      <p:ext uri="{BB962C8B-B14F-4D97-AF65-F5344CB8AC3E}">
        <p14:creationId xmlns:p14="http://schemas.microsoft.com/office/powerpoint/2010/main" val="957385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Result – Language Network</a:t>
            </a:r>
            <a:endParaRPr lang="ko-KR" altLang="en-US" dirty="0"/>
          </a:p>
        </p:txBody>
      </p:sp>
      <p:sp>
        <p:nvSpPr>
          <p:cNvPr id="7" name="직사각형 6"/>
          <p:cNvSpPr/>
          <p:nvPr/>
        </p:nvSpPr>
        <p:spPr>
          <a:xfrm>
            <a:off x="486384" y="5733661"/>
            <a:ext cx="10194586" cy="830997"/>
          </a:xfrm>
          <a:prstGeom prst="rect">
            <a:avLst/>
          </a:prstGeom>
        </p:spPr>
        <p:txBody>
          <a:bodyPr wrap="square">
            <a:spAutoFit/>
          </a:bodyPr>
          <a:lstStyle/>
          <a:p>
            <a:pPr marL="800100" lvl="1" indent="-342900">
              <a:buFont typeface="Arial" panose="020B0604020202020204" pitchFamily="34" charset="0"/>
              <a:buChar char="•"/>
            </a:pPr>
            <a:r>
              <a:rPr lang="en-US" altLang="ko-KR" sz="2400" dirty="0" smtClean="0"/>
              <a:t>Difference Between 1</a:t>
            </a:r>
            <a:r>
              <a:rPr lang="en-US" altLang="ko-KR" sz="2400" baseline="30000" dirty="0" smtClean="0"/>
              <a:t>st</a:t>
            </a:r>
            <a:r>
              <a:rPr lang="en-US" altLang="ko-KR" sz="2400" dirty="0" smtClean="0"/>
              <a:t> and 2</a:t>
            </a:r>
            <a:r>
              <a:rPr lang="en-US" altLang="ko-KR" sz="2400" baseline="30000" dirty="0" smtClean="0"/>
              <a:t>nd</a:t>
            </a:r>
            <a:r>
              <a:rPr lang="en-US" altLang="ko-KR" sz="2400" dirty="0" smtClean="0"/>
              <a:t> order proximity can be seen through result of similar words</a:t>
            </a:r>
            <a:endParaRPr lang="en-US" altLang="ko-KR" sz="2400" dirty="0" smtClean="0"/>
          </a:p>
        </p:txBody>
      </p:sp>
      <p:pic>
        <p:nvPicPr>
          <p:cNvPr id="12" name="내용 개체 틀 11"/>
          <p:cNvPicPr>
            <a:picLocks noGrp="1" noChangeAspect="1"/>
          </p:cNvPicPr>
          <p:nvPr>
            <p:ph idx="1"/>
          </p:nvPr>
        </p:nvPicPr>
        <p:blipFill>
          <a:blip r:embed="rId3"/>
          <a:stretch>
            <a:fillRect/>
          </a:stretch>
        </p:blipFill>
        <p:spPr>
          <a:xfrm>
            <a:off x="2898642" y="2371134"/>
            <a:ext cx="6394715" cy="2682081"/>
          </a:xfrm>
          <a:prstGeom prst="rect">
            <a:avLst/>
          </a:prstGeom>
        </p:spPr>
      </p:pic>
    </p:spTree>
    <p:extLst>
      <p:ext uri="{BB962C8B-B14F-4D97-AF65-F5344CB8AC3E}">
        <p14:creationId xmlns:p14="http://schemas.microsoft.com/office/powerpoint/2010/main" val="1860454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Result – Social network</a:t>
            </a:r>
            <a:endParaRPr lang="ko-KR" altLang="en-US" dirty="0"/>
          </a:p>
        </p:txBody>
      </p:sp>
      <p:pic>
        <p:nvPicPr>
          <p:cNvPr id="4" name="내용 개체 틀 3"/>
          <p:cNvPicPr>
            <a:picLocks noGrp="1" noChangeAspect="1"/>
          </p:cNvPicPr>
          <p:nvPr>
            <p:ph idx="1"/>
          </p:nvPr>
        </p:nvPicPr>
        <p:blipFill>
          <a:blip r:embed="rId2"/>
          <a:stretch>
            <a:fillRect/>
          </a:stretch>
        </p:blipFill>
        <p:spPr>
          <a:xfrm>
            <a:off x="2114550" y="2748756"/>
            <a:ext cx="7962900" cy="2505075"/>
          </a:xfrm>
          <a:prstGeom prst="rect">
            <a:avLst/>
          </a:prstGeom>
        </p:spPr>
      </p:pic>
      <p:sp>
        <p:nvSpPr>
          <p:cNvPr id="5" name="직사각형 4"/>
          <p:cNvSpPr/>
          <p:nvPr/>
        </p:nvSpPr>
        <p:spPr>
          <a:xfrm>
            <a:off x="486384" y="5733661"/>
            <a:ext cx="10194586" cy="830997"/>
          </a:xfrm>
          <a:prstGeom prst="rect">
            <a:avLst/>
          </a:prstGeom>
        </p:spPr>
        <p:txBody>
          <a:bodyPr wrap="square">
            <a:spAutoFit/>
          </a:bodyPr>
          <a:lstStyle/>
          <a:p>
            <a:pPr marL="800100" lvl="1" indent="-342900">
              <a:buFont typeface="Arial" panose="020B0604020202020204" pitchFamily="34" charset="0"/>
              <a:buChar char="•"/>
            </a:pPr>
            <a:r>
              <a:rPr lang="en-US" altLang="ko-KR" sz="2400" dirty="0" smtClean="0"/>
              <a:t>Paper choose the most popular 5 communities as the categories of the vertices for multi-label classification.</a:t>
            </a:r>
            <a:endParaRPr lang="en-US" altLang="ko-KR" sz="2400" dirty="0" smtClean="0"/>
          </a:p>
        </p:txBody>
      </p:sp>
    </p:spTree>
    <p:extLst>
      <p:ext uri="{BB962C8B-B14F-4D97-AF65-F5344CB8AC3E}">
        <p14:creationId xmlns:p14="http://schemas.microsoft.com/office/powerpoint/2010/main" val="3272580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Result – Social network</a:t>
            </a:r>
            <a:endParaRPr lang="ko-KR" altLang="en-US" dirty="0"/>
          </a:p>
        </p:txBody>
      </p:sp>
      <p:sp>
        <p:nvSpPr>
          <p:cNvPr id="5" name="직사각형 4"/>
          <p:cNvSpPr/>
          <p:nvPr/>
        </p:nvSpPr>
        <p:spPr>
          <a:xfrm>
            <a:off x="486384" y="4919008"/>
            <a:ext cx="10194586" cy="1938992"/>
          </a:xfrm>
          <a:prstGeom prst="rect">
            <a:avLst/>
          </a:prstGeom>
        </p:spPr>
        <p:txBody>
          <a:bodyPr wrap="square">
            <a:spAutoFit/>
          </a:bodyPr>
          <a:lstStyle/>
          <a:p>
            <a:pPr marL="800100" lvl="1" indent="-342900">
              <a:buFont typeface="Arial" panose="020B0604020202020204" pitchFamily="34" charset="0"/>
              <a:buChar char="•"/>
            </a:pPr>
            <a:r>
              <a:rPr lang="en-US" altLang="ko-KR" sz="2400" dirty="0" err="1" smtClean="0"/>
              <a:t>Youtube</a:t>
            </a:r>
            <a:r>
              <a:rPr lang="en-US" altLang="ko-KR" sz="2400" dirty="0" smtClean="0"/>
              <a:t> network, which is extremely sparse and the average degree is as low as 5</a:t>
            </a:r>
          </a:p>
          <a:p>
            <a:pPr marL="800100" lvl="1" indent="-342900">
              <a:buFont typeface="Arial" panose="020B0604020202020204" pitchFamily="34" charset="0"/>
              <a:buChar char="•"/>
            </a:pPr>
            <a:r>
              <a:rPr lang="en-US" altLang="ko-KR" sz="2400" dirty="0" smtClean="0"/>
              <a:t>Paper expand the neighborhood of the vertices whose degree are less than 1,000 by adding the neighbors of neighbors until the size of the extended neighborhood reaches 1,000 nodes</a:t>
            </a:r>
            <a:endParaRPr lang="en-US" altLang="ko-KR" sz="2400" dirty="0" smtClean="0"/>
          </a:p>
        </p:txBody>
      </p:sp>
      <p:pic>
        <p:nvPicPr>
          <p:cNvPr id="6" name="내용 개체 틀 5"/>
          <p:cNvPicPr>
            <a:picLocks noGrp="1" noChangeAspect="1"/>
          </p:cNvPicPr>
          <p:nvPr>
            <p:ph idx="1"/>
          </p:nvPr>
        </p:nvPicPr>
        <p:blipFill>
          <a:blip r:embed="rId2"/>
          <a:stretch>
            <a:fillRect/>
          </a:stretch>
        </p:blipFill>
        <p:spPr>
          <a:xfrm>
            <a:off x="1633536" y="1690688"/>
            <a:ext cx="8249765" cy="3162543"/>
          </a:xfrm>
          <a:prstGeom prst="rect">
            <a:avLst/>
          </a:prstGeom>
        </p:spPr>
      </p:pic>
    </p:spTree>
    <p:extLst>
      <p:ext uri="{BB962C8B-B14F-4D97-AF65-F5344CB8AC3E}">
        <p14:creationId xmlns:p14="http://schemas.microsoft.com/office/powerpoint/2010/main" val="640386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Result – Citation Networks</a:t>
            </a:r>
            <a:endParaRPr lang="ko-KR" altLang="en-US" dirty="0"/>
          </a:p>
        </p:txBody>
      </p:sp>
      <p:pic>
        <p:nvPicPr>
          <p:cNvPr id="4" name="내용 개체 틀 3"/>
          <p:cNvPicPr>
            <a:picLocks noGrp="1" noChangeAspect="1"/>
          </p:cNvPicPr>
          <p:nvPr>
            <p:ph idx="1"/>
          </p:nvPr>
        </p:nvPicPr>
        <p:blipFill>
          <a:blip r:embed="rId2"/>
          <a:stretch>
            <a:fillRect/>
          </a:stretch>
        </p:blipFill>
        <p:spPr>
          <a:xfrm>
            <a:off x="1843087" y="1907416"/>
            <a:ext cx="8505825" cy="3429000"/>
          </a:xfrm>
          <a:prstGeom prst="rect">
            <a:avLst/>
          </a:prstGeom>
        </p:spPr>
      </p:pic>
      <p:sp>
        <p:nvSpPr>
          <p:cNvPr id="5" name="직사각형 4"/>
          <p:cNvSpPr/>
          <p:nvPr/>
        </p:nvSpPr>
        <p:spPr>
          <a:xfrm>
            <a:off x="505839" y="5434574"/>
            <a:ext cx="10194586" cy="830997"/>
          </a:xfrm>
          <a:prstGeom prst="rect">
            <a:avLst/>
          </a:prstGeom>
        </p:spPr>
        <p:txBody>
          <a:bodyPr wrap="square">
            <a:spAutoFit/>
          </a:bodyPr>
          <a:lstStyle/>
          <a:p>
            <a:pPr marL="800100" lvl="1" indent="-342900">
              <a:buFont typeface="Arial" panose="020B0604020202020204" pitchFamily="34" charset="0"/>
              <a:buChar char="•"/>
            </a:pPr>
            <a:r>
              <a:rPr lang="en-US" altLang="ko-KR" sz="2400" dirty="0" smtClean="0"/>
              <a:t>Reconstructed network </a:t>
            </a:r>
            <a:r>
              <a:rPr lang="en-US" altLang="ko-KR" sz="2400" dirty="0" smtClean="0"/>
              <a:t>through recursively adding neighbors of neighbors for vertices with small degrees (smaller than 500/200)</a:t>
            </a:r>
            <a:endParaRPr lang="en-US" altLang="ko-KR" sz="2400" dirty="0" smtClean="0"/>
          </a:p>
        </p:txBody>
      </p:sp>
    </p:spTree>
    <p:extLst>
      <p:ext uri="{BB962C8B-B14F-4D97-AF65-F5344CB8AC3E}">
        <p14:creationId xmlns:p14="http://schemas.microsoft.com/office/powerpoint/2010/main" val="3610717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Result – Citation Networks</a:t>
            </a:r>
            <a:endParaRPr lang="ko-KR" altLang="en-US" dirty="0"/>
          </a:p>
        </p:txBody>
      </p:sp>
      <p:sp>
        <p:nvSpPr>
          <p:cNvPr id="5" name="직사각형 4"/>
          <p:cNvSpPr/>
          <p:nvPr/>
        </p:nvSpPr>
        <p:spPr>
          <a:xfrm>
            <a:off x="486384" y="5492940"/>
            <a:ext cx="10194586" cy="1200329"/>
          </a:xfrm>
          <a:prstGeom prst="rect">
            <a:avLst/>
          </a:prstGeom>
        </p:spPr>
        <p:txBody>
          <a:bodyPr wrap="square">
            <a:spAutoFit/>
          </a:bodyPr>
          <a:lstStyle/>
          <a:p>
            <a:pPr marL="800100" lvl="1" indent="-342900">
              <a:buFont typeface="Arial" panose="020B0604020202020204" pitchFamily="34" charset="0"/>
              <a:buChar char="•"/>
            </a:pPr>
            <a:r>
              <a:rPr lang="en-US" altLang="ko-KR" sz="2400" dirty="0" smtClean="0"/>
              <a:t>Some conferences from three different research fields: WWW, KDD from “data mining,” NIPS, ICML from “machine learning,” and CVPR, ICCV from “computer vision.”</a:t>
            </a:r>
            <a:endParaRPr lang="en-US" altLang="ko-KR" sz="2400" dirty="0" smtClean="0"/>
          </a:p>
        </p:txBody>
      </p:sp>
      <p:pic>
        <p:nvPicPr>
          <p:cNvPr id="6" name="내용 개체 틀 5"/>
          <p:cNvPicPr>
            <a:picLocks noGrp="1" noChangeAspect="1"/>
          </p:cNvPicPr>
          <p:nvPr>
            <p:ph idx="1"/>
          </p:nvPr>
        </p:nvPicPr>
        <p:blipFill>
          <a:blip r:embed="rId2"/>
          <a:stretch>
            <a:fillRect/>
          </a:stretch>
        </p:blipFill>
        <p:spPr>
          <a:xfrm>
            <a:off x="1004887" y="2420144"/>
            <a:ext cx="10182225" cy="3162300"/>
          </a:xfrm>
          <a:prstGeom prst="rect">
            <a:avLst/>
          </a:prstGeom>
        </p:spPr>
      </p:pic>
    </p:spTree>
    <p:extLst>
      <p:ext uri="{BB962C8B-B14F-4D97-AF65-F5344CB8AC3E}">
        <p14:creationId xmlns:p14="http://schemas.microsoft.com/office/powerpoint/2010/main" val="2032210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Result - Scalability</a:t>
            </a:r>
            <a:endParaRPr lang="ko-KR" altLang="en-US" dirty="0"/>
          </a:p>
        </p:txBody>
      </p:sp>
      <p:pic>
        <p:nvPicPr>
          <p:cNvPr id="4" name="내용 개체 틀 3"/>
          <p:cNvPicPr>
            <a:picLocks noGrp="1" noChangeAspect="1"/>
          </p:cNvPicPr>
          <p:nvPr>
            <p:ph idx="1"/>
          </p:nvPr>
        </p:nvPicPr>
        <p:blipFill>
          <a:blip r:embed="rId2"/>
          <a:stretch>
            <a:fillRect/>
          </a:stretch>
        </p:blipFill>
        <p:spPr>
          <a:xfrm>
            <a:off x="2876909" y="1848255"/>
            <a:ext cx="6438182" cy="3400814"/>
          </a:xfrm>
          <a:prstGeom prst="rect">
            <a:avLst/>
          </a:prstGeom>
        </p:spPr>
      </p:pic>
      <p:sp>
        <p:nvSpPr>
          <p:cNvPr id="5" name="직사각형 4"/>
          <p:cNvSpPr/>
          <p:nvPr/>
        </p:nvSpPr>
        <p:spPr>
          <a:xfrm>
            <a:off x="486384" y="5492940"/>
            <a:ext cx="10194586" cy="830997"/>
          </a:xfrm>
          <a:prstGeom prst="rect">
            <a:avLst/>
          </a:prstGeom>
        </p:spPr>
        <p:txBody>
          <a:bodyPr wrap="square">
            <a:spAutoFit/>
          </a:bodyPr>
          <a:lstStyle/>
          <a:p>
            <a:pPr marL="800100" lvl="1" indent="-342900">
              <a:buFont typeface="Arial" panose="020B0604020202020204" pitchFamily="34" charset="0"/>
              <a:buChar char="•"/>
            </a:pPr>
            <a:r>
              <a:rPr lang="en-US" altLang="ko-KR" sz="2400" dirty="0" smtClean="0"/>
              <a:t>For adding threads to the model, Speed - # of thread relation  shows meaningful linear relationship</a:t>
            </a:r>
            <a:endParaRPr lang="en-US" altLang="ko-KR" sz="2400" dirty="0" smtClean="0"/>
          </a:p>
        </p:txBody>
      </p:sp>
    </p:spTree>
    <p:extLst>
      <p:ext uri="{BB962C8B-B14F-4D97-AF65-F5344CB8AC3E}">
        <p14:creationId xmlns:p14="http://schemas.microsoft.com/office/powerpoint/2010/main" val="2098680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Large-scale information network</a:t>
            </a:r>
            <a:endParaRPr lang="ko-KR" altLang="en-US" dirty="0"/>
          </a:p>
        </p:txBody>
      </p:sp>
      <p:sp>
        <p:nvSpPr>
          <p:cNvPr id="36" name="내용 개체 틀 35"/>
          <p:cNvSpPr>
            <a:spLocks noGrp="1"/>
          </p:cNvSpPr>
          <p:nvPr>
            <p:ph sz="half" idx="2"/>
          </p:nvPr>
        </p:nvSpPr>
        <p:spPr/>
        <p:txBody>
          <a:bodyPr>
            <a:normAutofit/>
          </a:bodyPr>
          <a:lstStyle/>
          <a:p>
            <a:pPr marL="285750" indent="-285750">
              <a:lnSpc>
                <a:spcPct val="110000"/>
              </a:lnSpc>
            </a:pPr>
            <a:r>
              <a:rPr lang="en-US" altLang="ko-KR" sz="2400" dirty="0" smtClean="0"/>
              <a:t>Real-world networks are very </a:t>
            </a:r>
            <a:r>
              <a:rPr lang="en-US" altLang="ko-KR" sz="2400" b="1" dirty="0" smtClean="0"/>
              <a:t>large</a:t>
            </a:r>
            <a:endParaRPr lang="en-US" altLang="ko-KR" sz="2400" dirty="0" smtClean="0"/>
          </a:p>
          <a:p>
            <a:pPr marL="742950" lvl="1" indent="-285750">
              <a:lnSpc>
                <a:spcPct val="110000"/>
              </a:lnSpc>
            </a:pPr>
            <a:r>
              <a:rPr lang="en-US" altLang="ko-KR" sz="1900" dirty="0" smtClean="0"/>
              <a:t>Facebook social network:</a:t>
            </a:r>
            <a:r>
              <a:rPr lang="zh-CN" altLang="en-US" sz="1900" dirty="0" smtClean="0"/>
              <a:t> </a:t>
            </a:r>
            <a:r>
              <a:rPr lang="en-US" altLang="zh-CN" sz="1900" dirty="0" smtClean="0"/>
              <a:t>~ </a:t>
            </a:r>
            <a:r>
              <a:rPr lang="en-US" altLang="ko-KR" sz="1900" dirty="0" smtClean="0"/>
              <a:t>1 </a:t>
            </a:r>
            <a:r>
              <a:rPr lang="en-US" altLang="zh-CN" sz="1900" dirty="0" smtClean="0"/>
              <a:t>billion </a:t>
            </a:r>
          </a:p>
          <a:p>
            <a:pPr marL="742950" lvl="1" indent="-285750">
              <a:lnSpc>
                <a:spcPct val="110000"/>
              </a:lnSpc>
            </a:pPr>
            <a:r>
              <a:rPr lang="en-US" altLang="zh-CN" sz="1900" dirty="0" smtClean="0"/>
              <a:t>WWW</a:t>
            </a:r>
            <a:r>
              <a:rPr lang="en-US" altLang="ko-KR" sz="1900" dirty="0" smtClean="0"/>
              <a:t>: </a:t>
            </a:r>
            <a:r>
              <a:rPr lang="en-US" altLang="zh-CN" sz="1900" dirty="0" smtClean="0"/>
              <a:t>~50 billion webpages</a:t>
            </a:r>
            <a:endParaRPr lang="en-US" altLang="ko-KR" sz="1900" dirty="0" smtClean="0"/>
          </a:p>
          <a:p>
            <a:pPr marL="285750" indent="-285750">
              <a:lnSpc>
                <a:spcPct val="110000"/>
              </a:lnSpc>
            </a:pPr>
            <a:r>
              <a:rPr lang="en-US" altLang="ko-KR" sz="2400" dirty="0" smtClean="0"/>
              <a:t>Information can be converted to Network</a:t>
            </a:r>
          </a:p>
          <a:p>
            <a:pPr marL="742950" lvl="1" indent="-285750">
              <a:lnSpc>
                <a:spcPct val="110000"/>
              </a:lnSpc>
            </a:pPr>
            <a:r>
              <a:rPr lang="en-US" altLang="ko-KR" sz="1900" dirty="0" smtClean="0"/>
              <a:t>Even text can be seen as network</a:t>
            </a:r>
            <a:endParaRPr lang="en-US" altLang="ko-KR" sz="1900" dirty="0" smtClean="0"/>
          </a:p>
          <a:p>
            <a:pPr marL="285750" indent="-285750">
              <a:lnSpc>
                <a:spcPct val="110000"/>
              </a:lnSpc>
            </a:pPr>
            <a:r>
              <a:rPr lang="en-US" altLang="ko-KR" sz="2400" dirty="0" smtClean="0"/>
              <a:t>Very challenging in analyzing large-scale networks</a:t>
            </a:r>
          </a:p>
          <a:p>
            <a:pPr marL="742950" lvl="1" indent="-285750">
              <a:lnSpc>
                <a:spcPct val="110000"/>
              </a:lnSpc>
            </a:pPr>
            <a:r>
              <a:rPr lang="en-US" altLang="ko-KR" sz="1800" dirty="0" smtClean="0"/>
              <a:t>Sparse and High-dimension</a:t>
            </a:r>
            <a:endParaRPr lang="ko-KR" altLang="en-US" sz="2000" dirty="0"/>
          </a:p>
        </p:txBody>
      </p:sp>
      <p:grpSp>
        <p:nvGrpSpPr>
          <p:cNvPr id="5" name="Group 6"/>
          <p:cNvGrpSpPr/>
          <p:nvPr/>
        </p:nvGrpSpPr>
        <p:grpSpPr>
          <a:xfrm>
            <a:off x="491926" y="4337764"/>
            <a:ext cx="2396289" cy="1423157"/>
            <a:chOff x="947431" y="603004"/>
            <a:chExt cx="3168046" cy="1142869"/>
          </a:xfrm>
        </p:grpSpPr>
        <p:sp>
          <p:nvSpPr>
            <p:cNvPr id="6" name="TextBox 5"/>
            <p:cNvSpPr txBox="1"/>
            <p:nvPr/>
          </p:nvSpPr>
          <p:spPr>
            <a:xfrm>
              <a:off x="1290493" y="603004"/>
              <a:ext cx="635110" cy="276999"/>
            </a:xfrm>
            <a:prstGeom prst="rect">
              <a:avLst/>
            </a:prstGeom>
            <a:noFill/>
          </p:spPr>
          <p:txBody>
            <a:bodyPr wrap="none" rtlCol="0">
              <a:spAutoFit/>
            </a:bodyPr>
            <a:lstStyle/>
            <a:p>
              <a:r>
                <a:rPr lang="en-US" sz="1200" dirty="0" smtClean="0">
                  <a:solidFill>
                    <a:schemeClr val="accent1">
                      <a:lumMod val="75000"/>
                    </a:schemeClr>
                  </a:solidFill>
                  <a:latin typeface="Georgia" panose="02040502050405020303" pitchFamily="18" charset="0"/>
                </a:rPr>
                <a:t>degree</a:t>
              </a:r>
              <a:endParaRPr lang="en-US" sz="1200" dirty="0">
                <a:solidFill>
                  <a:schemeClr val="accent1">
                    <a:lumMod val="75000"/>
                  </a:schemeClr>
                </a:solidFill>
                <a:latin typeface="Georgia" panose="02040502050405020303" pitchFamily="18" charset="0"/>
              </a:endParaRPr>
            </a:p>
          </p:txBody>
        </p:sp>
        <p:sp>
          <p:nvSpPr>
            <p:cNvPr id="7" name="TextBox 6"/>
            <p:cNvSpPr txBox="1"/>
            <p:nvPr/>
          </p:nvSpPr>
          <p:spPr>
            <a:xfrm>
              <a:off x="1541798" y="961937"/>
              <a:ext cx="931665" cy="338554"/>
            </a:xfrm>
            <a:prstGeom prst="rect">
              <a:avLst/>
            </a:prstGeom>
            <a:noFill/>
          </p:spPr>
          <p:txBody>
            <a:bodyPr wrap="none" rtlCol="0">
              <a:spAutoFit/>
            </a:bodyPr>
            <a:lstStyle/>
            <a:p>
              <a:r>
                <a:rPr lang="en-US" sz="1600" dirty="0" smtClean="0">
                  <a:solidFill>
                    <a:schemeClr val="accent1">
                      <a:lumMod val="75000"/>
                    </a:schemeClr>
                  </a:solidFill>
                  <a:latin typeface="Georgia" panose="02040502050405020303" pitchFamily="18" charset="0"/>
                </a:rPr>
                <a:t>network</a:t>
              </a:r>
              <a:endParaRPr lang="en-US" sz="1400" dirty="0">
                <a:solidFill>
                  <a:schemeClr val="accent1">
                    <a:lumMod val="75000"/>
                  </a:schemeClr>
                </a:solidFill>
                <a:latin typeface="Georgia" panose="02040502050405020303" pitchFamily="18" charset="0"/>
              </a:endParaRPr>
            </a:p>
          </p:txBody>
        </p:sp>
        <p:sp>
          <p:nvSpPr>
            <p:cNvPr id="8" name="TextBox 7"/>
            <p:cNvSpPr txBox="1"/>
            <p:nvPr/>
          </p:nvSpPr>
          <p:spPr>
            <a:xfrm>
              <a:off x="1109193" y="1269713"/>
              <a:ext cx="498856" cy="276999"/>
            </a:xfrm>
            <a:prstGeom prst="rect">
              <a:avLst/>
            </a:prstGeom>
            <a:noFill/>
          </p:spPr>
          <p:txBody>
            <a:bodyPr wrap="none" rtlCol="0">
              <a:spAutoFit/>
            </a:bodyPr>
            <a:lstStyle/>
            <a:p>
              <a:r>
                <a:rPr lang="en-US" sz="1200" dirty="0" smtClean="0">
                  <a:solidFill>
                    <a:schemeClr val="accent1">
                      <a:lumMod val="75000"/>
                    </a:schemeClr>
                  </a:solidFill>
                  <a:latin typeface="Georgia" panose="02040502050405020303" pitchFamily="18" charset="0"/>
                </a:rPr>
                <a:t>edge</a:t>
              </a:r>
              <a:endParaRPr lang="en-US" sz="1200" dirty="0">
                <a:solidFill>
                  <a:schemeClr val="accent1">
                    <a:lumMod val="75000"/>
                  </a:schemeClr>
                </a:solidFill>
                <a:latin typeface="Georgia" panose="02040502050405020303" pitchFamily="18" charset="0"/>
              </a:endParaRPr>
            </a:p>
          </p:txBody>
        </p:sp>
        <p:sp>
          <p:nvSpPr>
            <p:cNvPr id="9" name="TextBox 8"/>
            <p:cNvSpPr txBox="1"/>
            <p:nvPr/>
          </p:nvSpPr>
          <p:spPr>
            <a:xfrm>
              <a:off x="947431" y="910780"/>
              <a:ext cx="521298" cy="276999"/>
            </a:xfrm>
            <a:prstGeom prst="rect">
              <a:avLst/>
            </a:prstGeom>
            <a:noFill/>
          </p:spPr>
          <p:txBody>
            <a:bodyPr wrap="none" rtlCol="0">
              <a:spAutoFit/>
            </a:bodyPr>
            <a:lstStyle/>
            <a:p>
              <a:r>
                <a:rPr lang="en-US" sz="1200" dirty="0" smtClean="0">
                  <a:solidFill>
                    <a:schemeClr val="accent1">
                      <a:lumMod val="75000"/>
                    </a:schemeClr>
                  </a:solidFill>
                  <a:latin typeface="Georgia" panose="02040502050405020303" pitchFamily="18" charset="0"/>
                </a:rPr>
                <a:t>node</a:t>
              </a:r>
              <a:endParaRPr lang="en-US" sz="1200" dirty="0">
                <a:solidFill>
                  <a:schemeClr val="accent1">
                    <a:lumMod val="75000"/>
                  </a:schemeClr>
                </a:solidFill>
                <a:latin typeface="Georgia" panose="02040502050405020303" pitchFamily="18" charset="0"/>
              </a:endParaRPr>
            </a:p>
          </p:txBody>
        </p:sp>
        <p:sp>
          <p:nvSpPr>
            <p:cNvPr id="10" name="TextBox 9"/>
            <p:cNvSpPr txBox="1"/>
            <p:nvPr/>
          </p:nvSpPr>
          <p:spPr>
            <a:xfrm>
              <a:off x="3486635" y="992714"/>
              <a:ext cx="569388" cy="276999"/>
            </a:xfrm>
            <a:prstGeom prst="rect">
              <a:avLst/>
            </a:prstGeom>
            <a:noFill/>
          </p:spPr>
          <p:txBody>
            <a:bodyPr wrap="none" rtlCol="0">
              <a:spAutoFit/>
            </a:bodyPr>
            <a:lstStyle/>
            <a:p>
              <a:r>
                <a:rPr lang="en-US" sz="1200" dirty="0">
                  <a:solidFill>
                    <a:schemeClr val="accent1">
                      <a:lumMod val="75000"/>
                    </a:schemeClr>
                  </a:solidFill>
                  <a:latin typeface="Georgia" panose="02040502050405020303" pitchFamily="18" charset="0"/>
                </a:rPr>
                <a:t>w</a:t>
              </a:r>
              <a:r>
                <a:rPr lang="en-US" sz="1200" dirty="0" smtClean="0">
                  <a:solidFill>
                    <a:schemeClr val="accent1">
                      <a:lumMod val="75000"/>
                    </a:schemeClr>
                  </a:solidFill>
                  <a:latin typeface="Georgia" panose="02040502050405020303" pitchFamily="18" charset="0"/>
                </a:rPr>
                <a:t>ord </a:t>
              </a:r>
              <a:endParaRPr lang="en-US" sz="1200" dirty="0">
                <a:solidFill>
                  <a:schemeClr val="accent1">
                    <a:lumMod val="75000"/>
                  </a:schemeClr>
                </a:solidFill>
                <a:latin typeface="Georgia" panose="02040502050405020303" pitchFamily="18" charset="0"/>
              </a:endParaRPr>
            </a:p>
          </p:txBody>
        </p:sp>
        <p:sp>
          <p:nvSpPr>
            <p:cNvPr id="11" name="TextBox 10"/>
            <p:cNvSpPr txBox="1"/>
            <p:nvPr/>
          </p:nvSpPr>
          <p:spPr>
            <a:xfrm>
              <a:off x="2736790" y="684243"/>
              <a:ext cx="869148" cy="276999"/>
            </a:xfrm>
            <a:prstGeom prst="rect">
              <a:avLst/>
            </a:prstGeom>
            <a:noFill/>
          </p:spPr>
          <p:txBody>
            <a:bodyPr wrap="none" rtlCol="0">
              <a:spAutoFit/>
            </a:bodyPr>
            <a:lstStyle/>
            <a:p>
              <a:r>
                <a:rPr lang="en-US" sz="1200" dirty="0" smtClean="0">
                  <a:solidFill>
                    <a:schemeClr val="accent1">
                      <a:lumMod val="75000"/>
                    </a:schemeClr>
                  </a:solidFill>
                  <a:latin typeface="Georgia" panose="02040502050405020303" pitchFamily="18" charset="0"/>
                </a:rPr>
                <a:t>document</a:t>
              </a:r>
              <a:endParaRPr lang="en-US" sz="1200" dirty="0">
                <a:solidFill>
                  <a:schemeClr val="accent1">
                    <a:lumMod val="75000"/>
                  </a:schemeClr>
                </a:solidFill>
                <a:latin typeface="Georgia" panose="02040502050405020303" pitchFamily="18" charset="0"/>
              </a:endParaRPr>
            </a:p>
          </p:txBody>
        </p:sp>
        <p:sp>
          <p:nvSpPr>
            <p:cNvPr id="12" name="TextBox 11"/>
            <p:cNvSpPr txBox="1"/>
            <p:nvPr/>
          </p:nvSpPr>
          <p:spPr>
            <a:xfrm>
              <a:off x="3049159" y="1386970"/>
              <a:ext cx="1066318" cy="276999"/>
            </a:xfrm>
            <a:prstGeom prst="rect">
              <a:avLst/>
            </a:prstGeom>
            <a:noFill/>
          </p:spPr>
          <p:txBody>
            <a:bodyPr wrap="none" rtlCol="0">
              <a:spAutoFit/>
            </a:bodyPr>
            <a:lstStyle/>
            <a:p>
              <a:r>
                <a:rPr lang="en-US" sz="1200" dirty="0" smtClean="0">
                  <a:solidFill>
                    <a:schemeClr val="accent1">
                      <a:lumMod val="75000"/>
                    </a:schemeClr>
                  </a:solidFill>
                  <a:latin typeface="Georgia" panose="02040502050405020303" pitchFamily="18" charset="0"/>
                </a:rPr>
                <a:t>classification</a:t>
              </a:r>
              <a:endParaRPr lang="en-US" sz="1200" dirty="0">
                <a:solidFill>
                  <a:schemeClr val="accent1">
                    <a:lumMod val="75000"/>
                  </a:schemeClr>
                </a:solidFill>
                <a:latin typeface="Georgia" panose="02040502050405020303" pitchFamily="18" charset="0"/>
              </a:endParaRPr>
            </a:p>
          </p:txBody>
        </p:sp>
        <p:sp>
          <p:nvSpPr>
            <p:cNvPr id="13" name="TextBox 12"/>
            <p:cNvSpPr txBox="1"/>
            <p:nvPr/>
          </p:nvSpPr>
          <p:spPr>
            <a:xfrm>
              <a:off x="2792586" y="1084125"/>
              <a:ext cx="759124" cy="296593"/>
            </a:xfrm>
            <a:prstGeom prst="rect">
              <a:avLst/>
            </a:prstGeom>
            <a:noFill/>
          </p:spPr>
          <p:txBody>
            <a:bodyPr wrap="none" rtlCol="0">
              <a:spAutoFit/>
            </a:bodyPr>
            <a:lstStyle/>
            <a:p>
              <a:r>
                <a:rPr lang="en-US" dirty="0" smtClean="0">
                  <a:solidFill>
                    <a:schemeClr val="accent1">
                      <a:lumMod val="75000"/>
                    </a:schemeClr>
                  </a:solidFill>
                  <a:latin typeface="Georgia" panose="02040502050405020303" pitchFamily="18" charset="0"/>
                </a:rPr>
                <a:t>text</a:t>
              </a:r>
              <a:endParaRPr lang="en-US" dirty="0">
                <a:solidFill>
                  <a:schemeClr val="accent1">
                    <a:lumMod val="75000"/>
                  </a:schemeClr>
                </a:solidFill>
                <a:latin typeface="Georgia" panose="02040502050405020303" pitchFamily="18" charset="0"/>
              </a:endParaRPr>
            </a:p>
          </p:txBody>
        </p:sp>
        <p:sp>
          <p:nvSpPr>
            <p:cNvPr id="14" name="TextBox 13"/>
            <p:cNvSpPr txBox="1"/>
            <p:nvPr/>
          </p:nvSpPr>
          <p:spPr>
            <a:xfrm>
              <a:off x="1572102" y="1473997"/>
              <a:ext cx="1591997" cy="271876"/>
            </a:xfrm>
            <a:prstGeom prst="rect">
              <a:avLst/>
            </a:prstGeom>
            <a:noFill/>
          </p:spPr>
          <p:txBody>
            <a:bodyPr wrap="none" rtlCol="0">
              <a:spAutoFit/>
            </a:bodyPr>
            <a:lstStyle/>
            <a:p>
              <a:r>
                <a:rPr lang="en-US" sz="1600" dirty="0" smtClean="0">
                  <a:solidFill>
                    <a:schemeClr val="accent1">
                      <a:lumMod val="75000"/>
                    </a:schemeClr>
                  </a:solidFill>
                  <a:latin typeface="Georgia" panose="02040502050405020303" pitchFamily="18" charset="0"/>
                </a:rPr>
                <a:t>embedding</a:t>
              </a:r>
              <a:endParaRPr lang="en-US" sz="1400" dirty="0">
                <a:solidFill>
                  <a:schemeClr val="accent1">
                    <a:lumMod val="75000"/>
                  </a:schemeClr>
                </a:solidFill>
                <a:latin typeface="Georgia" panose="02040502050405020303" pitchFamily="18" charset="0"/>
              </a:endParaRPr>
            </a:p>
          </p:txBody>
        </p:sp>
        <p:cxnSp>
          <p:nvCxnSpPr>
            <p:cNvPr id="15" name="Straight Connector 23"/>
            <p:cNvCxnSpPr/>
            <p:nvPr/>
          </p:nvCxnSpPr>
          <p:spPr>
            <a:xfrm>
              <a:off x="1591270" y="863225"/>
              <a:ext cx="317555" cy="16927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24"/>
            <p:cNvCxnSpPr/>
            <p:nvPr/>
          </p:nvCxnSpPr>
          <p:spPr>
            <a:xfrm>
              <a:off x="1408954" y="1096207"/>
              <a:ext cx="183177" cy="35007"/>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25"/>
            <p:cNvCxnSpPr>
              <a:stCxn id="8" idx="3"/>
            </p:cNvCxnSpPr>
            <p:nvPr/>
          </p:nvCxnSpPr>
          <p:spPr>
            <a:xfrm flipV="1">
              <a:off x="1608048" y="1300491"/>
              <a:ext cx="300777" cy="1077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26"/>
            <p:cNvCxnSpPr>
              <a:stCxn id="14" idx="0"/>
              <a:endCxn id="7" idx="2"/>
            </p:cNvCxnSpPr>
            <p:nvPr/>
          </p:nvCxnSpPr>
          <p:spPr>
            <a:xfrm flipH="1" flipV="1">
              <a:off x="2007631" y="1300491"/>
              <a:ext cx="360470" cy="173507"/>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27"/>
            <p:cNvCxnSpPr/>
            <p:nvPr/>
          </p:nvCxnSpPr>
          <p:spPr>
            <a:xfrm>
              <a:off x="2606878" y="1174305"/>
              <a:ext cx="263329" cy="3745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28"/>
            <p:cNvCxnSpPr>
              <a:stCxn id="13" idx="2"/>
            </p:cNvCxnSpPr>
            <p:nvPr/>
          </p:nvCxnSpPr>
          <p:spPr>
            <a:xfrm>
              <a:off x="3172148" y="1380718"/>
              <a:ext cx="333894" cy="143697"/>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9"/>
            <p:cNvCxnSpPr/>
            <p:nvPr/>
          </p:nvCxnSpPr>
          <p:spPr>
            <a:xfrm flipV="1">
              <a:off x="2552646" y="1337950"/>
              <a:ext cx="436761" cy="20876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30"/>
            <p:cNvCxnSpPr/>
            <p:nvPr/>
          </p:nvCxnSpPr>
          <p:spPr>
            <a:xfrm flipH="1">
              <a:off x="3045745" y="927686"/>
              <a:ext cx="92065" cy="18598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31"/>
            <p:cNvCxnSpPr/>
            <p:nvPr/>
          </p:nvCxnSpPr>
          <p:spPr>
            <a:xfrm flipH="1">
              <a:off x="3375042" y="1142510"/>
              <a:ext cx="274430" cy="81553"/>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pic>
        <p:nvPicPr>
          <p:cNvPr id="24" name="Picture 4" descr="http://www.wired.com/images_blogs/wiredscience/2012/04/facebook-social-network-flickr-marc_smit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3945" y="4146778"/>
            <a:ext cx="2902202" cy="204240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2" descr="http://kieranhealy.org/files/misc/philcites-stati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2798" y="1763392"/>
            <a:ext cx="2265394" cy="1944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5771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Discussion – </a:t>
            </a:r>
            <a:r>
              <a:rPr lang="en-US" altLang="ko-KR" smtClean="0"/>
              <a:t>Contribution Point</a:t>
            </a:r>
            <a:endParaRPr lang="ko-KR" altLang="en-US" dirty="0"/>
          </a:p>
        </p:txBody>
      </p:sp>
      <p:sp>
        <p:nvSpPr>
          <p:cNvPr id="3" name="내용 개체 틀 2"/>
          <p:cNvSpPr>
            <a:spLocks noGrp="1"/>
          </p:cNvSpPr>
          <p:nvPr>
            <p:ph idx="1"/>
          </p:nvPr>
        </p:nvSpPr>
        <p:spPr/>
        <p:txBody>
          <a:bodyPr>
            <a:normAutofit/>
          </a:bodyPr>
          <a:lstStyle/>
          <a:p>
            <a:r>
              <a:rPr lang="en-US" altLang="ko-KR" sz="2400" dirty="0" smtClean="0"/>
              <a:t>This paper</a:t>
            </a:r>
            <a:r>
              <a:rPr lang="en-US" altLang="ko-KR" sz="2400" dirty="0" smtClean="0"/>
              <a:t> has a carefully designed objective function that preserves both the first-order and second-order proximities. </a:t>
            </a:r>
          </a:p>
          <a:p>
            <a:r>
              <a:rPr lang="en-US" altLang="ko-KR" sz="2400" dirty="0" smtClean="0"/>
              <a:t>This paper propose an edge-sampling algorithm for optimizing the objective. The algorithm tackles the limitation of the classical stochastic gradient decent and improves the effectiveness and efficiency of the inference. </a:t>
            </a:r>
            <a:endParaRPr lang="en-US" altLang="ko-KR" sz="2400" dirty="0"/>
          </a:p>
          <a:p>
            <a:r>
              <a:rPr lang="en-US" altLang="ko-KR" sz="2400" dirty="0" smtClean="0"/>
              <a:t>This paper conduct extensive experiments on real-world information networks. Experimental results prove the effectiveness and efficiency of the proposed LINE model.</a:t>
            </a:r>
            <a:endParaRPr lang="ko-KR" altLang="en-US" sz="2400" dirty="0"/>
          </a:p>
        </p:txBody>
      </p:sp>
    </p:spTree>
    <p:extLst>
      <p:ext uri="{BB962C8B-B14F-4D97-AF65-F5344CB8AC3E}">
        <p14:creationId xmlns:p14="http://schemas.microsoft.com/office/powerpoint/2010/main" val="1517845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Why Network Embedding is useful?</a:t>
            </a:r>
            <a:endParaRPr lang="ko-KR" altLang="en-US" dirty="0"/>
          </a:p>
        </p:txBody>
      </p:sp>
      <p:grpSp>
        <p:nvGrpSpPr>
          <p:cNvPr id="214" name="그룹 213"/>
          <p:cNvGrpSpPr/>
          <p:nvPr/>
        </p:nvGrpSpPr>
        <p:grpSpPr>
          <a:xfrm>
            <a:off x="1033785" y="2111432"/>
            <a:ext cx="10124429" cy="3013551"/>
            <a:chOff x="632240" y="1413679"/>
            <a:chExt cx="10646523" cy="3332610"/>
          </a:xfrm>
        </p:grpSpPr>
        <p:sp>
          <p:nvSpPr>
            <p:cNvPr id="110" name="Right Arrow 37"/>
            <p:cNvSpPr/>
            <p:nvPr/>
          </p:nvSpPr>
          <p:spPr>
            <a:xfrm>
              <a:off x="6679915" y="2461565"/>
              <a:ext cx="609924" cy="783240"/>
            </a:xfrm>
            <a:prstGeom prst="rightArrow">
              <a:avLst/>
            </a:prstGeom>
            <a:solidFill>
              <a:schemeClr val="bg1"/>
            </a:solidFill>
            <a:ln w="38100">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p:cNvSpPr txBox="1"/>
            <p:nvPr/>
          </p:nvSpPr>
          <p:spPr>
            <a:xfrm>
              <a:off x="1128796" y="4376957"/>
              <a:ext cx="2355966" cy="369332"/>
            </a:xfrm>
            <a:prstGeom prst="rect">
              <a:avLst/>
            </a:prstGeom>
            <a:noFill/>
          </p:spPr>
          <p:txBody>
            <a:bodyPr wrap="none" rtlCol="0">
              <a:spAutoFit/>
            </a:bodyPr>
            <a:lstStyle/>
            <a:p>
              <a:r>
                <a:rPr lang="en-US" dirty="0" smtClean="0">
                  <a:solidFill>
                    <a:srgbClr val="FF0000"/>
                  </a:solidFill>
                </a:rPr>
                <a:t>Sparse, high-dimension</a:t>
              </a:r>
              <a:endParaRPr lang="en-US" dirty="0">
                <a:solidFill>
                  <a:srgbClr val="FF0000"/>
                </a:solidFill>
              </a:endParaRPr>
            </a:p>
          </p:txBody>
        </p:sp>
        <p:pic>
          <p:nvPicPr>
            <p:cNvPr id="112" name="Picture 10" descr="Internet map 1024 - transparen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2240" y="1413679"/>
              <a:ext cx="2930545" cy="2826641"/>
            </a:xfrm>
            <a:prstGeom prst="rect">
              <a:avLst/>
            </a:prstGeom>
            <a:noFill/>
            <a:extLst>
              <a:ext uri="{909E8E84-426E-40DD-AFC4-6F175D3DCCD1}">
                <a14:hiddenFill xmlns:a14="http://schemas.microsoft.com/office/drawing/2010/main">
                  <a:solidFill>
                    <a:srgbClr val="FFFFFF"/>
                  </a:solidFill>
                </a14:hiddenFill>
              </a:ext>
            </a:extLst>
          </p:spPr>
        </p:pic>
        <p:sp>
          <p:nvSpPr>
            <p:cNvPr id="113" name="TextBox 112"/>
            <p:cNvSpPr txBox="1"/>
            <p:nvPr/>
          </p:nvSpPr>
          <p:spPr>
            <a:xfrm>
              <a:off x="7966959" y="4351329"/>
              <a:ext cx="2272482" cy="369332"/>
            </a:xfrm>
            <a:prstGeom prst="rect">
              <a:avLst/>
            </a:prstGeom>
            <a:noFill/>
          </p:spPr>
          <p:txBody>
            <a:bodyPr wrap="none" rtlCol="0">
              <a:spAutoFit/>
            </a:bodyPr>
            <a:lstStyle/>
            <a:p>
              <a:r>
                <a:rPr lang="en-US" dirty="0" smtClean="0">
                  <a:solidFill>
                    <a:srgbClr val="FF0000"/>
                  </a:solidFill>
                </a:rPr>
                <a:t>Dense, low-dimension</a:t>
              </a:r>
              <a:endParaRPr lang="en-US" dirty="0">
                <a:solidFill>
                  <a:srgbClr val="FF0000"/>
                </a:solidFill>
              </a:endParaRPr>
            </a:p>
          </p:txBody>
        </p:sp>
        <p:pic>
          <p:nvPicPr>
            <p:cNvPr id="114" name="Picture 2" descr="http://ts4.mm.bing.net/th?id=JN.cCVHdddT4POhduK8Qs1vQw&amp;pid=15.1"/>
            <p:cNvPicPr>
              <a:picLocks noChangeAspect="1" noChangeArrowheads="1"/>
            </p:cNvPicPr>
            <p:nvPr/>
          </p:nvPicPr>
          <p:blipFill rotWithShape="1">
            <a:blip r:embed="rId3">
              <a:extLst>
                <a:ext uri="{28A0092B-C50C-407E-A947-70E740481C1C}">
                  <a14:useLocalDpi xmlns:a14="http://schemas.microsoft.com/office/drawing/2010/main" val="0"/>
                </a:ext>
              </a:extLst>
            </a:blip>
            <a:srcRect b="8609"/>
            <a:stretch/>
          </p:blipFill>
          <p:spPr bwMode="auto">
            <a:xfrm>
              <a:off x="4448377" y="2147029"/>
              <a:ext cx="1774244" cy="1324220"/>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p:cNvSpPr txBox="1"/>
            <p:nvPr/>
          </p:nvSpPr>
          <p:spPr>
            <a:xfrm>
              <a:off x="4548124" y="3644217"/>
              <a:ext cx="1845642" cy="369332"/>
            </a:xfrm>
            <a:prstGeom prst="rect">
              <a:avLst/>
            </a:prstGeom>
            <a:noFill/>
          </p:spPr>
          <p:txBody>
            <a:bodyPr wrap="square" rtlCol="0">
              <a:spAutoFit/>
            </a:bodyPr>
            <a:lstStyle/>
            <a:p>
              <a:r>
                <a:rPr lang="en-US" dirty="0" smtClean="0">
                  <a:solidFill>
                    <a:srgbClr val="002060"/>
                  </a:solidFill>
                </a:rPr>
                <a:t>Deep Learning</a:t>
              </a:r>
            </a:p>
          </p:txBody>
        </p:sp>
        <p:sp>
          <p:nvSpPr>
            <p:cNvPr id="116" name="Rectangle 3"/>
            <p:cNvSpPr/>
            <p:nvPr/>
          </p:nvSpPr>
          <p:spPr>
            <a:xfrm>
              <a:off x="3805857" y="2321475"/>
              <a:ext cx="529311"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grpSp>
          <p:nvGrpSpPr>
            <p:cNvPr id="117" name="Group 2"/>
            <p:cNvGrpSpPr/>
            <p:nvPr/>
          </p:nvGrpSpPr>
          <p:grpSpPr>
            <a:xfrm>
              <a:off x="7976669" y="1822729"/>
              <a:ext cx="3302094" cy="2200046"/>
              <a:chOff x="7852502" y="1809154"/>
              <a:chExt cx="3302094" cy="2200046"/>
            </a:xfrm>
          </p:grpSpPr>
          <p:grpSp>
            <p:nvGrpSpPr>
              <p:cNvPr id="118" name="Group 150"/>
              <p:cNvGrpSpPr/>
              <p:nvPr/>
            </p:nvGrpSpPr>
            <p:grpSpPr>
              <a:xfrm>
                <a:off x="8162210" y="1871127"/>
                <a:ext cx="598968" cy="170114"/>
                <a:chOff x="6734086" y="2462847"/>
                <a:chExt cx="863125" cy="184596"/>
              </a:xfrm>
            </p:grpSpPr>
            <p:sp>
              <p:nvSpPr>
                <p:cNvPr id="209" name="Flowchart: Terminator 215"/>
                <p:cNvSpPr/>
                <p:nvPr/>
              </p:nvSpPr>
              <p:spPr>
                <a:xfrm>
                  <a:off x="6734086" y="2462847"/>
                  <a:ext cx="863125" cy="184596"/>
                </a:xfrm>
                <a:prstGeom prst="flowChartTerminator">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Flowchart: Connector 216"/>
                <p:cNvSpPr/>
                <p:nvPr/>
              </p:nvSpPr>
              <p:spPr>
                <a:xfrm>
                  <a:off x="6802453"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Flowchart: Connector 217"/>
                <p:cNvSpPr/>
                <p:nvPr/>
              </p:nvSpPr>
              <p:spPr>
                <a:xfrm>
                  <a:off x="6997579"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Flowchart: Connector 218"/>
                <p:cNvSpPr/>
                <p:nvPr/>
              </p:nvSpPr>
              <p:spPr>
                <a:xfrm>
                  <a:off x="7389264"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Flowchart: Connector 219"/>
                <p:cNvSpPr/>
                <p:nvPr/>
              </p:nvSpPr>
              <p:spPr>
                <a:xfrm>
                  <a:off x="7201255"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9" name="Group 151"/>
              <p:cNvGrpSpPr/>
              <p:nvPr/>
            </p:nvGrpSpPr>
            <p:grpSpPr>
              <a:xfrm>
                <a:off x="7911850" y="2424795"/>
                <a:ext cx="598968" cy="170114"/>
                <a:chOff x="6734086" y="2462847"/>
                <a:chExt cx="863125" cy="184596"/>
              </a:xfrm>
            </p:grpSpPr>
            <p:sp>
              <p:nvSpPr>
                <p:cNvPr id="204" name="Flowchart: Terminator 210"/>
                <p:cNvSpPr/>
                <p:nvPr/>
              </p:nvSpPr>
              <p:spPr>
                <a:xfrm>
                  <a:off x="6734086" y="2462847"/>
                  <a:ext cx="863125" cy="184596"/>
                </a:xfrm>
                <a:prstGeom prst="flowChartTerminator">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Flowchart: Connector 211"/>
                <p:cNvSpPr/>
                <p:nvPr/>
              </p:nvSpPr>
              <p:spPr>
                <a:xfrm>
                  <a:off x="6802453"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Flowchart: Connector 212"/>
                <p:cNvSpPr/>
                <p:nvPr/>
              </p:nvSpPr>
              <p:spPr>
                <a:xfrm>
                  <a:off x="6997579" y="2487896"/>
                  <a:ext cx="137161"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Flowchart: Connector 213"/>
                <p:cNvSpPr/>
                <p:nvPr/>
              </p:nvSpPr>
              <p:spPr>
                <a:xfrm>
                  <a:off x="7389264"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Flowchart: Connector 214"/>
                <p:cNvSpPr/>
                <p:nvPr/>
              </p:nvSpPr>
              <p:spPr>
                <a:xfrm>
                  <a:off x="7201255"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52"/>
              <p:cNvGrpSpPr/>
              <p:nvPr/>
            </p:nvGrpSpPr>
            <p:grpSpPr>
              <a:xfrm>
                <a:off x="7852502" y="2935306"/>
                <a:ext cx="598968" cy="170114"/>
                <a:chOff x="6734086" y="2462847"/>
                <a:chExt cx="863125" cy="184596"/>
              </a:xfrm>
            </p:grpSpPr>
            <p:sp>
              <p:nvSpPr>
                <p:cNvPr id="199" name="Flowchart: Terminator 205"/>
                <p:cNvSpPr/>
                <p:nvPr/>
              </p:nvSpPr>
              <p:spPr>
                <a:xfrm>
                  <a:off x="6734086" y="2462847"/>
                  <a:ext cx="863125" cy="184596"/>
                </a:xfrm>
                <a:prstGeom prst="flowChartTerminator">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Flowchart: Connector 206"/>
                <p:cNvSpPr/>
                <p:nvPr/>
              </p:nvSpPr>
              <p:spPr>
                <a:xfrm>
                  <a:off x="6802453"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Flowchart: Connector 207"/>
                <p:cNvSpPr/>
                <p:nvPr/>
              </p:nvSpPr>
              <p:spPr>
                <a:xfrm>
                  <a:off x="6997579"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Flowchart: Connector 208"/>
                <p:cNvSpPr/>
                <p:nvPr/>
              </p:nvSpPr>
              <p:spPr>
                <a:xfrm>
                  <a:off x="7389264"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Flowchart: Connector 209"/>
                <p:cNvSpPr/>
                <p:nvPr/>
              </p:nvSpPr>
              <p:spPr>
                <a:xfrm>
                  <a:off x="7201255"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53"/>
              <p:cNvGrpSpPr/>
              <p:nvPr/>
            </p:nvGrpSpPr>
            <p:grpSpPr>
              <a:xfrm>
                <a:off x="8338739" y="3259887"/>
                <a:ext cx="598968" cy="170114"/>
                <a:chOff x="6734086" y="2462847"/>
                <a:chExt cx="863125" cy="184596"/>
              </a:xfrm>
            </p:grpSpPr>
            <p:sp>
              <p:nvSpPr>
                <p:cNvPr id="194" name="Flowchart: Terminator 200"/>
                <p:cNvSpPr/>
                <p:nvPr/>
              </p:nvSpPr>
              <p:spPr>
                <a:xfrm>
                  <a:off x="6734086" y="2462847"/>
                  <a:ext cx="863125" cy="184596"/>
                </a:xfrm>
                <a:prstGeom prst="flowChartTerminator">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Flowchart: Connector 201"/>
                <p:cNvSpPr/>
                <p:nvPr/>
              </p:nvSpPr>
              <p:spPr>
                <a:xfrm>
                  <a:off x="6802453"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Flowchart: Connector 202"/>
                <p:cNvSpPr/>
                <p:nvPr/>
              </p:nvSpPr>
              <p:spPr>
                <a:xfrm>
                  <a:off x="6997579"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Flowchart: Connector 203"/>
                <p:cNvSpPr/>
                <p:nvPr/>
              </p:nvSpPr>
              <p:spPr>
                <a:xfrm>
                  <a:off x="7389264"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Flowchart: Connector 204"/>
                <p:cNvSpPr/>
                <p:nvPr/>
              </p:nvSpPr>
              <p:spPr>
                <a:xfrm>
                  <a:off x="7201255"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2" name="Group 154"/>
              <p:cNvGrpSpPr/>
              <p:nvPr/>
            </p:nvGrpSpPr>
            <p:grpSpPr>
              <a:xfrm>
                <a:off x="8900610" y="2473855"/>
                <a:ext cx="598968" cy="170114"/>
                <a:chOff x="6734086" y="2462847"/>
                <a:chExt cx="863125" cy="184596"/>
              </a:xfrm>
            </p:grpSpPr>
            <p:sp>
              <p:nvSpPr>
                <p:cNvPr id="189" name="Flowchart: Terminator 195"/>
                <p:cNvSpPr/>
                <p:nvPr/>
              </p:nvSpPr>
              <p:spPr>
                <a:xfrm>
                  <a:off x="6734086" y="2462847"/>
                  <a:ext cx="863125" cy="184596"/>
                </a:xfrm>
                <a:prstGeom prst="flowChartTerminator">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Flowchart: Connector 196"/>
                <p:cNvSpPr/>
                <p:nvPr/>
              </p:nvSpPr>
              <p:spPr>
                <a:xfrm>
                  <a:off x="6802453"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Flowchart: Connector 197"/>
                <p:cNvSpPr/>
                <p:nvPr/>
              </p:nvSpPr>
              <p:spPr>
                <a:xfrm>
                  <a:off x="6997579"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Flowchart: Connector 198"/>
                <p:cNvSpPr/>
                <p:nvPr/>
              </p:nvSpPr>
              <p:spPr>
                <a:xfrm>
                  <a:off x="7389264"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Flowchart: Connector 199"/>
                <p:cNvSpPr/>
                <p:nvPr/>
              </p:nvSpPr>
              <p:spPr>
                <a:xfrm>
                  <a:off x="7201255"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3" name="Group 155"/>
              <p:cNvGrpSpPr/>
              <p:nvPr/>
            </p:nvGrpSpPr>
            <p:grpSpPr>
              <a:xfrm>
                <a:off x="8848193" y="2844509"/>
                <a:ext cx="598968" cy="170114"/>
                <a:chOff x="6734086" y="2462847"/>
                <a:chExt cx="863125" cy="184596"/>
              </a:xfrm>
            </p:grpSpPr>
            <p:sp>
              <p:nvSpPr>
                <p:cNvPr id="184" name="Flowchart: Terminator 190"/>
                <p:cNvSpPr/>
                <p:nvPr/>
              </p:nvSpPr>
              <p:spPr>
                <a:xfrm>
                  <a:off x="6734086" y="2462847"/>
                  <a:ext cx="863125" cy="184596"/>
                </a:xfrm>
                <a:prstGeom prst="flowChartTerminator">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Flowchart: Connector 191"/>
                <p:cNvSpPr/>
                <p:nvPr/>
              </p:nvSpPr>
              <p:spPr>
                <a:xfrm>
                  <a:off x="6802453"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Flowchart: Connector 192"/>
                <p:cNvSpPr/>
                <p:nvPr/>
              </p:nvSpPr>
              <p:spPr>
                <a:xfrm>
                  <a:off x="6997579"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Flowchart: Connector 193"/>
                <p:cNvSpPr/>
                <p:nvPr/>
              </p:nvSpPr>
              <p:spPr>
                <a:xfrm>
                  <a:off x="7389264"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Flowchart: Connector 194"/>
                <p:cNvSpPr/>
                <p:nvPr/>
              </p:nvSpPr>
              <p:spPr>
                <a:xfrm>
                  <a:off x="7201255"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56"/>
              <p:cNvGrpSpPr/>
              <p:nvPr/>
            </p:nvGrpSpPr>
            <p:grpSpPr>
              <a:xfrm>
                <a:off x="9660660" y="2862665"/>
                <a:ext cx="598968" cy="170114"/>
                <a:chOff x="6734086" y="2462847"/>
                <a:chExt cx="863125" cy="184596"/>
              </a:xfrm>
            </p:grpSpPr>
            <p:sp>
              <p:nvSpPr>
                <p:cNvPr id="179" name="Flowchart: Terminator 185"/>
                <p:cNvSpPr/>
                <p:nvPr/>
              </p:nvSpPr>
              <p:spPr>
                <a:xfrm>
                  <a:off x="6734086" y="2462847"/>
                  <a:ext cx="863125" cy="184596"/>
                </a:xfrm>
                <a:prstGeom prst="flowChartTerminator">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Flowchart: Connector 186"/>
                <p:cNvSpPr/>
                <p:nvPr/>
              </p:nvSpPr>
              <p:spPr>
                <a:xfrm>
                  <a:off x="6802453"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Flowchart: Connector 187"/>
                <p:cNvSpPr/>
                <p:nvPr/>
              </p:nvSpPr>
              <p:spPr>
                <a:xfrm>
                  <a:off x="6997579"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Flowchart: Connector 188"/>
                <p:cNvSpPr/>
                <p:nvPr/>
              </p:nvSpPr>
              <p:spPr>
                <a:xfrm>
                  <a:off x="7389264"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Flowchart: Connector 189"/>
                <p:cNvSpPr/>
                <p:nvPr/>
              </p:nvSpPr>
              <p:spPr>
                <a:xfrm>
                  <a:off x="7201255"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57"/>
              <p:cNvGrpSpPr/>
              <p:nvPr/>
            </p:nvGrpSpPr>
            <p:grpSpPr>
              <a:xfrm>
                <a:off x="10138579" y="2243182"/>
                <a:ext cx="598968" cy="170114"/>
                <a:chOff x="6734086" y="2462847"/>
                <a:chExt cx="863125" cy="184596"/>
              </a:xfrm>
            </p:grpSpPr>
            <p:sp>
              <p:nvSpPr>
                <p:cNvPr id="174" name="Flowchart: Terminator 180"/>
                <p:cNvSpPr/>
                <p:nvPr/>
              </p:nvSpPr>
              <p:spPr>
                <a:xfrm>
                  <a:off x="6734086" y="2462847"/>
                  <a:ext cx="863125" cy="184596"/>
                </a:xfrm>
                <a:prstGeom prst="flowChartTerminator">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Flowchart: Connector 181"/>
                <p:cNvSpPr/>
                <p:nvPr/>
              </p:nvSpPr>
              <p:spPr>
                <a:xfrm>
                  <a:off x="6802453"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lowchart: Connector 182"/>
                <p:cNvSpPr/>
                <p:nvPr/>
              </p:nvSpPr>
              <p:spPr>
                <a:xfrm>
                  <a:off x="6997579"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Flowchart: Connector 183"/>
                <p:cNvSpPr/>
                <p:nvPr/>
              </p:nvSpPr>
              <p:spPr>
                <a:xfrm>
                  <a:off x="7389264"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Flowchart: Connector 184"/>
                <p:cNvSpPr/>
                <p:nvPr/>
              </p:nvSpPr>
              <p:spPr>
                <a:xfrm>
                  <a:off x="7201255"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6" name="Group 158"/>
              <p:cNvGrpSpPr/>
              <p:nvPr/>
            </p:nvGrpSpPr>
            <p:grpSpPr>
              <a:xfrm>
                <a:off x="10555628" y="2799075"/>
                <a:ext cx="598968" cy="170114"/>
                <a:chOff x="6734086" y="2462847"/>
                <a:chExt cx="863125" cy="184596"/>
              </a:xfrm>
            </p:grpSpPr>
            <p:sp>
              <p:nvSpPr>
                <p:cNvPr id="169" name="Flowchart: Terminator 175"/>
                <p:cNvSpPr/>
                <p:nvPr/>
              </p:nvSpPr>
              <p:spPr>
                <a:xfrm>
                  <a:off x="6734086" y="2462847"/>
                  <a:ext cx="863125" cy="184596"/>
                </a:xfrm>
                <a:prstGeom prst="flowChartTerminator">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Connector 176"/>
                <p:cNvSpPr/>
                <p:nvPr/>
              </p:nvSpPr>
              <p:spPr>
                <a:xfrm>
                  <a:off x="6802453"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Flowchart: Connector 177"/>
                <p:cNvSpPr/>
                <p:nvPr/>
              </p:nvSpPr>
              <p:spPr>
                <a:xfrm>
                  <a:off x="6997579"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lowchart: Connector 178"/>
                <p:cNvSpPr/>
                <p:nvPr/>
              </p:nvSpPr>
              <p:spPr>
                <a:xfrm>
                  <a:off x="7389264"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lowchart: Connector 179"/>
                <p:cNvSpPr/>
                <p:nvPr/>
              </p:nvSpPr>
              <p:spPr>
                <a:xfrm>
                  <a:off x="7201255"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7" name="Group 159"/>
              <p:cNvGrpSpPr/>
              <p:nvPr/>
            </p:nvGrpSpPr>
            <p:grpSpPr>
              <a:xfrm>
                <a:off x="10190585" y="3353860"/>
                <a:ext cx="598968" cy="170114"/>
                <a:chOff x="6734086" y="2462847"/>
                <a:chExt cx="863125" cy="184596"/>
              </a:xfrm>
            </p:grpSpPr>
            <p:sp>
              <p:nvSpPr>
                <p:cNvPr id="164" name="Flowchart: Terminator 170"/>
                <p:cNvSpPr/>
                <p:nvPr/>
              </p:nvSpPr>
              <p:spPr>
                <a:xfrm>
                  <a:off x="6734086" y="2462847"/>
                  <a:ext cx="863125" cy="184596"/>
                </a:xfrm>
                <a:prstGeom prst="flowChartTerminator">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Flowchart: Connector 171"/>
                <p:cNvSpPr/>
                <p:nvPr/>
              </p:nvSpPr>
              <p:spPr>
                <a:xfrm>
                  <a:off x="6802453"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Flowchart: Connector 172"/>
                <p:cNvSpPr/>
                <p:nvPr/>
              </p:nvSpPr>
              <p:spPr>
                <a:xfrm>
                  <a:off x="6997579"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lowchart: Connector 173"/>
                <p:cNvSpPr/>
                <p:nvPr/>
              </p:nvSpPr>
              <p:spPr>
                <a:xfrm>
                  <a:off x="7389264"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Flowchart: Connector 174"/>
                <p:cNvSpPr/>
                <p:nvPr/>
              </p:nvSpPr>
              <p:spPr>
                <a:xfrm>
                  <a:off x="7201255"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8" name="Group 81"/>
              <p:cNvGrpSpPr/>
              <p:nvPr/>
            </p:nvGrpSpPr>
            <p:grpSpPr>
              <a:xfrm>
                <a:off x="9111909" y="2090801"/>
                <a:ext cx="598968" cy="170114"/>
                <a:chOff x="6734086" y="2462847"/>
                <a:chExt cx="863125" cy="184596"/>
              </a:xfrm>
            </p:grpSpPr>
            <p:sp>
              <p:nvSpPr>
                <p:cNvPr id="159" name="Flowchart: Terminator 82"/>
                <p:cNvSpPr/>
                <p:nvPr/>
              </p:nvSpPr>
              <p:spPr>
                <a:xfrm>
                  <a:off x="6734086" y="2462847"/>
                  <a:ext cx="863125" cy="184596"/>
                </a:xfrm>
                <a:prstGeom prst="flowChartTerminator">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Flowchart: Connector 83"/>
                <p:cNvSpPr/>
                <p:nvPr/>
              </p:nvSpPr>
              <p:spPr>
                <a:xfrm>
                  <a:off x="6802453"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Flowchart: Connector 84"/>
                <p:cNvSpPr/>
                <p:nvPr/>
              </p:nvSpPr>
              <p:spPr>
                <a:xfrm>
                  <a:off x="6997579"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Flowchart: Connector 85"/>
                <p:cNvSpPr/>
                <p:nvPr/>
              </p:nvSpPr>
              <p:spPr>
                <a:xfrm>
                  <a:off x="7389264"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Flowchart: Connector 86"/>
                <p:cNvSpPr/>
                <p:nvPr/>
              </p:nvSpPr>
              <p:spPr>
                <a:xfrm>
                  <a:off x="7201255"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9" name="Group 87"/>
              <p:cNvGrpSpPr/>
              <p:nvPr/>
            </p:nvGrpSpPr>
            <p:grpSpPr>
              <a:xfrm>
                <a:off x="9244544" y="3226466"/>
                <a:ext cx="598968" cy="170114"/>
                <a:chOff x="6734086" y="2462847"/>
                <a:chExt cx="863125" cy="184596"/>
              </a:xfrm>
            </p:grpSpPr>
            <p:sp>
              <p:nvSpPr>
                <p:cNvPr id="154" name="Flowchart: Terminator 88"/>
                <p:cNvSpPr/>
                <p:nvPr/>
              </p:nvSpPr>
              <p:spPr>
                <a:xfrm>
                  <a:off x="6734086" y="2462847"/>
                  <a:ext cx="863125" cy="184596"/>
                </a:xfrm>
                <a:prstGeom prst="flowChartTerminator">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Flowchart: Connector 89"/>
                <p:cNvSpPr/>
                <p:nvPr/>
              </p:nvSpPr>
              <p:spPr>
                <a:xfrm>
                  <a:off x="6802453"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Flowchart: Connector 90"/>
                <p:cNvSpPr/>
                <p:nvPr/>
              </p:nvSpPr>
              <p:spPr>
                <a:xfrm>
                  <a:off x="6997579"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lowchart: Connector 91"/>
                <p:cNvSpPr/>
                <p:nvPr/>
              </p:nvSpPr>
              <p:spPr>
                <a:xfrm>
                  <a:off x="7389264"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Flowchart: Connector 92"/>
                <p:cNvSpPr/>
                <p:nvPr/>
              </p:nvSpPr>
              <p:spPr>
                <a:xfrm>
                  <a:off x="7201255"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93"/>
              <p:cNvGrpSpPr/>
              <p:nvPr/>
            </p:nvGrpSpPr>
            <p:grpSpPr>
              <a:xfrm>
                <a:off x="8039255" y="3788537"/>
                <a:ext cx="598968" cy="170114"/>
                <a:chOff x="6734086" y="2462847"/>
                <a:chExt cx="863125" cy="184596"/>
              </a:xfrm>
            </p:grpSpPr>
            <p:sp>
              <p:nvSpPr>
                <p:cNvPr id="149" name="Flowchart: Terminator 94"/>
                <p:cNvSpPr/>
                <p:nvPr/>
              </p:nvSpPr>
              <p:spPr>
                <a:xfrm>
                  <a:off x="6734086" y="2462847"/>
                  <a:ext cx="863125" cy="184596"/>
                </a:xfrm>
                <a:prstGeom prst="flowChartTerminator">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Flowchart: Connector 95"/>
                <p:cNvSpPr/>
                <p:nvPr/>
              </p:nvSpPr>
              <p:spPr>
                <a:xfrm>
                  <a:off x="6802453"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lowchart: Connector 96"/>
                <p:cNvSpPr/>
                <p:nvPr/>
              </p:nvSpPr>
              <p:spPr>
                <a:xfrm>
                  <a:off x="6997579"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lowchart: Connector 97"/>
                <p:cNvSpPr/>
                <p:nvPr/>
              </p:nvSpPr>
              <p:spPr>
                <a:xfrm>
                  <a:off x="7389264"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lowchart: Connector 98"/>
                <p:cNvSpPr/>
                <p:nvPr/>
              </p:nvSpPr>
              <p:spPr>
                <a:xfrm>
                  <a:off x="7201255"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99"/>
              <p:cNvGrpSpPr/>
              <p:nvPr/>
            </p:nvGrpSpPr>
            <p:grpSpPr>
              <a:xfrm>
                <a:off x="9649182" y="1809154"/>
                <a:ext cx="598968" cy="170114"/>
                <a:chOff x="6734086" y="2462847"/>
                <a:chExt cx="863125" cy="184596"/>
              </a:xfrm>
            </p:grpSpPr>
            <p:sp>
              <p:nvSpPr>
                <p:cNvPr id="144" name="Flowchart: Terminator 100"/>
                <p:cNvSpPr/>
                <p:nvPr/>
              </p:nvSpPr>
              <p:spPr>
                <a:xfrm>
                  <a:off x="6734086" y="2462847"/>
                  <a:ext cx="863125" cy="184596"/>
                </a:xfrm>
                <a:prstGeom prst="flowChartTerminator">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Flowchart: Connector 101"/>
                <p:cNvSpPr/>
                <p:nvPr/>
              </p:nvSpPr>
              <p:spPr>
                <a:xfrm>
                  <a:off x="6802453"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lowchart: Connector 102"/>
                <p:cNvSpPr/>
                <p:nvPr/>
              </p:nvSpPr>
              <p:spPr>
                <a:xfrm>
                  <a:off x="6997579"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Flowchart: Connector 103"/>
                <p:cNvSpPr/>
                <p:nvPr/>
              </p:nvSpPr>
              <p:spPr>
                <a:xfrm>
                  <a:off x="7389264"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lowchart: Connector 104"/>
                <p:cNvSpPr/>
                <p:nvPr/>
              </p:nvSpPr>
              <p:spPr>
                <a:xfrm>
                  <a:off x="7201255"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2" name="Group 105"/>
              <p:cNvGrpSpPr/>
              <p:nvPr/>
            </p:nvGrpSpPr>
            <p:grpSpPr>
              <a:xfrm>
                <a:off x="9465787" y="3813979"/>
                <a:ext cx="598968" cy="170114"/>
                <a:chOff x="6734086" y="2462847"/>
                <a:chExt cx="863125" cy="184596"/>
              </a:xfrm>
            </p:grpSpPr>
            <p:sp>
              <p:nvSpPr>
                <p:cNvPr id="139" name="Flowchart: Terminator 106"/>
                <p:cNvSpPr/>
                <p:nvPr/>
              </p:nvSpPr>
              <p:spPr>
                <a:xfrm>
                  <a:off x="6734086" y="2462847"/>
                  <a:ext cx="863125" cy="184596"/>
                </a:xfrm>
                <a:prstGeom prst="flowChartTerminator">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lowchart: Connector 107"/>
                <p:cNvSpPr/>
                <p:nvPr/>
              </p:nvSpPr>
              <p:spPr>
                <a:xfrm>
                  <a:off x="6802453"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lowchart: Connector 108"/>
                <p:cNvSpPr/>
                <p:nvPr/>
              </p:nvSpPr>
              <p:spPr>
                <a:xfrm>
                  <a:off x="6997579"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lowchart: Connector 109"/>
                <p:cNvSpPr/>
                <p:nvPr/>
              </p:nvSpPr>
              <p:spPr>
                <a:xfrm>
                  <a:off x="7389264"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lowchart: Connector 110"/>
                <p:cNvSpPr/>
                <p:nvPr/>
              </p:nvSpPr>
              <p:spPr>
                <a:xfrm>
                  <a:off x="7201255"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3" name="Group 111"/>
              <p:cNvGrpSpPr/>
              <p:nvPr/>
            </p:nvGrpSpPr>
            <p:grpSpPr>
              <a:xfrm>
                <a:off x="10490069" y="3839086"/>
                <a:ext cx="598968" cy="170114"/>
                <a:chOff x="6734086" y="2462847"/>
                <a:chExt cx="863125" cy="184596"/>
              </a:xfrm>
            </p:grpSpPr>
            <p:sp>
              <p:nvSpPr>
                <p:cNvPr id="134" name="Flowchart: Terminator 112"/>
                <p:cNvSpPr/>
                <p:nvPr/>
              </p:nvSpPr>
              <p:spPr>
                <a:xfrm>
                  <a:off x="6734086" y="2462847"/>
                  <a:ext cx="863125" cy="184596"/>
                </a:xfrm>
                <a:prstGeom prst="flowChartTerminator">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lowchart: Connector 113"/>
                <p:cNvSpPr/>
                <p:nvPr/>
              </p:nvSpPr>
              <p:spPr>
                <a:xfrm>
                  <a:off x="6802453"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Flowchart: Connector 114"/>
                <p:cNvSpPr/>
                <p:nvPr/>
              </p:nvSpPr>
              <p:spPr>
                <a:xfrm>
                  <a:off x="6997579"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lowchart: Connector 115"/>
                <p:cNvSpPr/>
                <p:nvPr/>
              </p:nvSpPr>
              <p:spPr>
                <a:xfrm>
                  <a:off x="7389264"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Flowchart: Connector 116"/>
                <p:cNvSpPr/>
                <p:nvPr/>
              </p:nvSpPr>
              <p:spPr>
                <a:xfrm>
                  <a:off x="7201255" y="2487896"/>
                  <a:ext cx="137160" cy="13984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215" name="TextBox 214"/>
          <p:cNvSpPr txBox="1"/>
          <p:nvPr/>
        </p:nvSpPr>
        <p:spPr>
          <a:xfrm>
            <a:off x="838200" y="5436524"/>
            <a:ext cx="10515600" cy="1200329"/>
          </a:xfrm>
          <a:prstGeom prst="rect">
            <a:avLst/>
          </a:prstGeom>
          <a:noFill/>
        </p:spPr>
        <p:txBody>
          <a:bodyPr wrap="square" rtlCol="0">
            <a:spAutoFit/>
          </a:bodyPr>
          <a:lstStyle/>
          <a:p>
            <a:pPr marL="285750" indent="-285750">
              <a:buFont typeface="Arial" panose="020B0604020202020204" pitchFamily="34" charset="0"/>
              <a:buChar char="•"/>
            </a:pPr>
            <a:r>
              <a:rPr lang="en-US" altLang="ko-KR" sz="2400" dirty="0" smtClean="0"/>
              <a:t>If sparse and high-dimension information converted to dense and low-dimension form, we can use that information more easily and efficiently. </a:t>
            </a:r>
          </a:p>
          <a:p>
            <a:pPr marL="285750" indent="-285750">
              <a:buFont typeface="Arial" panose="020B0604020202020204" pitchFamily="34" charset="0"/>
              <a:buChar char="•"/>
            </a:pPr>
            <a:r>
              <a:rPr lang="en-US" altLang="ko-KR" sz="2400" dirty="0" smtClean="0"/>
              <a:t>Also computational cost will be much cheaper </a:t>
            </a:r>
            <a:endParaRPr lang="ko-KR" altLang="en-US" sz="2400" dirty="0"/>
          </a:p>
        </p:txBody>
      </p:sp>
    </p:spTree>
    <p:extLst>
      <p:ext uri="{BB962C8B-B14F-4D97-AF65-F5344CB8AC3E}">
        <p14:creationId xmlns:p14="http://schemas.microsoft.com/office/powerpoint/2010/main" val="983394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Kinds of information network - Text</a:t>
            </a:r>
            <a:endParaRPr lang="ko-KR" altLang="en-US" dirty="0"/>
          </a:p>
        </p:txBody>
      </p:sp>
      <p:grpSp>
        <p:nvGrpSpPr>
          <p:cNvPr id="4" name="그룹 3"/>
          <p:cNvGrpSpPr/>
          <p:nvPr/>
        </p:nvGrpSpPr>
        <p:grpSpPr>
          <a:xfrm>
            <a:off x="1183388" y="2221401"/>
            <a:ext cx="9825224" cy="4026098"/>
            <a:chOff x="544754" y="2504033"/>
            <a:chExt cx="9825224" cy="4026098"/>
          </a:xfrm>
        </p:grpSpPr>
        <p:grpSp>
          <p:nvGrpSpPr>
            <p:cNvPr id="5" name="Group 3"/>
            <p:cNvGrpSpPr/>
            <p:nvPr/>
          </p:nvGrpSpPr>
          <p:grpSpPr>
            <a:xfrm>
              <a:off x="4897855" y="2504033"/>
              <a:ext cx="2446169" cy="1423157"/>
              <a:chOff x="947431" y="603004"/>
              <a:chExt cx="3233988" cy="1142869"/>
            </a:xfrm>
          </p:grpSpPr>
          <p:sp>
            <p:nvSpPr>
              <p:cNvPr id="69" name="TextBox 68"/>
              <p:cNvSpPr txBox="1"/>
              <p:nvPr/>
            </p:nvSpPr>
            <p:spPr>
              <a:xfrm>
                <a:off x="1290493" y="603004"/>
                <a:ext cx="635110" cy="276999"/>
              </a:xfrm>
              <a:prstGeom prst="rect">
                <a:avLst/>
              </a:prstGeom>
              <a:noFill/>
            </p:spPr>
            <p:txBody>
              <a:bodyPr wrap="none" rtlCol="0">
                <a:spAutoFit/>
              </a:bodyPr>
              <a:lstStyle/>
              <a:p>
                <a:r>
                  <a:rPr lang="en-US" sz="1200" dirty="0" smtClean="0">
                    <a:solidFill>
                      <a:schemeClr val="accent1">
                        <a:lumMod val="75000"/>
                      </a:schemeClr>
                    </a:solidFill>
                    <a:latin typeface="Georgia" panose="02040502050405020303" pitchFamily="18" charset="0"/>
                  </a:rPr>
                  <a:t>degree</a:t>
                </a:r>
                <a:endParaRPr lang="en-US" sz="1200" dirty="0">
                  <a:solidFill>
                    <a:schemeClr val="accent1">
                      <a:lumMod val="75000"/>
                    </a:schemeClr>
                  </a:solidFill>
                  <a:latin typeface="Georgia" panose="02040502050405020303" pitchFamily="18" charset="0"/>
                </a:endParaRPr>
              </a:p>
            </p:txBody>
          </p:sp>
          <p:sp>
            <p:nvSpPr>
              <p:cNvPr id="70" name="TextBox 69"/>
              <p:cNvSpPr txBox="1"/>
              <p:nvPr/>
            </p:nvSpPr>
            <p:spPr>
              <a:xfrm>
                <a:off x="1541798" y="961937"/>
                <a:ext cx="931665" cy="338554"/>
              </a:xfrm>
              <a:prstGeom prst="rect">
                <a:avLst/>
              </a:prstGeom>
              <a:noFill/>
            </p:spPr>
            <p:txBody>
              <a:bodyPr wrap="none" rtlCol="0">
                <a:spAutoFit/>
              </a:bodyPr>
              <a:lstStyle/>
              <a:p>
                <a:r>
                  <a:rPr lang="en-US" sz="1600" dirty="0" smtClean="0">
                    <a:solidFill>
                      <a:schemeClr val="accent1">
                        <a:lumMod val="75000"/>
                      </a:schemeClr>
                    </a:solidFill>
                    <a:latin typeface="Georgia" panose="02040502050405020303" pitchFamily="18" charset="0"/>
                  </a:rPr>
                  <a:t>network</a:t>
                </a:r>
                <a:endParaRPr lang="en-US" sz="1400" dirty="0">
                  <a:solidFill>
                    <a:schemeClr val="accent1">
                      <a:lumMod val="75000"/>
                    </a:schemeClr>
                  </a:solidFill>
                  <a:latin typeface="Georgia" panose="02040502050405020303" pitchFamily="18" charset="0"/>
                </a:endParaRPr>
              </a:p>
            </p:txBody>
          </p:sp>
          <p:sp>
            <p:nvSpPr>
              <p:cNvPr id="71" name="TextBox 70"/>
              <p:cNvSpPr txBox="1"/>
              <p:nvPr/>
            </p:nvSpPr>
            <p:spPr>
              <a:xfrm>
                <a:off x="1109193" y="1269713"/>
                <a:ext cx="498856" cy="276999"/>
              </a:xfrm>
              <a:prstGeom prst="rect">
                <a:avLst/>
              </a:prstGeom>
              <a:noFill/>
            </p:spPr>
            <p:txBody>
              <a:bodyPr wrap="none" rtlCol="0">
                <a:spAutoFit/>
              </a:bodyPr>
              <a:lstStyle/>
              <a:p>
                <a:r>
                  <a:rPr lang="en-US" sz="1200" dirty="0" smtClean="0">
                    <a:solidFill>
                      <a:schemeClr val="accent1">
                        <a:lumMod val="75000"/>
                      </a:schemeClr>
                    </a:solidFill>
                    <a:latin typeface="Georgia" panose="02040502050405020303" pitchFamily="18" charset="0"/>
                  </a:rPr>
                  <a:t>edge</a:t>
                </a:r>
                <a:endParaRPr lang="en-US" sz="1200" dirty="0">
                  <a:solidFill>
                    <a:schemeClr val="accent1">
                      <a:lumMod val="75000"/>
                    </a:schemeClr>
                  </a:solidFill>
                  <a:latin typeface="Georgia" panose="02040502050405020303" pitchFamily="18" charset="0"/>
                </a:endParaRPr>
              </a:p>
            </p:txBody>
          </p:sp>
          <p:sp>
            <p:nvSpPr>
              <p:cNvPr id="72" name="TextBox 71"/>
              <p:cNvSpPr txBox="1"/>
              <p:nvPr/>
            </p:nvSpPr>
            <p:spPr>
              <a:xfrm>
                <a:off x="947431" y="910780"/>
                <a:ext cx="521298" cy="276999"/>
              </a:xfrm>
              <a:prstGeom prst="rect">
                <a:avLst/>
              </a:prstGeom>
              <a:noFill/>
            </p:spPr>
            <p:txBody>
              <a:bodyPr wrap="none" rtlCol="0">
                <a:spAutoFit/>
              </a:bodyPr>
              <a:lstStyle/>
              <a:p>
                <a:r>
                  <a:rPr lang="en-US" sz="1200" dirty="0" smtClean="0">
                    <a:solidFill>
                      <a:schemeClr val="accent1">
                        <a:lumMod val="75000"/>
                      </a:schemeClr>
                    </a:solidFill>
                    <a:latin typeface="Georgia" panose="02040502050405020303" pitchFamily="18" charset="0"/>
                  </a:rPr>
                  <a:t>node</a:t>
                </a:r>
                <a:endParaRPr lang="en-US" sz="1200" dirty="0">
                  <a:solidFill>
                    <a:schemeClr val="accent1">
                      <a:lumMod val="75000"/>
                    </a:schemeClr>
                  </a:solidFill>
                  <a:latin typeface="Georgia" panose="02040502050405020303" pitchFamily="18" charset="0"/>
                </a:endParaRPr>
              </a:p>
            </p:txBody>
          </p:sp>
          <p:sp>
            <p:nvSpPr>
              <p:cNvPr id="73" name="TextBox 72"/>
              <p:cNvSpPr txBox="1"/>
              <p:nvPr/>
            </p:nvSpPr>
            <p:spPr>
              <a:xfrm>
                <a:off x="3530597" y="979362"/>
                <a:ext cx="569388" cy="276999"/>
              </a:xfrm>
              <a:prstGeom prst="rect">
                <a:avLst/>
              </a:prstGeom>
              <a:noFill/>
            </p:spPr>
            <p:txBody>
              <a:bodyPr wrap="none" rtlCol="0">
                <a:spAutoFit/>
              </a:bodyPr>
              <a:lstStyle/>
              <a:p>
                <a:r>
                  <a:rPr lang="en-US" sz="1200" dirty="0">
                    <a:solidFill>
                      <a:schemeClr val="accent1">
                        <a:lumMod val="75000"/>
                      </a:schemeClr>
                    </a:solidFill>
                    <a:latin typeface="Georgia" panose="02040502050405020303" pitchFamily="18" charset="0"/>
                  </a:rPr>
                  <a:t>w</a:t>
                </a:r>
                <a:r>
                  <a:rPr lang="en-US" sz="1200" dirty="0" smtClean="0">
                    <a:solidFill>
                      <a:schemeClr val="accent1">
                        <a:lumMod val="75000"/>
                      </a:schemeClr>
                    </a:solidFill>
                    <a:latin typeface="Georgia" panose="02040502050405020303" pitchFamily="18" charset="0"/>
                  </a:rPr>
                  <a:t>ord </a:t>
                </a:r>
                <a:endParaRPr lang="en-US" sz="1200" dirty="0">
                  <a:solidFill>
                    <a:schemeClr val="accent1">
                      <a:lumMod val="75000"/>
                    </a:schemeClr>
                  </a:solidFill>
                  <a:latin typeface="Georgia" panose="02040502050405020303" pitchFamily="18" charset="0"/>
                </a:endParaRPr>
              </a:p>
            </p:txBody>
          </p:sp>
          <p:sp>
            <p:nvSpPr>
              <p:cNvPr id="74" name="TextBox 73"/>
              <p:cNvSpPr txBox="1"/>
              <p:nvPr/>
            </p:nvSpPr>
            <p:spPr>
              <a:xfrm>
                <a:off x="2736790" y="684243"/>
                <a:ext cx="869148" cy="276999"/>
              </a:xfrm>
              <a:prstGeom prst="rect">
                <a:avLst/>
              </a:prstGeom>
              <a:noFill/>
            </p:spPr>
            <p:txBody>
              <a:bodyPr wrap="none" rtlCol="0">
                <a:spAutoFit/>
              </a:bodyPr>
              <a:lstStyle/>
              <a:p>
                <a:r>
                  <a:rPr lang="en-US" sz="1200" dirty="0" smtClean="0">
                    <a:solidFill>
                      <a:schemeClr val="accent1">
                        <a:lumMod val="75000"/>
                      </a:schemeClr>
                    </a:solidFill>
                    <a:latin typeface="Georgia" panose="02040502050405020303" pitchFamily="18" charset="0"/>
                  </a:rPr>
                  <a:t>document</a:t>
                </a:r>
                <a:endParaRPr lang="en-US" sz="1200" dirty="0">
                  <a:solidFill>
                    <a:schemeClr val="accent1">
                      <a:lumMod val="75000"/>
                    </a:schemeClr>
                  </a:solidFill>
                  <a:latin typeface="Georgia" panose="02040502050405020303" pitchFamily="18" charset="0"/>
                </a:endParaRPr>
              </a:p>
            </p:txBody>
          </p:sp>
          <p:sp>
            <p:nvSpPr>
              <p:cNvPr id="75" name="TextBox 74"/>
              <p:cNvSpPr txBox="1"/>
              <p:nvPr/>
            </p:nvSpPr>
            <p:spPr>
              <a:xfrm>
                <a:off x="3115102" y="1453726"/>
                <a:ext cx="1066317" cy="276999"/>
              </a:xfrm>
              <a:prstGeom prst="rect">
                <a:avLst/>
              </a:prstGeom>
              <a:noFill/>
            </p:spPr>
            <p:txBody>
              <a:bodyPr wrap="none" rtlCol="0">
                <a:spAutoFit/>
              </a:bodyPr>
              <a:lstStyle/>
              <a:p>
                <a:r>
                  <a:rPr lang="en-US" sz="1200" dirty="0" smtClean="0">
                    <a:solidFill>
                      <a:schemeClr val="accent1">
                        <a:lumMod val="75000"/>
                      </a:schemeClr>
                    </a:solidFill>
                    <a:latin typeface="Georgia" panose="02040502050405020303" pitchFamily="18" charset="0"/>
                  </a:rPr>
                  <a:t>classification</a:t>
                </a:r>
                <a:endParaRPr lang="en-US" sz="1200" dirty="0">
                  <a:solidFill>
                    <a:schemeClr val="accent1">
                      <a:lumMod val="75000"/>
                    </a:schemeClr>
                  </a:solidFill>
                  <a:latin typeface="Georgia" panose="02040502050405020303" pitchFamily="18" charset="0"/>
                </a:endParaRPr>
              </a:p>
            </p:txBody>
          </p:sp>
          <p:sp>
            <p:nvSpPr>
              <p:cNvPr id="76" name="TextBox 75"/>
              <p:cNvSpPr txBox="1"/>
              <p:nvPr/>
            </p:nvSpPr>
            <p:spPr>
              <a:xfrm>
                <a:off x="2792586" y="1084125"/>
                <a:ext cx="759124" cy="296593"/>
              </a:xfrm>
              <a:prstGeom prst="rect">
                <a:avLst/>
              </a:prstGeom>
              <a:noFill/>
            </p:spPr>
            <p:txBody>
              <a:bodyPr wrap="none" rtlCol="0">
                <a:spAutoFit/>
              </a:bodyPr>
              <a:lstStyle/>
              <a:p>
                <a:r>
                  <a:rPr lang="en-US" dirty="0" smtClean="0">
                    <a:solidFill>
                      <a:schemeClr val="accent1">
                        <a:lumMod val="75000"/>
                      </a:schemeClr>
                    </a:solidFill>
                    <a:latin typeface="Georgia" panose="02040502050405020303" pitchFamily="18" charset="0"/>
                  </a:rPr>
                  <a:t>text</a:t>
                </a:r>
                <a:endParaRPr lang="en-US" dirty="0">
                  <a:solidFill>
                    <a:schemeClr val="accent1">
                      <a:lumMod val="75000"/>
                    </a:schemeClr>
                  </a:solidFill>
                  <a:latin typeface="Georgia" panose="02040502050405020303" pitchFamily="18" charset="0"/>
                </a:endParaRPr>
              </a:p>
            </p:txBody>
          </p:sp>
          <p:sp>
            <p:nvSpPr>
              <p:cNvPr id="77" name="TextBox 76"/>
              <p:cNvSpPr txBox="1"/>
              <p:nvPr/>
            </p:nvSpPr>
            <p:spPr>
              <a:xfrm>
                <a:off x="1572102" y="1473997"/>
                <a:ext cx="1591997" cy="271876"/>
              </a:xfrm>
              <a:prstGeom prst="rect">
                <a:avLst/>
              </a:prstGeom>
              <a:noFill/>
            </p:spPr>
            <p:txBody>
              <a:bodyPr wrap="none" rtlCol="0">
                <a:spAutoFit/>
              </a:bodyPr>
              <a:lstStyle/>
              <a:p>
                <a:r>
                  <a:rPr lang="en-US" sz="1600" dirty="0" smtClean="0">
                    <a:solidFill>
                      <a:schemeClr val="accent1">
                        <a:lumMod val="75000"/>
                      </a:schemeClr>
                    </a:solidFill>
                    <a:latin typeface="Georgia" panose="02040502050405020303" pitchFamily="18" charset="0"/>
                  </a:rPr>
                  <a:t>embedding</a:t>
                </a:r>
                <a:endParaRPr lang="en-US" sz="1400" dirty="0">
                  <a:solidFill>
                    <a:schemeClr val="accent1">
                      <a:lumMod val="75000"/>
                    </a:schemeClr>
                  </a:solidFill>
                  <a:latin typeface="Georgia" panose="02040502050405020303" pitchFamily="18" charset="0"/>
                </a:endParaRPr>
              </a:p>
            </p:txBody>
          </p:sp>
          <p:cxnSp>
            <p:nvCxnSpPr>
              <p:cNvPr id="78" name="Straight Connector 13"/>
              <p:cNvCxnSpPr/>
              <p:nvPr/>
            </p:nvCxnSpPr>
            <p:spPr>
              <a:xfrm>
                <a:off x="1591270" y="863225"/>
                <a:ext cx="317555" cy="16927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14"/>
              <p:cNvCxnSpPr/>
              <p:nvPr/>
            </p:nvCxnSpPr>
            <p:spPr>
              <a:xfrm>
                <a:off x="1408954" y="1096207"/>
                <a:ext cx="183177" cy="35007"/>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15"/>
              <p:cNvCxnSpPr>
                <a:stCxn id="71" idx="3"/>
              </p:cNvCxnSpPr>
              <p:nvPr/>
            </p:nvCxnSpPr>
            <p:spPr>
              <a:xfrm flipV="1">
                <a:off x="1608048" y="1300491"/>
                <a:ext cx="300777" cy="1077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16"/>
              <p:cNvCxnSpPr>
                <a:stCxn id="77" idx="0"/>
                <a:endCxn id="70" idx="2"/>
              </p:cNvCxnSpPr>
              <p:nvPr/>
            </p:nvCxnSpPr>
            <p:spPr>
              <a:xfrm flipH="1" flipV="1">
                <a:off x="2007631" y="1300491"/>
                <a:ext cx="360470" cy="173507"/>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17"/>
              <p:cNvCxnSpPr/>
              <p:nvPr/>
            </p:nvCxnSpPr>
            <p:spPr>
              <a:xfrm>
                <a:off x="2606878" y="1174305"/>
                <a:ext cx="263329" cy="3745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18"/>
              <p:cNvCxnSpPr>
                <a:stCxn id="76" idx="2"/>
              </p:cNvCxnSpPr>
              <p:nvPr/>
            </p:nvCxnSpPr>
            <p:spPr>
              <a:xfrm>
                <a:off x="3172148" y="1380718"/>
                <a:ext cx="333894" cy="143697"/>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19"/>
              <p:cNvCxnSpPr/>
              <p:nvPr/>
            </p:nvCxnSpPr>
            <p:spPr>
              <a:xfrm flipV="1">
                <a:off x="2552646" y="1337950"/>
                <a:ext cx="436761" cy="20876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20"/>
              <p:cNvCxnSpPr/>
              <p:nvPr/>
            </p:nvCxnSpPr>
            <p:spPr>
              <a:xfrm flipH="1">
                <a:off x="3045745" y="927686"/>
                <a:ext cx="92065" cy="18598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21"/>
              <p:cNvCxnSpPr/>
              <p:nvPr/>
            </p:nvCxnSpPr>
            <p:spPr>
              <a:xfrm flipH="1">
                <a:off x="3375042" y="1142510"/>
                <a:ext cx="274430" cy="81553"/>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4999377" y="4035836"/>
              <a:ext cx="2621616" cy="338554"/>
            </a:xfrm>
            <a:prstGeom prst="rect">
              <a:avLst/>
            </a:prstGeom>
            <a:noFill/>
          </p:spPr>
          <p:txBody>
            <a:bodyPr wrap="none" rtlCol="0">
              <a:spAutoFit/>
            </a:bodyPr>
            <a:lstStyle/>
            <a:p>
              <a:pPr algn="ctr"/>
              <a:r>
                <a:rPr lang="en-US" sz="1600" dirty="0" smtClean="0">
                  <a:solidFill>
                    <a:srgbClr val="C00000"/>
                  </a:solidFill>
                </a:rPr>
                <a:t>Word co-occurrence network</a:t>
              </a:r>
              <a:endParaRPr lang="en-US" sz="1600" dirty="0">
                <a:solidFill>
                  <a:srgbClr val="C00000"/>
                </a:solidFill>
              </a:endParaRPr>
            </a:p>
          </p:txBody>
        </p:sp>
        <p:sp>
          <p:nvSpPr>
            <p:cNvPr id="7" name="Right Arrow 23"/>
            <p:cNvSpPr/>
            <p:nvPr/>
          </p:nvSpPr>
          <p:spPr>
            <a:xfrm>
              <a:off x="4097645" y="3496463"/>
              <a:ext cx="306142" cy="445182"/>
            </a:xfrm>
            <a:prstGeom prst="rightArrow">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407855" y="4913061"/>
              <a:ext cx="1014765" cy="369332"/>
            </a:xfrm>
            <a:prstGeom prst="rect">
              <a:avLst/>
            </a:prstGeom>
            <a:noFill/>
          </p:spPr>
          <p:txBody>
            <a:bodyPr wrap="none" rtlCol="0">
              <a:spAutoFit/>
            </a:bodyPr>
            <a:lstStyle/>
            <a:p>
              <a:r>
                <a:rPr lang="en-US" dirty="0" smtClean="0">
                  <a:solidFill>
                    <a:srgbClr val="C00000"/>
                  </a:solidFill>
                </a:rPr>
                <a:t>Free text</a:t>
              </a:r>
              <a:endParaRPr lang="en-US" dirty="0">
                <a:solidFill>
                  <a:srgbClr val="C00000"/>
                </a:solidFill>
              </a:endParaRPr>
            </a:p>
          </p:txBody>
        </p:sp>
        <p:grpSp>
          <p:nvGrpSpPr>
            <p:cNvPr id="9" name="Group 32"/>
            <p:cNvGrpSpPr/>
            <p:nvPr/>
          </p:nvGrpSpPr>
          <p:grpSpPr>
            <a:xfrm>
              <a:off x="8047602" y="2570751"/>
              <a:ext cx="2248556" cy="1441272"/>
              <a:chOff x="6602498" y="2181352"/>
              <a:chExt cx="2248556" cy="1441272"/>
            </a:xfrm>
          </p:grpSpPr>
          <p:sp>
            <p:nvSpPr>
              <p:cNvPr id="46" name="TextBox 45"/>
              <p:cNvSpPr txBox="1"/>
              <p:nvPr/>
            </p:nvSpPr>
            <p:spPr>
              <a:xfrm>
                <a:off x="6602498" y="2181352"/>
                <a:ext cx="354127" cy="228800"/>
              </a:xfrm>
              <a:prstGeom prst="rect">
                <a:avLst/>
              </a:prstGeom>
              <a:noFill/>
            </p:spPr>
            <p:txBody>
              <a:bodyPr wrap="none" rtlCol="0">
                <a:spAutoFit/>
              </a:bodyPr>
              <a:lstStyle/>
              <a:p>
                <a:r>
                  <a:rPr lang="en-US" sz="1200" dirty="0" smtClean="0">
                    <a:solidFill>
                      <a:schemeClr val="accent1">
                        <a:lumMod val="75000"/>
                      </a:schemeClr>
                    </a:solidFill>
                    <a:latin typeface="Georgia" panose="02040502050405020303" pitchFamily="18" charset="0"/>
                  </a:rPr>
                  <a:t>text</a:t>
                </a:r>
                <a:endParaRPr lang="en-US" sz="1400" dirty="0">
                  <a:solidFill>
                    <a:schemeClr val="accent1">
                      <a:lumMod val="75000"/>
                    </a:schemeClr>
                  </a:solidFill>
                  <a:latin typeface="Georgia" panose="02040502050405020303" pitchFamily="18" charset="0"/>
                </a:endParaRPr>
              </a:p>
            </p:txBody>
          </p:sp>
          <p:sp>
            <p:nvSpPr>
              <p:cNvPr id="47" name="TextBox 46"/>
              <p:cNvSpPr txBox="1"/>
              <p:nvPr/>
            </p:nvSpPr>
            <p:spPr>
              <a:xfrm>
                <a:off x="6602498" y="2401607"/>
                <a:ext cx="804508" cy="228800"/>
              </a:xfrm>
              <a:prstGeom prst="rect">
                <a:avLst/>
              </a:prstGeom>
              <a:noFill/>
            </p:spPr>
            <p:txBody>
              <a:bodyPr wrap="none" rtlCol="0">
                <a:spAutoFit/>
              </a:bodyPr>
              <a:lstStyle/>
              <a:p>
                <a:r>
                  <a:rPr lang="en-US" sz="1200" dirty="0" smtClean="0">
                    <a:solidFill>
                      <a:schemeClr val="accent1">
                        <a:lumMod val="75000"/>
                      </a:schemeClr>
                    </a:solidFill>
                    <a:latin typeface="Georgia" panose="02040502050405020303" pitchFamily="18" charset="0"/>
                  </a:rPr>
                  <a:t>information</a:t>
                </a:r>
                <a:endParaRPr lang="en-US" sz="1200" dirty="0">
                  <a:solidFill>
                    <a:schemeClr val="accent1">
                      <a:lumMod val="75000"/>
                    </a:schemeClr>
                  </a:solidFill>
                  <a:latin typeface="Georgia" panose="02040502050405020303" pitchFamily="18" charset="0"/>
                </a:endParaRPr>
              </a:p>
            </p:txBody>
          </p:sp>
          <p:sp>
            <p:nvSpPr>
              <p:cNvPr id="48" name="TextBox 47"/>
              <p:cNvSpPr txBox="1"/>
              <p:nvPr/>
            </p:nvSpPr>
            <p:spPr>
              <a:xfrm>
                <a:off x="6602498" y="2654279"/>
                <a:ext cx="597333" cy="228800"/>
              </a:xfrm>
              <a:prstGeom prst="rect">
                <a:avLst/>
              </a:prstGeom>
              <a:noFill/>
            </p:spPr>
            <p:txBody>
              <a:bodyPr wrap="none" rtlCol="0">
                <a:spAutoFit/>
              </a:bodyPr>
              <a:lstStyle/>
              <a:p>
                <a:r>
                  <a:rPr lang="en-US" sz="1200" dirty="0" smtClean="0">
                    <a:solidFill>
                      <a:schemeClr val="accent1">
                        <a:lumMod val="75000"/>
                      </a:schemeClr>
                    </a:solidFill>
                    <a:latin typeface="Georgia" panose="02040502050405020303" pitchFamily="18" charset="0"/>
                  </a:rPr>
                  <a:t>network</a:t>
                </a:r>
                <a:endParaRPr lang="en-US" sz="1200" dirty="0">
                  <a:solidFill>
                    <a:schemeClr val="accent1">
                      <a:lumMod val="75000"/>
                    </a:schemeClr>
                  </a:solidFill>
                  <a:latin typeface="Georgia" panose="02040502050405020303" pitchFamily="18" charset="0"/>
                </a:endParaRPr>
              </a:p>
            </p:txBody>
          </p:sp>
          <p:sp>
            <p:nvSpPr>
              <p:cNvPr id="49" name="TextBox 48"/>
              <p:cNvSpPr txBox="1"/>
              <p:nvPr/>
            </p:nvSpPr>
            <p:spPr>
              <a:xfrm>
                <a:off x="6602498" y="2906951"/>
                <a:ext cx="427476" cy="228800"/>
              </a:xfrm>
              <a:prstGeom prst="rect">
                <a:avLst/>
              </a:prstGeom>
              <a:noFill/>
            </p:spPr>
            <p:txBody>
              <a:bodyPr wrap="none" rtlCol="0">
                <a:spAutoFit/>
              </a:bodyPr>
              <a:lstStyle/>
              <a:p>
                <a:r>
                  <a:rPr lang="en-US" sz="1200" dirty="0" smtClean="0">
                    <a:solidFill>
                      <a:schemeClr val="accent1">
                        <a:lumMod val="75000"/>
                      </a:schemeClr>
                    </a:solidFill>
                    <a:latin typeface="Georgia" panose="02040502050405020303" pitchFamily="18" charset="0"/>
                  </a:rPr>
                  <a:t>word</a:t>
                </a:r>
                <a:endParaRPr lang="en-US" sz="1200" dirty="0">
                  <a:solidFill>
                    <a:schemeClr val="accent1">
                      <a:lumMod val="75000"/>
                    </a:schemeClr>
                  </a:solidFill>
                  <a:latin typeface="Georgia" panose="02040502050405020303" pitchFamily="18" charset="0"/>
                </a:endParaRPr>
              </a:p>
            </p:txBody>
          </p:sp>
          <p:sp>
            <p:nvSpPr>
              <p:cNvPr id="50" name="TextBox 49"/>
              <p:cNvSpPr txBox="1"/>
              <p:nvPr/>
            </p:nvSpPr>
            <p:spPr>
              <a:xfrm>
                <a:off x="6602498" y="3055684"/>
                <a:ext cx="248610" cy="228800"/>
              </a:xfrm>
              <a:prstGeom prst="rect">
                <a:avLst/>
              </a:prstGeom>
              <a:noFill/>
            </p:spPr>
            <p:txBody>
              <a:bodyPr wrap="none" rtlCol="0">
                <a:spAutoFit/>
              </a:bodyPr>
              <a:lstStyle/>
              <a:p>
                <a:r>
                  <a:rPr lang="en-US" sz="1200" dirty="0" smtClean="0">
                    <a:solidFill>
                      <a:schemeClr val="accent1">
                        <a:lumMod val="75000"/>
                      </a:schemeClr>
                    </a:solidFill>
                    <a:latin typeface="Georgia" panose="02040502050405020303" pitchFamily="18" charset="0"/>
                  </a:rPr>
                  <a:t>…</a:t>
                </a:r>
                <a:endParaRPr lang="en-US" sz="1200" dirty="0">
                  <a:solidFill>
                    <a:schemeClr val="accent1">
                      <a:lumMod val="75000"/>
                    </a:schemeClr>
                  </a:solidFill>
                  <a:latin typeface="Georgia" panose="02040502050405020303" pitchFamily="18" charset="0"/>
                </a:endParaRPr>
              </a:p>
            </p:txBody>
          </p:sp>
          <p:sp>
            <p:nvSpPr>
              <p:cNvPr id="51" name="TextBox 50"/>
              <p:cNvSpPr txBox="1"/>
              <p:nvPr/>
            </p:nvSpPr>
            <p:spPr>
              <a:xfrm>
                <a:off x="6602498" y="3314847"/>
                <a:ext cx="855981" cy="228800"/>
              </a:xfrm>
              <a:prstGeom prst="rect">
                <a:avLst/>
              </a:prstGeom>
              <a:noFill/>
            </p:spPr>
            <p:txBody>
              <a:bodyPr wrap="none" rtlCol="0">
                <a:spAutoFit/>
              </a:bodyPr>
              <a:lstStyle/>
              <a:p>
                <a:r>
                  <a:rPr lang="en-US" sz="1200" dirty="0" smtClean="0">
                    <a:solidFill>
                      <a:schemeClr val="accent1">
                        <a:lumMod val="75000"/>
                      </a:schemeClr>
                    </a:solidFill>
                    <a:latin typeface="Georgia" panose="02040502050405020303" pitchFamily="18" charset="0"/>
                  </a:rPr>
                  <a:t>classification</a:t>
                </a:r>
                <a:endParaRPr lang="en-US" sz="1200" dirty="0">
                  <a:solidFill>
                    <a:schemeClr val="accent1">
                      <a:lumMod val="75000"/>
                    </a:schemeClr>
                  </a:solidFill>
                  <a:latin typeface="Georgia" panose="02040502050405020303" pitchFamily="18" charset="0"/>
                </a:endParaRPr>
              </a:p>
            </p:txBody>
          </p:sp>
          <p:sp>
            <p:nvSpPr>
              <p:cNvPr id="52" name="TextBox 51"/>
              <p:cNvSpPr txBox="1"/>
              <p:nvPr/>
            </p:nvSpPr>
            <p:spPr>
              <a:xfrm>
                <a:off x="8359238" y="2181352"/>
                <a:ext cx="475087" cy="228800"/>
              </a:xfrm>
              <a:prstGeom prst="rect">
                <a:avLst/>
              </a:prstGeom>
              <a:noFill/>
            </p:spPr>
            <p:txBody>
              <a:bodyPr wrap="none" rtlCol="0">
                <a:spAutoFit/>
              </a:bodyPr>
              <a:lstStyle/>
              <a:p>
                <a:r>
                  <a:rPr lang="en-US" sz="1200" dirty="0">
                    <a:solidFill>
                      <a:srgbClr val="00B050"/>
                    </a:solidFill>
                    <a:latin typeface="Georgia" panose="02040502050405020303" pitchFamily="18" charset="0"/>
                  </a:rPr>
                  <a:t>d</a:t>
                </a:r>
                <a:r>
                  <a:rPr lang="en-US" sz="1200" dirty="0" smtClean="0">
                    <a:solidFill>
                      <a:srgbClr val="00B050"/>
                    </a:solidFill>
                    <a:latin typeface="Georgia" panose="02040502050405020303" pitchFamily="18" charset="0"/>
                  </a:rPr>
                  <a:t>oc_1</a:t>
                </a:r>
                <a:endParaRPr lang="en-US" sz="1400" dirty="0">
                  <a:solidFill>
                    <a:srgbClr val="00B050"/>
                  </a:solidFill>
                  <a:latin typeface="Georgia" panose="02040502050405020303" pitchFamily="18" charset="0"/>
                </a:endParaRPr>
              </a:p>
            </p:txBody>
          </p:sp>
          <p:sp>
            <p:nvSpPr>
              <p:cNvPr id="53" name="TextBox 52"/>
              <p:cNvSpPr txBox="1"/>
              <p:nvPr/>
            </p:nvSpPr>
            <p:spPr>
              <a:xfrm>
                <a:off x="8359238" y="2401607"/>
                <a:ext cx="491816" cy="228800"/>
              </a:xfrm>
              <a:prstGeom prst="rect">
                <a:avLst/>
              </a:prstGeom>
              <a:noFill/>
            </p:spPr>
            <p:txBody>
              <a:bodyPr wrap="none" rtlCol="0">
                <a:spAutoFit/>
              </a:bodyPr>
              <a:lstStyle/>
              <a:p>
                <a:r>
                  <a:rPr lang="en-US" sz="1200" dirty="0">
                    <a:solidFill>
                      <a:srgbClr val="00B050"/>
                    </a:solidFill>
                    <a:latin typeface="Georgia" panose="02040502050405020303" pitchFamily="18" charset="0"/>
                  </a:rPr>
                  <a:t>d</a:t>
                </a:r>
                <a:r>
                  <a:rPr lang="en-US" sz="1200" dirty="0" smtClean="0">
                    <a:solidFill>
                      <a:srgbClr val="00B050"/>
                    </a:solidFill>
                    <a:latin typeface="Georgia" panose="02040502050405020303" pitchFamily="18" charset="0"/>
                  </a:rPr>
                  <a:t>oc_2</a:t>
                </a:r>
                <a:endParaRPr lang="en-US" sz="1400" dirty="0">
                  <a:solidFill>
                    <a:srgbClr val="00B050"/>
                  </a:solidFill>
                  <a:latin typeface="Georgia" panose="02040502050405020303" pitchFamily="18" charset="0"/>
                </a:endParaRPr>
              </a:p>
            </p:txBody>
          </p:sp>
          <p:sp>
            <p:nvSpPr>
              <p:cNvPr id="54" name="TextBox 53"/>
              <p:cNvSpPr txBox="1"/>
              <p:nvPr/>
            </p:nvSpPr>
            <p:spPr>
              <a:xfrm>
                <a:off x="8359238" y="2654279"/>
                <a:ext cx="490529" cy="228800"/>
              </a:xfrm>
              <a:prstGeom prst="rect">
                <a:avLst/>
              </a:prstGeom>
              <a:noFill/>
            </p:spPr>
            <p:txBody>
              <a:bodyPr wrap="none" rtlCol="0">
                <a:spAutoFit/>
              </a:bodyPr>
              <a:lstStyle/>
              <a:p>
                <a:r>
                  <a:rPr lang="en-US" sz="1200" dirty="0">
                    <a:solidFill>
                      <a:srgbClr val="00B050"/>
                    </a:solidFill>
                    <a:latin typeface="Georgia" panose="02040502050405020303" pitchFamily="18" charset="0"/>
                  </a:rPr>
                  <a:t>d</a:t>
                </a:r>
                <a:r>
                  <a:rPr lang="en-US" sz="1200" dirty="0" smtClean="0">
                    <a:solidFill>
                      <a:srgbClr val="00B050"/>
                    </a:solidFill>
                    <a:latin typeface="Georgia" panose="02040502050405020303" pitchFamily="18" charset="0"/>
                  </a:rPr>
                  <a:t>oc_3</a:t>
                </a:r>
                <a:endParaRPr lang="en-US" sz="1400" dirty="0">
                  <a:solidFill>
                    <a:srgbClr val="00B050"/>
                  </a:solidFill>
                  <a:latin typeface="Georgia" panose="02040502050405020303" pitchFamily="18" charset="0"/>
                </a:endParaRPr>
              </a:p>
            </p:txBody>
          </p:sp>
          <p:sp>
            <p:nvSpPr>
              <p:cNvPr id="55" name="TextBox 54"/>
              <p:cNvSpPr txBox="1"/>
              <p:nvPr/>
            </p:nvSpPr>
            <p:spPr>
              <a:xfrm>
                <a:off x="8359238" y="2906951"/>
                <a:ext cx="491816" cy="228800"/>
              </a:xfrm>
              <a:prstGeom prst="rect">
                <a:avLst/>
              </a:prstGeom>
              <a:noFill/>
            </p:spPr>
            <p:txBody>
              <a:bodyPr wrap="none" rtlCol="0">
                <a:spAutoFit/>
              </a:bodyPr>
              <a:lstStyle/>
              <a:p>
                <a:r>
                  <a:rPr lang="en-US" sz="1200" dirty="0">
                    <a:solidFill>
                      <a:srgbClr val="00B050"/>
                    </a:solidFill>
                    <a:latin typeface="Georgia" panose="02040502050405020303" pitchFamily="18" charset="0"/>
                  </a:rPr>
                  <a:t>d</a:t>
                </a:r>
                <a:r>
                  <a:rPr lang="en-US" sz="1200" dirty="0" smtClean="0">
                    <a:solidFill>
                      <a:srgbClr val="00B050"/>
                    </a:solidFill>
                    <a:latin typeface="Georgia" panose="02040502050405020303" pitchFamily="18" charset="0"/>
                  </a:rPr>
                  <a:t>oc_4</a:t>
                </a:r>
                <a:endParaRPr lang="en-US" sz="1400" dirty="0">
                  <a:solidFill>
                    <a:srgbClr val="00B050"/>
                  </a:solidFill>
                  <a:latin typeface="Georgia" panose="02040502050405020303" pitchFamily="18" charset="0"/>
                </a:endParaRPr>
              </a:p>
            </p:txBody>
          </p:sp>
          <p:sp>
            <p:nvSpPr>
              <p:cNvPr id="56" name="TextBox 55"/>
              <p:cNvSpPr txBox="1"/>
              <p:nvPr/>
            </p:nvSpPr>
            <p:spPr>
              <a:xfrm>
                <a:off x="8359238" y="3055684"/>
                <a:ext cx="248610" cy="228800"/>
              </a:xfrm>
              <a:prstGeom prst="rect">
                <a:avLst/>
              </a:prstGeom>
              <a:noFill/>
            </p:spPr>
            <p:txBody>
              <a:bodyPr wrap="none" rtlCol="0">
                <a:spAutoFit/>
              </a:bodyPr>
              <a:lstStyle/>
              <a:p>
                <a:r>
                  <a:rPr lang="en-US" sz="1200" dirty="0" smtClean="0">
                    <a:solidFill>
                      <a:srgbClr val="00B050"/>
                    </a:solidFill>
                    <a:latin typeface="Georgia" panose="02040502050405020303" pitchFamily="18" charset="0"/>
                  </a:rPr>
                  <a:t>…</a:t>
                </a:r>
                <a:endParaRPr lang="en-US" sz="1400" dirty="0">
                  <a:solidFill>
                    <a:srgbClr val="00B050"/>
                  </a:solidFill>
                  <a:latin typeface="Georgia" panose="02040502050405020303" pitchFamily="18" charset="0"/>
                </a:endParaRPr>
              </a:p>
            </p:txBody>
          </p:sp>
          <p:sp>
            <p:nvSpPr>
              <p:cNvPr id="57" name="TextBox 56"/>
              <p:cNvSpPr txBox="1"/>
              <p:nvPr/>
            </p:nvSpPr>
            <p:spPr>
              <a:xfrm>
                <a:off x="8359238" y="3314847"/>
                <a:ext cx="184731" cy="307777"/>
              </a:xfrm>
              <a:prstGeom prst="rect">
                <a:avLst/>
              </a:prstGeom>
              <a:noFill/>
            </p:spPr>
            <p:txBody>
              <a:bodyPr wrap="none" rtlCol="0">
                <a:spAutoFit/>
              </a:bodyPr>
              <a:lstStyle/>
              <a:p>
                <a:endParaRPr lang="en-US" sz="1400" dirty="0">
                  <a:solidFill>
                    <a:srgbClr val="00B050"/>
                  </a:solidFill>
                  <a:latin typeface="Georgia" panose="02040502050405020303" pitchFamily="18" charset="0"/>
                </a:endParaRPr>
              </a:p>
            </p:txBody>
          </p:sp>
          <p:cxnSp>
            <p:nvCxnSpPr>
              <p:cNvPr id="58" name="Straight Connector 45"/>
              <p:cNvCxnSpPr>
                <a:stCxn id="52" idx="1"/>
              </p:cNvCxnSpPr>
              <p:nvPr/>
            </p:nvCxnSpPr>
            <p:spPr>
              <a:xfrm flipH="1">
                <a:off x="7547346" y="2295752"/>
                <a:ext cx="811892" cy="2496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46"/>
              <p:cNvCxnSpPr>
                <a:stCxn id="52" idx="1"/>
              </p:cNvCxnSpPr>
              <p:nvPr/>
            </p:nvCxnSpPr>
            <p:spPr>
              <a:xfrm flipH="1">
                <a:off x="7522687" y="2295752"/>
                <a:ext cx="836551" cy="72370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47"/>
              <p:cNvCxnSpPr>
                <a:stCxn id="53" idx="1"/>
              </p:cNvCxnSpPr>
              <p:nvPr/>
            </p:nvCxnSpPr>
            <p:spPr>
              <a:xfrm flipH="1" flipV="1">
                <a:off x="7547346" y="2332711"/>
                <a:ext cx="811892" cy="18329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48"/>
              <p:cNvCxnSpPr>
                <a:stCxn id="53" idx="1"/>
              </p:cNvCxnSpPr>
              <p:nvPr/>
            </p:nvCxnSpPr>
            <p:spPr>
              <a:xfrm flipH="1">
                <a:off x="7648584" y="2516007"/>
                <a:ext cx="710654" cy="93232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49"/>
              <p:cNvCxnSpPr>
                <a:stCxn id="55" idx="1"/>
              </p:cNvCxnSpPr>
              <p:nvPr/>
            </p:nvCxnSpPr>
            <p:spPr>
              <a:xfrm flipH="1">
                <a:off x="7528003" y="3021351"/>
                <a:ext cx="831235" cy="4253"/>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50"/>
              <p:cNvCxnSpPr>
                <a:stCxn id="55" idx="1"/>
              </p:cNvCxnSpPr>
              <p:nvPr/>
            </p:nvCxnSpPr>
            <p:spPr>
              <a:xfrm flipH="1" flipV="1">
                <a:off x="7564876" y="2594350"/>
                <a:ext cx="794362" cy="42700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51"/>
              <p:cNvCxnSpPr>
                <a:stCxn id="57" idx="1"/>
              </p:cNvCxnSpPr>
              <p:nvPr/>
            </p:nvCxnSpPr>
            <p:spPr>
              <a:xfrm flipH="1" flipV="1">
                <a:off x="7651264" y="3464173"/>
                <a:ext cx="707974" cy="4563"/>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52"/>
              <p:cNvCxnSpPr>
                <a:endCxn id="57" idx="1"/>
              </p:cNvCxnSpPr>
              <p:nvPr/>
            </p:nvCxnSpPr>
            <p:spPr>
              <a:xfrm>
                <a:off x="7558375" y="2592477"/>
                <a:ext cx="800863" cy="87625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8360636" y="3266807"/>
                <a:ext cx="248610" cy="228800"/>
              </a:xfrm>
              <a:prstGeom prst="rect">
                <a:avLst/>
              </a:prstGeom>
              <a:noFill/>
            </p:spPr>
            <p:txBody>
              <a:bodyPr wrap="none" rtlCol="0">
                <a:spAutoFit/>
              </a:bodyPr>
              <a:lstStyle/>
              <a:p>
                <a:r>
                  <a:rPr lang="en-US" sz="1200" dirty="0" smtClean="0">
                    <a:solidFill>
                      <a:srgbClr val="00B050"/>
                    </a:solidFill>
                    <a:latin typeface="Georgia" panose="02040502050405020303" pitchFamily="18" charset="0"/>
                  </a:rPr>
                  <a:t>…</a:t>
                </a:r>
                <a:endParaRPr lang="en-US" sz="1400" dirty="0">
                  <a:solidFill>
                    <a:srgbClr val="00B050"/>
                  </a:solidFill>
                  <a:latin typeface="Georgia" panose="02040502050405020303" pitchFamily="18" charset="0"/>
                </a:endParaRPr>
              </a:p>
            </p:txBody>
          </p:sp>
          <p:cxnSp>
            <p:nvCxnSpPr>
              <p:cNvPr id="67" name="Straight Connector 54"/>
              <p:cNvCxnSpPr>
                <a:endCxn id="57" idx="1"/>
              </p:cNvCxnSpPr>
              <p:nvPr/>
            </p:nvCxnSpPr>
            <p:spPr>
              <a:xfrm>
                <a:off x="7564876" y="2858498"/>
                <a:ext cx="794362" cy="61023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55"/>
              <p:cNvCxnSpPr/>
              <p:nvPr/>
            </p:nvCxnSpPr>
            <p:spPr>
              <a:xfrm flipH="1">
                <a:off x="7650685" y="2836030"/>
                <a:ext cx="709951" cy="62335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8068066" y="4024831"/>
              <a:ext cx="2301912" cy="338554"/>
            </a:xfrm>
            <a:prstGeom prst="rect">
              <a:avLst/>
            </a:prstGeom>
            <a:noFill/>
          </p:spPr>
          <p:txBody>
            <a:bodyPr wrap="none" rtlCol="0">
              <a:spAutoFit/>
            </a:bodyPr>
            <a:lstStyle/>
            <a:p>
              <a:pPr algn="ctr"/>
              <a:r>
                <a:rPr lang="en-US" sz="1600" dirty="0" smtClean="0">
                  <a:solidFill>
                    <a:srgbClr val="C00000"/>
                  </a:solidFill>
                </a:rPr>
                <a:t>Word-document network</a:t>
              </a:r>
              <a:endParaRPr lang="en-US" sz="1600" dirty="0">
                <a:solidFill>
                  <a:srgbClr val="C00000"/>
                </a:solidFill>
              </a:endParaRPr>
            </a:p>
          </p:txBody>
        </p:sp>
        <p:grpSp>
          <p:nvGrpSpPr>
            <p:cNvPr id="11" name="Group 57"/>
            <p:cNvGrpSpPr/>
            <p:nvPr/>
          </p:nvGrpSpPr>
          <p:grpSpPr>
            <a:xfrm>
              <a:off x="6058613" y="4550962"/>
              <a:ext cx="2416465" cy="1452343"/>
              <a:chOff x="9216099" y="2124270"/>
              <a:chExt cx="2416465" cy="1452343"/>
            </a:xfrm>
          </p:grpSpPr>
          <p:sp>
            <p:nvSpPr>
              <p:cNvPr id="28" name="TextBox 27"/>
              <p:cNvSpPr txBox="1"/>
              <p:nvPr/>
            </p:nvSpPr>
            <p:spPr>
              <a:xfrm>
                <a:off x="9216099" y="2124270"/>
                <a:ext cx="376514" cy="243924"/>
              </a:xfrm>
              <a:prstGeom prst="rect">
                <a:avLst/>
              </a:prstGeom>
              <a:noFill/>
            </p:spPr>
            <p:txBody>
              <a:bodyPr wrap="none" rtlCol="0">
                <a:spAutoFit/>
              </a:bodyPr>
              <a:lstStyle/>
              <a:p>
                <a:r>
                  <a:rPr lang="en-US" sz="1200" dirty="0" smtClean="0">
                    <a:solidFill>
                      <a:schemeClr val="accent1">
                        <a:lumMod val="75000"/>
                      </a:schemeClr>
                    </a:solidFill>
                    <a:latin typeface="Georgia" panose="02040502050405020303" pitchFamily="18" charset="0"/>
                  </a:rPr>
                  <a:t>text</a:t>
                </a:r>
                <a:endParaRPr lang="en-US" sz="1400" dirty="0">
                  <a:solidFill>
                    <a:schemeClr val="accent1">
                      <a:lumMod val="75000"/>
                    </a:schemeClr>
                  </a:solidFill>
                  <a:latin typeface="Georgia" panose="02040502050405020303" pitchFamily="18" charset="0"/>
                </a:endParaRPr>
              </a:p>
            </p:txBody>
          </p:sp>
          <p:sp>
            <p:nvSpPr>
              <p:cNvPr id="29" name="TextBox 28"/>
              <p:cNvSpPr txBox="1"/>
              <p:nvPr/>
            </p:nvSpPr>
            <p:spPr>
              <a:xfrm>
                <a:off x="9216099" y="2359084"/>
                <a:ext cx="855366" cy="243924"/>
              </a:xfrm>
              <a:prstGeom prst="rect">
                <a:avLst/>
              </a:prstGeom>
              <a:noFill/>
            </p:spPr>
            <p:txBody>
              <a:bodyPr wrap="none" rtlCol="0">
                <a:spAutoFit/>
              </a:bodyPr>
              <a:lstStyle/>
              <a:p>
                <a:r>
                  <a:rPr lang="en-US" sz="1200" dirty="0" smtClean="0">
                    <a:solidFill>
                      <a:schemeClr val="accent1">
                        <a:lumMod val="75000"/>
                      </a:schemeClr>
                    </a:solidFill>
                    <a:latin typeface="Georgia" panose="02040502050405020303" pitchFamily="18" charset="0"/>
                  </a:rPr>
                  <a:t>information</a:t>
                </a:r>
                <a:endParaRPr lang="en-US" sz="1200" dirty="0">
                  <a:solidFill>
                    <a:schemeClr val="accent1">
                      <a:lumMod val="75000"/>
                    </a:schemeClr>
                  </a:solidFill>
                  <a:latin typeface="Georgia" panose="02040502050405020303" pitchFamily="18" charset="0"/>
                </a:endParaRPr>
              </a:p>
            </p:txBody>
          </p:sp>
          <p:sp>
            <p:nvSpPr>
              <p:cNvPr id="30" name="TextBox 29"/>
              <p:cNvSpPr txBox="1"/>
              <p:nvPr/>
            </p:nvSpPr>
            <p:spPr>
              <a:xfrm>
                <a:off x="9216099" y="2628458"/>
                <a:ext cx="635095" cy="243924"/>
              </a:xfrm>
              <a:prstGeom prst="rect">
                <a:avLst/>
              </a:prstGeom>
              <a:noFill/>
            </p:spPr>
            <p:txBody>
              <a:bodyPr wrap="none" rtlCol="0">
                <a:spAutoFit/>
              </a:bodyPr>
              <a:lstStyle/>
              <a:p>
                <a:r>
                  <a:rPr lang="en-US" sz="1200" dirty="0" smtClean="0">
                    <a:solidFill>
                      <a:schemeClr val="accent1">
                        <a:lumMod val="75000"/>
                      </a:schemeClr>
                    </a:solidFill>
                    <a:latin typeface="Georgia" panose="02040502050405020303" pitchFamily="18" charset="0"/>
                  </a:rPr>
                  <a:t>network</a:t>
                </a:r>
                <a:endParaRPr lang="en-US" sz="1200" dirty="0">
                  <a:solidFill>
                    <a:schemeClr val="accent1">
                      <a:lumMod val="75000"/>
                    </a:schemeClr>
                  </a:solidFill>
                  <a:latin typeface="Georgia" panose="02040502050405020303" pitchFamily="18" charset="0"/>
                </a:endParaRPr>
              </a:p>
            </p:txBody>
          </p:sp>
          <p:sp>
            <p:nvSpPr>
              <p:cNvPr id="31" name="TextBox 30"/>
              <p:cNvSpPr txBox="1"/>
              <p:nvPr/>
            </p:nvSpPr>
            <p:spPr>
              <a:xfrm>
                <a:off x="9216099" y="2897832"/>
                <a:ext cx="454499" cy="243924"/>
              </a:xfrm>
              <a:prstGeom prst="rect">
                <a:avLst/>
              </a:prstGeom>
              <a:noFill/>
            </p:spPr>
            <p:txBody>
              <a:bodyPr wrap="none" rtlCol="0">
                <a:spAutoFit/>
              </a:bodyPr>
              <a:lstStyle/>
              <a:p>
                <a:r>
                  <a:rPr lang="en-US" sz="1200" dirty="0" smtClean="0">
                    <a:solidFill>
                      <a:schemeClr val="accent1">
                        <a:lumMod val="75000"/>
                      </a:schemeClr>
                    </a:solidFill>
                    <a:latin typeface="Georgia" panose="02040502050405020303" pitchFamily="18" charset="0"/>
                  </a:rPr>
                  <a:t>word</a:t>
                </a:r>
                <a:endParaRPr lang="en-US" sz="1200" dirty="0">
                  <a:solidFill>
                    <a:schemeClr val="accent1">
                      <a:lumMod val="75000"/>
                    </a:schemeClr>
                  </a:solidFill>
                  <a:latin typeface="Georgia" panose="02040502050405020303" pitchFamily="18" charset="0"/>
                </a:endParaRPr>
              </a:p>
            </p:txBody>
          </p:sp>
          <p:sp>
            <p:nvSpPr>
              <p:cNvPr id="32" name="TextBox 31"/>
              <p:cNvSpPr txBox="1"/>
              <p:nvPr/>
            </p:nvSpPr>
            <p:spPr>
              <a:xfrm>
                <a:off x="9216099" y="3056396"/>
                <a:ext cx="264326" cy="243924"/>
              </a:xfrm>
              <a:prstGeom prst="rect">
                <a:avLst/>
              </a:prstGeom>
              <a:noFill/>
            </p:spPr>
            <p:txBody>
              <a:bodyPr wrap="none" rtlCol="0">
                <a:spAutoFit/>
              </a:bodyPr>
              <a:lstStyle/>
              <a:p>
                <a:r>
                  <a:rPr lang="en-US" sz="1200" dirty="0" smtClean="0">
                    <a:solidFill>
                      <a:schemeClr val="accent1">
                        <a:lumMod val="75000"/>
                      </a:schemeClr>
                    </a:solidFill>
                    <a:latin typeface="Georgia" panose="02040502050405020303" pitchFamily="18" charset="0"/>
                  </a:rPr>
                  <a:t>…</a:t>
                </a:r>
                <a:endParaRPr lang="en-US" sz="1200" dirty="0">
                  <a:solidFill>
                    <a:schemeClr val="accent1">
                      <a:lumMod val="75000"/>
                    </a:schemeClr>
                  </a:solidFill>
                  <a:latin typeface="Georgia" panose="02040502050405020303" pitchFamily="18" charset="0"/>
                </a:endParaRPr>
              </a:p>
            </p:txBody>
          </p:sp>
          <p:sp>
            <p:nvSpPr>
              <p:cNvPr id="33" name="TextBox 32"/>
              <p:cNvSpPr txBox="1"/>
              <p:nvPr/>
            </p:nvSpPr>
            <p:spPr>
              <a:xfrm>
                <a:off x="9216099" y="3332689"/>
                <a:ext cx="910093" cy="243924"/>
              </a:xfrm>
              <a:prstGeom prst="rect">
                <a:avLst/>
              </a:prstGeom>
              <a:noFill/>
            </p:spPr>
            <p:txBody>
              <a:bodyPr wrap="none" rtlCol="0">
                <a:spAutoFit/>
              </a:bodyPr>
              <a:lstStyle/>
              <a:p>
                <a:r>
                  <a:rPr lang="en-US" sz="1200" dirty="0" smtClean="0">
                    <a:solidFill>
                      <a:schemeClr val="accent1">
                        <a:lumMod val="75000"/>
                      </a:schemeClr>
                    </a:solidFill>
                    <a:latin typeface="Georgia" panose="02040502050405020303" pitchFamily="18" charset="0"/>
                  </a:rPr>
                  <a:t>classification</a:t>
                </a:r>
                <a:endParaRPr lang="en-US" sz="1200" dirty="0">
                  <a:solidFill>
                    <a:schemeClr val="accent1">
                      <a:lumMod val="75000"/>
                    </a:schemeClr>
                  </a:solidFill>
                  <a:latin typeface="Georgia" panose="02040502050405020303" pitchFamily="18" charset="0"/>
                </a:endParaRPr>
              </a:p>
            </p:txBody>
          </p:sp>
          <p:sp>
            <p:nvSpPr>
              <p:cNvPr id="34" name="TextBox 33"/>
              <p:cNvSpPr txBox="1"/>
              <p:nvPr/>
            </p:nvSpPr>
            <p:spPr>
              <a:xfrm>
                <a:off x="11039882" y="2634673"/>
                <a:ext cx="592682" cy="243924"/>
              </a:xfrm>
              <a:prstGeom prst="rect">
                <a:avLst/>
              </a:prstGeom>
              <a:noFill/>
            </p:spPr>
            <p:txBody>
              <a:bodyPr wrap="none" rtlCol="0">
                <a:spAutoFit/>
              </a:bodyPr>
              <a:lstStyle/>
              <a:p>
                <a:r>
                  <a:rPr lang="en-US" sz="1200" dirty="0" smtClean="0">
                    <a:solidFill>
                      <a:srgbClr val="7030A0"/>
                    </a:solidFill>
                    <a:latin typeface="Georgia" panose="02040502050405020303" pitchFamily="18" charset="0"/>
                  </a:rPr>
                  <a:t>label_2</a:t>
                </a:r>
                <a:endParaRPr lang="en-US" sz="1400" dirty="0">
                  <a:solidFill>
                    <a:srgbClr val="7030A0"/>
                  </a:solidFill>
                  <a:latin typeface="Georgia" panose="02040502050405020303" pitchFamily="18" charset="0"/>
                </a:endParaRPr>
              </a:p>
            </p:txBody>
          </p:sp>
          <p:cxnSp>
            <p:nvCxnSpPr>
              <p:cNvPr id="35" name="Straight Connector 65"/>
              <p:cNvCxnSpPr>
                <a:stCxn id="34" idx="1"/>
              </p:cNvCxnSpPr>
              <p:nvPr/>
            </p:nvCxnSpPr>
            <p:spPr>
              <a:xfrm flipH="1">
                <a:off x="10162385" y="2756635"/>
                <a:ext cx="877497" cy="1391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66"/>
              <p:cNvCxnSpPr/>
              <p:nvPr/>
            </p:nvCxnSpPr>
            <p:spPr>
              <a:xfrm flipH="1" flipV="1">
                <a:off x="10162385" y="2318119"/>
                <a:ext cx="921509" cy="16292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67"/>
              <p:cNvCxnSpPr/>
              <p:nvPr/>
            </p:nvCxnSpPr>
            <p:spPr>
              <a:xfrm flipH="1">
                <a:off x="10216239" y="2481046"/>
                <a:ext cx="867655" cy="99230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1039882" y="2367182"/>
                <a:ext cx="574896" cy="243924"/>
              </a:xfrm>
              <a:prstGeom prst="rect">
                <a:avLst/>
              </a:prstGeom>
              <a:noFill/>
            </p:spPr>
            <p:txBody>
              <a:bodyPr wrap="none" rtlCol="0">
                <a:spAutoFit/>
              </a:bodyPr>
              <a:lstStyle/>
              <a:p>
                <a:r>
                  <a:rPr lang="en-US" sz="1200" dirty="0" smtClean="0">
                    <a:solidFill>
                      <a:srgbClr val="7030A0"/>
                    </a:solidFill>
                    <a:latin typeface="Georgia" panose="02040502050405020303" pitchFamily="18" charset="0"/>
                  </a:rPr>
                  <a:t>label_1</a:t>
                </a:r>
                <a:endParaRPr lang="en-US" sz="1400" dirty="0">
                  <a:solidFill>
                    <a:srgbClr val="7030A0"/>
                  </a:solidFill>
                  <a:latin typeface="Georgia" panose="02040502050405020303" pitchFamily="18" charset="0"/>
                </a:endParaRPr>
              </a:p>
            </p:txBody>
          </p:sp>
          <p:sp>
            <p:nvSpPr>
              <p:cNvPr id="39" name="TextBox 38"/>
              <p:cNvSpPr txBox="1"/>
              <p:nvPr/>
            </p:nvSpPr>
            <p:spPr>
              <a:xfrm>
                <a:off x="11039882" y="2879593"/>
                <a:ext cx="591314" cy="243924"/>
              </a:xfrm>
              <a:prstGeom prst="rect">
                <a:avLst/>
              </a:prstGeom>
              <a:noFill/>
            </p:spPr>
            <p:txBody>
              <a:bodyPr wrap="none" rtlCol="0">
                <a:spAutoFit/>
              </a:bodyPr>
              <a:lstStyle/>
              <a:p>
                <a:r>
                  <a:rPr lang="en-US" sz="1200" dirty="0" smtClean="0">
                    <a:solidFill>
                      <a:srgbClr val="7030A0"/>
                    </a:solidFill>
                    <a:latin typeface="Georgia" panose="02040502050405020303" pitchFamily="18" charset="0"/>
                  </a:rPr>
                  <a:t>label_3</a:t>
                </a:r>
                <a:endParaRPr lang="en-US" sz="1400" dirty="0">
                  <a:solidFill>
                    <a:srgbClr val="7030A0"/>
                  </a:solidFill>
                  <a:latin typeface="Georgia" panose="02040502050405020303" pitchFamily="18" charset="0"/>
                </a:endParaRPr>
              </a:p>
            </p:txBody>
          </p:sp>
          <p:sp>
            <p:nvSpPr>
              <p:cNvPr id="40" name="TextBox 39"/>
              <p:cNvSpPr txBox="1"/>
              <p:nvPr/>
            </p:nvSpPr>
            <p:spPr>
              <a:xfrm>
                <a:off x="11039882" y="3034534"/>
                <a:ext cx="264326" cy="243924"/>
              </a:xfrm>
              <a:prstGeom prst="rect">
                <a:avLst/>
              </a:prstGeom>
              <a:noFill/>
            </p:spPr>
            <p:txBody>
              <a:bodyPr wrap="none" rtlCol="0">
                <a:spAutoFit/>
              </a:bodyPr>
              <a:lstStyle/>
              <a:p>
                <a:r>
                  <a:rPr lang="en-US" sz="1200" dirty="0" smtClean="0">
                    <a:solidFill>
                      <a:srgbClr val="7030A0"/>
                    </a:solidFill>
                    <a:latin typeface="Georgia" panose="02040502050405020303" pitchFamily="18" charset="0"/>
                  </a:rPr>
                  <a:t>…</a:t>
                </a:r>
                <a:endParaRPr lang="en-US" sz="1200" dirty="0">
                  <a:solidFill>
                    <a:srgbClr val="7030A0"/>
                  </a:solidFill>
                  <a:latin typeface="Georgia" panose="02040502050405020303" pitchFamily="18" charset="0"/>
                </a:endParaRPr>
              </a:p>
            </p:txBody>
          </p:sp>
          <p:cxnSp>
            <p:nvCxnSpPr>
              <p:cNvPr id="41" name="Straight Connector 71"/>
              <p:cNvCxnSpPr/>
              <p:nvPr/>
            </p:nvCxnSpPr>
            <p:spPr>
              <a:xfrm>
                <a:off x="10158916" y="2780386"/>
                <a:ext cx="863410" cy="533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72"/>
              <p:cNvCxnSpPr/>
              <p:nvPr/>
            </p:nvCxnSpPr>
            <p:spPr>
              <a:xfrm>
                <a:off x="10161017" y="3092027"/>
                <a:ext cx="886551" cy="229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73"/>
              <p:cNvCxnSpPr/>
              <p:nvPr/>
            </p:nvCxnSpPr>
            <p:spPr>
              <a:xfrm flipH="1" flipV="1">
                <a:off x="10162385" y="2530993"/>
                <a:ext cx="877498" cy="4842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74"/>
              <p:cNvCxnSpPr/>
              <p:nvPr/>
            </p:nvCxnSpPr>
            <p:spPr>
              <a:xfrm flipH="1">
                <a:off x="10206452" y="3016768"/>
                <a:ext cx="824473" cy="4651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1049669" y="3186934"/>
                <a:ext cx="264326" cy="243924"/>
              </a:xfrm>
              <a:prstGeom prst="rect">
                <a:avLst/>
              </a:prstGeom>
              <a:noFill/>
            </p:spPr>
            <p:txBody>
              <a:bodyPr wrap="none" rtlCol="0">
                <a:spAutoFit/>
              </a:bodyPr>
              <a:lstStyle/>
              <a:p>
                <a:r>
                  <a:rPr lang="en-US" sz="1200" dirty="0" smtClean="0">
                    <a:solidFill>
                      <a:srgbClr val="7030A0"/>
                    </a:solidFill>
                    <a:latin typeface="Georgia" panose="02040502050405020303" pitchFamily="18" charset="0"/>
                  </a:rPr>
                  <a:t>…</a:t>
                </a:r>
                <a:endParaRPr lang="en-US" sz="1200" dirty="0">
                  <a:solidFill>
                    <a:srgbClr val="7030A0"/>
                  </a:solidFill>
                  <a:latin typeface="Georgia" panose="02040502050405020303" pitchFamily="18" charset="0"/>
                </a:endParaRPr>
              </a:p>
            </p:txBody>
          </p:sp>
        </p:grpSp>
        <p:sp>
          <p:nvSpPr>
            <p:cNvPr id="12" name="TextBox 11"/>
            <p:cNvSpPr txBox="1"/>
            <p:nvPr/>
          </p:nvSpPr>
          <p:spPr>
            <a:xfrm>
              <a:off x="6188378" y="6160799"/>
              <a:ext cx="2102499" cy="369332"/>
            </a:xfrm>
            <a:prstGeom prst="rect">
              <a:avLst/>
            </a:prstGeom>
            <a:noFill/>
          </p:spPr>
          <p:txBody>
            <a:bodyPr wrap="none" rtlCol="0">
              <a:spAutoFit/>
            </a:bodyPr>
            <a:lstStyle/>
            <a:p>
              <a:pPr algn="ctr"/>
              <a:r>
                <a:rPr lang="en-US" b="1" dirty="0" smtClean="0">
                  <a:solidFill>
                    <a:srgbClr val="C00000"/>
                  </a:solidFill>
                </a:rPr>
                <a:t>Word-label network</a:t>
              </a:r>
              <a:endParaRPr lang="en-US" b="1" dirty="0">
                <a:solidFill>
                  <a:srgbClr val="C00000"/>
                </a:solidFill>
              </a:endParaRPr>
            </a:p>
          </p:txBody>
        </p:sp>
        <p:grpSp>
          <p:nvGrpSpPr>
            <p:cNvPr id="13" name="Group 77"/>
            <p:cNvGrpSpPr/>
            <p:nvPr/>
          </p:nvGrpSpPr>
          <p:grpSpPr>
            <a:xfrm>
              <a:off x="544754" y="2699153"/>
              <a:ext cx="3069139" cy="2224149"/>
              <a:chOff x="139685" y="2092643"/>
              <a:chExt cx="3069139" cy="2224149"/>
            </a:xfrm>
          </p:grpSpPr>
          <p:sp>
            <p:nvSpPr>
              <p:cNvPr id="14" name="TextBox 13"/>
              <p:cNvSpPr txBox="1"/>
              <p:nvPr/>
            </p:nvSpPr>
            <p:spPr>
              <a:xfrm>
                <a:off x="639497" y="2092643"/>
                <a:ext cx="2455793" cy="369332"/>
              </a:xfrm>
              <a:prstGeom prst="rect">
                <a:avLst/>
              </a:prstGeom>
              <a:noFill/>
            </p:spPr>
            <p:txBody>
              <a:bodyPr wrap="square" rtlCol="0">
                <a:spAutoFit/>
              </a:bodyPr>
              <a:lstStyle/>
              <a:p>
                <a:r>
                  <a:rPr lang="en-US" sz="900" dirty="0"/>
                  <a:t>Text representation, e.g., word and document </a:t>
                </a:r>
                <a:r>
                  <a:rPr lang="en-US" sz="900" dirty="0" smtClean="0"/>
                  <a:t>representation, …</a:t>
                </a:r>
                <a:endParaRPr lang="en-US" sz="900" dirty="0"/>
              </a:p>
            </p:txBody>
          </p:sp>
          <p:sp>
            <p:nvSpPr>
              <p:cNvPr id="15" name="TextBox 14"/>
              <p:cNvSpPr txBox="1"/>
              <p:nvPr/>
            </p:nvSpPr>
            <p:spPr>
              <a:xfrm>
                <a:off x="639497" y="2997257"/>
                <a:ext cx="1673382" cy="230832"/>
              </a:xfrm>
              <a:prstGeom prst="rect">
                <a:avLst/>
              </a:prstGeom>
              <a:noFill/>
            </p:spPr>
            <p:txBody>
              <a:bodyPr wrap="square" rtlCol="0">
                <a:spAutoFit/>
              </a:bodyPr>
              <a:lstStyle/>
              <a:p>
                <a:pPr algn="ctr"/>
                <a:r>
                  <a:rPr lang="en-US" sz="900" dirty="0" smtClean="0"/>
                  <a:t>…</a:t>
                </a:r>
                <a:endParaRPr lang="en-US" sz="900" dirty="0"/>
              </a:p>
            </p:txBody>
          </p:sp>
          <p:sp>
            <p:nvSpPr>
              <p:cNvPr id="16" name="TextBox 15"/>
              <p:cNvSpPr txBox="1"/>
              <p:nvPr/>
            </p:nvSpPr>
            <p:spPr>
              <a:xfrm>
                <a:off x="139685" y="3167408"/>
                <a:ext cx="482824" cy="261610"/>
              </a:xfrm>
              <a:prstGeom prst="rect">
                <a:avLst/>
              </a:prstGeom>
              <a:noFill/>
            </p:spPr>
            <p:txBody>
              <a:bodyPr wrap="none" rtlCol="0">
                <a:spAutoFit/>
              </a:bodyPr>
              <a:lstStyle/>
              <a:p>
                <a:r>
                  <a:rPr lang="en-US" sz="1100" dirty="0" smtClean="0">
                    <a:solidFill>
                      <a:srgbClr val="7030A0"/>
                    </a:solidFill>
                    <a:latin typeface="Georgia" panose="02040502050405020303" pitchFamily="18" charset="0"/>
                  </a:rPr>
                  <a:t>label</a:t>
                </a:r>
                <a:endParaRPr lang="en-US" sz="1200" dirty="0">
                  <a:solidFill>
                    <a:srgbClr val="7030A0"/>
                  </a:solidFill>
                  <a:latin typeface="Georgia" panose="02040502050405020303" pitchFamily="18" charset="0"/>
                </a:endParaRPr>
              </a:p>
            </p:txBody>
          </p:sp>
          <p:sp>
            <p:nvSpPr>
              <p:cNvPr id="17" name="TextBox 16"/>
              <p:cNvSpPr txBox="1"/>
              <p:nvPr/>
            </p:nvSpPr>
            <p:spPr>
              <a:xfrm>
                <a:off x="139685" y="3473348"/>
                <a:ext cx="482824" cy="261610"/>
              </a:xfrm>
              <a:prstGeom prst="rect">
                <a:avLst/>
              </a:prstGeom>
              <a:noFill/>
            </p:spPr>
            <p:txBody>
              <a:bodyPr wrap="none" rtlCol="0">
                <a:spAutoFit/>
              </a:bodyPr>
              <a:lstStyle/>
              <a:p>
                <a:r>
                  <a:rPr lang="en-US" sz="1100" dirty="0" smtClean="0">
                    <a:solidFill>
                      <a:srgbClr val="7030A0"/>
                    </a:solidFill>
                    <a:latin typeface="Georgia" panose="02040502050405020303" pitchFamily="18" charset="0"/>
                  </a:rPr>
                  <a:t>label</a:t>
                </a:r>
                <a:endParaRPr lang="en-US" sz="1100" dirty="0">
                  <a:solidFill>
                    <a:srgbClr val="7030A0"/>
                  </a:solidFill>
                  <a:latin typeface="Georgia" panose="02040502050405020303" pitchFamily="18" charset="0"/>
                </a:endParaRPr>
              </a:p>
            </p:txBody>
          </p:sp>
          <p:sp>
            <p:nvSpPr>
              <p:cNvPr id="18" name="TextBox 17"/>
              <p:cNvSpPr txBox="1"/>
              <p:nvPr/>
            </p:nvSpPr>
            <p:spPr>
              <a:xfrm>
                <a:off x="139685" y="3823793"/>
                <a:ext cx="486030" cy="276999"/>
              </a:xfrm>
              <a:prstGeom prst="rect">
                <a:avLst/>
              </a:prstGeom>
              <a:noFill/>
            </p:spPr>
            <p:txBody>
              <a:bodyPr wrap="none" rtlCol="0">
                <a:spAutoFit/>
              </a:bodyPr>
              <a:lstStyle/>
              <a:p>
                <a:r>
                  <a:rPr lang="en-US" sz="1200" dirty="0" smtClean="0"/>
                  <a:t>label</a:t>
                </a:r>
                <a:endParaRPr lang="en-US" sz="1200" dirty="0"/>
              </a:p>
            </p:txBody>
          </p:sp>
          <p:sp>
            <p:nvSpPr>
              <p:cNvPr id="19" name="TextBox 18"/>
              <p:cNvSpPr txBox="1"/>
              <p:nvPr/>
            </p:nvSpPr>
            <p:spPr>
              <a:xfrm>
                <a:off x="1450519" y="3817063"/>
                <a:ext cx="822854" cy="276999"/>
              </a:xfrm>
              <a:prstGeom prst="rect">
                <a:avLst/>
              </a:prstGeom>
              <a:noFill/>
            </p:spPr>
            <p:txBody>
              <a:bodyPr wrap="none" rtlCol="0">
                <a:spAutoFit/>
              </a:bodyPr>
              <a:lstStyle/>
              <a:p>
                <a:r>
                  <a:rPr lang="en-US" sz="1200" dirty="0" smtClean="0"/>
                  <a:t>document</a:t>
                </a:r>
                <a:endParaRPr lang="en-US" sz="1200" dirty="0"/>
              </a:p>
            </p:txBody>
          </p:sp>
          <p:sp>
            <p:nvSpPr>
              <p:cNvPr id="20" name="TextBox 19"/>
              <p:cNvSpPr txBox="1"/>
              <p:nvPr/>
            </p:nvSpPr>
            <p:spPr>
              <a:xfrm>
                <a:off x="639497" y="2394126"/>
                <a:ext cx="2569327" cy="369332"/>
              </a:xfrm>
              <a:prstGeom prst="rect">
                <a:avLst/>
              </a:prstGeom>
              <a:noFill/>
            </p:spPr>
            <p:txBody>
              <a:bodyPr wrap="square" rtlCol="0">
                <a:spAutoFit/>
              </a:bodyPr>
              <a:lstStyle/>
              <a:p>
                <a:r>
                  <a:rPr lang="en-US" sz="900" dirty="0" smtClean="0"/>
                  <a:t>Deep learning has been attracting increasing</a:t>
                </a:r>
              </a:p>
              <a:p>
                <a:r>
                  <a:rPr lang="en-US" sz="900" dirty="0" smtClean="0"/>
                  <a:t>attention …</a:t>
                </a:r>
                <a:endParaRPr lang="en-US" sz="900" dirty="0"/>
              </a:p>
            </p:txBody>
          </p:sp>
          <p:sp>
            <p:nvSpPr>
              <p:cNvPr id="21" name="TextBox 20"/>
              <p:cNvSpPr txBox="1"/>
              <p:nvPr/>
            </p:nvSpPr>
            <p:spPr>
              <a:xfrm>
                <a:off x="639497" y="2722695"/>
                <a:ext cx="2569327" cy="369332"/>
              </a:xfrm>
              <a:prstGeom prst="rect">
                <a:avLst/>
              </a:prstGeom>
              <a:noFill/>
            </p:spPr>
            <p:txBody>
              <a:bodyPr wrap="square" rtlCol="0">
                <a:spAutoFit/>
              </a:bodyPr>
              <a:lstStyle/>
              <a:p>
                <a:r>
                  <a:rPr lang="en-US" sz="900" dirty="0" smtClean="0"/>
                  <a:t>A future direction of deep learning is to integrate</a:t>
                </a:r>
              </a:p>
              <a:p>
                <a:r>
                  <a:rPr lang="en-US" sz="900" dirty="0" smtClean="0"/>
                  <a:t>unlabeled data …</a:t>
                </a:r>
                <a:endParaRPr lang="en-US" sz="900" dirty="0"/>
              </a:p>
            </p:txBody>
          </p:sp>
          <p:sp>
            <p:nvSpPr>
              <p:cNvPr id="22" name="TextBox 21"/>
              <p:cNvSpPr txBox="1"/>
              <p:nvPr/>
            </p:nvSpPr>
            <p:spPr>
              <a:xfrm>
                <a:off x="639497" y="3112544"/>
                <a:ext cx="2569327" cy="369332"/>
              </a:xfrm>
              <a:prstGeom prst="rect">
                <a:avLst/>
              </a:prstGeom>
              <a:noFill/>
            </p:spPr>
            <p:txBody>
              <a:bodyPr wrap="square" rtlCol="0">
                <a:spAutoFit/>
              </a:bodyPr>
              <a:lstStyle/>
              <a:p>
                <a:r>
                  <a:rPr lang="en-US" sz="900" dirty="0" smtClean="0"/>
                  <a:t>The Skip-gram model is quite effective and efficient …</a:t>
                </a:r>
                <a:endParaRPr lang="en-US" sz="900" dirty="0"/>
              </a:p>
            </p:txBody>
          </p:sp>
          <p:sp>
            <p:nvSpPr>
              <p:cNvPr id="23" name="TextBox 22"/>
              <p:cNvSpPr txBox="1"/>
              <p:nvPr/>
            </p:nvSpPr>
            <p:spPr>
              <a:xfrm>
                <a:off x="639497" y="3449498"/>
                <a:ext cx="2569327" cy="369332"/>
              </a:xfrm>
              <a:prstGeom prst="rect">
                <a:avLst/>
              </a:prstGeom>
              <a:noFill/>
            </p:spPr>
            <p:txBody>
              <a:bodyPr wrap="square" rtlCol="0">
                <a:spAutoFit/>
              </a:bodyPr>
              <a:lstStyle/>
              <a:p>
                <a:r>
                  <a:rPr lang="en-US" sz="900" dirty="0" smtClean="0"/>
                  <a:t>Information networks encode the relationships</a:t>
                </a:r>
              </a:p>
              <a:p>
                <a:r>
                  <a:rPr lang="en-US" sz="900" dirty="0" smtClean="0"/>
                  <a:t>between the data objects …</a:t>
                </a:r>
                <a:endParaRPr lang="en-US" sz="900" dirty="0"/>
              </a:p>
            </p:txBody>
          </p:sp>
          <p:sp>
            <p:nvSpPr>
              <p:cNvPr id="24" name="TextBox 23"/>
              <p:cNvSpPr txBox="1"/>
              <p:nvPr/>
            </p:nvSpPr>
            <p:spPr>
              <a:xfrm>
                <a:off x="139685" y="2092643"/>
                <a:ext cx="429926" cy="261610"/>
              </a:xfrm>
              <a:prstGeom prst="rect">
                <a:avLst/>
              </a:prstGeom>
              <a:noFill/>
            </p:spPr>
            <p:txBody>
              <a:bodyPr wrap="none" rtlCol="0">
                <a:spAutoFit/>
              </a:bodyPr>
              <a:lstStyle/>
              <a:p>
                <a:r>
                  <a:rPr lang="en-US" sz="1100" dirty="0">
                    <a:solidFill>
                      <a:srgbClr val="7030A0"/>
                    </a:solidFill>
                    <a:latin typeface="Georgia" panose="02040502050405020303" pitchFamily="18" charset="0"/>
                  </a:rPr>
                  <a:t>n</a:t>
                </a:r>
                <a:r>
                  <a:rPr lang="en-US" sz="1100" dirty="0" smtClean="0">
                    <a:solidFill>
                      <a:srgbClr val="7030A0"/>
                    </a:solidFill>
                    <a:latin typeface="Georgia" panose="02040502050405020303" pitchFamily="18" charset="0"/>
                  </a:rPr>
                  <a:t>ull</a:t>
                </a:r>
                <a:endParaRPr lang="en-US" sz="1200" dirty="0">
                  <a:solidFill>
                    <a:srgbClr val="7030A0"/>
                  </a:solidFill>
                  <a:latin typeface="Georgia" panose="02040502050405020303" pitchFamily="18" charset="0"/>
                </a:endParaRPr>
              </a:p>
            </p:txBody>
          </p:sp>
          <p:sp>
            <p:nvSpPr>
              <p:cNvPr id="25" name="TextBox 24"/>
              <p:cNvSpPr txBox="1"/>
              <p:nvPr/>
            </p:nvSpPr>
            <p:spPr>
              <a:xfrm>
                <a:off x="139685" y="2429322"/>
                <a:ext cx="429926" cy="261610"/>
              </a:xfrm>
              <a:prstGeom prst="rect">
                <a:avLst/>
              </a:prstGeom>
              <a:noFill/>
            </p:spPr>
            <p:txBody>
              <a:bodyPr wrap="none" rtlCol="0">
                <a:spAutoFit/>
              </a:bodyPr>
              <a:lstStyle/>
              <a:p>
                <a:r>
                  <a:rPr lang="en-US" sz="1100" dirty="0">
                    <a:solidFill>
                      <a:srgbClr val="7030A0"/>
                    </a:solidFill>
                    <a:latin typeface="Georgia" panose="02040502050405020303" pitchFamily="18" charset="0"/>
                  </a:rPr>
                  <a:t>n</a:t>
                </a:r>
                <a:r>
                  <a:rPr lang="en-US" sz="1100" dirty="0" smtClean="0">
                    <a:solidFill>
                      <a:srgbClr val="7030A0"/>
                    </a:solidFill>
                    <a:latin typeface="Georgia" panose="02040502050405020303" pitchFamily="18" charset="0"/>
                  </a:rPr>
                  <a:t>ull</a:t>
                </a:r>
                <a:endParaRPr lang="en-US" sz="1200" dirty="0">
                  <a:solidFill>
                    <a:srgbClr val="7030A0"/>
                  </a:solidFill>
                  <a:latin typeface="Georgia" panose="02040502050405020303" pitchFamily="18" charset="0"/>
                </a:endParaRPr>
              </a:p>
            </p:txBody>
          </p:sp>
          <p:sp>
            <p:nvSpPr>
              <p:cNvPr id="26" name="TextBox 25"/>
              <p:cNvSpPr txBox="1"/>
              <p:nvPr/>
            </p:nvSpPr>
            <p:spPr>
              <a:xfrm>
                <a:off x="139685" y="2766332"/>
                <a:ext cx="429926" cy="261610"/>
              </a:xfrm>
              <a:prstGeom prst="rect">
                <a:avLst/>
              </a:prstGeom>
              <a:noFill/>
            </p:spPr>
            <p:txBody>
              <a:bodyPr wrap="none" rtlCol="0">
                <a:spAutoFit/>
              </a:bodyPr>
              <a:lstStyle/>
              <a:p>
                <a:r>
                  <a:rPr lang="en-US" sz="1100" dirty="0">
                    <a:solidFill>
                      <a:srgbClr val="7030A0"/>
                    </a:solidFill>
                    <a:latin typeface="Georgia" panose="02040502050405020303" pitchFamily="18" charset="0"/>
                  </a:rPr>
                  <a:t>n</a:t>
                </a:r>
                <a:r>
                  <a:rPr lang="en-US" sz="1100" dirty="0" smtClean="0">
                    <a:solidFill>
                      <a:srgbClr val="7030A0"/>
                    </a:solidFill>
                    <a:latin typeface="Georgia" panose="02040502050405020303" pitchFamily="18" charset="0"/>
                  </a:rPr>
                  <a:t>ull</a:t>
                </a:r>
                <a:endParaRPr lang="en-US" sz="1200" dirty="0">
                  <a:solidFill>
                    <a:srgbClr val="7030A0"/>
                  </a:solidFill>
                  <a:latin typeface="Georgia" panose="02040502050405020303" pitchFamily="18" charset="0"/>
                </a:endParaRPr>
              </a:p>
            </p:txBody>
          </p:sp>
          <p:sp>
            <p:nvSpPr>
              <p:cNvPr id="27" name="Right Brace 91"/>
              <p:cNvSpPr/>
              <p:nvPr/>
            </p:nvSpPr>
            <p:spPr>
              <a:xfrm rot="5400000">
                <a:off x="1349788" y="3161279"/>
                <a:ext cx="296931" cy="201409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Tree>
    <p:extLst>
      <p:ext uri="{BB962C8B-B14F-4D97-AF65-F5344CB8AC3E}">
        <p14:creationId xmlns:p14="http://schemas.microsoft.com/office/powerpoint/2010/main" val="50714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제목 17"/>
          <p:cNvSpPr>
            <a:spLocks noGrp="1"/>
          </p:cNvSpPr>
          <p:nvPr>
            <p:ph type="title"/>
          </p:nvPr>
        </p:nvSpPr>
        <p:spPr/>
        <p:txBody>
          <a:bodyPr/>
          <a:lstStyle/>
          <a:p>
            <a:r>
              <a:rPr lang="en-US" altLang="ko-KR" dirty="0" smtClean="0"/>
              <a:t>Kinds of information network – Academic Network</a:t>
            </a:r>
            <a:endParaRPr lang="ko-KR" altLang="en-US" dirty="0"/>
          </a:p>
        </p:txBody>
      </p:sp>
      <p:grpSp>
        <p:nvGrpSpPr>
          <p:cNvPr id="19" name="그룹 18"/>
          <p:cNvGrpSpPr/>
          <p:nvPr/>
        </p:nvGrpSpPr>
        <p:grpSpPr>
          <a:xfrm>
            <a:off x="842509" y="1845368"/>
            <a:ext cx="10506982" cy="4866674"/>
            <a:chOff x="838200" y="1654175"/>
            <a:chExt cx="10506982" cy="4866674"/>
          </a:xfrm>
        </p:grpSpPr>
        <p:sp>
          <p:nvSpPr>
            <p:cNvPr id="4" name="Content Placeholder 2"/>
            <p:cNvSpPr txBox="1">
              <a:spLocks/>
            </p:cNvSpPr>
            <p:nvPr/>
          </p:nvSpPr>
          <p:spPr>
            <a:xfrm>
              <a:off x="838200" y="1654175"/>
              <a:ext cx="7349836" cy="1188720"/>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Author, paper, venue embedding</a:t>
              </a:r>
            </a:p>
            <a:p>
              <a:pPr lvl="1"/>
              <a:r>
                <a:rPr lang="en-US" sz="1800" dirty="0" smtClean="0"/>
                <a:t>Recommend related authors, papers, venues</a:t>
              </a:r>
            </a:p>
            <a:p>
              <a:pPr lvl="1"/>
              <a:r>
                <a:rPr lang="en-US" sz="1800" dirty="0" smtClean="0"/>
                <a:t>Author, paper, venue classification</a:t>
              </a:r>
              <a:endParaRPr lang="en-US" sz="1800" dirty="0"/>
            </a:p>
          </p:txBody>
        </p:sp>
        <p:grpSp>
          <p:nvGrpSpPr>
            <p:cNvPr id="5" name="Group 1028"/>
            <p:cNvGrpSpPr/>
            <p:nvPr/>
          </p:nvGrpSpPr>
          <p:grpSpPr>
            <a:xfrm>
              <a:off x="1102574" y="2993012"/>
              <a:ext cx="5715736" cy="3527837"/>
              <a:chOff x="1957615" y="2883762"/>
              <a:chExt cx="5715736" cy="3527837"/>
            </a:xfrm>
          </p:grpSpPr>
          <p:pic>
            <p:nvPicPr>
              <p:cNvPr id="6" name="Picture 4" descr="http://images.clipartpanda.com/author-clipart-quill-pen-line-ar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6891" y="2998062"/>
                <a:ext cx="1280679" cy="108635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www.clker.com/cliparts/a/5/9/7/12071567031590994625kml_Document.sv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6082" y="2883762"/>
                <a:ext cx="969904" cy="134484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http://kdd2012.sigkdd.org/sites/images/kddlogo/kdd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14820" y="4555133"/>
                <a:ext cx="1906512" cy="144632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6"/>
              <p:cNvCxnSpPr>
                <a:stCxn id="6" idx="2"/>
                <a:endCxn id="8" idx="1"/>
              </p:cNvCxnSpPr>
              <p:nvPr/>
            </p:nvCxnSpPr>
            <p:spPr>
              <a:xfrm>
                <a:off x="3477231" y="4084421"/>
                <a:ext cx="437589" cy="1193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8"/>
              <p:cNvCxnSpPr>
                <a:stCxn id="6" idx="3"/>
                <a:endCxn id="7" idx="1"/>
              </p:cNvCxnSpPr>
              <p:nvPr/>
            </p:nvCxnSpPr>
            <p:spPr>
              <a:xfrm>
                <a:off x="4117570" y="3541242"/>
                <a:ext cx="1608512" cy="14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1"/>
              <p:cNvCxnSpPr>
                <a:stCxn id="7" idx="2"/>
                <a:endCxn id="8" idx="3"/>
              </p:cNvCxnSpPr>
              <p:nvPr/>
            </p:nvCxnSpPr>
            <p:spPr>
              <a:xfrm flipH="1">
                <a:off x="5821332" y="4228605"/>
                <a:ext cx="389702" cy="1049688"/>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957615" y="3338080"/>
                <a:ext cx="840295" cy="369332"/>
              </a:xfrm>
              <a:prstGeom prst="rect">
                <a:avLst/>
              </a:prstGeom>
              <a:noFill/>
            </p:spPr>
            <p:txBody>
              <a:bodyPr wrap="none" rtlCol="0">
                <a:spAutoFit/>
              </a:bodyPr>
              <a:lstStyle/>
              <a:p>
                <a:r>
                  <a:rPr lang="en-US" dirty="0" smtClean="0">
                    <a:solidFill>
                      <a:srgbClr val="C00000"/>
                    </a:solidFill>
                  </a:rPr>
                  <a:t>Author</a:t>
                </a:r>
                <a:endParaRPr lang="en-US" dirty="0">
                  <a:solidFill>
                    <a:srgbClr val="C00000"/>
                  </a:solidFill>
                </a:endParaRPr>
              </a:p>
            </p:txBody>
          </p:sp>
          <p:sp>
            <p:nvSpPr>
              <p:cNvPr id="13" name="TextBox 12"/>
              <p:cNvSpPr txBox="1"/>
              <p:nvPr/>
            </p:nvSpPr>
            <p:spPr>
              <a:xfrm>
                <a:off x="6946998" y="3324339"/>
                <a:ext cx="726353" cy="369332"/>
              </a:xfrm>
              <a:prstGeom prst="rect">
                <a:avLst/>
              </a:prstGeom>
              <a:noFill/>
            </p:spPr>
            <p:txBody>
              <a:bodyPr wrap="none" rtlCol="0">
                <a:spAutoFit/>
              </a:bodyPr>
              <a:lstStyle/>
              <a:p>
                <a:r>
                  <a:rPr lang="en-US" altLang="zh-CN" dirty="0" smtClean="0">
                    <a:solidFill>
                      <a:srgbClr val="C00000"/>
                    </a:solidFill>
                  </a:rPr>
                  <a:t>Paper</a:t>
                </a:r>
                <a:endParaRPr lang="en-US" dirty="0">
                  <a:solidFill>
                    <a:srgbClr val="C00000"/>
                  </a:solidFill>
                </a:endParaRPr>
              </a:p>
            </p:txBody>
          </p:sp>
          <p:sp>
            <p:nvSpPr>
              <p:cNvPr id="14" name="TextBox 13"/>
              <p:cNvSpPr txBox="1"/>
              <p:nvPr/>
            </p:nvSpPr>
            <p:spPr>
              <a:xfrm>
                <a:off x="4285057" y="6042267"/>
                <a:ext cx="779124" cy="369332"/>
              </a:xfrm>
              <a:prstGeom prst="rect">
                <a:avLst/>
              </a:prstGeom>
              <a:noFill/>
            </p:spPr>
            <p:txBody>
              <a:bodyPr wrap="none" rtlCol="0">
                <a:spAutoFit/>
              </a:bodyPr>
              <a:lstStyle/>
              <a:p>
                <a:r>
                  <a:rPr lang="en-US" altLang="zh-CN" dirty="0" smtClean="0">
                    <a:solidFill>
                      <a:srgbClr val="C00000"/>
                    </a:solidFill>
                  </a:rPr>
                  <a:t>Venue</a:t>
                </a:r>
                <a:endParaRPr lang="en-US" dirty="0">
                  <a:solidFill>
                    <a:srgbClr val="C00000"/>
                  </a:solidFill>
                </a:endParaRPr>
              </a:p>
            </p:txBody>
          </p:sp>
        </p:grpSp>
        <p:pic>
          <p:nvPicPr>
            <p:cNvPr id="15" name="Picture 2" descr="http://upload.wikimedia.org/wikipedia/commons/b/bb/Microsoft_Academic_Search_Log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49457" y="3657963"/>
              <a:ext cx="3895725" cy="103822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87303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Kinds of information network – Social Network</a:t>
            </a:r>
            <a:endParaRPr lang="ko-KR" altLang="en-US" dirty="0"/>
          </a:p>
        </p:txBody>
      </p:sp>
      <p:sp>
        <p:nvSpPr>
          <p:cNvPr id="3" name="Content Placeholder 2"/>
          <p:cNvSpPr txBox="1">
            <a:spLocks/>
          </p:cNvSpPr>
          <p:nvPr/>
        </p:nvSpPr>
        <p:spPr>
          <a:xfrm>
            <a:off x="838200" y="2000193"/>
            <a:ext cx="10515600" cy="1283334"/>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User embedding</a:t>
            </a:r>
          </a:p>
          <a:p>
            <a:pPr lvl="1"/>
            <a:r>
              <a:rPr lang="en-US" sz="1800" dirty="0" smtClean="0"/>
              <a:t>Friend recommendation</a:t>
            </a:r>
          </a:p>
          <a:p>
            <a:pPr lvl="1"/>
            <a:r>
              <a:rPr lang="en-US" sz="1800" dirty="0" smtClean="0"/>
              <a:t>User classification</a:t>
            </a:r>
            <a:endParaRPr lang="en-US" sz="1800" dirty="0"/>
          </a:p>
        </p:txBody>
      </p:sp>
      <p:pic>
        <p:nvPicPr>
          <p:cNvPr id="4" name="Picture 4" descr="http://www.wired.com/images_blogs/wiredscience/2012/04/facebook-social-network-flickr-marc_smit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2536" y="3380508"/>
            <a:ext cx="4202918" cy="295778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ts1.mm.bing.net/th?&amp;id=JN.X33F3tNJgg8S2RKx4KiPUg&amp;w=300&amp;h=300&amp;c=0&amp;pid=1.9&amp;rs=0&amp;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5839" y="3229715"/>
            <a:ext cx="1629683" cy="162968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ts1.mm.bing.net/th?&amp;id=JN.T8mSGDp9psF5K44S5V0rVw&amp;w=300&amp;h=300&amp;c=0&amp;pid=1.9&amp;rs=0&amp;p=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8614" y="3327790"/>
            <a:ext cx="1688209" cy="1688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708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Relate works</a:t>
            </a:r>
            <a:endParaRPr lang="ko-KR" altLang="en-US" dirty="0"/>
          </a:p>
        </p:txBody>
      </p:sp>
      <p:sp>
        <p:nvSpPr>
          <p:cNvPr id="3" name="내용 개체 틀 2"/>
          <p:cNvSpPr>
            <a:spLocks noGrp="1"/>
          </p:cNvSpPr>
          <p:nvPr>
            <p:ph idx="1"/>
          </p:nvPr>
        </p:nvSpPr>
        <p:spPr/>
        <p:txBody>
          <a:bodyPr/>
          <a:lstStyle/>
          <a:p>
            <a:r>
              <a:rPr lang="en-US" altLang="ko-KR" sz="2400" dirty="0" smtClean="0"/>
              <a:t>Classical graph embedding algorithms</a:t>
            </a:r>
          </a:p>
          <a:p>
            <a:pPr lvl="1"/>
            <a:r>
              <a:rPr lang="en-US" altLang="ko-KR" sz="1800" dirty="0" smtClean="0"/>
              <a:t>MDS, </a:t>
            </a:r>
            <a:r>
              <a:rPr lang="en-US" altLang="ko-KR" sz="1800" dirty="0" err="1" smtClean="0"/>
              <a:t>IsoMap</a:t>
            </a:r>
            <a:r>
              <a:rPr lang="en-US" altLang="ko-KR" sz="1800" dirty="0" smtClean="0"/>
              <a:t>, LLE, Laplacian </a:t>
            </a:r>
            <a:r>
              <a:rPr lang="en-US" altLang="ko-KR" sz="1800" dirty="0" err="1" smtClean="0"/>
              <a:t>Eigenmap</a:t>
            </a:r>
            <a:r>
              <a:rPr lang="en-US" altLang="ko-KR" sz="1800" dirty="0" smtClean="0"/>
              <a:t> </a:t>
            </a:r>
            <a:r>
              <a:rPr lang="en-US" altLang="ko-KR" sz="1800" dirty="0" err="1" smtClean="0"/>
              <a:t>etc</a:t>
            </a:r>
            <a:endParaRPr lang="en-US" altLang="ko-KR" sz="1800" dirty="0" smtClean="0"/>
          </a:p>
          <a:p>
            <a:pPr lvl="1"/>
            <a:r>
              <a:rPr lang="en-US" altLang="ko-KR" sz="1800" dirty="0" smtClean="0"/>
              <a:t>Hard to scale up</a:t>
            </a:r>
          </a:p>
          <a:p>
            <a:r>
              <a:rPr lang="en-US" altLang="ko-KR" sz="2400" dirty="0" smtClean="0"/>
              <a:t>Graph factorization (Ahmed et al. 2013)</a:t>
            </a:r>
          </a:p>
          <a:p>
            <a:pPr lvl="1"/>
            <a:r>
              <a:rPr lang="en-US" altLang="ko-KR" sz="1800" dirty="0" smtClean="0"/>
              <a:t>Not specifically designed for network embedding</a:t>
            </a:r>
          </a:p>
          <a:p>
            <a:pPr lvl="1"/>
            <a:r>
              <a:rPr lang="en-US" altLang="ko-KR" sz="1800" dirty="0" smtClean="0"/>
              <a:t>Usually for undirected graphs</a:t>
            </a:r>
          </a:p>
          <a:p>
            <a:r>
              <a:rPr lang="en-US" altLang="ko-KR" sz="2400" dirty="0" err="1" smtClean="0"/>
              <a:t>DeepWalk</a:t>
            </a:r>
            <a:r>
              <a:rPr lang="en-US" altLang="ko-KR" sz="2400" dirty="0" smtClean="0"/>
              <a:t> (</a:t>
            </a:r>
            <a:r>
              <a:rPr lang="en-US" altLang="ko-KR" sz="2400" dirty="0" err="1" smtClean="0"/>
              <a:t>Perozzi</a:t>
            </a:r>
            <a:r>
              <a:rPr lang="en-US" altLang="ko-KR" sz="2400" dirty="0" smtClean="0"/>
              <a:t> et al. 2014)</a:t>
            </a:r>
          </a:p>
          <a:p>
            <a:pPr lvl="1"/>
            <a:r>
              <a:rPr lang="en-US" altLang="ko-KR" sz="1800" dirty="0" smtClean="0"/>
              <a:t>Lack a clear objective function</a:t>
            </a:r>
          </a:p>
          <a:p>
            <a:pPr lvl="1"/>
            <a:r>
              <a:rPr lang="en-US" altLang="ko-KR" sz="1800" dirty="0" smtClean="0"/>
              <a:t>Only designed for networks with binary edges</a:t>
            </a:r>
          </a:p>
          <a:p>
            <a:endParaRPr lang="en-US" altLang="ko-KR" dirty="0" smtClean="0"/>
          </a:p>
          <a:p>
            <a:endParaRPr lang="ko-KR" altLang="en-US" dirty="0"/>
          </a:p>
        </p:txBody>
      </p:sp>
    </p:spTree>
    <p:extLst>
      <p:ext uri="{BB962C8B-B14F-4D97-AF65-F5344CB8AC3E}">
        <p14:creationId xmlns:p14="http://schemas.microsoft.com/office/powerpoint/2010/main" val="4008942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Problem Definition – Information Network</a:t>
            </a:r>
            <a:endParaRPr lang="ko-KR" altLang="en-US" dirty="0"/>
          </a:p>
        </p:txBody>
      </p:sp>
      <mc:AlternateContent xmlns:mc="http://schemas.openxmlformats.org/markup-compatibility/2006">
        <mc:Choice xmlns:a14="http://schemas.microsoft.com/office/drawing/2010/main" Requires="a14">
          <p:sp>
            <p:nvSpPr>
              <p:cNvPr id="3" name="내용 개체 틀 2"/>
              <p:cNvSpPr>
                <a:spLocks noGrp="1"/>
              </p:cNvSpPr>
              <p:nvPr>
                <p:ph idx="1"/>
              </p:nvPr>
            </p:nvSpPr>
            <p:spPr/>
            <p:txBody>
              <a:bodyPr>
                <a:normAutofit/>
              </a:bodyPr>
              <a:lstStyle/>
              <a:p>
                <a:pPr>
                  <a:lnSpc>
                    <a:spcPct val="100000"/>
                  </a:lnSpc>
                </a:pPr>
                <a:r>
                  <a:rPr lang="en-US" altLang="ko-KR" sz="2400" dirty="0" smtClean="0"/>
                  <a:t>An information network is defined as G = (V, E), where V is the set of vertices, each representing a data object and E is the set of edges between the vertices, each representing a relationship between two data objects. Each edge e ∈ E is an ordered pair e = (u, v) and is associated with a weight </a:t>
                </a:r>
                <a14:m>
                  <m:oMath xmlns:m="http://schemas.openxmlformats.org/officeDocument/2006/math">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𝑤</m:t>
                        </m:r>
                      </m:e>
                      <m:sub>
                        <m:r>
                          <a:rPr lang="en-US" altLang="ko-KR" sz="2400" b="0" i="1" smtClean="0">
                            <a:latin typeface="Cambria Math" panose="02040503050406030204" pitchFamily="18" charset="0"/>
                          </a:rPr>
                          <m:t>𝑢𝑣</m:t>
                        </m:r>
                      </m:sub>
                    </m:sSub>
                    <m:r>
                      <a:rPr lang="en-US" altLang="ko-KR" sz="2400" b="0" i="1" smtClean="0">
                        <a:latin typeface="Cambria Math" panose="02040503050406030204" pitchFamily="18" charset="0"/>
                      </a:rPr>
                      <m:t>&gt;0</m:t>
                    </m:r>
                  </m:oMath>
                </a14:m>
                <a:r>
                  <a:rPr lang="en-US" altLang="ko-KR" sz="2400" dirty="0" smtClean="0"/>
                  <a:t>, which indicates the strength of the relation. If G is undirected, we have (u, v) </a:t>
                </a:r>
                <a14:m>
                  <m:oMath xmlns:m="http://schemas.openxmlformats.org/officeDocument/2006/math">
                    <m:r>
                      <a:rPr lang="en-US" altLang="ko-KR" sz="2400" b="0" i="1" smtClean="0">
                        <a:latin typeface="Cambria Math" panose="02040503050406030204" pitchFamily="18" charset="0"/>
                        <a:ea typeface="Cambria Math" panose="02040503050406030204" pitchFamily="18" charset="0"/>
                      </a:rPr>
                      <m:t>≡</m:t>
                    </m:r>
                  </m:oMath>
                </a14:m>
                <a:r>
                  <a:rPr lang="en-US" altLang="ko-KR" sz="2400" dirty="0" smtClean="0"/>
                  <a:t> (v, u) and</a:t>
                </a:r>
                <a14:m>
                  <m:oMath xmlns:m="http://schemas.openxmlformats.org/officeDocument/2006/math">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𝑤</m:t>
                        </m:r>
                      </m:e>
                      <m:sub>
                        <m:r>
                          <a:rPr lang="en-US" altLang="ko-KR" sz="2400" b="0" i="1" smtClean="0">
                            <a:latin typeface="Cambria Math" panose="02040503050406030204" pitchFamily="18" charset="0"/>
                          </a:rPr>
                          <m:t>𝑢𝑣</m:t>
                        </m:r>
                      </m:sub>
                    </m:sSub>
                    <m:r>
                      <a:rPr lang="en-US" altLang="ko-KR" sz="2400" b="0" i="1" smtClean="0">
                        <a:latin typeface="Cambria Math" panose="02040503050406030204" pitchFamily="18" charset="0"/>
                      </a:rPr>
                      <m:t> </m:t>
                    </m:r>
                    <m:r>
                      <a:rPr lang="en-US" altLang="ko-KR" sz="2400" b="0" i="1" smtClean="0">
                        <a:latin typeface="Cambria Math" panose="02040503050406030204" pitchFamily="18" charset="0"/>
                        <a:ea typeface="Cambria Math" panose="02040503050406030204" pitchFamily="18" charset="0"/>
                      </a:rPr>
                      <m:t>≡</m:t>
                    </m:r>
                    <m:sSub>
                      <m:sSubPr>
                        <m:ctrlPr>
                          <a:rPr lang="en-US" altLang="ko-KR" sz="2400" b="0" i="1" smtClean="0">
                            <a:latin typeface="Cambria Math" panose="02040503050406030204" pitchFamily="18" charset="0"/>
                            <a:ea typeface="Cambria Math" panose="02040503050406030204" pitchFamily="18" charset="0"/>
                          </a:rPr>
                        </m:ctrlPr>
                      </m:sSubPr>
                      <m:e>
                        <m:r>
                          <a:rPr lang="en-US" altLang="ko-KR" sz="2400" b="0" i="1" smtClean="0">
                            <a:latin typeface="Cambria Math" panose="02040503050406030204" pitchFamily="18" charset="0"/>
                            <a:ea typeface="Cambria Math" panose="02040503050406030204" pitchFamily="18" charset="0"/>
                          </a:rPr>
                          <m:t>𝑤</m:t>
                        </m:r>
                      </m:e>
                      <m:sub>
                        <m:r>
                          <a:rPr lang="en-US" altLang="ko-KR" sz="2400" b="0" i="1" smtClean="0">
                            <a:latin typeface="Cambria Math" panose="02040503050406030204" pitchFamily="18" charset="0"/>
                            <a:ea typeface="Cambria Math" panose="02040503050406030204" pitchFamily="18" charset="0"/>
                          </a:rPr>
                          <m:t>𝑣𝑢</m:t>
                        </m:r>
                      </m:sub>
                    </m:sSub>
                  </m:oMath>
                </a14:m>
                <a:r>
                  <a:rPr lang="en-US" altLang="ko-KR" sz="2400" dirty="0" smtClean="0"/>
                  <a:t>; if G is directed, we have (u, v)</a:t>
                </a:r>
                <a:r>
                  <a:rPr lang="en-US" altLang="ko-KR" sz="2400" b="0" dirty="0" smtClean="0">
                    <a:ea typeface="Cambria Math" panose="02040503050406030204" pitchFamily="18" charset="0"/>
                  </a:rPr>
                  <a:t> </a:t>
                </a:r>
                <a14:m>
                  <m:oMath xmlns:m="http://schemas.openxmlformats.org/officeDocument/2006/math">
                    <m:r>
                      <a:rPr lang="en-US" altLang="ko-KR" sz="2400" b="0" i="1" smtClean="0">
                        <a:latin typeface="Cambria Math" panose="02040503050406030204" pitchFamily="18" charset="0"/>
                        <a:ea typeface="Cambria Math" panose="02040503050406030204" pitchFamily="18" charset="0"/>
                      </a:rPr>
                      <m:t>≢</m:t>
                    </m:r>
                  </m:oMath>
                </a14:m>
                <a:r>
                  <a:rPr lang="en-US" altLang="ko-KR" sz="2400" dirty="0" smtClean="0"/>
                  <a:t> (v, u) and </a:t>
                </a:r>
                <a14:m>
                  <m:oMath xmlns:m="http://schemas.openxmlformats.org/officeDocument/2006/math">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𝑤</m:t>
                        </m:r>
                      </m:e>
                      <m:sub>
                        <m:r>
                          <a:rPr lang="en-US" altLang="ko-KR" sz="2400" b="0" i="1" smtClean="0">
                            <a:latin typeface="Cambria Math" panose="02040503050406030204" pitchFamily="18" charset="0"/>
                          </a:rPr>
                          <m:t>𝑢𝑣</m:t>
                        </m:r>
                      </m:sub>
                    </m:sSub>
                    <m:r>
                      <a:rPr lang="en-US" altLang="ko-KR" sz="2400" b="0" i="1" smtClean="0">
                        <a:latin typeface="Cambria Math" panose="02040503050406030204" pitchFamily="18" charset="0"/>
                        <a:ea typeface="Cambria Math" panose="02040503050406030204" pitchFamily="18" charset="0"/>
                      </a:rPr>
                      <m:t>≢</m:t>
                    </m:r>
                    <m:sSub>
                      <m:sSubPr>
                        <m:ctrlPr>
                          <a:rPr lang="en-US" altLang="ko-KR" sz="2400" b="0" i="1" smtClean="0">
                            <a:latin typeface="Cambria Math" panose="02040503050406030204" pitchFamily="18" charset="0"/>
                            <a:ea typeface="Cambria Math" panose="02040503050406030204" pitchFamily="18" charset="0"/>
                          </a:rPr>
                        </m:ctrlPr>
                      </m:sSubPr>
                      <m:e>
                        <m:r>
                          <a:rPr lang="en-US" altLang="ko-KR" sz="2400" b="0" i="1" smtClean="0">
                            <a:latin typeface="Cambria Math" panose="02040503050406030204" pitchFamily="18" charset="0"/>
                            <a:ea typeface="Cambria Math" panose="02040503050406030204" pitchFamily="18" charset="0"/>
                          </a:rPr>
                          <m:t>𝑤</m:t>
                        </m:r>
                      </m:e>
                      <m:sub>
                        <m:r>
                          <a:rPr lang="en-US" altLang="ko-KR" sz="2400" b="0" i="1" smtClean="0">
                            <a:latin typeface="Cambria Math" panose="02040503050406030204" pitchFamily="18" charset="0"/>
                            <a:ea typeface="Cambria Math" panose="02040503050406030204" pitchFamily="18" charset="0"/>
                          </a:rPr>
                          <m:t>𝑣𝑢</m:t>
                        </m:r>
                      </m:sub>
                    </m:sSub>
                  </m:oMath>
                </a14:m>
                <a:r>
                  <a:rPr lang="en-US" altLang="ko-KR" sz="2400" dirty="0" smtClean="0"/>
                  <a:t> .</a:t>
                </a:r>
                <a:endParaRPr lang="ko-KR" altLang="en-US" sz="2400" dirty="0"/>
              </a:p>
            </p:txBody>
          </p:sp>
        </mc:Choice>
        <mc:Fallback>
          <p:sp>
            <p:nvSpPr>
              <p:cNvPr id="3" name="내용 개체 틀 2"/>
              <p:cNvSpPr>
                <a:spLocks noGrp="1" noRot="1" noChangeAspect="1" noMove="1" noResize="1" noEditPoints="1" noAdjustHandles="1" noChangeArrowheads="1" noChangeShapeType="1" noTextEdit="1"/>
              </p:cNvSpPr>
              <p:nvPr>
                <p:ph idx="1"/>
              </p:nvPr>
            </p:nvSpPr>
            <p:spPr>
              <a:blipFill>
                <a:blip r:embed="rId2"/>
                <a:stretch>
                  <a:fillRect l="-812" t="-1120"/>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56400200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1523</Words>
  <Application>Microsoft Office PowerPoint</Application>
  <PresentationFormat>와이드스크린</PresentationFormat>
  <Paragraphs>271</Paragraphs>
  <Slides>30</Slides>
  <Notes>2</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30</vt:i4>
      </vt:variant>
    </vt:vector>
  </HeadingPairs>
  <TitlesOfParts>
    <vt:vector size="38" baseType="lpstr">
      <vt:lpstr>等线</vt:lpstr>
      <vt:lpstr>等线 Light</vt:lpstr>
      <vt:lpstr>맑은 고딕</vt:lpstr>
      <vt:lpstr>Arial</vt:lpstr>
      <vt:lpstr>Calibri</vt:lpstr>
      <vt:lpstr>Cambria Math</vt:lpstr>
      <vt:lpstr>Georgia</vt:lpstr>
      <vt:lpstr>Office 테마</vt:lpstr>
      <vt:lpstr>LINE: Large-scale Information Network Embedding</vt:lpstr>
      <vt:lpstr>Contents</vt:lpstr>
      <vt:lpstr>Large-scale information network</vt:lpstr>
      <vt:lpstr>Why Network Embedding is useful?</vt:lpstr>
      <vt:lpstr>Kinds of information network - Text</vt:lpstr>
      <vt:lpstr>Kinds of information network – Academic Network</vt:lpstr>
      <vt:lpstr>Kinds of information network – Social Network</vt:lpstr>
      <vt:lpstr>Relate works</vt:lpstr>
      <vt:lpstr>Problem Definition – Information Network</vt:lpstr>
      <vt:lpstr>Problem Definition – First-order Proximity</vt:lpstr>
      <vt:lpstr>Problem Definition Second-order Proximity</vt:lpstr>
      <vt:lpstr>Problem Definition – Network Embedding</vt:lpstr>
      <vt:lpstr>Model Description, First-order Proximity</vt:lpstr>
      <vt:lpstr>Model Description, Second-order Proximity</vt:lpstr>
      <vt:lpstr>Model Description – Both proximity</vt:lpstr>
      <vt:lpstr>Model Optimization</vt:lpstr>
      <vt:lpstr>Model Discussion</vt:lpstr>
      <vt:lpstr>Data-sets</vt:lpstr>
      <vt:lpstr>Data-sets</vt:lpstr>
      <vt:lpstr>Baseline models</vt:lpstr>
      <vt:lpstr>Parameter Setting</vt:lpstr>
      <vt:lpstr>Result – Language Network</vt:lpstr>
      <vt:lpstr>Result – Language Network</vt:lpstr>
      <vt:lpstr>Result – Language Network</vt:lpstr>
      <vt:lpstr>Result – Social network</vt:lpstr>
      <vt:lpstr>Result – Social network</vt:lpstr>
      <vt:lpstr>Result – Citation Networks</vt:lpstr>
      <vt:lpstr>Result – Citation Networks</vt:lpstr>
      <vt:lpstr>Result - Scalability</vt:lpstr>
      <vt:lpstr>Discussion – Contribution 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 Large-scale Information Network Embedding</dc:title>
  <dc:creator>TAEWON YOON</dc:creator>
  <cp:lastModifiedBy>TAEWON YOON</cp:lastModifiedBy>
  <cp:revision>82</cp:revision>
  <dcterms:created xsi:type="dcterms:W3CDTF">2017-10-10T12:29:37Z</dcterms:created>
  <dcterms:modified xsi:type="dcterms:W3CDTF">2017-10-10T15:06:01Z</dcterms:modified>
</cp:coreProperties>
</file>