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93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88" r:id="rId30"/>
    <p:sldId id="284" r:id="rId31"/>
    <p:sldId id="289" r:id="rId32"/>
    <p:sldId id="287" r:id="rId33"/>
    <p:sldId id="285" r:id="rId34"/>
    <p:sldId id="290" r:id="rId35"/>
    <p:sldId id="286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10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1BC57-10EC-4913-BDB8-308CF0184CA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E3A7-52A6-43B0-887B-A785BEB84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Dynamic margin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8E3A7-52A6-43B0-887B-A785BEB843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5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8507B-0BF4-4084-AED0-0FAF8CCE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435ED-F002-438F-9FB4-F59ADB1C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929DC-F748-48FA-B714-683C98E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FFA81-D350-49EC-9F03-03135414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267C0-47D0-4B00-9558-2BE93C4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7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5F3BA-EC62-4645-8A5F-11F74DE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722D0-3FEC-4DE0-8C86-CD30737B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602F5-74FC-47C9-8FDF-3FE044B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DD1D3-9836-45AE-B113-58B7B1EE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B1F7-8DD5-4BEE-AFA8-607E056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9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AE3A1-22B3-4F1E-AFC5-86BDEBCB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31F8B-86A6-47C7-9633-2A858F92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078C0-061A-453B-8B4D-7535AE2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70615-9E68-47A7-A69A-6FFF5D2E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1BD58-E9B6-4547-8E60-17A16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50122-73EC-46BA-BFDC-7FDCF5BA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526A-7456-4CF9-A548-65F899D0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0F536-B417-43B7-A906-11CDA198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B43D2-265F-447C-866C-F79181DA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7A77-3F72-40D4-9E67-05B75E62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2F3D-94F9-4370-8958-73311525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51B9B-14BF-4388-9CD7-FE7C44E2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24ECF-DD20-4EF7-ADBD-CDE4627B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DAAF4-88E0-46CA-9285-A3D3887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3C262-6277-452C-AE39-6736D2F1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CCEF-D958-4EE6-8399-DC3E7A25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C17C7-9FB4-40AB-860C-BF45C1F58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DC67BE-8EE7-4C00-A62C-80787F4A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6EC33-3F67-4122-A093-8E01F57F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A39A5-DDDB-43D8-AD6C-5F1A9E91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93DDF-FB72-415B-934A-052EACC8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3F037-AEDF-4C1C-81F5-481273A6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3961F-FA63-4376-BAE7-D12FD977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2E508-43E5-46FC-BF4E-673915B3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D6088-551D-4770-B220-1F8FBA4E3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43571-D52F-40D2-A679-DF3FBFDED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47A44-19D8-4222-8B2B-287FEE9F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FA1A6-7864-42C0-B2DE-D709DF53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9824B-00A0-464C-83EA-02F53EA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4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28527-3E73-4388-98E6-0B8EBA82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456E8-71DB-4C6B-8B50-A3EBD079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2DE61-581E-487A-9E3B-CC61EF78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3C3209-E08E-4E83-8345-BFAD77E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989FD-32B2-410E-844E-08E9F64B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CC1810-E0F4-49A4-8C33-EEA5B6D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F37D4-CE60-4EFD-8085-4C185A95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BD082-3526-496D-B50E-1BBC1F48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A9BA6-B791-427C-9411-75C8F414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C3A75-4E88-49CF-ABAE-D7EA5ACA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1BFD5-6A83-47C3-AD1A-6EC84E3D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E13F4-01A2-446D-A9C8-52BDEA30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C77E5-29D4-4567-B59D-22C1FB55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3478C-603F-4D16-8F16-4F951DF3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4D571-3A39-45CC-A861-2711C6543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E976E-F209-44B6-8ACA-0FACF801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70212-8E0A-4805-BEE0-E7C087A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40E83-EE0D-4952-B3BB-A420082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BA904-32B5-4754-85E0-24A6006B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B0A42-056D-4794-8DE4-D243C1A5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F4FC7-68F9-497A-8A8B-306BC928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9C44F-079F-46F3-9602-E4AD17B65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DE60-D189-4871-99D8-E9DF48AE35A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8BD1A-50DA-46FE-81D0-EDD869D9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40EF-F54B-4332-81D7-06D4DB1A2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2854-9C5B-482D-BFC4-9CBC7CBC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12573-B7E8-4D2C-A4EA-BC77B2CFC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Learning with Limited Data for Multilingual Reading Comprehension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9742C-70D3-47BB-8D7B-8EC16641E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EMNLP ‘19</a:t>
            </a:r>
          </a:p>
          <a:p>
            <a:r>
              <a:rPr lang="en-US" altLang="ko-KR" dirty="0" err="1"/>
              <a:t>Kyungjae</a:t>
            </a:r>
            <a:r>
              <a:rPr lang="en-US" altLang="ko-KR" dirty="0"/>
              <a:t> Lee1∗ </a:t>
            </a:r>
            <a:r>
              <a:rPr lang="en-US" altLang="ko-KR" dirty="0" err="1"/>
              <a:t>Sunghyun</a:t>
            </a:r>
            <a:r>
              <a:rPr lang="en-US" altLang="ko-KR" dirty="0"/>
              <a:t> Park1∗ </a:t>
            </a:r>
            <a:r>
              <a:rPr lang="en-US" altLang="ko-KR" dirty="0" err="1"/>
              <a:t>Hojae</a:t>
            </a:r>
            <a:r>
              <a:rPr lang="en-US" altLang="ko-KR" dirty="0"/>
              <a:t> Han1 </a:t>
            </a:r>
            <a:r>
              <a:rPr lang="en-US" altLang="ko-KR" dirty="0" err="1"/>
              <a:t>Jinyoung</a:t>
            </a:r>
            <a:r>
              <a:rPr lang="en-US" altLang="ko-KR" dirty="0"/>
              <a:t> Yeo3 Seung-won Hwang1† </a:t>
            </a:r>
            <a:r>
              <a:rPr lang="en-US" altLang="ko-KR" dirty="0" err="1"/>
              <a:t>Juho</a:t>
            </a:r>
            <a:r>
              <a:rPr lang="en-US" altLang="ko-KR" dirty="0"/>
              <a:t> Lee2 </a:t>
            </a:r>
          </a:p>
          <a:p>
            <a:br>
              <a:rPr lang="en-US" altLang="ko-KR" dirty="0"/>
            </a:br>
            <a:r>
              <a:rPr lang="en-US" altLang="ko-KR" dirty="0"/>
              <a:t>1Yonsei University, 2 NAVER Corp, 3 SK T-Brain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1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Generation | Method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13908E-99C4-42D3-96CE-02537078C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Method 1. Neural Machine Translation</a:t>
                </a:r>
              </a:p>
              <a:p>
                <a:r>
                  <a:rPr lang="en-US" altLang="ko-KR" dirty="0"/>
                  <a:t>Translated answer may not appear in translated passage</a:t>
                </a:r>
              </a:p>
              <a:p>
                <a:pPr marL="514350" indent="-514350">
                  <a:buAutoNum type="arabicParenBoth"/>
                </a:pPr>
                <a:r>
                  <a:rPr lang="en-US" altLang="ko-KR" dirty="0"/>
                  <a:t>One-to-one alignment: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Based on attention score in NMT, find highest attention score of word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𝑝𝑎𝑠𝑠𝑎𝑔𝑒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ko-KR" dirty="0"/>
                  <a:t> to every word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𝑎𝑛𝑠𝑤𝑒𝑟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find longest sub-sequence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13908E-99C4-42D3-96CE-02537078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7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Generation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Method 1. Neural Machine Translation</a:t>
            </a:r>
          </a:p>
          <a:p>
            <a:r>
              <a:rPr lang="en-US" altLang="ko-KR" dirty="0"/>
              <a:t>Translated answer may not appear in translated passage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One-to-one alignment: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603CB7-5595-4E05-9E37-91F1F9217CEF}"/>
              </a:ext>
            </a:extLst>
          </p:cNvPr>
          <p:cNvSpPr/>
          <p:nvPr/>
        </p:nvSpPr>
        <p:spPr>
          <a:xfrm>
            <a:off x="3818965" y="4661416"/>
            <a:ext cx="377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물방울이 얼음 결정과 어디에서 충돌하여 침전을 형성합니까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1FE202-D027-4283-8266-EF8E7B578A83}"/>
              </a:ext>
            </a:extLst>
          </p:cNvPr>
          <p:cNvSpPr/>
          <p:nvPr/>
        </p:nvSpPr>
        <p:spPr>
          <a:xfrm>
            <a:off x="3811539" y="5874641"/>
            <a:ext cx="265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구름 안에서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100E6-DC44-43D1-9AAC-DAAC4B1F236B}"/>
              </a:ext>
            </a:extLst>
          </p:cNvPr>
          <p:cNvSpPr/>
          <p:nvPr/>
        </p:nvSpPr>
        <p:spPr>
          <a:xfrm>
            <a:off x="3818965" y="3748603"/>
            <a:ext cx="3899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더 작은 물방울이 </a:t>
            </a:r>
            <a:r>
              <a:rPr lang="ko-KR" altLang="en-US" dirty="0">
                <a:solidFill>
                  <a:srgbClr val="FF0000"/>
                </a:solidFill>
              </a:rPr>
              <a:t>구름 내</a:t>
            </a:r>
            <a:r>
              <a:rPr lang="ko-KR" altLang="en-US" dirty="0"/>
              <a:t> 다른 빗방울이나 얼음 결정과 충돌하여 합쳐지면서 강수량이 형성됩니다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0E2E4-EA25-4A98-8C95-F3E3B7D4E786}"/>
              </a:ext>
            </a:extLst>
          </p:cNvPr>
          <p:cNvSpPr txBox="1"/>
          <p:nvPr/>
        </p:nvSpPr>
        <p:spPr>
          <a:xfrm>
            <a:off x="3818965" y="342900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passage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FE99-97CC-4E36-A279-6636232FBFA9}"/>
              </a:ext>
            </a:extLst>
          </p:cNvPr>
          <p:cNvSpPr txBox="1"/>
          <p:nvPr/>
        </p:nvSpPr>
        <p:spPr>
          <a:xfrm>
            <a:off x="3818965" y="463274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question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80E49-2D9F-4493-8C8D-403705B4E212}"/>
              </a:ext>
            </a:extLst>
          </p:cNvPr>
          <p:cNvSpPr txBox="1"/>
          <p:nvPr/>
        </p:nvSpPr>
        <p:spPr>
          <a:xfrm>
            <a:off x="3870293" y="5579157"/>
            <a:ext cx="9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answer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55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Generation | Method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13908E-99C4-42D3-96CE-02537078C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Method 1. Neural Machine Translation</a:t>
                </a:r>
              </a:p>
              <a:p>
                <a:r>
                  <a:rPr lang="en-US" altLang="ko-KR" dirty="0"/>
                  <a:t>Translated answer may not appear in translated passage</a:t>
                </a:r>
              </a:p>
              <a:p>
                <a:pPr>
                  <a:buFont typeface="맑은 고딕" panose="020B0503020000020004" pitchFamily="50" charset="-127"/>
                  <a:buChar char="⑵"/>
                </a:pPr>
                <a:r>
                  <a:rPr lang="en-US" altLang="ko-KR" dirty="0"/>
                  <a:t> Span-to-span alignment:</a:t>
                </a:r>
                <a:br>
                  <a:rPr lang="en-US" altLang="ko-KR" dirty="0"/>
                </a:br>
                <a:r>
                  <a:rPr lang="en-US" altLang="ko-KR" dirty="0"/>
                  <a:t>Ask whether changing the boundary of one-to-one alignment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,…,j)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(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…, j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 is better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13908E-99C4-42D3-96CE-02537078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2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8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Generation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Method 2. Synthetic Label Generation</a:t>
            </a:r>
          </a:p>
          <a:p>
            <a:r>
              <a:rPr lang="en-US" altLang="ko-KR" dirty="0"/>
              <a:t>Automatic labeler which can generate question-answer pairs from unlabeled data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B1DEB-E2BF-45DB-B8B7-711C1271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217408"/>
            <a:ext cx="6477000" cy="33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7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CDB6E-CF8D-4BA2-85C3-8CEE1ECD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4" y="1825625"/>
            <a:ext cx="9914965" cy="42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C30D6-0F50-4EC9-92B3-D9D79F6C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89" y="1690688"/>
            <a:ext cx="9711822" cy="43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Refinery Network</a:t>
            </a:r>
          </a:p>
          <a:p>
            <a:r>
              <a:rPr lang="en-US" altLang="ko-KR" dirty="0"/>
              <a:t>score the quality of the generated (p, q, a) labels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Research Question:</a:t>
            </a:r>
          </a:p>
          <a:p>
            <a:pPr marL="0" indent="0">
              <a:buNone/>
            </a:pPr>
            <a:r>
              <a:rPr lang="en-US" altLang="ko-KR" dirty="0"/>
              <a:t>	how do we obtain positive and negative examples?</a:t>
            </a:r>
          </a:p>
        </p:txBody>
      </p:sp>
    </p:spTree>
    <p:extLst>
      <p:ext uri="{BB962C8B-B14F-4D97-AF65-F5344CB8AC3E}">
        <p14:creationId xmlns:p14="http://schemas.microsoft.com/office/powerpoint/2010/main" val="41006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35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Refinery Network</a:t>
            </a:r>
          </a:p>
          <a:p>
            <a:r>
              <a:rPr lang="en-US" altLang="ko-KR" dirty="0"/>
              <a:t>score the quality of the generated (p, q, a) labels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Pseudo-positive label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 generated from NMT and QG/AE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New labels which QA and refinery model update</a:t>
            </a:r>
          </a:p>
        </p:txBody>
      </p:sp>
    </p:spTree>
    <p:extLst>
      <p:ext uri="{BB962C8B-B14F-4D97-AF65-F5344CB8AC3E}">
        <p14:creationId xmlns:p14="http://schemas.microsoft.com/office/powerpoint/2010/main" val="13410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35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Refinery Network</a:t>
            </a:r>
          </a:p>
          <a:p>
            <a:r>
              <a:rPr lang="en-US" altLang="ko-KR" dirty="0"/>
              <a:t>score the quality of the generated (p, q, a) labels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Generate negative label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replace a question with its semantic neighbor </a:t>
            </a:r>
            <a:br>
              <a:rPr lang="en-US" altLang="ko-KR" dirty="0"/>
            </a:br>
            <a:r>
              <a:rPr lang="en-US" altLang="ko-KR" dirty="0"/>
              <a:t>(“who first discovered </a:t>
            </a:r>
            <a:r>
              <a:rPr lang="en-US" altLang="ko-KR" dirty="0" err="1"/>
              <a:t>america</a:t>
            </a:r>
            <a:r>
              <a:rPr lang="en-US" altLang="ko-KR" dirty="0"/>
              <a:t>?”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“who first discovered </a:t>
            </a:r>
            <a:r>
              <a:rPr lang="en-US" altLang="ko-KR" dirty="0" err="1"/>
              <a:t>canada</a:t>
            </a:r>
            <a:r>
              <a:rPr lang="en-US" altLang="ko-KR" dirty="0"/>
              <a:t>?”)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modify a passage by removing a sentence containing the answer span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we perturb an answer span into a random span in the same passage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7083F3-5B75-4D32-A585-474D69D91735}"/>
              </a:ext>
            </a:extLst>
          </p:cNvPr>
          <p:cNvSpPr/>
          <p:nvPr/>
        </p:nvSpPr>
        <p:spPr>
          <a:xfrm>
            <a:off x="3765176" y="61769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(p, q’, a), (p’, q, a), (p, q, a’)</a:t>
            </a:r>
          </a:p>
        </p:txBody>
      </p:sp>
    </p:spTree>
    <p:extLst>
      <p:ext uri="{BB962C8B-B14F-4D97-AF65-F5344CB8AC3E}">
        <p14:creationId xmlns:p14="http://schemas.microsoft.com/office/powerpoint/2010/main" val="415318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F161D2-CF59-46EA-B36B-2BCAB718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41" y="1575827"/>
            <a:ext cx="5182112" cy="2967598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84BFEA4-6A60-4B3F-BA18-4102759DC80A}"/>
              </a:ext>
            </a:extLst>
          </p:cNvPr>
          <p:cNvSpPr/>
          <p:nvPr/>
        </p:nvSpPr>
        <p:spPr>
          <a:xfrm>
            <a:off x="6890241" y="1575827"/>
            <a:ext cx="5182112" cy="2967598"/>
          </a:xfrm>
          <a:custGeom>
            <a:avLst/>
            <a:gdLst>
              <a:gd name="connsiteX0" fmla="*/ 2791922 w 5182112"/>
              <a:gd name="connsiteY0" fmla="*/ 1 h 2967598"/>
              <a:gd name="connsiteX1" fmla="*/ 1520334 w 5182112"/>
              <a:gd name="connsiteY1" fmla="*/ 1462436 h 2967598"/>
              <a:gd name="connsiteX2" fmla="*/ 2791922 w 5182112"/>
              <a:gd name="connsiteY2" fmla="*/ 2924871 h 2967598"/>
              <a:gd name="connsiteX3" fmla="*/ 4063510 w 5182112"/>
              <a:gd name="connsiteY3" fmla="*/ 1462436 h 2967598"/>
              <a:gd name="connsiteX4" fmla="*/ 2791922 w 5182112"/>
              <a:gd name="connsiteY4" fmla="*/ 1 h 2967598"/>
              <a:gd name="connsiteX5" fmla="*/ 75496 w 5182112"/>
              <a:gd name="connsiteY5" fmla="*/ 0 h 2967598"/>
              <a:gd name="connsiteX6" fmla="*/ 5106616 w 5182112"/>
              <a:gd name="connsiteY6" fmla="*/ 0 h 2967598"/>
              <a:gd name="connsiteX7" fmla="*/ 5182112 w 5182112"/>
              <a:gd name="connsiteY7" fmla="*/ 75496 h 2967598"/>
              <a:gd name="connsiteX8" fmla="*/ 5182112 w 5182112"/>
              <a:gd name="connsiteY8" fmla="*/ 2892102 h 2967598"/>
              <a:gd name="connsiteX9" fmla="*/ 5106616 w 5182112"/>
              <a:gd name="connsiteY9" fmla="*/ 2967598 h 2967598"/>
              <a:gd name="connsiteX10" fmla="*/ 75496 w 5182112"/>
              <a:gd name="connsiteY10" fmla="*/ 2967598 h 2967598"/>
              <a:gd name="connsiteX11" fmla="*/ 0 w 5182112"/>
              <a:gd name="connsiteY11" fmla="*/ 2892102 h 2967598"/>
              <a:gd name="connsiteX12" fmla="*/ 0 w 5182112"/>
              <a:gd name="connsiteY12" fmla="*/ 75496 h 2967598"/>
              <a:gd name="connsiteX13" fmla="*/ 75496 w 5182112"/>
              <a:gd name="connsiteY13" fmla="*/ 0 h 296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2112" h="2967598">
                <a:moveTo>
                  <a:pt x="2791922" y="1"/>
                </a:moveTo>
                <a:cubicBezTo>
                  <a:pt x="2089643" y="1"/>
                  <a:pt x="1520334" y="654755"/>
                  <a:pt x="1520334" y="1462436"/>
                </a:cubicBezTo>
                <a:cubicBezTo>
                  <a:pt x="1520334" y="2270117"/>
                  <a:pt x="2089643" y="2924871"/>
                  <a:pt x="2791922" y="2924871"/>
                </a:cubicBezTo>
                <a:cubicBezTo>
                  <a:pt x="3494201" y="2924871"/>
                  <a:pt x="4063510" y="2270117"/>
                  <a:pt x="4063510" y="1462436"/>
                </a:cubicBezTo>
                <a:cubicBezTo>
                  <a:pt x="4063510" y="654755"/>
                  <a:pt x="3494201" y="1"/>
                  <a:pt x="2791922" y="1"/>
                </a:cubicBezTo>
                <a:close/>
                <a:moveTo>
                  <a:pt x="75496" y="0"/>
                </a:moveTo>
                <a:lnTo>
                  <a:pt x="5106616" y="0"/>
                </a:lnTo>
                <a:cubicBezTo>
                  <a:pt x="5148311" y="0"/>
                  <a:pt x="5182112" y="33801"/>
                  <a:pt x="5182112" y="75496"/>
                </a:cubicBezTo>
                <a:lnTo>
                  <a:pt x="5182112" y="2892102"/>
                </a:lnTo>
                <a:cubicBezTo>
                  <a:pt x="5182112" y="2933797"/>
                  <a:pt x="5148311" y="2967598"/>
                  <a:pt x="5106616" y="2967598"/>
                </a:cubicBezTo>
                <a:lnTo>
                  <a:pt x="75496" y="2967598"/>
                </a:lnTo>
                <a:cubicBezTo>
                  <a:pt x="33801" y="2967598"/>
                  <a:pt x="0" y="2933797"/>
                  <a:pt x="0" y="2892102"/>
                </a:cubicBezTo>
                <a:lnTo>
                  <a:pt x="0" y="75496"/>
                </a:lnTo>
                <a:cubicBezTo>
                  <a:pt x="0" y="33801"/>
                  <a:pt x="33801" y="0"/>
                  <a:pt x="75496" y="0"/>
                </a:cubicBezTo>
                <a:close/>
              </a:path>
            </a:pathLst>
          </a:custGeom>
          <a:solidFill>
            <a:schemeClr val="bg2">
              <a:lumMod val="5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3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Training Loss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950C3-C4A5-434E-AEDF-049C84AE7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3" y="3173816"/>
            <a:ext cx="5309347" cy="136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6A054-F545-4622-8CBE-3622F09278AD}"/>
              </a:ext>
            </a:extLst>
          </p:cNvPr>
          <p:cNvSpPr txBox="1"/>
          <p:nvPr/>
        </p:nvSpPr>
        <p:spPr>
          <a:xfrm>
            <a:off x="739518" y="4912841"/>
            <a:ext cx="615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 : Confidence Score for instance from Refinery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8765-4DD4-4A8D-8607-F58EAA6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F7E9D-4E52-40FA-8827-9D3ACBA5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Task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Model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Data Generation</a:t>
            </a:r>
          </a:p>
          <a:p>
            <a:pPr lvl="1"/>
            <a:r>
              <a:rPr lang="en-US" altLang="ko-KR" dirty="0"/>
              <a:t>Weakly-supervised QA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88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3D071-9443-4E05-B8A5-E6ACD794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7205"/>
            <a:ext cx="35433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752FE-4C17-4968-AEC6-E2108949B173}"/>
              </a:ext>
            </a:extLst>
          </p:cNvPr>
          <p:cNvSpPr txBox="1"/>
          <p:nvPr/>
        </p:nvSpPr>
        <p:spPr>
          <a:xfrm>
            <a:off x="5286375" y="2297205"/>
            <a:ext cx="572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To get answerability from QA model … 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EF14E-54E6-4DF8-A9BC-56D91F834222}"/>
              </a:ext>
            </a:extLst>
          </p:cNvPr>
          <p:cNvSpPr txBox="1"/>
          <p:nvPr/>
        </p:nvSpPr>
        <p:spPr>
          <a:xfrm>
            <a:off x="5591175" y="3257550"/>
            <a:ext cx="442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Extract feature of (p, q) from QA model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06C383-1EA5-43D8-A9CF-23C584B6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3752850"/>
            <a:ext cx="5057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3D071-9443-4E05-B8A5-E6ACD794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07" y="3999938"/>
            <a:ext cx="2769789" cy="2680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752FE-4C17-4968-AEC6-E2108949B173}"/>
              </a:ext>
            </a:extLst>
          </p:cNvPr>
          <p:cNvSpPr txBox="1"/>
          <p:nvPr/>
        </p:nvSpPr>
        <p:spPr>
          <a:xfrm>
            <a:off x="5286375" y="2297205"/>
            <a:ext cx="572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To get answerability from QA model … 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EF14E-54E6-4DF8-A9BC-56D91F834222}"/>
              </a:ext>
            </a:extLst>
          </p:cNvPr>
          <p:cNvSpPr txBox="1"/>
          <p:nvPr/>
        </p:nvSpPr>
        <p:spPr>
          <a:xfrm>
            <a:off x="5591175" y="3257550"/>
            <a:ext cx="442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Extract feature of (p, q) from QA 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464FED-62D5-4B0A-8B80-B6A66C2A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67" y="4859430"/>
            <a:ext cx="58674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2CAD9C-0A25-4AAC-A370-34244BAA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4555"/>
            <a:ext cx="280035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ED1751-360D-4183-8ED2-356856F1A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563" y="1530564"/>
            <a:ext cx="1830495" cy="24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Improving QA and Weak Labels</a:t>
            </a:r>
          </a:p>
          <a:p>
            <a:pPr marL="514350" indent="-514350">
              <a:buAutoNum type="arabicParenBoth"/>
            </a:pPr>
            <a:r>
              <a:rPr lang="en-US" altLang="ko-KR" b="1" dirty="0"/>
              <a:t>down-weighting</a:t>
            </a:r>
            <a:r>
              <a:rPr lang="en-US" altLang="ko-KR" dirty="0"/>
              <a:t> instances with low-quality</a:t>
            </a:r>
          </a:p>
          <a:p>
            <a:pPr marL="514350" indent="-514350">
              <a:buAutoNum type="arabicParenBoth"/>
            </a:pPr>
            <a:r>
              <a:rPr lang="en-US" altLang="ko-KR" b="1" dirty="0"/>
              <a:t>answer modification</a:t>
            </a:r>
            <a:r>
              <a:rPr lang="en-US" altLang="ko-KR" dirty="0"/>
              <a:t> with low-quality for higher quality.</a:t>
            </a:r>
          </a:p>
        </p:txBody>
      </p:sp>
    </p:spTree>
    <p:extLst>
      <p:ext uri="{BB962C8B-B14F-4D97-AF65-F5344CB8AC3E}">
        <p14:creationId xmlns:p14="http://schemas.microsoft.com/office/powerpoint/2010/main" val="406448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/>
              <a:t>Improving QA and Weak Labels</a:t>
            </a:r>
          </a:p>
          <a:p>
            <a:pPr marL="514350" indent="-514350">
              <a:buAutoNum type="arabicParenBoth"/>
            </a:pPr>
            <a:r>
              <a:rPr lang="en-US" altLang="ko-KR" b="1"/>
              <a:t>down-weighting</a:t>
            </a:r>
            <a:r>
              <a:rPr lang="en-US" altLang="ko-KR"/>
              <a:t> instances with low-quality</a:t>
            </a:r>
          </a:p>
          <a:p>
            <a:pPr marL="514350" indent="-514350">
              <a:buAutoNum type="arabicParenBoth"/>
            </a:pPr>
            <a:r>
              <a:rPr lang="en-US" altLang="ko-KR" b="1"/>
              <a:t>answer modification</a:t>
            </a:r>
            <a:r>
              <a:rPr lang="en-US" altLang="ko-KR"/>
              <a:t> with low-quality for higher quality.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1FF48-4C87-486A-BE0E-89752BC2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06" y="3567113"/>
            <a:ext cx="4243388" cy="220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6DE0E4-B7DD-4680-9C26-4710AF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1" y="5651189"/>
            <a:ext cx="5301923" cy="10515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5AB2EC-15B9-4545-8789-86EE0233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709" y="4235358"/>
            <a:ext cx="3191902" cy="79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9AA71-2065-488B-A8E7-77B1760E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683" y="5184685"/>
            <a:ext cx="3601057" cy="3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8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Weakly-supervised QA Model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/>
              <a:t>Improving QA and Weak Labels</a:t>
            </a:r>
          </a:p>
          <a:p>
            <a:pPr marL="514350" indent="-514350">
              <a:buAutoNum type="arabicParenBoth"/>
            </a:pPr>
            <a:r>
              <a:rPr lang="en-US" altLang="ko-KR" b="1"/>
              <a:t>down-weighting</a:t>
            </a:r>
            <a:r>
              <a:rPr lang="en-US" altLang="ko-KR"/>
              <a:t> instances with low-quality</a:t>
            </a:r>
          </a:p>
          <a:p>
            <a:pPr marL="514350" indent="-514350">
              <a:buAutoNum type="arabicParenBoth"/>
            </a:pPr>
            <a:r>
              <a:rPr lang="en-US" altLang="ko-KR" b="1"/>
              <a:t>answer modification</a:t>
            </a:r>
            <a:r>
              <a:rPr lang="en-US" altLang="ko-KR"/>
              <a:t> with low-quality for higher quality.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1A91D4-05D4-4F51-AE4D-0F5DF110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4543425"/>
            <a:ext cx="382905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1E8D5-ED68-4C9C-A915-AC16944C4A58}"/>
              </a:ext>
            </a:extLst>
          </p:cNvPr>
          <p:cNvSpPr txBox="1"/>
          <p:nvPr/>
        </p:nvSpPr>
        <p:spPr>
          <a:xfrm>
            <a:off x="1249897" y="3917304"/>
            <a:ext cx="96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Annealing technique to adjusting the confidence score contribution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393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Weakly-supervised QA Model | Method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8083B-C7F3-442F-923C-377E9F8B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1315198"/>
            <a:ext cx="4410076" cy="55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329DC-AB36-41B5-8E9A-2DAD7C5783D0}"/>
              </a:ext>
            </a:extLst>
          </p:cNvPr>
          <p:cNvSpPr/>
          <p:nvPr/>
        </p:nvSpPr>
        <p:spPr>
          <a:xfrm>
            <a:off x="544185" y="1690688"/>
            <a:ext cx="113161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RQ1: </a:t>
            </a:r>
          </a:p>
          <a:p>
            <a:r>
              <a:rPr lang="en-US" altLang="ko-KR" sz="2800" dirty="0"/>
              <a:t>Does our proposed work </a:t>
            </a:r>
            <a:r>
              <a:rPr lang="en-US" altLang="ko-KR" sz="2800" dirty="0">
                <a:solidFill>
                  <a:srgbClr val="FF0000"/>
                </a:solidFill>
              </a:rPr>
              <a:t>outperform existing approaches</a:t>
            </a:r>
            <a:r>
              <a:rPr lang="en-US" altLang="ko-KR" sz="2800" dirty="0"/>
              <a:t>? </a:t>
            </a:r>
          </a:p>
          <a:p>
            <a:r>
              <a:rPr lang="en-US" altLang="ko-KR" sz="2800" dirty="0"/>
              <a:t>Does it </a:t>
            </a:r>
            <a:r>
              <a:rPr lang="en-US" altLang="ko-KR" sz="2800" dirty="0">
                <a:solidFill>
                  <a:srgbClr val="FF0000"/>
                </a:solidFill>
              </a:rPr>
              <a:t>generalize for languages </a:t>
            </a:r>
            <a:r>
              <a:rPr lang="en-US" altLang="ko-KR" sz="2800" dirty="0"/>
              <a:t>with diverse distance or topics?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RQ2: </a:t>
            </a:r>
            <a:br>
              <a:rPr lang="en-US" altLang="ko-KR" sz="2800" dirty="0"/>
            </a:br>
            <a:r>
              <a:rPr lang="en-US" altLang="ko-KR" sz="2800" dirty="0"/>
              <a:t>Does our model generally work on </a:t>
            </a:r>
            <a:r>
              <a:rPr lang="en-US" altLang="ko-KR" sz="2800" dirty="0">
                <a:solidFill>
                  <a:srgbClr val="FF0000"/>
                </a:solidFill>
              </a:rPr>
              <a:t>more noisy environment</a:t>
            </a:r>
            <a:r>
              <a:rPr lang="en-US" altLang="ko-KR" sz="2800" dirty="0"/>
              <a:t>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RQ3: </a:t>
            </a:r>
            <a:br>
              <a:rPr lang="en-US" altLang="ko-KR" sz="2800" dirty="0"/>
            </a:br>
            <a:r>
              <a:rPr lang="en-US" altLang="ko-KR" sz="2800" dirty="0"/>
              <a:t>Is our Refinery effective in distinguishing positive and negative set? </a:t>
            </a:r>
            <a:br>
              <a:rPr lang="en-US" altLang="ko-KR" sz="2800" dirty="0"/>
            </a:br>
            <a:r>
              <a:rPr lang="en-US" altLang="ko-KR" sz="2800" dirty="0"/>
              <a:t>How does QA/Refinery contribute to each other?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404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2164A-7A6D-4E30-9D68-17AC309F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828240"/>
            <a:ext cx="10963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7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Experiment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B9237-E2F8-4463-A875-DD82898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572465"/>
            <a:ext cx="4438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329DC-AB36-41B5-8E9A-2DAD7C5783D0}"/>
              </a:ext>
            </a:extLst>
          </p:cNvPr>
          <p:cNvSpPr/>
          <p:nvPr/>
        </p:nvSpPr>
        <p:spPr>
          <a:xfrm>
            <a:off x="544185" y="1690688"/>
            <a:ext cx="113161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RQ1: </a:t>
            </a:r>
          </a:p>
          <a:p>
            <a:r>
              <a:rPr lang="en-US" altLang="ko-KR" sz="2800" dirty="0"/>
              <a:t>Does our proposed work </a:t>
            </a:r>
            <a:r>
              <a:rPr lang="en-US" altLang="ko-KR" sz="2800" dirty="0">
                <a:solidFill>
                  <a:srgbClr val="FF0000"/>
                </a:solidFill>
              </a:rPr>
              <a:t>outperform existing approaches</a:t>
            </a:r>
            <a:r>
              <a:rPr lang="en-US" altLang="ko-KR" sz="2800" dirty="0"/>
              <a:t>? </a:t>
            </a:r>
          </a:p>
          <a:p>
            <a:r>
              <a:rPr lang="en-US" altLang="ko-KR" sz="2800" dirty="0"/>
              <a:t>Does it </a:t>
            </a:r>
            <a:r>
              <a:rPr lang="en-US" altLang="ko-KR" sz="2800" dirty="0">
                <a:solidFill>
                  <a:srgbClr val="FF0000"/>
                </a:solidFill>
              </a:rPr>
              <a:t>generalize for languages </a:t>
            </a:r>
            <a:r>
              <a:rPr lang="en-US" altLang="ko-KR" sz="2800" dirty="0"/>
              <a:t>with diverse distance or topics?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RQ2: </a:t>
            </a:r>
            <a:br>
              <a:rPr lang="en-US" altLang="ko-KR" sz="2800" dirty="0"/>
            </a:br>
            <a:r>
              <a:rPr lang="en-US" altLang="ko-KR" sz="2800" dirty="0"/>
              <a:t>Does our model generally work on </a:t>
            </a:r>
            <a:r>
              <a:rPr lang="en-US" altLang="ko-KR" sz="2800" dirty="0">
                <a:solidFill>
                  <a:srgbClr val="FF0000"/>
                </a:solidFill>
              </a:rPr>
              <a:t>more noisy environment</a:t>
            </a:r>
            <a:r>
              <a:rPr lang="en-US" altLang="ko-KR" sz="2800" dirty="0"/>
              <a:t>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RQ3: </a:t>
            </a:r>
            <a:br>
              <a:rPr lang="en-US" altLang="ko-KR" sz="2800" dirty="0"/>
            </a:br>
            <a:r>
              <a:rPr lang="en-US" altLang="ko-KR" sz="2800" dirty="0"/>
              <a:t>Is our Refinery effective in distinguishing positive and negative set? </a:t>
            </a:r>
            <a:br>
              <a:rPr lang="en-US" altLang="ko-KR" sz="2800" dirty="0"/>
            </a:br>
            <a:r>
              <a:rPr lang="en-US" altLang="ko-KR" sz="2800" dirty="0"/>
              <a:t>How does QA/Refinery contribute to each other?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51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C67E-2F3D-49DA-9B99-F4940D6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26FB-BFDB-49F2-B229-7149ABF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763"/>
          </a:xfrm>
        </p:spPr>
        <p:txBody>
          <a:bodyPr/>
          <a:lstStyle/>
          <a:p>
            <a:r>
              <a:rPr lang="en-US" altLang="ko-KR" dirty="0"/>
              <a:t>Supporting QA in new language with limited training resources</a:t>
            </a:r>
          </a:p>
          <a:p>
            <a:endParaRPr lang="en-US" altLang="ko-KR" dirty="0"/>
          </a:p>
          <a:p>
            <a:r>
              <a:rPr lang="en-US" altLang="ko-KR" dirty="0"/>
              <a:t>Current QA is using Human generated large size dataset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Mainly English dataset is only supported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Two possible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Build human generated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Modeling to overcome the limitation of training resources</a:t>
            </a:r>
          </a:p>
          <a:p>
            <a:pPr marL="914400" lvl="2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165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2DA72E-830C-46ED-842B-DE9A386E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119312"/>
            <a:ext cx="36004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8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329DC-AB36-41B5-8E9A-2DAD7C5783D0}"/>
              </a:ext>
            </a:extLst>
          </p:cNvPr>
          <p:cNvSpPr/>
          <p:nvPr/>
        </p:nvSpPr>
        <p:spPr>
          <a:xfrm>
            <a:off x="544185" y="1690688"/>
            <a:ext cx="113161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• RQ1: </a:t>
            </a:r>
          </a:p>
          <a:p>
            <a:r>
              <a:rPr lang="en-US" altLang="ko-KR" sz="2800" dirty="0"/>
              <a:t>Does our proposed work </a:t>
            </a:r>
            <a:r>
              <a:rPr lang="en-US" altLang="ko-KR" sz="2800" dirty="0">
                <a:solidFill>
                  <a:srgbClr val="FF0000"/>
                </a:solidFill>
              </a:rPr>
              <a:t>outperform existing approaches</a:t>
            </a:r>
            <a:r>
              <a:rPr lang="en-US" altLang="ko-KR" sz="2800" dirty="0"/>
              <a:t>? </a:t>
            </a:r>
          </a:p>
          <a:p>
            <a:r>
              <a:rPr lang="en-US" altLang="ko-KR" sz="2800" dirty="0"/>
              <a:t>Does it </a:t>
            </a:r>
            <a:r>
              <a:rPr lang="en-US" altLang="ko-KR" sz="2800" dirty="0">
                <a:solidFill>
                  <a:srgbClr val="FF0000"/>
                </a:solidFill>
              </a:rPr>
              <a:t>generalize for languages </a:t>
            </a:r>
            <a:r>
              <a:rPr lang="en-US" altLang="ko-KR" sz="2800" dirty="0"/>
              <a:t>with diverse distance or topics?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RQ2: </a:t>
            </a:r>
            <a:br>
              <a:rPr lang="en-US" altLang="ko-KR" sz="2800" dirty="0"/>
            </a:br>
            <a:r>
              <a:rPr lang="en-US" altLang="ko-KR" sz="2800" dirty="0"/>
              <a:t>Does our model generally work on </a:t>
            </a:r>
            <a:r>
              <a:rPr lang="en-US" altLang="ko-KR" sz="2800" dirty="0">
                <a:solidFill>
                  <a:srgbClr val="FF0000"/>
                </a:solidFill>
              </a:rPr>
              <a:t>more noisy environment</a:t>
            </a:r>
            <a:r>
              <a:rPr lang="en-US" altLang="ko-KR" sz="2800" dirty="0"/>
              <a:t>?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 RQ3: </a:t>
            </a:r>
            <a:br>
              <a:rPr lang="en-US" altLang="ko-KR" sz="2800" dirty="0"/>
            </a:br>
            <a:r>
              <a:rPr lang="en-US" altLang="ko-KR" sz="2800" dirty="0"/>
              <a:t>Is our Refinery effective in distinguishing positive and negative set? </a:t>
            </a:r>
            <a:br>
              <a:rPr lang="en-US" altLang="ko-KR" sz="2800" dirty="0"/>
            </a:br>
            <a:r>
              <a:rPr lang="en-US" altLang="ko-KR" sz="2800" dirty="0"/>
              <a:t>How does QA/Refinery contribute to each other?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149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Experiment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B9237-E2F8-4463-A875-DD82898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572465"/>
            <a:ext cx="4438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9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1DA6F-6CC9-4624-9900-0027C340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09787"/>
            <a:ext cx="5334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1DA6F-6CC9-4624-9900-0027C340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09787"/>
            <a:ext cx="5334000" cy="2638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4F9988-DAC5-45CD-9CEE-277D786A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93" y="2109787"/>
            <a:ext cx="7800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6D9A5-449D-4CFC-BFB4-3B575B5D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318589"/>
            <a:ext cx="9153525" cy="5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05FF-EBD6-4868-A6C0-7CFFF2F1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C4801-63DB-44EC-8DD8-4AB90FC1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Zero-resource training data generation</a:t>
            </a:r>
          </a:p>
          <a:p>
            <a:pPr lvl="1"/>
            <a:r>
              <a:rPr lang="en-US" altLang="ko-KR" dirty="0"/>
              <a:t>Generate dataset using NMT and QG technique</a:t>
            </a:r>
          </a:p>
          <a:p>
            <a:pPr lvl="1"/>
            <a:r>
              <a:rPr lang="en-US" altLang="ko-KR" dirty="0"/>
              <a:t>Down-weighting and answer modification for better dataset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Highly dependent on English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SQuAD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91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C67E-2F3D-49DA-9B99-F4940D6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26FB-BFDB-49F2-B229-7149ABF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Modeling to overcome the limitation of training resources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Should consider in terms of </a:t>
            </a:r>
            <a:r>
              <a:rPr lang="en-US" altLang="ko-KR" b="1" dirty="0">
                <a:sym typeface="Wingdings" panose="05000000000000000000" pitchFamily="2" charset="2"/>
              </a:rPr>
              <a:t>quantity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quality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36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D533936-6D9F-4B9D-9206-AEA6EFC6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76" y="2994213"/>
            <a:ext cx="5720732" cy="29687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5FC67E-2F3D-49DA-9B99-F4940D6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26FB-BFDB-49F2-B229-7149ABF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Modeling to overcome the limitation of training resources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Should consider in terms of </a:t>
            </a:r>
            <a:r>
              <a:rPr lang="en-US" altLang="ko-KR" b="1" dirty="0">
                <a:sym typeface="Wingdings" panose="05000000000000000000" pitchFamily="2" charset="2"/>
              </a:rPr>
              <a:t>quantity</a:t>
            </a:r>
            <a:r>
              <a:rPr lang="en-US" altLang="ko-KR" dirty="0">
                <a:sym typeface="Wingdings" panose="05000000000000000000" pitchFamily="2" charset="2"/>
              </a:rPr>
              <a:t> and quality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FD76B-611F-4AD9-B74C-13CDE770C628}"/>
              </a:ext>
            </a:extLst>
          </p:cNvPr>
          <p:cNvSpPr txBox="1"/>
          <p:nvPr/>
        </p:nvSpPr>
        <p:spPr>
          <a:xfrm>
            <a:off x="1192306" y="3229074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C34E-DF97-48B0-860F-DDC86231E038}"/>
              </a:ext>
            </a:extLst>
          </p:cNvPr>
          <p:cNvSpPr txBox="1"/>
          <p:nvPr/>
        </p:nvSpPr>
        <p:spPr>
          <a:xfrm>
            <a:off x="6273053" y="32290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69DC6-095B-4151-A413-4B8C652007E0}"/>
              </a:ext>
            </a:extLst>
          </p:cNvPr>
          <p:cNvSpPr/>
          <p:nvPr/>
        </p:nvSpPr>
        <p:spPr>
          <a:xfrm>
            <a:off x="507627" y="617856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Learning to Translate for Multilingual Question Answering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8C9C30-4C96-4BB1-A304-349C1997A26D}"/>
              </a:ext>
            </a:extLst>
          </p:cNvPr>
          <p:cNvSpPr/>
          <p:nvPr/>
        </p:nvSpPr>
        <p:spPr>
          <a:xfrm>
            <a:off x="5986182" y="6188366"/>
            <a:ext cx="7243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Harvesting Paragraph-Level Question-Answer Pairs from Wikipedia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A63D8-6D35-4C27-AA8A-CDFE6F97504F}"/>
              </a:ext>
            </a:extLst>
          </p:cNvPr>
          <p:cNvSpPr txBox="1"/>
          <p:nvPr/>
        </p:nvSpPr>
        <p:spPr>
          <a:xfrm>
            <a:off x="1566140" y="3598406"/>
            <a:ext cx="397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What causes precipitation to fall?</a:t>
            </a:r>
          </a:p>
          <a:p>
            <a:r>
              <a:rPr lang="en-US" altLang="ko-KR" dirty="0"/>
              <a:t>A. gravity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87510A-6CE6-47AD-8157-640AE348B1BB}"/>
              </a:ext>
            </a:extLst>
          </p:cNvPr>
          <p:cNvSpPr/>
          <p:nvPr/>
        </p:nvSpPr>
        <p:spPr>
          <a:xfrm>
            <a:off x="1644674" y="4478579"/>
            <a:ext cx="3752079" cy="586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NMT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2021578-D98C-4A29-B36D-6965FB42CE6A}"/>
              </a:ext>
            </a:extLst>
          </p:cNvPr>
          <p:cNvSpPr/>
          <p:nvPr/>
        </p:nvSpPr>
        <p:spPr>
          <a:xfrm>
            <a:off x="2850776" y="4244737"/>
            <a:ext cx="1308848" cy="13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6856DFC-6669-4EDC-B8D8-6559815BBB3F}"/>
              </a:ext>
            </a:extLst>
          </p:cNvPr>
          <p:cNvSpPr/>
          <p:nvPr/>
        </p:nvSpPr>
        <p:spPr>
          <a:xfrm>
            <a:off x="2850776" y="5199995"/>
            <a:ext cx="1308848" cy="13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062F34-6D8D-44B0-B4E4-C215F2DDD51B}"/>
              </a:ext>
            </a:extLst>
          </p:cNvPr>
          <p:cNvSpPr/>
          <p:nvPr/>
        </p:nvSpPr>
        <p:spPr>
          <a:xfrm>
            <a:off x="1801906" y="5440319"/>
            <a:ext cx="3406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강수의 원인은 무엇입니까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A. </a:t>
            </a:r>
            <a:r>
              <a:rPr lang="ko-KR" altLang="en-US" dirty="0"/>
              <a:t>중력</a:t>
            </a:r>
          </a:p>
        </p:txBody>
      </p:sp>
    </p:spTree>
    <p:extLst>
      <p:ext uri="{BB962C8B-B14F-4D97-AF65-F5344CB8AC3E}">
        <p14:creationId xmlns:p14="http://schemas.microsoft.com/office/powerpoint/2010/main" val="28038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C67E-2F3D-49DA-9B99-F4940D6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26FB-BFDB-49F2-B229-7149ABF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Modeling to overcome the limitation of training resources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Should consider in terms of </a:t>
            </a:r>
            <a:r>
              <a:rPr lang="en-US" altLang="ko-KR" b="1" dirty="0">
                <a:sym typeface="Wingdings" panose="05000000000000000000" pitchFamily="2" charset="2"/>
              </a:rPr>
              <a:t>quantity</a:t>
            </a:r>
            <a:r>
              <a:rPr lang="en-US" altLang="ko-KR" dirty="0">
                <a:sym typeface="Wingdings" panose="05000000000000000000" pitchFamily="2" charset="2"/>
              </a:rPr>
              <a:t> and quality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F22E9-A5A5-4283-A264-18D583E6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83" y="3038497"/>
            <a:ext cx="3874714" cy="32960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44C3E1-CD85-45BF-B354-5BA586CD6B2A}"/>
              </a:ext>
            </a:extLst>
          </p:cNvPr>
          <p:cNvSpPr/>
          <p:nvPr/>
        </p:nvSpPr>
        <p:spPr>
          <a:xfrm>
            <a:off x="3416534" y="6418131"/>
            <a:ext cx="4704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Unsupervised Question Answering by Cloze Translation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424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C67E-2F3D-49DA-9B99-F4940D6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26FB-BFDB-49F2-B229-7149ABF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Modeling to overcome the limitation of training resources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Should consider in terms of quantity and </a:t>
            </a:r>
            <a:r>
              <a:rPr lang="en-US" altLang="ko-KR" b="1" dirty="0">
                <a:sym typeface="Wingdings" panose="05000000000000000000" pitchFamily="2" charset="2"/>
              </a:rPr>
              <a:t>quality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b="1" dirty="0">
                <a:sym typeface="Wingdings" panose="05000000000000000000" pitchFamily="2" charset="2"/>
              </a:rPr>
              <a:t>Answerability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dirty="0"/>
              <a:t>the semantic of the translated text changed, so that a question gets unanswerable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b="1" dirty="0">
                <a:sym typeface="Wingdings" panose="05000000000000000000" pitchFamily="2" charset="2"/>
              </a:rPr>
              <a:t>Answer alignment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dirty="0"/>
              <a:t>the answer span in a target language become incorrect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66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9C5B-2E24-4804-B425-41FD600C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9A9C-437E-45BE-8DAF-3498EE11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9FD9E-407A-4480-8FCD-7B58CD39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8156"/>
            <a:ext cx="10553671" cy="45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0BEE-7D77-459F-B675-5A987FE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Generation | Method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3908E-99C4-42D3-96CE-0253707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Method 1. Neural Machine Translation</a:t>
            </a:r>
          </a:p>
          <a:p>
            <a:r>
              <a:rPr lang="en-US" altLang="ko-KR" dirty="0"/>
              <a:t>Translated answer may not appear in translated passage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One-to-one alignment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Span-to-span alignment</a:t>
            </a:r>
          </a:p>
        </p:txBody>
      </p:sp>
    </p:spTree>
    <p:extLst>
      <p:ext uri="{BB962C8B-B14F-4D97-AF65-F5344CB8AC3E}">
        <p14:creationId xmlns:p14="http://schemas.microsoft.com/office/powerpoint/2010/main" val="29700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725</Words>
  <Application>Microsoft Office PowerPoint</Application>
  <PresentationFormat>와이드스크린</PresentationFormat>
  <Paragraphs>161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Arial</vt:lpstr>
      <vt:lpstr>Cambria Math</vt:lpstr>
      <vt:lpstr>Wingdings</vt:lpstr>
      <vt:lpstr>Office 테마</vt:lpstr>
      <vt:lpstr>Learning with Limited Data for Multilingual Reading Comprehension</vt:lpstr>
      <vt:lpstr>Contents</vt:lpstr>
      <vt:lpstr>Task introduction</vt:lpstr>
      <vt:lpstr>Task introduction</vt:lpstr>
      <vt:lpstr>Task introduction</vt:lpstr>
      <vt:lpstr>Task introduction</vt:lpstr>
      <vt:lpstr>Task introduction</vt:lpstr>
      <vt:lpstr>Model Overview</vt:lpstr>
      <vt:lpstr>Data Generation | Method </vt:lpstr>
      <vt:lpstr>Data Generation | Method </vt:lpstr>
      <vt:lpstr>Data Generation | Method </vt:lpstr>
      <vt:lpstr>Data Generation | Method </vt:lpstr>
      <vt:lpstr>Data Generation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Weakly-supervised QA Model | Method 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Limited Data for Multilingual Reading Comprehension</dc:title>
  <dc:creator>doyeon Lim</dc:creator>
  <cp:lastModifiedBy>doyeon Lim</cp:lastModifiedBy>
  <cp:revision>20</cp:revision>
  <dcterms:created xsi:type="dcterms:W3CDTF">2019-11-10T12:26:20Z</dcterms:created>
  <dcterms:modified xsi:type="dcterms:W3CDTF">2019-11-11T17:24:00Z</dcterms:modified>
</cp:coreProperties>
</file>