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2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C4470D6-F493-4F82-BBBE-53B3C567775A}">
  <a:tblStyle styleId="{3C4470D6-F493-4F82-BBBE-53B3C56777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73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84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bosch-production-line-performance/forums/t/25434/1st-place-solu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.k.u-tokyo.ac.jp/2013/Kaggle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umer.ai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aggle.com/2016/02/12/winton-stock-market-challenge-winners-interview-3rd-place-mendrika-ramarlin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battlefin-s-big-data-combine-forecasting-challenge/forums/t/5941/congratulations?forumMessageId=31897#post3189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c/battlefin-s-big-data-combine-forecasting-challenge/forums/t/5966/share-your-approach?forumMessageId=32324#post3232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2.blob.core.windows.net/forum-message-attachments/39806/1091/INFORMS%20Presentation%20PDF.pdf?sv=2015-12-11&amp;sr=b&amp;sig=7LNRXVvsm0K031PoVaxwu9fSY2DftHpdY7B01njJcmE%3D&amp;se=2017-01-19T07:36:09Z&amp;sp=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Literature review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altLang="ko" sz="2400" dirty="0"/>
              <a:t>Regarding</a:t>
            </a:r>
            <a:r>
              <a:rPr lang="ko-KR" altLang="en-US" sz="2400" dirty="0"/>
              <a:t> </a:t>
            </a:r>
            <a:r>
              <a:rPr lang="en-US" altLang="ko-KR" sz="2400" dirty="0"/>
              <a:t>Question and Answering</a:t>
            </a:r>
            <a:endParaRPr lang="ko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Bosch production line performance competition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11" name="Shape 111"/>
          <p:cNvGraphicFramePr/>
          <p:nvPr/>
        </p:nvGraphicFramePr>
        <p:xfrm>
          <a:off x="404525" y="12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{3C4470D6-F493-4F82-BBBE-53B3C567775A}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Period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Wed 17 Aug 2016 – Fri 11 Nov 2016 (55 days ago)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2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The goal is to predict which parts will fail quality control (represented by a 'Response' = 1). </a:t>
                      </a:r>
                      <a:r>
                        <a:rPr lang="ko"/>
                        <a:t>The data for this competition represents measurements of parts as they move through Bosch's production lines. Each part has a unique Id.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 b="1"/>
                        <a:t>Features</a:t>
                      </a:r>
                      <a:r>
                        <a:rPr lang="ko"/>
                        <a:t>: Extremely large number of anonymized features containing numerical, categorical, and date feature(timestamp). # of columns is 1157. E.g. L3_S36_F3939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/>
                        <a:t>Target Var.</a:t>
                      </a:r>
                      <a:r>
                        <a:rPr lang="ko"/>
                        <a:t> : ‘Response’ - {0, 1}. 1 if this make a failure about quality control.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6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Evaluation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Matthews correlation coefficient (MCC) 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750" y="3962400"/>
            <a:ext cx="4524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Shape 117"/>
          <p:cNvGraphicFramePr/>
          <p:nvPr/>
        </p:nvGraphicFramePr>
        <p:xfrm>
          <a:off x="404525" y="12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{3C4470D6-F493-4F82-BBBE-53B3C567775A}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Note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6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Method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1st place solution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u="sng">
                          <a:solidFill>
                            <a:schemeClr val="hlink"/>
                          </a:solidFill>
                          <a:hlinkClick r:id="rId3"/>
                        </a:rPr>
                        <a:t>https://www.kaggle.com/c/bosch-production-line-performance/forums/t/25434/1st-place-solution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Create new variables based on the foundings where</a:t>
                      </a:r>
                    </a:p>
                    <a:p>
                      <a:pPr marL="914400" lvl="1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Consecutive rows had feature duplication and correlated Response</a:t>
                      </a:r>
                    </a:p>
                    <a:p>
                      <a:pPr marL="914400" lvl="1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0.01 time granularity means probably 6 mins. -&gt; time based features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Choose the variables by using xgb feature importance and make them Z-scaled 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Use 4 FOLD "leak-stratified" CV (forcing to have the same number of duplication for each fold) by training each "single" L1 model with 3 different seeds on the same folds.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7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Method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3rd place solution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solidFill>
                            <a:schemeClr val="dk1"/>
                          </a:solidFill>
                        </a:rPr>
                        <a:t>Modeling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Bosch production line performance competition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l="5333" t="11170" r="4730" b="11255"/>
          <a:stretch/>
        </p:blipFill>
        <p:spPr>
          <a:xfrm>
            <a:off x="2820049" y="4618675"/>
            <a:ext cx="4198773" cy="20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Algorithmic Trading Challenge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404525" y="12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{3C4470D6-F493-4F82-BBBE-53B3C567775A}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Period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Fri 11 Nov 2011 – Sun 8 Jan 2012 (5 years ago)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2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/>
                        <a:t>Predict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the behaviour of bid and ask prices following such "liquidity shocks".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 b="1"/>
                        <a:t>Features</a:t>
                      </a:r>
                      <a:r>
                        <a:rPr lang="ko"/>
                        <a:t>: row_id, security_id, p_tcount, p_value, trade_vwap, trade_volume, initiator, transtype&lt;t&gt;, time&lt;t&gt;, bid&lt;t&gt;, ask&lt;t&gt; (t : {1,2,3, … , 50})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/>
                        <a:t>Target Var.</a:t>
                      </a:r>
                      <a:r>
                        <a:rPr lang="ko"/>
                        <a:t> : bid51, ask51, - , bid100, ask100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Evaluation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root mean square error(RMSE)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RMSE will be separately calculated for the bid and ask at each time step following a liquidity shock.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Winning model - the lowest cumulative RMSE across the entire prediction set.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Shape 130"/>
          <p:cNvGraphicFramePr/>
          <p:nvPr/>
        </p:nvGraphicFramePr>
        <p:xfrm>
          <a:off x="404525" y="12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{3C4470D6-F493-4F82-BBBE-53B3C567775A}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7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Method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1st place solution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 u="sng">
                          <a:solidFill>
                            <a:schemeClr val="hlink"/>
                          </a:solidFill>
                          <a:hlinkClick r:id="rId3"/>
                        </a:rPr>
                        <a:t>http://www.ms.k.u-tokyo.ac.jp/2013/Kaggle.pdf</a:t>
                      </a:r>
                    </a:p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Set the hypothesis that the predictive potential close to the liquidity shock should be higher and it should be degraded with the distance.</a:t>
                      </a:r>
                    </a:p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Partition the time interval using below algorithm</a:t>
                      </a:r>
                    </a:p>
                    <a:p>
                      <a:pPr marL="9144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{52-52,53-53,54-55,56-58,59-64,65-73,74-100}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Algorithmic Trading Challenge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324" y="2975325"/>
            <a:ext cx="5461400" cy="290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Shape 137"/>
          <p:cNvGraphicFramePr/>
          <p:nvPr/>
        </p:nvGraphicFramePr>
        <p:xfrm>
          <a:off x="404525" y="12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{3C4470D6-F493-4F82-BBBE-53B3C567775A}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Method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 startAt="3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Extract Features that are semantically meaningfulness constraints.</a:t>
                      </a:r>
                    </a:p>
                    <a:p>
                      <a:pPr marL="914400" lvl="1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Price : price values divided by the post liquidity shock price</a:t>
                      </a:r>
                    </a:p>
                    <a:p>
                      <a:pPr marL="914400" lvl="1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Liquidity book : bid/ask price increases between two consecutive quotes</a:t>
                      </a:r>
                    </a:p>
                    <a:p>
                      <a:pPr marL="914400" lvl="1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Spread : exponential moving average of the last n spreads before the liquidity shock</a:t>
                      </a:r>
                    </a:p>
                    <a:p>
                      <a:pPr marL="914400" lvl="1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Rate : number of quotes/or trades during the last n events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 startAt="3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Select the features by using below algorithm(backward feature elimination)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Algorithmic Trading Challenge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73" y="2955998"/>
            <a:ext cx="5308484" cy="36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/>
        </p:nvGraphicFramePr>
        <p:xfrm>
          <a:off x="404525" y="12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{3C4470D6-F493-4F82-BBBE-53B3C567775A}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Method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 startAt="5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By using Random Forest, do 4-fold cross-validation and select optimized model.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Algorithmic Trading Challenge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Other competitions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/>
              <a:t>Numerai 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https://numer.ai/</a:t>
            </a:r>
            <a:r>
              <a:rPr lang="ko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With anonymized features, predict target variable which is {0,1}. Using financial data, they regularized and encrypted and changed into binary classification problem. Then, release the competition. There is no official forum, so there’s no share about their solutions.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/>
              <a:t>ISMIS'17 Data Mining Competition: Trading Based on Recommendations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Predict the class of return from an investment in a stock over the next quarter, basing on historical recommendations related to a particular stock. ON-GOING</a:t>
            </a:r>
          </a:p>
          <a:p>
            <a:pPr marL="457200" lvl="0" indent="-228600" rtl="0">
              <a:spcBef>
                <a:spcPts val="0"/>
              </a:spcBef>
              <a:buAutoNum type="arabicPeriod" startAt="3"/>
            </a:pPr>
            <a:r>
              <a:rPr lang="ko"/>
              <a:t>KDD CUP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KDD Cup is the annual Data Mining and Knowledge Discovery competition organized by ACM Special Interest Group on Knowledge Discovery and Data Mining although there’s no stock competition.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Index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altLang="ko" dirty="0"/>
              <a:t>What is the Longest River in the USA?</a:t>
            </a:r>
            <a:endParaRPr lang="ko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altLang="ko" dirty="0"/>
              <a:t>Semantic Parsing via Staged Query Graph Generation:</a:t>
            </a:r>
            <a:br>
              <a:rPr lang="en-US" altLang="ko" dirty="0"/>
            </a:br>
            <a:r>
              <a:rPr lang="en-US" altLang="ko" dirty="0"/>
              <a:t>Question Answering with Knowledge Base</a:t>
            </a:r>
            <a:endParaRPr lang="ko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altLang="ko" dirty="0"/>
              <a:t>Hybrid Question </a:t>
            </a:r>
            <a:r>
              <a:rPr lang="en-US" altLang="ko" dirty="0" err="1"/>
              <a:t>Anwsering</a:t>
            </a:r>
            <a:r>
              <a:rPr lang="en-US" altLang="ko" dirty="0"/>
              <a:t> over Knowledge Base and Free Text</a:t>
            </a:r>
            <a:endParaRPr lang="ko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altLang="ko" dirty="0"/>
              <a:t>Simple, Fast Semantic Parsing with a Tensor Kernel</a:t>
            </a:r>
            <a:endParaRPr lang="ko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altLang="ko" dirty="0"/>
              <a:t>More Accurate Question Answering on Freebase</a:t>
            </a:r>
            <a:endParaRPr lang="ko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altLang="ko" dirty="0"/>
              <a:t>Constraint-Based Question Answering with Knowledge Graph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altLang="ko" dirty="0"/>
              <a:t>Question Answering over Knowledge Base using Factual Memory Networks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altLang="ko" dirty="0"/>
              <a:t>Transforming Dependency Structures to Logical Forms for Semantic Parsing</a:t>
            </a:r>
            <a:endParaRPr lang="k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707840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ko" sz="2200" dirty="0"/>
              <a:t>Hybrid Question </a:t>
            </a:r>
            <a:r>
              <a:rPr lang="en-US" altLang="ko" sz="2200" dirty="0" err="1"/>
              <a:t>Anwsering</a:t>
            </a:r>
            <a:r>
              <a:rPr lang="en-US" altLang="ko" sz="2200" dirty="0"/>
              <a:t> over Knowledge Base and Free Text</a:t>
            </a:r>
            <a:endParaRPr lang="ko" sz="2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FC2B54-F85D-4328-8FDA-621BFFD18C04}"/>
              </a:ext>
            </a:extLst>
          </p:cNvPr>
          <p:cNvGraphicFramePr>
            <a:graphicFrameLocks noGrp="1"/>
          </p:cNvGraphicFramePr>
          <p:nvPr/>
        </p:nvGraphicFramePr>
        <p:xfrm>
          <a:off x="588192" y="1246172"/>
          <a:ext cx="7777114" cy="5511224"/>
        </p:xfrm>
        <a:graphic>
          <a:graphicData uri="http://schemas.openxmlformats.org/drawingml/2006/table">
            <a:tbl>
              <a:tblPr firstRow="1" bandRow="1">
                <a:tableStyleId>{3C4470D6-F493-4F82-BBBE-53B3C567775A}</a:tableStyleId>
              </a:tblPr>
              <a:tblGrid>
                <a:gridCol w="1591502">
                  <a:extLst>
                    <a:ext uri="{9D8B030D-6E8A-4147-A177-3AD203B41FA5}">
                      <a16:colId xmlns:a16="http://schemas.microsoft.com/office/drawing/2014/main" val="1818724072"/>
                    </a:ext>
                  </a:extLst>
                </a:gridCol>
                <a:gridCol w="6185612">
                  <a:extLst>
                    <a:ext uri="{9D8B030D-6E8A-4147-A177-3AD203B41FA5}">
                      <a16:colId xmlns:a16="http://schemas.microsoft.com/office/drawing/2014/main" val="3434750639"/>
                    </a:ext>
                  </a:extLst>
                </a:gridCol>
              </a:tblGrid>
              <a:tr h="2939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 Idea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● </a:t>
                      </a:r>
                      <a:r>
                        <a:rPr lang="en-US" altLang="ko-KR" dirty="0"/>
                        <a:t>Present a novel hybrid-QA framework to accommodate the structured KB and unstructured free text</a:t>
                      </a:r>
                    </a:p>
                    <a:p>
                      <a:pPr latinLnBrk="1"/>
                      <a:r>
                        <a:rPr lang="ko-KR" altLang="en-US" dirty="0"/>
                        <a:t>● </a:t>
                      </a:r>
                      <a:r>
                        <a:rPr lang="en-US" altLang="ko-KR" dirty="0"/>
                        <a:t>Joint inference model to solve the disambiguation among entities and relations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KB predicates </a:t>
                      </a:r>
                      <a:r>
                        <a:rPr lang="en-US" altLang="ko-KR" dirty="0"/>
                        <a:t>: neural network /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textual relations </a:t>
                      </a:r>
                      <a:r>
                        <a:rPr lang="en-US" altLang="ko-KR" dirty="0"/>
                        <a:t>: paraphrase model</a:t>
                      </a:r>
                    </a:p>
                    <a:p>
                      <a:pPr latinLnBrk="1"/>
                      <a:r>
                        <a:rPr lang="en-US" altLang="ko-KR" dirty="0" err="1"/>
                        <a:t>e.g</a:t>
                      </a:r>
                      <a:r>
                        <a:rPr lang="en-US" altLang="ko-KR" dirty="0"/>
                        <a:t>) Who 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is the front man of</a:t>
                      </a:r>
                      <a:r>
                        <a:rPr lang="en-US" altLang="ko-KR" dirty="0"/>
                        <a:t> the band that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wrote</a:t>
                      </a:r>
                      <a:r>
                        <a:rPr lang="en-US" altLang="ko-KR" dirty="0"/>
                        <a:t> Coffee &amp; TV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Preprocess: 6 syntax-based rules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è"/>
                      </a:pPr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ans</a:t>
                      </a:r>
                      <a:r>
                        <a:rPr lang="en-US" altLang="ko-KR" dirty="0"/>
                        <a:t>, is the front man of, var1&gt;, &lt;var1, is a, band &gt; and &lt;var1, wrote, Coffee &amp; TV&gt;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dirty="0"/>
                        <a:t>Entity Linking: </a:t>
                      </a:r>
                      <a:r>
                        <a:rPr lang="en-US" altLang="ko-KR" dirty="0" err="1"/>
                        <a:t>Dbpedia</a:t>
                      </a:r>
                      <a:r>
                        <a:rPr lang="en-US" altLang="ko-KR" dirty="0"/>
                        <a:t> Lookup, S-MART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dirty="0"/>
                        <a:t>KB-based Relation Extraction: Multi-Channel Convolutional Neural Networks(MCCNNs)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74046"/>
                  </a:ext>
                </a:extLst>
              </a:tr>
              <a:tr h="2219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9065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F922B57-CC8A-45EE-A81A-454E2103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481" y="4794610"/>
            <a:ext cx="2914650" cy="1647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16782D-2DE3-4438-9A12-9DFDD085C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131" y="5015845"/>
            <a:ext cx="2924175" cy="1219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B4E661-EA3C-45F1-BBF6-B1F30D394937}"/>
              </a:ext>
            </a:extLst>
          </p:cNvPr>
          <p:cNvSpPr/>
          <p:nvPr/>
        </p:nvSpPr>
        <p:spPr>
          <a:xfrm>
            <a:off x="5441131" y="5967168"/>
            <a:ext cx="2684774" cy="160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1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707840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ko" sz="2200" dirty="0"/>
              <a:t>Hybrid Question </a:t>
            </a:r>
            <a:r>
              <a:rPr lang="en-US" altLang="ko" sz="2200" dirty="0" err="1"/>
              <a:t>Anwsering</a:t>
            </a:r>
            <a:r>
              <a:rPr lang="en-US" altLang="ko" sz="2200" dirty="0"/>
              <a:t> over Knowledge Base and Free Text</a:t>
            </a:r>
            <a:endParaRPr lang="ko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E07060-26CC-46A5-BD15-D4605DB7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01" y="1170936"/>
            <a:ext cx="7166360" cy="55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0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The Winton Stock Market Challenge</a:t>
            </a:r>
          </a:p>
        </p:txBody>
      </p:sp>
      <p:graphicFrame>
        <p:nvGraphicFramePr>
          <p:cNvPr id="75" name="Shape 75"/>
          <p:cNvGraphicFramePr/>
          <p:nvPr/>
        </p:nvGraphicFramePr>
        <p:xfrm>
          <a:off x="404525" y="1211825"/>
          <a:ext cx="8322050" cy="5325630"/>
        </p:xfrm>
        <a:graphic>
          <a:graphicData uri="http://schemas.openxmlformats.org/drawingml/2006/table">
            <a:tbl>
              <a:tblPr>
                <a:noFill/>
                <a:tableStyleId>{3C4470D6-F493-4F82-BBBE-53B3C567775A}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Note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ko" dirty="0">
                          <a:solidFill>
                            <a:schemeClr val="dk1"/>
                          </a:solidFill>
                        </a:rPr>
                        <a:t>No specific explanation about algorithm 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ko" dirty="0">
                          <a:solidFill>
                            <a:schemeClr val="dk1"/>
                          </a:solidFill>
                        </a:rPr>
                        <a:t>They didn’t share the solutions actively. 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●"/>
                      </a:pPr>
                      <a:r>
                        <a:rPr lang="ko" dirty="0">
                          <a:solidFill>
                            <a:schemeClr val="dk1"/>
                          </a:solidFill>
                        </a:rPr>
                        <a:t>Very high WMAE score in learboard - 1727.53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Method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>
                          <a:solidFill>
                            <a:schemeClr val="dk1"/>
                          </a:solidFill>
                        </a:rPr>
                        <a:t>3th place solution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u="sng" dirty="0">
                          <a:solidFill>
                            <a:schemeClr val="hlink"/>
                          </a:solidFill>
                          <a:hlinkClick r:id="rId3"/>
                        </a:rPr>
                        <a:t>http://blog.kaggle.com/2016/02/12/winton-stock-market-challenge-winners-interview-3rd-place-mendrika-ramarlina/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 dirty="0">
                          <a:solidFill>
                            <a:schemeClr val="dk1"/>
                          </a:solidFill>
                        </a:rPr>
                        <a:t>Create new features such as peak-to-valley drawdown magnitude and duration or cumulative intraday returns.</a:t>
                      </a:r>
                    </a:p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 dirty="0">
                          <a:solidFill>
                            <a:schemeClr val="dk1"/>
                          </a:solidFill>
                        </a:rPr>
                        <a:t>Make an ensemble model made up of 2 SVMs and 1 regularized linear regression, using new features</a:t>
                      </a:r>
                    </a:p>
                    <a:p>
                      <a:pPr lvl="0" indent="3365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00" y="3904300"/>
            <a:ext cx="3859992" cy="28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4894" y="3904300"/>
            <a:ext cx="4830274" cy="28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The Big Data Combine Engineered by BattleFin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404525" y="1211825"/>
          <a:ext cx="8322050" cy="4129075"/>
        </p:xfrm>
        <a:graphic>
          <a:graphicData uri="http://schemas.openxmlformats.org/drawingml/2006/table">
            <a:tbl>
              <a:tblPr>
                <a:noFill/>
                <a:tableStyleId>{3C4470D6-F493-4F82-BBBE-53B3C567775A}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Period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Fri 16 Aug 2013 – Tue 1 Oct 2013 (3 years ago)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Predict short term movements in stock prices using news and sentiment data provided by RavenPack.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 b="1"/>
                        <a:t>Features: </a:t>
                      </a:r>
                      <a:r>
                        <a:rPr lang="ko"/>
                        <a:t> I1, I2, I3, …, I244 (the inputs)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anonymized features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/>
                        <a:t>Target Var: </a:t>
                      </a:r>
                      <a:r>
                        <a:rPr lang="ko"/>
                        <a:t>O1, O2, O3, ... , O198 (the outputs) -  percentage change in a financial instrument at a time 2 hours in the future which is computed relative to the previous day's close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Evaluation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Mean absolute error between the predicted percentage change and the actual percentage change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000" y="4252400"/>
            <a:ext cx="20955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Shape 89"/>
          <p:cNvGraphicFramePr/>
          <p:nvPr/>
        </p:nvGraphicFramePr>
        <p:xfrm>
          <a:off x="404525" y="1211825"/>
          <a:ext cx="8322050" cy="3803120"/>
        </p:xfrm>
        <a:graphic>
          <a:graphicData uri="http://schemas.openxmlformats.org/drawingml/2006/table">
            <a:tbl>
              <a:tblPr>
                <a:noFill/>
                <a:tableStyleId>{3C4470D6-F493-4F82-BBBE-53B3C567775A}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Note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buChar char="●"/>
                      </a:pPr>
                      <a:r>
                        <a:rPr lang="ko"/>
                        <a:t>It seems that using simple model was the key to rank as top in private LB in this competition.</a:t>
                      </a:r>
                    </a:p>
                    <a:p>
                      <a:pPr marL="457200" lvl="0" indent="-228600" rtl="0">
                        <a:spcBef>
                          <a:spcPts val="0"/>
                        </a:spcBef>
                        <a:buChar char="●"/>
                      </a:pPr>
                      <a:r>
                        <a:rPr lang="ko"/>
                        <a:t>Because first place solution is using three variables although he didn’t explain why he use and how to choose them.(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 I146, the 55th (last) price, and securityID.)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1st place solution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u="sng">
                          <a:solidFill>
                            <a:schemeClr val="dk2"/>
                          </a:solidFill>
                          <a:hlinkClick r:id="rId3"/>
                        </a:rPr>
                        <a:t>https://www.kaggle.com/c/battlefin-s-big-data-combine-forecasting-challenge/forums/t/5941/congratulations?forumMessageId=31897#post31897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6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Method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2nd place solution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u="sng">
                          <a:solidFill>
                            <a:schemeClr val="hlink"/>
                          </a:solidFill>
                          <a:hlinkClick r:id="rId4"/>
                        </a:rPr>
                        <a:t>https://www.kaggle.com/c/battlefin-s-big-data-combine-forecasting-challenge/forums/t/5966/share-your-approach?forumMessageId=32324#post32324</a:t>
                      </a:r>
                    </a:p>
                    <a:p>
                      <a:pPr lvl="0" indent="3365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Choose the small number of predictors based on p-value of slops of each potential predictor.</a:t>
                      </a:r>
                    </a:p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Make linear regression model(robust regression) with only 2 or 3 components.</a:t>
                      </a:r>
                    </a:p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Predict target variable by using a weighted mean of three very similar models.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The Big Data Combine Engineered by BattleFin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INFORMS Data Mining Contest 2010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404525" y="1211825"/>
          <a:ext cx="8322050" cy="5056789"/>
        </p:xfrm>
        <a:graphic>
          <a:graphicData uri="http://schemas.openxmlformats.org/drawingml/2006/table">
            <a:tbl>
              <a:tblPr>
                <a:noFill/>
                <a:tableStyleId>{3C4470D6-F493-4F82-BBBE-53B3C567775A}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Period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Mon 21 Jun 2010 – Sun 10 Oct 2010 (6 years ago)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8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Predict whether the stock will increase or decrease.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Data given for each 5-minute period.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b="1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/>
                        <a:t>Features</a:t>
                      </a:r>
                      <a:r>
                        <a:rPr lang="ko"/>
                        <a:t> : 6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09 explanatory variables(timeseries - sectoral data, economic data, experts' predictions and indexes)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b="1"/>
                        <a:t>Target Var.</a:t>
                      </a:r>
                      <a:r>
                        <a:rPr lang="ko"/>
                        <a:t> :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TargetVariable(binary) - {0, 1} :</a:t>
                      </a:r>
                      <a:r>
                        <a:rPr lang="ko"/>
                        <a:t>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stock price movements at five minute intervals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b="1">
                          <a:solidFill>
                            <a:schemeClr val="dk1"/>
                          </a:solidFill>
                        </a:rPr>
                        <a:t>Submission: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Score - can contain any real number, with larger values indicating higher confidence in positive class membership.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Evaluation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Sensitivity = TP/pos = TP/(TP+FN) =TP/(tot # of positive examples)</a:t>
                      </a:r>
                    </a:p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Specificity = TN/neg = TN/(TN+FP) = TN/(tot # of negative example)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The results will be evaluated with the Area Under the ROC Curve (AUC).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762" y="4678787"/>
            <a:ext cx="29241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825" y="4678800"/>
            <a:ext cx="2514050" cy="211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INFORMS Data Mining Contest 2010</a:t>
            </a:r>
          </a:p>
        </p:txBody>
      </p:sp>
      <p:graphicFrame>
        <p:nvGraphicFramePr>
          <p:cNvPr id="104" name="Shape 104"/>
          <p:cNvGraphicFramePr/>
          <p:nvPr/>
        </p:nvGraphicFramePr>
        <p:xfrm>
          <a:off x="404525" y="12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{3C4470D6-F493-4F82-BBBE-53B3C567775A}</a:tableStyleId>
              </a:tblPr>
              <a:tblGrid>
                <a:gridCol w="117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Note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6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Method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2nd place solution - PPT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u="sng">
                          <a:solidFill>
                            <a:schemeClr val="hlink"/>
                          </a:solidFill>
                          <a:hlinkClick r:id="rId3"/>
                        </a:rPr>
                        <a:t>https://kaggle2.blob.core.windows.net/forum-message-attachments/39806/1091/INFORMS%20Presentation%20PDF.pdf?sv=2015-12-11&amp;sr=b&amp;sig=7LNRXVvsm0K031PoVaxwu9fSY2DftHpdY7B01njJcmE%3D&amp;se=2017-01-19T07%3A36%3A09Z&amp;sp=r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lvl="0" indent="3365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Create Returns Variable from Prices</a:t>
                      </a:r>
                    </a:p>
                    <a:p>
                      <a:pPr marL="914400" lvl="1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Target Variable is 1 hour price change in an unknown stock, but we don’t know those changes are in OPEN or CLOSE prices after 1 hr.</a:t>
                      </a:r>
                    </a:p>
                    <a:p>
                      <a:pPr marL="914400" lvl="1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Price1 &amp; Price2 are OPEN, HIGH, LOW or LAST prices for a given stock </a:t>
                      </a:r>
                    </a:p>
                    <a:p>
                      <a:pPr marL="914400" lvl="1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Lag = one of: -5, 0 or 5 minutes</a:t>
                      </a:r>
                    </a:p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Normalize each 5-min time period</a:t>
                      </a:r>
                    </a:p>
                    <a:p>
                      <a:pPr marL="914400" lvl="1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 in order to solve the problem where volatility variations degrade classifiers’ accuracy</a:t>
                      </a:r>
                    </a:p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Do Percentile transform of returns</a:t>
                      </a:r>
                    </a:p>
                    <a:p>
                      <a:pPr marL="914400" lvl="1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Values in a distribution replaced by their percentile in that same distribution</a:t>
                      </a:r>
                    </a:p>
                    <a:p>
                      <a:pPr marL="914400" lvl="1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Char char="○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Because the price-change distribution seems like “Long-tail” / leptokurtic distributions</a:t>
                      </a:r>
                    </a:p>
                    <a:p>
                      <a:pPr marL="457200" lvl="0" indent="-22860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AutoNum type="arabicPeriod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Forward stepwise variable selection by using forward stepwise logistic regression and  L2 regularization with an automatic parameter tuner &amp; K-fold cross-validation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5300" y="3426475"/>
            <a:ext cx="1820224" cy="25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1501</Words>
  <Application>Microsoft Office PowerPoint</Application>
  <PresentationFormat>화면 슬라이드 쇼(4:3)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Simple Light</vt:lpstr>
      <vt:lpstr>Literature review  Regarding Question and Answering</vt:lpstr>
      <vt:lpstr>Index</vt:lpstr>
      <vt:lpstr>Hybrid Question Anwsering over Knowledge Base and Free Text</vt:lpstr>
      <vt:lpstr>Hybrid Question Anwsering over Knowledge Base and Free Text</vt:lpstr>
      <vt:lpstr>The Winton Stock Market Challenge</vt:lpstr>
      <vt:lpstr>The Big Data Combine Engineered by BattleFin</vt:lpstr>
      <vt:lpstr>The Big Data Combine Engineered by BattleFin</vt:lpstr>
      <vt:lpstr>INFORMS Data Mining Contest 2010</vt:lpstr>
      <vt:lpstr>INFORMS Data Mining Contest 2010</vt:lpstr>
      <vt:lpstr>Bosch production line performance competition  </vt:lpstr>
      <vt:lpstr>Bosch production line performance competition  </vt:lpstr>
      <vt:lpstr>Algorithmic Trading Challenge</vt:lpstr>
      <vt:lpstr>Algorithmic Trading Challenge</vt:lpstr>
      <vt:lpstr>Algorithmic Trading Challenge</vt:lpstr>
      <vt:lpstr>Algorithmic Trading Challenge</vt:lpstr>
      <vt:lpstr>Other competitions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 Regarding Question and Answering</dc:title>
  <cp:lastModifiedBy>doyeon Lim</cp:lastModifiedBy>
  <cp:revision>10</cp:revision>
  <dcterms:modified xsi:type="dcterms:W3CDTF">2017-09-21T12:59:18Z</dcterms:modified>
</cp:coreProperties>
</file>