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
  </p:notesMasterIdLst>
  <p:handoutMasterIdLst>
    <p:handoutMasterId r:id="rId22"/>
  </p:handoutMasterIdLst>
  <p:sldIdLst>
    <p:sldId id="256" r:id="rId2"/>
    <p:sldId id="257" r:id="rId3"/>
    <p:sldId id="260" r:id="rId4"/>
    <p:sldId id="261" r:id="rId5"/>
    <p:sldId id="284" r:id="rId6"/>
    <p:sldId id="300" r:id="rId7"/>
    <p:sldId id="301" r:id="rId8"/>
    <p:sldId id="302" r:id="rId9"/>
    <p:sldId id="303" r:id="rId10"/>
    <p:sldId id="304" r:id="rId11"/>
    <p:sldId id="305" r:id="rId12"/>
    <p:sldId id="306" r:id="rId13"/>
    <p:sldId id="308" r:id="rId14"/>
    <p:sldId id="274" r:id="rId15"/>
    <p:sldId id="309" r:id="rId16"/>
    <p:sldId id="310" r:id="rId17"/>
    <p:sldId id="311" r:id="rId18"/>
    <p:sldId id="299" r:id="rId19"/>
    <p:sldId id="280" r:id="rId20"/>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183" autoAdjust="0"/>
  </p:normalViewPr>
  <p:slideViewPr>
    <p:cSldViewPr snapToGrid="0">
      <p:cViewPr varScale="1">
        <p:scale>
          <a:sx n="71" d="100"/>
          <a:sy n="71" d="100"/>
        </p:scale>
        <p:origin x="1814" y="53"/>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7D25BE7C-9AA8-4368-B073-6A758A175A11}"/>
              </a:ext>
            </a:extLst>
          </p:cNvPr>
          <p:cNvSpPr>
            <a:spLocks noGrp="1"/>
          </p:cNvSpPr>
          <p:nvPr>
            <p:ph type="hdr" sz="quarter"/>
          </p:nvPr>
        </p:nvSpPr>
        <p:spPr>
          <a:xfrm>
            <a:off x="0" y="3"/>
            <a:ext cx="2946400" cy="49530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FF4220E6-E7E2-4F61-A231-92CA3E62C36B}"/>
              </a:ext>
            </a:extLst>
          </p:cNvPr>
          <p:cNvSpPr>
            <a:spLocks noGrp="1"/>
          </p:cNvSpPr>
          <p:nvPr>
            <p:ph type="dt" sz="quarter" idx="1"/>
          </p:nvPr>
        </p:nvSpPr>
        <p:spPr>
          <a:xfrm>
            <a:off x="3849688" y="3"/>
            <a:ext cx="2946400" cy="495301"/>
          </a:xfrm>
          <a:prstGeom prst="rect">
            <a:avLst/>
          </a:prstGeom>
        </p:spPr>
        <p:txBody>
          <a:bodyPr vert="horz" lIns="91440" tIns="45720" rIns="91440" bIns="45720" rtlCol="0"/>
          <a:lstStyle>
            <a:lvl1pPr algn="r">
              <a:defRPr sz="1200"/>
            </a:lvl1pPr>
          </a:lstStyle>
          <a:p>
            <a:fld id="{250CFF20-E87C-43A4-9CD5-0FA0100EE22E}" type="datetimeFigureOut">
              <a:rPr lang="ko-KR" altLang="en-US" smtClean="0"/>
              <a:t>2018-07-19</a:t>
            </a:fld>
            <a:endParaRPr lang="ko-KR" altLang="en-US"/>
          </a:p>
        </p:txBody>
      </p:sp>
      <p:sp>
        <p:nvSpPr>
          <p:cNvPr id="4" name="바닥글 개체 틀 3">
            <a:extLst>
              <a:ext uri="{FF2B5EF4-FFF2-40B4-BE49-F238E27FC236}">
                <a16:creationId xmlns:a16="http://schemas.microsoft.com/office/drawing/2014/main" id="{B1F6F647-9BE7-4BEC-A72F-3E915424BD16}"/>
              </a:ext>
            </a:extLst>
          </p:cNvPr>
          <p:cNvSpPr>
            <a:spLocks noGrp="1"/>
          </p:cNvSpPr>
          <p:nvPr>
            <p:ph type="ftr" sz="quarter" idx="2"/>
          </p:nvPr>
        </p:nvSpPr>
        <p:spPr>
          <a:xfrm>
            <a:off x="0" y="9378953"/>
            <a:ext cx="2946400" cy="495301"/>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65A19559-64AB-442D-9C1D-9383AD9CF9AA}"/>
              </a:ext>
            </a:extLst>
          </p:cNvPr>
          <p:cNvSpPr>
            <a:spLocks noGrp="1"/>
          </p:cNvSpPr>
          <p:nvPr>
            <p:ph type="sldNum" sz="quarter" idx="3"/>
          </p:nvPr>
        </p:nvSpPr>
        <p:spPr>
          <a:xfrm>
            <a:off x="3849688" y="9378953"/>
            <a:ext cx="2946400" cy="495301"/>
          </a:xfrm>
          <a:prstGeom prst="rect">
            <a:avLst/>
          </a:prstGeom>
        </p:spPr>
        <p:txBody>
          <a:bodyPr vert="horz" lIns="91440" tIns="45720" rIns="91440" bIns="45720" rtlCol="0" anchor="b"/>
          <a:lstStyle>
            <a:lvl1pPr algn="r">
              <a:defRPr sz="1200"/>
            </a:lvl1pPr>
          </a:lstStyle>
          <a:p>
            <a:fld id="{3C9F0213-BA1F-4CD5-9CD4-B3F6784A346E}" type="slidenum">
              <a:rPr lang="ko-KR" altLang="en-US" smtClean="0"/>
              <a:t>‹#›</a:t>
            </a:fld>
            <a:endParaRPr lang="ko-KR" altLang="en-US"/>
          </a:p>
        </p:txBody>
      </p:sp>
    </p:spTree>
    <p:extLst>
      <p:ext uri="{BB962C8B-B14F-4D97-AF65-F5344CB8AC3E}">
        <p14:creationId xmlns:p14="http://schemas.microsoft.com/office/powerpoint/2010/main" val="3228130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3" y="0"/>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6" y="0"/>
            <a:ext cx="2945659" cy="495427"/>
          </a:xfrm>
          <a:prstGeom prst="rect">
            <a:avLst/>
          </a:prstGeom>
        </p:spPr>
        <p:txBody>
          <a:bodyPr vert="horz" lIns="91440" tIns="45720" rIns="91440" bIns="45720" rtlCol="0"/>
          <a:lstStyle>
            <a:lvl1pPr algn="r">
              <a:defRPr sz="1200"/>
            </a:lvl1pPr>
          </a:lstStyle>
          <a:p>
            <a:fld id="{72C8D0C1-77C5-4B8D-BB9C-90E405C3F2D7}" type="datetimeFigureOut">
              <a:rPr lang="ko-KR" altLang="en-US" smtClean="0"/>
              <a:t>2018-07-19</a:t>
            </a:fld>
            <a:endParaRPr lang="ko-KR" altLang="en-US"/>
          </a:p>
        </p:txBody>
      </p:sp>
      <p:sp>
        <p:nvSpPr>
          <p:cNvPr id="4" name="슬라이드 이미지 개체 틀 3"/>
          <p:cNvSpPr>
            <a:spLocks noGrp="1" noRot="1" noChangeAspect="1"/>
          </p:cNvSpPr>
          <p:nvPr>
            <p:ph type="sldImg" idx="2"/>
          </p:nvPr>
        </p:nvSpPr>
        <p:spPr>
          <a:xfrm>
            <a:off x="1176338" y="1233488"/>
            <a:ext cx="4445000" cy="333533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6"/>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3" y="9378828"/>
            <a:ext cx="2945659" cy="495425"/>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6" y="9378828"/>
            <a:ext cx="2945659" cy="495425"/>
          </a:xfrm>
          <a:prstGeom prst="rect">
            <a:avLst/>
          </a:prstGeom>
        </p:spPr>
        <p:txBody>
          <a:bodyPr vert="horz" lIns="91440" tIns="45720" rIns="91440" bIns="45720" rtlCol="0" anchor="b"/>
          <a:lstStyle>
            <a:lvl1pPr algn="r">
              <a:defRPr sz="1200"/>
            </a:lvl1pPr>
          </a:lstStyle>
          <a:p>
            <a:fld id="{E7358119-5956-4188-A28B-9B5934A1404C}" type="slidenum">
              <a:rPr lang="ko-KR" altLang="en-US" smtClean="0"/>
              <a:t>‹#›</a:t>
            </a:fld>
            <a:endParaRPr lang="ko-KR" altLang="en-US"/>
          </a:p>
        </p:txBody>
      </p:sp>
    </p:spTree>
    <p:extLst>
      <p:ext uri="{BB962C8B-B14F-4D97-AF65-F5344CB8AC3E}">
        <p14:creationId xmlns:p14="http://schemas.microsoft.com/office/powerpoint/2010/main" val="237687771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76338" y="1233488"/>
            <a:ext cx="4445000" cy="3335337"/>
          </a:xfrm>
        </p:spPr>
      </p:sp>
      <p:sp>
        <p:nvSpPr>
          <p:cNvPr id="3" name="슬라이드 노트 개체 틀 2"/>
          <p:cNvSpPr>
            <a:spLocks noGrp="1"/>
          </p:cNvSpPr>
          <p:nvPr>
            <p:ph type="body" idx="1"/>
          </p:nvPr>
        </p:nvSpPr>
        <p:spPr/>
        <p:txBody>
          <a:bodyPr/>
          <a:lstStyle/>
          <a:p>
            <a:pPr marL="285750" indent="-285750">
              <a:buFont typeface="Arial" panose="020B0604020202020204" pitchFamily="34" charset="0"/>
              <a:buChar char="•"/>
            </a:pPr>
            <a:endParaRPr lang="ko-KR" altLang="en-US" sz="1200" dirty="0"/>
          </a:p>
        </p:txBody>
      </p:sp>
      <p:sp>
        <p:nvSpPr>
          <p:cNvPr id="4" name="슬라이드 번호 개체 틀 3"/>
          <p:cNvSpPr>
            <a:spLocks noGrp="1"/>
          </p:cNvSpPr>
          <p:nvPr>
            <p:ph type="sldNum" sz="quarter" idx="10"/>
          </p:nvPr>
        </p:nvSpPr>
        <p:spPr/>
        <p:txBody>
          <a:bodyPr/>
          <a:lstStyle/>
          <a:p>
            <a:fld id="{E7358119-5956-4188-A28B-9B5934A1404C}" type="slidenum">
              <a:rPr lang="ko-KR" altLang="en-US" smtClean="0"/>
              <a:t>3</a:t>
            </a:fld>
            <a:endParaRPr lang="ko-KR" altLang="en-US"/>
          </a:p>
        </p:txBody>
      </p:sp>
    </p:spTree>
    <p:extLst>
      <p:ext uri="{BB962C8B-B14F-4D97-AF65-F5344CB8AC3E}">
        <p14:creationId xmlns:p14="http://schemas.microsoft.com/office/powerpoint/2010/main" val="452488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does not indicate any semantic relationship between h and t</a:t>
            </a:r>
            <a:endParaRPr lang="ko-KR" altLang="en-US" dirty="0"/>
          </a:p>
        </p:txBody>
      </p:sp>
      <p:sp>
        <p:nvSpPr>
          <p:cNvPr id="4" name="슬라이드 번호 개체 틀 3"/>
          <p:cNvSpPr>
            <a:spLocks noGrp="1"/>
          </p:cNvSpPr>
          <p:nvPr>
            <p:ph type="sldNum" sz="quarter" idx="10"/>
          </p:nvPr>
        </p:nvSpPr>
        <p:spPr/>
        <p:txBody>
          <a:bodyPr/>
          <a:lstStyle/>
          <a:p>
            <a:fld id="{E7358119-5956-4188-A28B-9B5934A1404C}" type="slidenum">
              <a:rPr lang="ko-KR" altLang="en-US" smtClean="0"/>
              <a:t>12</a:t>
            </a:fld>
            <a:endParaRPr lang="ko-KR" altLang="en-US"/>
          </a:p>
        </p:txBody>
      </p:sp>
    </p:spTree>
    <p:extLst>
      <p:ext uri="{BB962C8B-B14F-4D97-AF65-F5344CB8AC3E}">
        <p14:creationId xmlns:p14="http://schemas.microsoft.com/office/powerpoint/2010/main" val="255177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does not indicate any semantic relationship between h and t</a:t>
            </a:r>
            <a:endParaRPr lang="ko-KR" altLang="en-US" dirty="0"/>
          </a:p>
        </p:txBody>
      </p:sp>
      <p:sp>
        <p:nvSpPr>
          <p:cNvPr id="4" name="슬라이드 번호 개체 틀 3"/>
          <p:cNvSpPr>
            <a:spLocks noGrp="1"/>
          </p:cNvSpPr>
          <p:nvPr>
            <p:ph type="sldNum" sz="quarter" idx="10"/>
          </p:nvPr>
        </p:nvSpPr>
        <p:spPr/>
        <p:txBody>
          <a:bodyPr/>
          <a:lstStyle/>
          <a:p>
            <a:fld id="{E7358119-5956-4188-A28B-9B5934A1404C}" type="slidenum">
              <a:rPr lang="ko-KR" altLang="en-US" smtClean="0"/>
              <a:t>13</a:t>
            </a:fld>
            <a:endParaRPr lang="ko-KR" altLang="en-US"/>
          </a:p>
        </p:txBody>
      </p:sp>
    </p:spTree>
    <p:extLst>
      <p:ext uri="{BB962C8B-B14F-4D97-AF65-F5344CB8AC3E}">
        <p14:creationId xmlns:p14="http://schemas.microsoft.com/office/powerpoint/2010/main" val="3196023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76338" y="1233488"/>
            <a:ext cx="4445000" cy="3335337"/>
          </a:xfrm>
        </p:spPr>
      </p:sp>
      <p:sp>
        <p:nvSpPr>
          <p:cNvPr id="3" name="슬라이드 노트 개체 틀 2"/>
          <p:cNvSpPr>
            <a:spLocks noGrp="1"/>
          </p:cNvSpPr>
          <p:nvPr>
            <p:ph type="body" idx="1"/>
          </p:nvPr>
        </p:nvSpPr>
        <p:spPr/>
        <p:txBody>
          <a:bodyPr/>
          <a:lstStyle/>
          <a:p>
            <a:pPr marL="285750" indent="-285750">
              <a:buFont typeface="Arial" panose="020B0604020202020204" pitchFamily="34" charset="0"/>
              <a:buChar char="•"/>
            </a:pPr>
            <a:r>
              <a:rPr lang="en-US" altLang="ko-KR" dirty="0"/>
              <a:t>abstract information</a:t>
            </a:r>
          </a:p>
          <a:p>
            <a:pPr marL="285750" indent="-285750">
              <a:buFont typeface="Arial" panose="020B0604020202020204" pitchFamily="34" charset="0"/>
              <a:buChar char="•"/>
            </a:pPr>
            <a:r>
              <a:rPr lang="en-US" altLang="ko-KR" dirty="0"/>
              <a:t>They have friendship between users, concerned topics</a:t>
            </a:r>
            <a:endParaRPr lang="ko-KR" altLang="en-US" sz="1200" dirty="0"/>
          </a:p>
        </p:txBody>
      </p:sp>
      <p:sp>
        <p:nvSpPr>
          <p:cNvPr id="4" name="슬라이드 번호 개체 틀 3"/>
          <p:cNvSpPr>
            <a:spLocks noGrp="1"/>
          </p:cNvSpPr>
          <p:nvPr>
            <p:ph type="sldNum" sz="quarter" idx="10"/>
          </p:nvPr>
        </p:nvSpPr>
        <p:spPr/>
        <p:txBody>
          <a:bodyPr/>
          <a:lstStyle/>
          <a:p>
            <a:fld id="{E7358119-5956-4188-A28B-9B5934A1404C}" type="slidenum">
              <a:rPr lang="ko-KR" altLang="en-US" smtClean="0"/>
              <a:t>14</a:t>
            </a:fld>
            <a:endParaRPr lang="ko-KR" altLang="en-US"/>
          </a:p>
        </p:txBody>
      </p:sp>
    </p:spTree>
    <p:extLst>
      <p:ext uri="{BB962C8B-B14F-4D97-AF65-F5344CB8AC3E}">
        <p14:creationId xmlns:p14="http://schemas.microsoft.com/office/powerpoint/2010/main" val="1354038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76338" y="1233488"/>
            <a:ext cx="4445000" cy="3335337"/>
          </a:xfrm>
        </p:spPr>
      </p:sp>
      <p:sp>
        <p:nvSpPr>
          <p:cNvPr id="3" name="슬라이드 노트 개체 틀 2"/>
          <p:cNvSpPr>
            <a:spLocks noGrp="1"/>
          </p:cNvSpPr>
          <p:nvPr>
            <p:ph type="body" idx="1"/>
          </p:nvPr>
        </p:nvSpPr>
        <p:spPr/>
        <p:txBody>
          <a:bodyPr/>
          <a:lstStyle/>
          <a:p>
            <a:pPr marL="285750" indent="-285750">
              <a:buFont typeface="Arial" panose="020B0604020202020204" pitchFamily="34" charset="0"/>
              <a:buChar char="•"/>
            </a:pPr>
            <a:r>
              <a:rPr lang="en-US" altLang="ko-KR" dirty="0"/>
              <a:t>abstract information</a:t>
            </a:r>
          </a:p>
          <a:p>
            <a:pPr marL="285750" indent="-285750">
              <a:buFont typeface="Arial" panose="020B0604020202020204" pitchFamily="34" charset="0"/>
              <a:buChar char="•"/>
            </a:pPr>
            <a:r>
              <a:rPr lang="en-US" altLang="ko-KR" dirty="0"/>
              <a:t>They have friendship between users, concerned topics</a:t>
            </a:r>
            <a:endParaRPr lang="ko-KR" altLang="en-US" sz="1200" dirty="0"/>
          </a:p>
        </p:txBody>
      </p:sp>
      <p:sp>
        <p:nvSpPr>
          <p:cNvPr id="4" name="슬라이드 번호 개체 틀 3"/>
          <p:cNvSpPr>
            <a:spLocks noGrp="1"/>
          </p:cNvSpPr>
          <p:nvPr>
            <p:ph type="sldNum" sz="quarter" idx="10"/>
          </p:nvPr>
        </p:nvSpPr>
        <p:spPr/>
        <p:txBody>
          <a:bodyPr/>
          <a:lstStyle/>
          <a:p>
            <a:fld id="{E7358119-5956-4188-A28B-9B5934A1404C}" type="slidenum">
              <a:rPr lang="ko-KR" altLang="en-US" smtClean="0"/>
              <a:t>15</a:t>
            </a:fld>
            <a:endParaRPr lang="ko-KR" altLang="en-US"/>
          </a:p>
        </p:txBody>
      </p:sp>
    </p:spTree>
    <p:extLst>
      <p:ext uri="{BB962C8B-B14F-4D97-AF65-F5344CB8AC3E}">
        <p14:creationId xmlns:p14="http://schemas.microsoft.com/office/powerpoint/2010/main" val="223270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76338" y="1233488"/>
            <a:ext cx="4445000" cy="3335337"/>
          </a:xfrm>
        </p:spPr>
      </p:sp>
      <p:sp>
        <p:nvSpPr>
          <p:cNvPr id="3" name="슬라이드 노트 개체 틀 2"/>
          <p:cNvSpPr>
            <a:spLocks noGrp="1"/>
          </p:cNvSpPr>
          <p:nvPr>
            <p:ph type="body" idx="1"/>
          </p:nvPr>
        </p:nvSpPr>
        <p:spPr/>
        <p:txBody>
          <a:bodyPr/>
          <a:lstStyle/>
          <a:p>
            <a:pPr marL="0" indent="0">
              <a:buFont typeface="Arial" panose="020B0604020202020204" pitchFamily="34" charset="0"/>
              <a:buNone/>
            </a:pPr>
            <a:r>
              <a:rPr lang="en-US" altLang="ko-KR" dirty="0"/>
              <a:t>Obama (Lincoln) – </a:t>
            </a:r>
            <a:r>
              <a:rPr lang="en-US" altLang="ko-KR" dirty="0" err="1"/>
              <a:t>PresidentOf</a:t>
            </a:r>
            <a:r>
              <a:rPr lang="en-US" altLang="ko-KR" dirty="0"/>
              <a:t> - USA</a:t>
            </a:r>
          </a:p>
          <a:p>
            <a:pPr marL="285750" indent="-285750">
              <a:buFont typeface="Arial" panose="020B0604020202020204" pitchFamily="34" charset="0"/>
              <a:buChar char="•"/>
            </a:pPr>
            <a:r>
              <a:rPr lang="en-US" altLang="ko-KR" dirty="0"/>
              <a:t>(1) </a:t>
            </a:r>
            <a:r>
              <a:rPr lang="en-US" altLang="ko-KR" dirty="0" err="1"/>
              <a:t>PTransE</a:t>
            </a:r>
            <a:r>
              <a:rPr lang="en-US" altLang="ko-KR" dirty="0"/>
              <a:t> significantly and consistently outperforms other baselines including </a:t>
            </a:r>
            <a:r>
              <a:rPr lang="en-US" altLang="ko-KR" dirty="0" err="1"/>
              <a:t>TransE</a:t>
            </a:r>
            <a:r>
              <a:rPr lang="en-US" altLang="ko-KR" dirty="0"/>
              <a:t>. It indicates that relation paths provide a good supplement for representation learning of KBs, which have been successfully encoded by </a:t>
            </a:r>
            <a:r>
              <a:rPr lang="en-US" altLang="ko-KR" dirty="0" err="1"/>
              <a:t>PTransE</a:t>
            </a:r>
            <a:r>
              <a:rPr lang="en-US" altLang="ko-KR" dirty="0"/>
              <a:t>. </a:t>
            </a:r>
          </a:p>
          <a:p>
            <a:pPr marL="285750" indent="-285750">
              <a:buFont typeface="Arial" panose="020B0604020202020204" pitchFamily="34" charset="0"/>
              <a:buChar char="•"/>
            </a:pPr>
            <a:r>
              <a:rPr lang="en-US" altLang="ko-KR" dirty="0"/>
              <a:t>(2) For </a:t>
            </a:r>
            <a:r>
              <a:rPr lang="en-US" altLang="ko-KR" dirty="0" err="1"/>
              <a:t>PTransE</a:t>
            </a:r>
            <a:r>
              <a:rPr lang="en-US" altLang="ko-KR" dirty="0"/>
              <a:t>, the addition operation outperforms other composition operations</a:t>
            </a:r>
          </a:p>
          <a:p>
            <a:pPr marL="285750" indent="-285750">
              <a:buFont typeface="Arial" panose="020B0604020202020204" pitchFamily="34" charset="0"/>
              <a:buChar char="•"/>
            </a:pPr>
            <a:r>
              <a:rPr lang="en-US" altLang="ko-KR" dirty="0"/>
              <a:t>(3) </a:t>
            </a:r>
            <a:r>
              <a:rPr lang="en-US" altLang="ko-KR" dirty="0" err="1"/>
              <a:t>PTransE</a:t>
            </a:r>
            <a:r>
              <a:rPr lang="en-US" altLang="ko-KR" dirty="0"/>
              <a:t> of considering relation paths with at most 2-step and 3-step achieve comparable results</a:t>
            </a:r>
            <a:endParaRPr lang="ko-KR" altLang="en-US" sz="1200" dirty="0"/>
          </a:p>
        </p:txBody>
      </p:sp>
      <p:sp>
        <p:nvSpPr>
          <p:cNvPr id="4" name="슬라이드 번호 개체 틀 3"/>
          <p:cNvSpPr>
            <a:spLocks noGrp="1"/>
          </p:cNvSpPr>
          <p:nvPr>
            <p:ph type="sldNum" sz="quarter" idx="10"/>
          </p:nvPr>
        </p:nvSpPr>
        <p:spPr/>
        <p:txBody>
          <a:bodyPr/>
          <a:lstStyle/>
          <a:p>
            <a:fld id="{E7358119-5956-4188-A28B-9B5934A1404C}" type="slidenum">
              <a:rPr lang="ko-KR" altLang="en-US" smtClean="0"/>
              <a:t>16</a:t>
            </a:fld>
            <a:endParaRPr lang="ko-KR" altLang="en-US"/>
          </a:p>
        </p:txBody>
      </p:sp>
    </p:spTree>
    <p:extLst>
      <p:ext uri="{BB962C8B-B14F-4D97-AF65-F5344CB8AC3E}">
        <p14:creationId xmlns:p14="http://schemas.microsoft.com/office/powerpoint/2010/main" val="669258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76338" y="1233488"/>
            <a:ext cx="4445000" cy="3335337"/>
          </a:xfrm>
        </p:spPr>
      </p:sp>
      <p:sp>
        <p:nvSpPr>
          <p:cNvPr id="3" name="슬라이드 노트 개체 틀 2"/>
          <p:cNvSpPr>
            <a:spLocks noGrp="1"/>
          </p:cNvSpPr>
          <p:nvPr>
            <p:ph type="body" idx="1"/>
          </p:nvPr>
        </p:nvSpPr>
        <p:spPr/>
        <p:txBody>
          <a:bodyPr/>
          <a:lstStyle/>
          <a:p>
            <a:pPr marL="285750" indent="-285750">
              <a:buFont typeface="Arial" panose="020B0604020202020204" pitchFamily="34" charset="0"/>
              <a:buChar char="•"/>
            </a:pPr>
            <a:r>
              <a:rPr lang="en-US" altLang="ko-KR" dirty="0"/>
              <a:t>Lincoln may be regarded invalid for prediction, but in fact it is valid in KBs. The evaluation metrics will under-estimate those methods that rank these triples high. Hence, we can filter out all these valid triples in KBs before ranking. The first evaluation setting was named as “Raw” and the second one as “Filter”.</a:t>
            </a:r>
            <a:endParaRPr lang="ko-KR" altLang="en-US" sz="1200" dirty="0"/>
          </a:p>
        </p:txBody>
      </p:sp>
      <p:sp>
        <p:nvSpPr>
          <p:cNvPr id="4" name="슬라이드 번호 개체 틀 3"/>
          <p:cNvSpPr>
            <a:spLocks noGrp="1"/>
          </p:cNvSpPr>
          <p:nvPr>
            <p:ph type="sldNum" sz="quarter" idx="10"/>
          </p:nvPr>
        </p:nvSpPr>
        <p:spPr/>
        <p:txBody>
          <a:bodyPr/>
          <a:lstStyle/>
          <a:p>
            <a:fld id="{E7358119-5956-4188-A28B-9B5934A1404C}" type="slidenum">
              <a:rPr lang="ko-KR" altLang="en-US" smtClean="0"/>
              <a:t>17</a:t>
            </a:fld>
            <a:endParaRPr lang="ko-KR" altLang="en-US"/>
          </a:p>
        </p:txBody>
      </p:sp>
    </p:spTree>
    <p:extLst>
      <p:ext uri="{BB962C8B-B14F-4D97-AF65-F5344CB8AC3E}">
        <p14:creationId xmlns:p14="http://schemas.microsoft.com/office/powerpoint/2010/main" val="42341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76338" y="1233488"/>
            <a:ext cx="4445000" cy="3335337"/>
          </a:xfrm>
        </p:spPr>
      </p:sp>
      <p:sp>
        <p:nvSpPr>
          <p:cNvPr id="3" name="슬라이드 노트 개체 틀 2"/>
          <p:cNvSpPr>
            <a:spLocks noGrp="1"/>
          </p:cNvSpPr>
          <p:nvPr>
            <p:ph type="body" idx="1"/>
          </p:nvPr>
        </p:nvSpPr>
        <p:spPr/>
        <p:txBody>
          <a:bodyPr/>
          <a:lstStyle/>
          <a:p>
            <a:pPr marL="285750" indent="-285750">
              <a:buFont typeface="Arial" panose="020B0604020202020204" pitchFamily="34" charset="0"/>
              <a:buChar char="•"/>
            </a:pPr>
            <a:r>
              <a:rPr lang="en-US" altLang="ko-KR" dirty="0"/>
              <a:t>all these key elements in A can find corresponding words in B and C. It’s intuitive that these key elements give an exact explanation of the citation relations</a:t>
            </a:r>
            <a:endParaRPr lang="en-US" altLang="ko-KR" sz="1200" dirty="0"/>
          </a:p>
        </p:txBody>
      </p:sp>
      <p:sp>
        <p:nvSpPr>
          <p:cNvPr id="4" name="슬라이드 번호 개체 틀 3"/>
          <p:cNvSpPr>
            <a:spLocks noGrp="1"/>
          </p:cNvSpPr>
          <p:nvPr>
            <p:ph type="sldNum" sz="quarter" idx="10"/>
          </p:nvPr>
        </p:nvSpPr>
        <p:spPr/>
        <p:txBody>
          <a:bodyPr/>
          <a:lstStyle/>
          <a:p>
            <a:fld id="{E7358119-5956-4188-A28B-9B5934A1404C}" type="slidenum">
              <a:rPr lang="ko-KR" altLang="en-US" smtClean="0"/>
              <a:t>18</a:t>
            </a:fld>
            <a:endParaRPr lang="ko-KR" altLang="en-US"/>
          </a:p>
        </p:txBody>
      </p:sp>
    </p:spTree>
    <p:extLst>
      <p:ext uri="{BB962C8B-B14F-4D97-AF65-F5344CB8AC3E}">
        <p14:creationId xmlns:p14="http://schemas.microsoft.com/office/powerpoint/2010/main" val="3749487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76338" y="1233488"/>
            <a:ext cx="4445000" cy="3335337"/>
          </a:xfrm>
        </p:spPr>
      </p:sp>
      <p:sp>
        <p:nvSpPr>
          <p:cNvPr id="3" name="슬라이드 노트 개체 틀 2"/>
          <p:cNvSpPr>
            <a:spLocks noGrp="1"/>
          </p:cNvSpPr>
          <p:nvPr>
            <p:ph type="body" idx="1"/>
          </p:nvPr>
        </p:nvSpPr>
        <p:spPr/>
        <p:txBody>
          <a:bodyPr/>
          <a:lstStyle/>
          <a:p>
            <a:pPr marL="285750" indent="-285750">
              <a:buFont typeface="Arial" panose="020B0604020202020204" pitchFamily="34" charset="0"/>
              <a:buChar char="•"/>
            </a:pPr>
            <a:r>
              <a:rPr lang="ko-KR" altLang="en-US" sz="1200" dirty="0"/>
              <a:t>친구</a:t>
            </a:r>
            <a:r>
              <a:rPr lang="en-US" altLang="ko-KR" sz="1200" dirty="0"/>
              <a:t>, </a:t>
            </a:r>
            <a:r>
              <a:rPr lang="ko-KR" altLang="en-US" sz="1200" dirty="0"/>
              <a:t>가족 등등</a:t>
            </a:r>
          </a:p>
        </p:txBody>
      </p:sp>
      <p:sp>
        <p:nvSpPr>
          <p:cNvPr id="4" name="슬라이드 번호 개체 틀 3"/>
          <p:cNvSpPr>
            <a:spLocks noGrp="1"/>
          </p:cNvSpPr>
          <p:nvPr>
            <p:ph type="sldNum" sz="quarter" idx="10"/>
          </p:nvPr>
        </p:nvSpPr>
        <p:spPr/>
        <p:txBody>
          <a:bodyPr/>
          <a:lstStyle/>
          <a:p>
            <a:fld id="{E7358119-5956-4188-A28B-9B5934A1404C}" type="slidenum">
              <a:rPr lang="ko-KR" altLang="en-US" smtClean="0"/>
              <a:t>19</a:t>
            </a:fld>
            <a:endParaRPr lang="ko-KR" altLang="en-US"/>
          </a:p>
        </p:txBody>
      </p:sp>
    </p:spTree>
    <p:extLst>
      <p:ext uri="{BB962C8B-B14F-4D97-AF65-F5344CB8AC3E}">
        <p14:creationId xmlns:p14="http://schemas.microsoft.com/office/powerpoint/2010/main" val="2288053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76338" y="1233488"/>
            <a:ext cx="4445000" cy="3335337"/>
          </a:xfrm>
        </p:spPr>
      </p:sp>
      <p:sp>
        <p:nvSpPr>
          <p:cNvPr id="3" name="슬라이드 노트 개체 틀 2"/>
          <p:cNvSpPr>
            <a:spLocks noGrp="1"/>
          </p:cNvSpPr>
          <p:nvPr>
            <p:ph type="body" idx="1"/>
          </p:nvPr>
        </p:nvSpPr>
        <p:spPr/>
        <p:txBody>
          <a:bodyPr/>
          <a:lstStyle/>
          <a:p>
            <a:pPr marL="285750" indent="-285750">
              <a:buFont typeface="Arial" panose="020B0604020202020204" pitchFamily="34" charset="0"/>
              <a:buChar char="•"/>
            </a:pPr>
            <a:endParaRPr lang="ko-KR" altLang="en-US" sz="1200" dirty="0"/>
          </a:p>
        </p:txBody>
      </p:sp>
      <p:sp>
        <p:nvSpPr>
          <p:cNvPr id="4" name="슬라이드 번호 개체 틀 3"/>
          <p:cNvSpPr>
            <a:spLocks noGrp="1"/>
          </p:cNvSpPr>
          <p:nvPr>
            <p:ph type="sldNum" sz="quarter" idx="10"/>
          </p:nvPr>
        </p:nvSpPr>
        <p:spPr/>
        <p:txBody>
          <a:bodyPr/>
          <a:lstStyle/>
          <a:p>
            <a:fld id="{E7358119-5956-4188-A28B-9B5934A1404C}" type="slidenum">
              <a:rPr lang="ko-KR" altLang="en-US" smtClean="0"/>
              <a:t>4</a:t>
            </a:fld>
            <a:endParaRPr lang="ko-KR" altLang="en-US"/>
          </a:p>
        </p:txBody>
      </p:sp>
    </p:spTree>
    <p:extLst>
      <p:ext uri="{BB962C8B-B14F-4D97-AF65-F5344CB8AC3E}">
        <p14:creationId xmlns:p14="http://schemas.microsoft.com/office/powerpoint/2010/main" val="4032151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7358119-5956-4188-A28B-9B5934A1404C}" type="slidenum">
              <a:rPr lang="ko-KR" altLang="en-US" smtClean="0"/>
              <a:t>5</a:t>
            </a:fld>
            <a:endParaRPr lang="ko-KR" altLang="en-US"/>
          </a:p>
        </p:txBody>
      </p:sp>
    </p:spTree>
    <p:extLst>
      <p:ext uri="{BB962C8B-B14F-4D97-AF65-F5344CB8AC3E}">
        <p14:creationId xmlns:p14="http://schemas.microsoft.com/office/powerpoint/2010/main" val="3279161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does not indicate any semantic relationship between h and t</a:t>
            </a:r>
            <a:endParaRPr lang="ko-KR" altLang="en-US" dirty="0"/>
          </a:p>
        </p:txBody>
      </p:sp>
      <p:sp>
        <p:nvSpPr>
          <p:cNvPr id="4" name="슬라이드 번호 개체 틀 3"/>
          <p:cNvSpPr>
            <a:spLocks noGrp="1"/>
          </p:cNvSpPr>
          <p:nvPr>
            <p:ph type="sldNum" sz="quarter" idx="10"/>
          </p:nvPr>
        </p:nvSpPr>
        <p:spPr/>
        <p:txBody>
          <a:bodyPr/>
          <a:lstStyle/>
          <a:p>
            <a:fld id="{E7358119-5956-4188-A28B-9B5934A1404C}" type="slidenum">
              <a:rPr lang="ko-KR" altLang="en-US" smtClean="0"/>
              <a:t>6</a:t>
            </a:fld>
            <a:endParaRPr lang="ko-KR" altLang="en-US"/>
          </a:p>
        </p:txBody>
      </p:sp>
    </p:spTree>
    <p:extLst>
      <p:ext uri="{BB962C8B-B14F-4D97-AF65-F5344CB8AC3E}">
        <p14:creationId xmlns:p14="http://schemas.microsoft.com/office/powerpoint/2010/main" val="476398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does not indicate any semantic relationship between h and t</a:t>
            </a:r>
            <a:endParaRPr lang="ko-KR" altLang="en-US" dirty="0"/>
          </a:p>
        </p:txBody>
      </p:sp>
      <p:sp>
        <p:nvSpPr>
          <p:cNvPr id="4" name="슬라이드 번호 개체 틀 3"/>
          <p:cNvSpPr>
            <a:spLocks noGrp="1"/>
          </p:cNvSpPr>
          <p:nvPr>
            <p:ph type="sldNum" sz="quarter" idx="10"/>
          </p:nvPr>
        </p:nvSpPr>
        <p:spPr/>
        <p:txBody>
          <a:bodyPr/>
          <a:lstStyle/>
          <a:p>
            <a:fld id="{E7358119-5956-4188-A28B-9B5934A1404C}" type="slidenum">
              <a:rPr lang="ko-KR" altLang="en-US" smtClean="0"/>
              <a:t>7</a:t>
            </a:fld>
            <a:endParaRPr lang="ko-KR" altLang="en-US"/>
          </a:p>
        </p:txBody>
      </p:sp>
    </p:spTree>
    <p:extLst>
      <p:ext uri="{BB962C8B-B14F-4D97-AF65-F5344CB8AC3E}">
        <p14:creationId xmlns:p14="http://schemas.microsoft.com/office/powerpoint/2010/main" val="3169050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does not indicate any semantic relationship between h and t</a:t>
            </a:r>
            <a:endParaRPr lang="ko-KR" altLang="en-US" dirty="0"/>
          </a:p>
        </p:txBody>
      </p:sp>
      <p:sp>
        <p:nvSpPr>
          <p:cNvPr id="4" name="슬라이드 번호 개체 틀 3"/>
          <p:cNvSpPr>
            <a:spLocks noGrp="1"/>
          </p:cNvSpPr>
          <p:nvPr>
            <p:ph type="sldNum" sz="quarter" idx="10"/>
          </p:nvPr>
        </p:nvSpPr>
        <p:spPr/>
        <p:txBody>
          <a:bodyPr/>
          <a:lstStyle/>
          <a:p>
            <a:fld id="{E7358119-5956-4188-A28B-9B5934A1404C}" type="slidenum">
              <a:rPr lang="ko-KR" altLang="en-US" smtClean="0"/>
              <a:t>8</a:t>
            </a:fld>
            <a:endParaRPr lang="ko-KR" altLang="en-US"/>
          </a:p>
        </p:txBody>
      </p:sp>
    </p:spTree>
    <p:extLst>
      <p:ext uri="{BB962C8B-B14F-4D97-AF65-F5344CB8AC3E}">
        <p14:creationId xmlns:p14="http://schemas.microsoft.com/office/powerpoint/2010/main" val="3107501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does not indicate any semantic relationship between h and t</a:t>
            </a:r>
            <a:endParaRPr lang="ko-KR" altLang="en-US" dirty="0"/>
          </a:p>
        </p:txBody>
      </p:sp>
      <p:sp>
        <p:nvSpPr>
          <p:cNvPr id="4" name="슬라이드 번호 개체 틀 3"/>
          <p:cNvSpPr>
            <a:spLocks noGrp="1"/>
          </p:cNvSpPr>
          <p:nvPr>
            <p:ph type="sldNum" sz="quarter" idx="10"/>
          </p:nvPr>
        </p:nvSpPr>
        <p:spPr/>
        <p:txBody>
          <a:bodyPr/>
          <a:lstStyle/>
          <a:p>
            <a:fld id="{E7358119-5956-4188-A28B-9B5934A1404C}" type="slidenum">
              <a:rPr lang="ko-KR" altLang="en-US" smtClean="0"/>
              <a:t>9</a:t>
            </a:fld>
            <a:endParaRPr lang="ko-KR" altLang="en-US"/>
          </a:p>
        </p:txBody>
      </p:sp>
    </p:spTree>
    <p:extLst>
      <p:ext uri="{BB962C8B-B14F-4D97-AF65-F5344CB8AC3E}">
        <p14:creationId xmlns:p14="http://schemas.microsoft.com/office/powerpoint/2010/main" val="744562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does not indicate any semantic relationship between h and t</a:t>
            </a:r>
            <a:endParaRPr lang="ko-KR" altLang="en-US" dirty="0"/>
          </a:p>
        </p:txBody>
      </p:sp>
      <p:sp>
        <p:nvSpPr>
          <p:cNvPr id="4" name="슬라이드 번호 개체 틀 3"/>
          <p:cNvSpPr>
            <a:spLocks noGrp="1"/>
          </p:cNvSpPr>
          <p:nvPr>
            <p:ph type="sldNum" sz="quarter" idx="10"/>
          </p:nvPr>
        </p:nvSpPr>
        <p:spPr/>
        <p:txBody>
          <a:bodyPr/>
          <a:lstStyle/>
          <a:p>
            <a:fld id="{E7358119-5956-4188-A28B-9B5934A1404C}" type="slidenum">
              <a:rPr lang="ko-KR" altLang="en-US" smtClean="0"/>
              <a:t>10</a:t>
            </a:fld>
            <a:endParaRPr lang="ko-KR" altLang="en-US"/>
          </a:p>
        </p:txBody>
      </p:sp>
    </p:spTree>
    <p:extLst>
      <p:ext uri="{BB962C8B-B14F-4D97-AF65-F5344CB8AC3E}">
        <p14:creationId xmlns:p14="http://schemas.microsoft.com/office/powerpoint/2010/main" val="297931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does not indicate any semantic relationship between h and t</a:t>
            </a:r>
            <a:endParaRPr lang="ko-KR" altLang="en-US" dirty="0"/>
          </a:p>
        </p:txBody>
      </p:sp>
      <p:sp>
        <p:nvSpPr>
          <p:cNvPr id="4" name="슬라이드 번호 개체 틀 3"/>
          <p:cNvSpPr>
            <a:spLocks noGrp="1"/>
          </p:cNvSpPr>
          <p:nvPr>
            <p:ph type="sldNum" sz="quarter" idx="10"/>
          </p:nvPr>
        </p:nvSpPr>
        <p:spPr/>
        <p:txBody>
          <a:bodyPr/>
          <a:lstStyle/>
          <a:p>
            <a:fld id="{E7358119-5956-4188-A28B-9B5934A1404C}" type="slidenum">
              <a:rPr lang="ko-KR" altLang="en-US" smtClean="0"/>
              <a:t>11</a:t>
            </a:fld>
            <a:endParaRPr lang="ko-KR" altLang="en-US"/>
          </a:p>
        </p:txBody>
      </p:sp>
    </p:spTree>
    <p:extLst>
      <p:ext uri="{BB962C8B-B14F-4D97-AF65-F5344CB8AC3E}">
        <p14:creationId xmlns:p14="http://schemas.microsoft.com/office/powerpoint/2010/main" val="2606313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60588595-8D98-4B57-BCEE-1233692C40BC}"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A0673-8065-4181-B36F-85836D8BD7C0}" type="slidenum">
              <a:rPr lang="en-US" smtClean="0"/>
              <a:t>‹#›</a:t>
            </a:fld>
            <a:endParaRPr lang="en-US"/>
          </a:p>
        </p:txBody>
      </p:sp>
    </p:spTree>
    <p:extLst>
      <p:ext uri="{BB962C8B-B14F-4D97-AF65-F5344CB8AC3E}">
        <p14:creationId xmlns:p14="http://schemas.microsoft.com/office/powerpoint/2010/main" val="4189633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60588595-8D98-4B57-BCEE-1233692C40BC}"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A0673-8065-4181-B36F-85836D8BD7C0}" type="slidenum">
              <a:rPr lang="en-US" smtClean="0"/>
              <a:t>‹#›</a:t>
            </a:fld>
            <a:endParaRPr lang="en-US"/>
          </a:p>
        </p:txBody>
      </p:sp>
    </p:spTree>
    <p:extLst>
      <p:ext uri="{BB962C8B-B14F-4D97-AF65-F5344CB8AC3E}">
        <p14:creationId xmlns:p14="http://schemas.microsoft.com/office/powerpoint/2010/main" val="202842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60588595-8D98-4B57-BCEE-1233692C40BC}"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A0673-8065-4181-B36F-85836D8BD7C0}" type="slidenum">
              <a:rPr lang="en-US" smtClean="0"/>
              <a:t>‹#›</a:t>
            </a:fld>
            <a:endParaRPr lang="en-US"/>
          </a:p>
        </p:txBody>
      </p:sp>
    </p:spTree>
    <p:extLst>
      <p:ext uri="{BB962C8B-B14F-4D97-AF65-F5344CB8AC3E}">
        <p14:creationId xmlns:p14="http://schemas.microsoft.com/office/powerpoint/2010/main" val="285873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60588595-8D98-4B57-BCEE-1233692C40BC}"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A0673-8065-4181-B36F-85836D8BD7C0}" type="slidenum">
              <a:rPr lang="en-US" smtClean="0"/>
              <a:t>‹#›</a:t>
            </a:fld>
            <a:endParaRPr lang="en-US"/>
          </a:p>
        </p:txBody>
      </p:sp>
    </p:spTree>
    <p:extLst>
      <p:ext uri="{BB962C8B-B14F-4D97-AF65-F5344CB8AC3E}">
        <p14:creationId xmlns:p14="http://schemas.microsoft.com/office/powerpoint/2010/main" val="687108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60588595-8D98-4B57-BCEE-1233692C40BC}"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A0673-8065-4181-B36F-85836D8BD7C0}" type="slidenum">
              <a:rPr lang="en-US" smtClean="0"/>
              <a:t>‹#›</a:t>
            </a:fld>
            <a:endParaRPr lang="en-US"/>
          </a:p>
        </p:txBody>
      </p:sp>
    </p:spTree>
    <p:extLst>
      <p:ext uri="{BB962C8B-B14F-4D97-AF65-F5344CB8AC3E}">
        <p14:creationId xmlns:p14="http://schemas.microsoft.com/office/powerpoint/2010/main" val="45345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60588595-8D98-4B57-BCEE-1233692C40BC}"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A0673-8065-4181-B36F-85836D8BD7C0}" type="slidenum">
              <a:rPr lang="en-US" smtClean="0"/>
              <a:t>‹#›</a:t>
            </a:fld>
            <a:endParaRPr lang="en-US"/>
          </a:p>
        </p:txBody>
      </p:sp>
    </p:spTree>
    <p:extLst>
      <p:ext uri="{BB962C8B-B14F-4D97-AF65-F5344CB8AC3E}">
        <p14:creationId xmlns:p14="http://schemas.microsoft.com/office/powerpoint/2010/main" val="245295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 편집</a:t>
            </a:r>
          </a:p>
        </p:txBody>
      </p:sp>
      <p:sp>
        <p:nvSpPr>
          <p:cNvPr id="4" name="Content Placeholder 3"/>
          <p:cNvSpPr>
            <a:spLocks noGrp="1"/>
          </p:cNvSpPr>
          <p:nvPr>
            <p:ph sz="half" idx="2"/>
          </p:nvPr>
        </p:nvSpPr>
        <p:spPr>
          <a:xfrm>
            <a:off x="633845" y="2507551"/>
            <a:ext cx="3867150" cy="368052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 편집</a:t>
            </a:r>
          </a:p>
        </p:txBody>
      </p:sp>
      <p:sp>
        <p:nvSpPr>
          <p:cNvPr id="6" name="Content Placeholder 5"/>
          <p:cNvSpPr>
            <a:spLocks noGrp="1"/>
          </p:cNvSpPr>
          <p:nvPr>
            <p:ph sz="quarter" idx="4"/>
          </p:nvPr>
        </p:nvSpPr>
        <p:spPr>
          <a:xfrm>
            <a:off x="4629150" y="2507551"/>
            <a:ext cx="3886201" cy="368052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6"/>
          <p:cNvSpPr>
            <a:spLocks noGrp="1"/>
          </p:cNvSpPr>
          <p:nvPr>
            <p:ph type="dt" sz="half" idx="10"/>
          </p:nvPr>
        </p:nvSpPr>
        <p:spPr/>
        <p:txBody>
          <a:bodyPr/>
          <a:lstStyle/>
          <a:p>
            <a:fld id="{60588595-8D98-4B57-BCEE-1233692C40BC}" type="datetimeFigureOut">
              <a:rPr lang="en-US" smtClean="0"/>
              <a:t>7/19/2018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2A0673-8065-4181-B36F-85836D8BD7C0}" type="slidenum">
              <a:rPr lang="en-US" smtClean="0"/>
              <a:t>‹#›</a:t>
            </a:fld>
            <a:endParaRPr lang="en-US"/>
          </a:p>
        </p:txBody>
      </p:sp>
      <p:sp>
        <p:nvSpPr>
          <p:cNvPr id="10" name="Title 9"/>
          <p:cNvSpPr>
            <a:spLocks noGrp="1"/>
          </p:cNvSpPr>
          <p:nvPr>
            <p:ph type="title"/>
          </p:nvPr>
        </p:nvSpPr>
        <p:spPr/>
        <p:txBody>
          <a:bodyPr/>
          <a:lstStyle/>
          <a:p>
            <a:r>
              <a:rPr lang="ko-KR" altLang="en-US"/>
              <a:t>마스터 제목 스타일 편집</a:t>
            </a:r>
            <a:endParaRPr lang="en-US" dirty="0"/>
          </a:p>
        </p:txBody>
      </p:sp>
    </p:spTree>
    <p:extLst>
      <p:ext uri="{BB962C8B-B14F-4D97-AF65-F5344CB8AC3E}">
        <p14:creationId xmlns:p14="http://schemas.microsoft.com/office/powerpoint/2010/main" val="215074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제목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0588595-8D98-4B57-BCEE-1233692C40BC}" type="datetimeFigureOut">
              <a:rPr lang="en-US" smtClean="0"/>
              <a:t>7/19/2018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2A0673-8065-4181-B36F-85836D8BD7C0}" type="slidenum">
              <a:rPr lang="en-US" smtClean="0"/>
              <a:t>‹#›</a:t>
            </a:fld>
            <a:endParaRPr lang="en-US"/>
          </a:p>
        </p:txBody>
      </p:sp>
      <p:sp>
        <p:nvSpPr>
          <p:cNvPr id="6" name="Title 5"/>
          <p:cNvSpPr>
            <a:spLocks noGrp="1"/>
          </p:cNvSpPr>
          <p:nvPr>
            <p:ph type="title"/>
          </p:nvPr>
        </p:nvSpPr>
        <p:spPr/>
        <p:txBody>
          <a:bodyPr/>
          <a:lstStyle/>
          <a:p>
            <a:r>
              <a:rPr lang="ko-KR" altLang="en-US"/>
              <a:t>마스터 제목 스타일 편집</a:t>
            </a:r>
            <a:endParaRPr lang="en-US"/>
          </a:p>
        </p:txBody>
      </p:sp>
    </p:spTree>
    <p:extLst>
      <p:ext uri="{BB962C8B-B14F-4D97-AF65-F5344CB8AC3E}">
        <p14:creationId xmlns:p14="http://schemas.microsoft.com/office/powerpoint/2010/main" val="16325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88595-8D98-4B57-BCEE-1233692C40BC}" type="datetimeFigureOut">
              <a:rPr lang="en-US" smtClean="0"/>
              <a:t>7/19/2018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2A0673-8065-4181-B36F-85836D8BD7C0}" type="slidenum">
              <a:rPr lang="en-US" smtClean="0"/>
              <a:t>‹#›</a:t>
            </a:fld>
            <a:endParaRPr lang="en-US"/>
          </a:p>
        </p:txBody>
      </p:sp>
    </p:spTree>
    <p:extLst>
      <p:ext uri="{BB962C8B-B14F-4D97-AF65-F5344CB8AC3E}">
        <p14:creationId xmlns:p14="http://schemas.microsoft.com/office/powerpoint/2010/main" val="2235547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ko-KR" altLang="en-US"/>
              <a:t>마스터 제목 스타일 편집</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60588595-8D98-4B57-BCEE-1233692C40BC}"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A0673-8065-4181-B36F-85836D8BD7C0}" type="slidenum">
              <a:rPr lang="en-US" smtClean="0"/>
              <a:t>‹#›</a:t>
            </a:fld>
            <a:endParaRPr lang="en-US"/>
          </a:p>
        </p:txBody>
      </p:sp>
    </p:spTree>
    <p:extLst>
      <p:ext uri="{BB962C8B-B14F-4D97-AF65-F5344CB8AC3E}">
        <p14:creationId xmlns:p14="http://schemas.microsoft.com/office/powerpoint/2010/main" val="259142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ko-KR" altLang="en-US"/>
              <a:t>마스터 제목 스타일 편집</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60588595-8D98-4B57-BCEE-1233692C40BC}"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A0673-8065-4181-B36F-85836D8BD7C0}" type="slidenum">
              <a:rPr lang="en-US" smtClean="0"/>
              <a:t>‹#›</a:t>
            </a:fld>
            <a:endParaRPr lang="en-US"/>
          </a:p>
        </p:txBody>
      </p:sp>
    </p:spTree>
    <p:extLst>
      <p:ext uri="{BB962C8B-B14F-4D97-AF65-F5344CB8AC3E}">
        <p14:creationId xmlns:p14="http://schemas.microsoft.com/office/powerpoint/2010/main" val="369051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60588595-8D98-4B57-BCEE-1233692C40BC}" type="datetimeFigureOut">
              <a:rPr lang="en-US" smtClean="0"/>
              <a:t>7/19/2018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F52A0673-8065-4181-B36F-85836D8BD7C0}" type="slidenum">
              <a:rPr lang="en-US" smtClean="0"/>
              <a:t>‹#›</a:t>
            </a:fld>
            <a:endParaRPr lang="en-US"/>
          </a:p>
        </p:txBody>
      </p:sp>
    </p:spTree>
    <p:extLst>
      <p:ext uri="{BB962C8B-B14F-4D97-AF65-F5344CB8AC3E}">
        <p14:creationId xmlns:p14="http://schemas.microsoft.com/office/powerpoint/2010/main" val="49025174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b="1" dirty="0"/>
              <a:t>Modeling</a:t>
            </a:r>
            <a:r>
              <a:rPr lang="ko-KR" altLang="en-US" b="1" dirty="0"/>
              <a:t> </a:t>
            </a:r>
            <a:r>
              <a:rPr lang="en-US" altLang="ko-KR" b="1" dirty="0"/>
              <a:t>Relation</a:t>
            </a:r>
            <a:r>
              <a:rPr lang="ko-KR" altLang="en-US" b="1" dirty="0"/>
              <a:t> </a:t>
            </a:r>
            <a:r>
              <a:rPr lang="en-US" altLang="ko-KR" b="1" dirty="0"/>
              <a:t>Paths for Representation Learning of Knowledge Bases</a:t>
            </a:r>
            <a:endParaRPr lang="en-US" b="1" dirty="0"/>
          </a:p>
        </p:txBody>
      </p:sp>
      <p:sp>
        <p:nvSpPr>
          <p:cNvPr id="3" name="부제목 2"/>
          <p:cNvSpPr>
            <a:spLocks noGrp="1"/>
          </p:cNvSpPr>
          <p:nvPr>
            <p:ph type="subTitle" idx="1"/>
          </p:nvPr>
        </p:nvSpPr>
        <p:spPr/>
        <p:txBody>
          <a:bodyPr>
            <a:normAutofit/>
          </a:bodyPr>
          <a:lstStyle/>
          <a:p>
            <a:r>
              <a:rPr lang="en-US" altLang="ko-KR" sz="1600" dirty="0" err="1"/>
              <a:t>Yankai</a:t>
            </a:r>
            <a:r>
              <a:rPr lang="en-US" altLang="ko-KR" sz="1600" dirty="0"/>
              <a:t> Lin, </a:t>
            </a:r>
            <a:r>
              <a:rPr lang="en-US" altLang="ko-KR" sz="1600" dirty="0" err="1"/>
              <a:t>Zhiyuan</a:t>
            </a:r>
            <a:r>
              <a:rPr lang="en-US" altLang="ko-KR" sz="1600" dirty="0"/>
              <a:t> Liu , </a:t>
            </a:r>
            <a:r>
              <a:rPr lang="en-US" altLang="ko-KR" sz="1600" dirty="0" err="1"/>
              <a:t>Huanbo</a:t>
            </a:r>
            <a:r>
              <a:rPr lang="en-US" altLang="ko-KR" sz="1600" dirty="0"/>
              <a:t> Luan , </a:t>
            </a:r>
            <a:r>
              <a:rPr lang="en-US" altLang="ko-KR" sz="1600" dirty="0" err="1"/>
              <a:t>Maosong</a:t>
            </a:r>
            <a:r>
              <a:rPr lang="en-US" altLang="ko-KR" sz="1600" dirty="0"/>
              <a:t> Sun , </a:t>
            </a:r>
            <a:r>
              <a:rPr lang="en-US" altLang="ko-KR" sz="1600" dirty="0" err="1"/>
              <a:t>Siwei</a:t>
            </a:r>
            <a:r>
              <a:rPr lang="en-US" altLang="ko-KR" sz="1600" dirty="0"/>
              <a:t> Rao , Song Liu</a:t>
            </a:r>
          </a:p>
          <a:p>
            <a:r>
              <a:rPr lang="en-US" sz="1200" dirty="0">
                <a:latin typeface="Arial" panose="020B0604020202020204" pitchFamily="34" charset="0"/>
                <a:cs typeface="Arial" panose="020B0604020202020204" pitchFamily="34" charset="0"/>
              </a:rPr>
              <a:t>EMNLP 2015</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Doyeon Lim</a:t>
            </a:r>
          </a:p>
          <a:p>
            <a:r>
              <a:rPr lang="en-US" sz="1200" dirty="0">
                <a:latin typeface="Arial" panose="020B0604020202020204" pitchFamily="34" charset="0"/>
                <a:cs typeface="Arial" panose="020B0604020202020204" pitchFamily="34" charset="0"/>
              </a:rPr>
              <a:t>2018.07.19</a:t>
            </a:r>
          </a:p>
          <a:p>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7725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B5A53F-8DD8-4518-A7DD-7A1AC8869E48}"/>
              </a:ext>
            </a:extLst>
          </p:cNvPr>
          <p:cNvSpPr>
            <a:spLocks noGrp="1"/>
          </p:cNvSpPr>
          <p:nvPr>
            <p:ph type="title"/>
          </p:nvPr>
        </p:nvSpPr>
        <p:spPr>
          <a:xfrm>
            <a:off x="633845" y="376517"/>
            <a:ext cx="7886700" cy="1325562"/>
          </a:xfrm>
        </p:spPr>
        <p:txBody>
          <a:bodyPr>
            <a:normAutofit/>
          </a:bodyPr>
          <a:lstStyle/>
          <a:p>
            <a:r>
              <a:rPr lang="en-US" altLang="ko-KR" sz="3600" dirty="0" err="1"/>
              <a:t>PtransE</a:t>
            </a:r>
            <a:r>
              <a:rPr lang="en-US" altLang="ko-KR" sz="3600" dirty="0"/>
              <a:t> (path-based </a:t>
            </a:r>
            <a:r>
              <a:rPr lang="en-US" altLang="ko-KR" sz="3600" dirty="0" err="1"/>
              <a:t>TransE</a:t>
            </a:r>
            <a:r>
              <a:rPr lang="en-US" altLang="ko-KR" sz="3600" dirty="0"/>
              <a:t>) Approach</a:t>
            </a:r>
            <a:br>
              <a:rPr lang="en-US" altLang="ko-KR" sz="3600" dirty="0"/>
            </a:br>
            <a:r>
              <a:rPr lang="en-US" altLang="ko-KR" sz="3200" b="1" dirty="0"/>
              <a:t>Relation Path Representation</a:t>
            </a:r>
            <a:endParaRPr lang="ko-KR" altLang="en-US" sz="3200" b="1" dirty="0"/>
          </a:p>
        </p:txBody>
      </p:sp>
      <p:sp>
        <p:nvSpPr>
          <p:cNvPr id="5" name="내용 개체 틀 4">
            <a:extLst>
              <a:ext uri="{FF2B5EF4-FFF2-40B4-BE49-F238E27FC236}">
                <a16:creationId xmlns:a16="http://schemas.microsoft.com/office/drawing/2014/main" id="{3A36F7EE-9546-46F5-8231-D140B8403599}"/>
              </a:ext>
            </a:extLst>
          </p:cNvPr>
          <p:cNvSpPr>
            <a:spLocks noGrp="1"/>
          </p:cNvSpPr>
          <p:nvPr>
            <p:ph idx="1"/>
          </p:nvPr>
        </p:nvSpPr>
        <p:spPr>
          <a:xfrm>
            <a:off x="666606" y="1861073"/>
            <a:ext cx="7886700" cy="4351338"/>
          </a:xfrm>
        </p:spPr>
        <p:txBody>
          <a:bodyPr/>
          <a:lstStyle/>
          <a:p>
            <a:r>
              <a:rPr lang="en-US" altLang="ko-KR" dirty="0"/>
              <a:t>Addition (ADD)</a:t>
            </a:r>
          </a:p>
          <a:p>
            <a:pPr marL="342900" lvl="1" indent="0">
              <a:buNone/>
            </a:pPr>
            <a:endParaRPr lang="en-US" altLang="ko-KR" dirty="0"/>
          </a:p>
          <a:p>
            <a:r>
              <a:rPr lang="en-US" altLang="ko-KR" dirty="0"/>
              <a:t>Multiplication (MUL)</a:t>
            </a:r>
          </a:p>
          <a:p>
            <a:endParaRPr lang="en-US" altLang="ko-KR" dirty="0"/>
          </a:p>
          <a:p>
            <a:r>
              <a:rPr lang="en-US" altLang="ko-KR" dirty="0"/>
              <a:t>Recurrent Neural Network (RNN)</a:t>
            </a:r>
            <a:endParaRPr lang="ko-KR" altLang="en-US" dirty="0"/>
          </a:p>
        </p:txBody>
      </p:sp>
      <p:pic>
        <p:nvPicPr>
          <p:cNvPr id="3" name="그림 2">
            <a:extLst>
              <a:ext uri="{FF2B5EF4-FFF2-40B4-BE49-F238E27FC236}">
                <a16:creationId xmlns:a16="http://schemas.microsoft.com/office/drawing/2014/main" id="{6DFCB21A-372C-4B30-92CA-004D83527C32}"/>
              </a:ext>
            </a:extLst>
          </p:cNvPr>
          <p:cNvPicPr>
            <a:picLocks noChangeAspect="1"/>
          </p:cNvPicPr>
          <p:nvPr/>
        </p:nvPicPr>
        <p:blipFill>
          <a:blip r:embed="rId3"/>
          <a:stretch>
            <a:fillRect/>
          </a:stretch>
        </p:blipFill>
        <p:spPr>
          <a:xfrm>
            <a:off x="1837260" y="2259385"/>
            <a:ext cx="1876425" cy="295275"/>
          </a:xfrm>
          <a:prstGeom prst="rect">
            <a:avLst/>
          </a:prstGeom>
        </p:spPr>
      </p:pic>
      <p:pic>
        <p:nvPicPr>
          <p:cNvPr id="4" name="그림 3">
            <a:extLst>
              <a:ext uri="{FF2B5EF4-FFF2-40B4-BE49-F238E27FC236}">
                <a16:creationId xmlns:a16="http://schemas.microsoft.com/office/drawing/2014/main" id="{94DFB4F2-57AB-4FCB-AD1F-0CA054FB12F5}"/>
              </a:ext>
            </a:extLst>
          </p:cNvPr>
          <p:cNvPicPr>
            <a:picLocks noChangeAspect="1"/>
          </p:cNvPicPr>
          <p:nvPr/>
        </p:nvPicPr>
        <p:blipFill>
          <a:blip r:embed="rId4"/>
          <a:stretch>
            <a:fillRect/>
          </a:stretch>
        </p:blipFill>
        <p:spPr>
          <a:xfrm>
            <a:off x="1994422" y="2952972"/>
            <a:ext cx="1562100" cy="323850"/>
          </a:xfrm>
          <a:prstGeom prst="rect">
            <a:avLst/>
          </a:prstGeom>
        </p:spPr>
      </p:pic>
      <p:pic>
        <p:nvPicPr>
          <p:cNvPr id="7" name="그림 6">
            <a:extLst>
              <a:ext uri="{FF2B5EF4-FFF2-40B4-BE49-F238E27FC236}">
                <a16:creationId xmlns:a16="http://schemas.microsoft.com/office/drawing/2014/main" id="{0C7C8FE2-81A9-4EFF-A1C6-A0670D328BE2}"/>
              </a:ext>
            </a:extLst>
          </p:cNvPr>
          <p:cNvPicPr>
            <a:picLocks noChangeAspect="1"/>
          </p:cNvPicPr>
          <p:nvPr/>
        </p:nvPicPr>
        <p:blipFill>
          <a:blip r:embed="rId5"/>
          <a:stretch>
            <a:fillRect/>
          </a:stretch>
        </p:blipFill>
        <p:spPr>
          <a:xfrm>
            <a:off x="2907366" y="4050022"/>
            <a:ext cx="2038350" cy="419100"/>
          </a:xfrm>
          <a:prstGeom prst="rect">
            <a:avLst/>
          </a:prstGeom>
        </p:spPr>
      </p:pic>
      <p:sp>
        <p:nvSpPr>
          <p:cNvPr id="8" name="설명선: 굽은 선 7">
            <a:extLst>
              <a:ext uri="{FF2B5EF4-FFF2-40B4-BE49-F238E27FC236}">
                <a16:creationId xmlns:a16="http://schemas.microsoft.com/office/drawing/2014/main" id="{3420A693-94FD-473B-93F3-B9E0FAE4B809}"/>
              </a:ext>
            </a:extLst>
          </p:cNvPr>
          <p:cNvSpPr/>
          <p:nvPr/>
        </p:nvSpPr>
        <p:spPr>
          <a:xfrm>
            <a:off x="4163209" y="4469141"/>
            <a:ext cx="2667897" cy="419100"/>
          </a:xfrm>
          <a:prstGeom prst="borderCallout2">
            <a:avLst>
              <a:gd name="adj1" fmla="val 48347"/>
              <a:gd name="adj2" fmla="val -3890"/>
              <a:gd name="adj3" fmla="val 46972"/>
              <a:gd name="adj4" fmla="val -16216"/>
              <a:gd name="adj5" fmla="val -14985"/>
              <a:gd name="adj6" fmla="val -2265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f: non-linearity function</a:t>
            </a:r>
            <a:endParaRPr lang="ko-KR" altLang="en-US" dirty="0">
              <a:solidFill>
                <a:srgbClr val="FF0000"/>
              </a:solidFill>
            </a:endParaRPr>
          </a:p>
        </p:txBody>
      </p:sp>
      <p:sp>
        <p:nvSpPr>
          <p:cNvPr id="10" name="설명선: 굽은 선 9">
            <a:extLst>
              <a:ext uri="{FF2B5EF4-FFF2-40B4-BE49-F238E27FC236}">
                <a16:creationId xmlns:a16="http://schemas.microsoft.com/office/drawing/2014/main" id="{F521E79A-FA2B-4E79-BA6D-7BCC7B52BF5E}"/>
              </a:ext>
            </a:extLst>
          </p:cNvPr>
          <p:cNvSpPr/>
          <p:nvPr/>
        </p:nvSpPr>
        <p:spPr>
          <a:xfrm>
            <a:off x="5035224" y="3675596"/>
            <a:ext cx="2418679" cy="583976"/>
          </a:xfrm>
          <a:prstGeom prst="borderCallout2">
            <a:avLst>
              <a:gd name="adj1" fmla="val 48347"/>
              <a:gd name="adj2" fmla="val -3890"/>
              <a:gd name="adj3" fmla="val 46972"/>
              <a:gd name="adj4" fmla="val -16216"/>
              <a:gd name="adj5" fmla="val 82555"/>
              <a:gd name="adj6" fmla="val -2386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rgbClr val="FF0000"/>
                </a:solidFill>
              </a:rPr>
              <a:t>[a; b] :concatenation of two vectors</a:t>
            </a:r>
            <a:endParaRPr lang="ko-KR" altLang="en-US" dirty="0">
              <a:solidFill>
                <a:srgbClr val="FF0000"/>
              </a:solidFill>
            </a:endParaRPr>
          </a:p>
        </p:txBody>
      </p:sp>
      <p:pic>
        <p:nvPicPr>
          <p:cNvPr id="11" name="그림 10">
            <a:extLst>
              <a:ext uri="{FF2B5EF4-FFF2-40B4-BE49-F238E27FC236}">
                <a16:creationId xmlns:a16="http://schemas.microsoft.com/office/drawing/2014/main" id="{C2D6A0C1-C7B3-4BFE-8389-975497E2659A}"/>
              </a:ext>
            </a:extLst>
          </p:cNvPr>
          <p:cNvPicPr>
            <a:picLocks noChangeAspect="1"/>
          </p:cNvPicPr>
          <p:nvPr/>
        </p:nvPicPr>
        <p:blipFill>
          <a:blip r:embed="rId6"/>
          <a:stretch>
            <a:fillRect/>
          </a:stretch>
        </p:blipFill>
        <p:spPr>
          <a:xfrm>
            <a:off x="3781281" y="5064541"/>
            <a:ext cx="828675" cy="276225"/>
          </a:xfrm>
          <a:prstGeom prst="rect">
            <a:avLst/>
          </a:prstGeom>
        </p:spPr>
      </p:pic>
      <p:pic>
        <p:nvPicPr>
          <p:cNvPr id="12" name="그림 11">
            <a:extLst>
              <a:ext uri="{FF2B5EF4-FFF2-40B4-BE49-F238E27FC236}">
                <a16:creationId xmlns:a16="http://schemas.microsoft.com/office/drawing/2014/main" id="{1413B17F-88B7-48DA-B3D6-CFB015876694}"/>
              </a:ext>
            </a:extLst>
          </p:cNvPr>
          <p:cNvPicPr>
            <a:picLocks noChangeAspect="1"/>
          </p:cNvPicPr>
          <p:nvPr/>
        </p:nvPicPr>
        <p:blipFill>
          <a:blip r:embed="rId7"/>
          <a:stretch>
            <a:fillRect/>
          </a:stretch>
        </p:blipFill>
        <p:spPr>
          <a:xfrm>
            <a:off x="3734584" y="5355072"/>
            <a:ext cx="857250" cy="257175"/>
          </a:xfrm>
          <a:prstGeom prst="rect">
            <a:avLst/>
          </a:prstGeom>
        </p:spPr>
      </p:pic>
    </p:spTree>
    <p:extLst>
      <p:ext uri="{BB962C8B-B14F-4D97-AF65-F5344CB8AC3E}">
        <p14:creationId xmlns:p14="http://schemas.microsoft.com/office/powerpoint/2010/main" val="3667620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B5A53F-8DD8-4518-A7DD-7A1AC8869E48}"/>
              </a:ext>
            </a:extLst>
          </p:cNvPr>
          <p:cNvSpPr>
            <a:spLocks noGrp="1"/>
          </p:cNvSpPr>
          <p:nvPr>
            <p:ph type="title"/>
          </p:nvPr>
        </p:nvSpPr>
        <p:spPr>
          <a:xfrm>
            <a:off x="633845" y="376517"/>
            <a:ext cx="7886700" cy="1325562"/>
          </a:xfrm>
        </p:spPr>
        <p:txBody>
          <a:bodyPr>
            <a:normAutofit/>
          </a:bodyPr>
          <a:lstStyle/>
          <a:p>
            <a:r>
              <a:rPr lang="en-US" altLang="ko-KR" sz="3600" dirty="0" err="1"/>
              <a:t>PtransE</a:t>
            </a:r>
            <a:r>
              <a:rPr lang="en-US" altLang="ko-KR" sz="3600" dirty="0"/>
              <a:t> (path-based </a:t>
            </a:r>
            <a:r>
              <a:rPr lang="en-US" altLang="ko-KR" sz="3600" dirty="0" err="1"/>
              <a:t>TransE</a:t>
            </a:r>
            <a:r>
              <a:rPr lang="en-US" altLang="ko-KR" sz="3600" dirty="0"/>
              <a:t>) Approach</a:t>
            </a:r>
            <a:br>
              <a:rPr lang="en-US" altLang="ko-KR" sz="3600" dirty="0"/>
            </a:br>
            <a:r>
              <a:rPr lang="en-US" altLang="ko-KR" sz="3200" b="1" dirty="0"/>
              <a:t>Relation Path Representation</a:t>
            </a:r>
            <a:endParaRPr lang="ko-KR" altLang="en-US" sz="3200" b="1" dirty="0"/>
          </a:p>
        </p:txBody>
      </p:sp>
      <p:sp>
        <p:nvSpPr>
          <p:cNvPr id="5" name="내용 개체 틀 4">
            <a:extLst>
              <a:ext uri="{FF2B5EF4-FFF2-40B4-BE49-F238E27FC236}">
                <a16:creationId xmlns:a16="http://schemas.microsoft.com/office/drawing/2014/main" id="{3A36F7EE-9546-46F5-8231-D140B8403599}"/>
              </a:ext>
            </a:extLst>
          </p:cNvPr>
          <p:cNvSpPr>
            <a:spLocks noGrp="1"/>
          </p:cNvSpPr>
          <p:nvPr>
            <p:ph idx="1"/>
          </p:nvPr>
        </p:nvSpPr>
        <p:spPr>
          <a:xfrm>
            <a:off x="817213" y="1871831"/>
            <a:ext cx="7886700" cy="4351338"/>
          </a:xfrm>
        </p:spPr>
        <p:txBody>
          <a:bodyPr/>
          <a:lstStyle/>
          <a:p>
            <a:r>
              <a:rPr lang="en-US" altLang="ko-KR" dirty="0"/>
              <a:t>Energy function</a:t>
            </a:r>
          </a:p>
          <a:p>
            <a:pPr marL="0" indent="0">
              <a:buNone/>
            </a:pPr>
            <a:endParaRPr lang="en-US" altLang="ko-KR" dirty="0"/>
          </a:p>
          <a:p>
            <a:pPr marL="0" indent="0">
              <a:buNone/>
            </a:pPr>
            <a:r>
              <a:rPr lang="en-US" altLang="ko-KR" dirty="0"/>
              <a:t>		   since </a:t>
            </a:r>
          </a:p>
          <a:p>
            <a:pPr marL="0" indent="0">
              <a:buNone/>
            </a:pPr>
            <a:endParaRPr lang="en-US" altLang="ko-KR" dirty="0"/>
          </a:p>
          <a:p>
            <a:pPr marL="0" indent="0">
              <a:buNone/>
            </a:pPr>
            <a:r>
              <a:rPr lang="en-US" altLang="ko-KR" dirty="0">
                <a:sym typeface="Wingdings" panose="05000000000000000000" pitchFamily="2" charset="2"/>
              </a:rPr>
              <a:t></a:t>
            </a:r>
            <a:endParaRPr lang="en-US" altLang="ko-KR" dirty="0"/>
          </a:p>
        </p:txBody>
      </p:sp>
      <p:pic>
        <p:nvPicPr>
          <p:cNvPr id="6" name="그림 5">
            <a:extLst>
              <a:ext uri="{FF2B5EF4-FFF2-40B4-BE49-F238E27FC236}">
                <a16:creationId xmlns:a16="http://schemas.microsoft.com/office/drawing/2014/main" id="{16A6EC6F-0CC5-4933-8AC0-06B958B9A6B4}"/>
              </a:ext>
            </a:extLst>
          </p:cNvPr>
          <p:cNvPicPr>
            <a:picLocks noChangeAspect="1"/>
          </p:cNvPicPr>
          <p:nvPr/>
        </p:nvPicPr>
        <p:blipFill>
          <a:blip r:embed="rId3"/>
          <a:stretch>
            <a:fillRect/>
          </a:stretch>
        </p:blipFill>
        <p:spPr>
          <a:xfrm>
            <a:off x="1414798" y="2241568"/>
            <a:ext cx="2828925" cy="352425"/>
          </a:xfrm>
          <a:prstGeom prst="rect">
            <a:avLst/>
          </a:prstGeom>
        </p:spPr>
      </p:pic>
      <p:pic>
        <p:nvPicPr>
          <p:cNvPr id="9" name="그림 8">
            <a:extLst>
              <a:ext uri="{FF2B5EF4-FFF2-40B4-BE49-F238E27FC236}">
                <a16:creationId xmlns:a16="http://schemas.microsoft.com/office/drawing/2014/main" id="{CA8D9F3C-C23E-4546-BC0D-CECCBC7DA6CD}"/>
              </a:ext>
            </a:extLst>
          </p:cNvPr>
          <p:cNvPicPr>
            <a:picLocks noChangeAspect="1"/>
          </p:cNvPicPr>
          <p:nvPr/>
        </p:nvPicPr>
        <p:blipFill>
          <a:blip r:embed="rId4"/>
          <a:stretch>
            <a:fillRect/>
          </a:stretch>
        </p:blipFill>
        <p:spPr>
          <a:xfrm>
            <a:off x="1414798" y="2684628"/>
            <a:ext cx="962025" cy="285750"/>
          </a:xfrm>
          <a:prstGeom prst="rect">
            <a:avLst/>
          </a:prstGeom>
        </p:spPr>
      </p:pic>
      <p:pic>
        <p:nvPicPr>
          <p:cNvPr id="13" name="그림 12">
            <a:extLst>
              <a:ext uri="{FF2B5EF4-FFF2-40B4-BE49-F238E27FC236}">
                <a16:creationId xmlns:a16="http://schemas.microsoft.com/office/drawing/2014/main" id="{8D693478-82BB-43E1-8855-09E731BFB0B2}"/>
              </a:ext>
            </a:extLst>
          </p:cNvPr>
          <p:cNvPicPr>
            <a:picLocks noChangeAspect="1"/>
          </p:cNvPicPr>
          <p:nvPr/>
        </p:nvPicPr>
        <p:blipFill>
          <a:blip r:embed="rId5"/>
          <a:stretch>
            <a:fillRect/>
          </a:stretch>
        </p:blipFill>
        <p:spPr>
          <a:xfrm>
            <a:off x="3101968" y="2693627"/>
            <a:ext cx="2438400" cy="314325"/>
          </a:xfrm>
          <a:prstGeom prst="rect">
            <a:avLst/>
          </a:prstGeom>
        </p:spPr>
      </p:pic>
      <p:pic>
        <p:nvPicPr>
          <p:cNvPr id="14" name="그림 13">
            <a:extLst>
              <a:ext uri="{FF2B5EF4-FFF2-40B4-BE49-F238E27FC236}">
                <a16:creationId xmlns:a16="http://schemas.microsoft.com/office/drawing/2014/main" id="{77F45026-DFE7-4521-BC89-4DE722487A4D}"/>
              </a:ext>
            </a:extLst>
          </p:cNvPr>
          <p:cNvPicPr>
            <a:picLocks noChangeAspect="1"/>
          </p:cNvPicPr>
          <p:nvPr/>
        </p:nvPicPr>
        <p:blipFill>
          <a:blip r:embed="rId6"/>
          <a:stretch>
            <a:fillRect/>
          </a:stretch>
        </p:blipFill>
        <p:spPr>
          <a:xfrm>
            <a:off x="1414798" y="3401649"/>
            <a:ext cx="4733925" cy="390525"/>
          </a:xfrm>
          <a:prstGeom prst="rect">
            <a:avLst/>
          </a:prstGeom>
        </p:spPr>
      </p:pic>
    </p:spTree>
    <p:extLst>
      <p:ext uri="{BB962C8B-B14F-4D97-AF65-F5344CB8AC3E}">
        <p14:creationId xmlns:p14="http://schemas.microsoft.com/office/powerpoint/2010/main" val="3413740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B5A53F-8DD8-4518-A7DD-7A1AC8869E48}"/>
              </a:ext>
            </a:extLst>
          </p:cNvPr>
          <p:cNvSpPr>
            <a:spLocks noGrp="1"/>
          </p:cNvSpPr>
          <p:nvPr>
            <p:ph type="title"/>
          </p:nvPr>
        </p:nvSpPr>
        <p:spPr>
          <a:xfrm>
            <a:off x="633845" y="376517"/>
            <a:ext cx="7886700" cy="1325562"/>
          </a:xfrm>
        </p:spPr>
        <p:txBody>
          <a:bodyPr>
            <a:normAutofit/>
          </a:bodyPr>
          <a:lstStyle/>
          <a:p>
            <a:r>
              <a:rPr lang="en-US" altLang="ko-KR" sz="3600" dirty="0" err="1"/>
              <a:t>PtransE</a:t>
            </a:r>
            <a:r>
              <a:rPr lang="en-US" altLang="ko-KR" sz="3600" dirty="0"/>
              <a:t> (path-based </a:t>
            </a:r>
            <a:r>
              <a:rPr lang="en-US" altLang="ko-KR" sz="3600" dirty="0" err="1"/>
              <a:t>TransE</a:t>
            </a:r>
            <a:r>
              <a:rPr lang="en-US" altLang="ko-KR" sz="3600" dirty="0"/>
              <a:t>) Approach</a:t>
            </a:r>
            <a:br>
              <a:rPr lang="en-US" altLang="ko-KR" sz="3600" dirty="0"/>
            </a:br>
            <a:r>
              <a:rPr lang="en-US" altLang="ko-KR" sz="3200" b="1" dirty="0"/>
              <a:t>Objective Formulation</a:t>
            </a:r>
            <a:endParaRPr lang="ko-KR" altLang="en-US" sz="3200" b="1" dirty="0"/>
          </a:p>
        </p:txBody>
      </p:sp>
      <p:pic>
        <p:nvPicPr>
          <p:cNvPr id="7" name="내용 개체 틀 6">
            <a:extLst>
              <a:ext uri="{FF2B5EF4-FFF2-40B4-BE49-F238E27FC236}">
                <a16:creationId xmlns:a16="http://schemas.microsoft.com/office/drawing/2014/main" id="{948FADE3-D260-48FE-9047-D5F53155CC66}"/>
              </a:ext>
            </a:extLst>
          </p:cNvPr>
          <p:cNvPicPr>
            <a:picLocks noGrp="1" noChangeAspect="1"/>
          </p:cNvPicPr>
          <p:nvPr>
            <p:ph idx="1"/>
          </p:nvPr>
        </p:nvPicPr>
        <p:blipFill>
          <a:blip r:embed="rId3"/>
          <a:stretch>
            <a:fillRect/>
          </a:stretch>
        </p:blipFill>
        <p:spPr>
          <a:xfrm>
            <a:off x="1111455" y="2286761"/>
            <a:ext cx="4800600" cy="581025"/>
          </a:xfrm>
          <a:prstGeom prst="rect">
            <a:avLst/>
          </a:prstGeom>
        </p:spPr>
      </p:pic>
      <p:sp>
        <p:nvSpPr>
          <p:cNvPr id="8" name="TextBox 7">
            <a:extLst>
              <a:ext uri="{FF2B5EF4-FFF2-40B4-BE49-F238E27FC236}">
                <a16:creationId xmlns:a16="http://schemas.microsoft.com/office/drawing/2014/main" id="{A82CA211-FFA7-4DC2-A5B5-7A2E6EA9EBFD}"/>
              </a:ext>
            </a:extLst>
          </p:cNvPr>
          <p:cNvSpPr txBox="1"/>
          <p:nvPr/>
        </p:nvSpPr>
        <p:spPr>
          <a:xfrm>
            <a:off x="806824" y="1917429"/>
            <a:ext cx="1198598" cy="400110"/>
          </a:xfrm>
          <a:prstGeom prst="rect">
            <a:avLst/>
          </a:prstGeom>
          <a:noFill/>
        </p:spPr>
        <p:txBody>
          <a:bodyPr wrap="none" rtlCol="0">
            <a:spAutoFit/>
          </a:bodyPr>
          <a:lstStyle/>
          <a:p>
            <a:r>
              <a:rPr lang="en-US" altLang="ko-KR" sz="2000" b="1" dirty="0"/>
              <a:t>Objective</a:t>
            </a:r>
            <a:endParaRPr lang="ko-KR" altLang="en-US" sz="2000" b="1" dirty="0"/>
          </a:p>
        </p:txBody>
      </p:sp>
      <p:pic>
        <p:nvPicPr>
          <p:cNvPr id="10" name="그림 9">
            <a:extLst>
              <a:ext uri="{FF2B5EF4-FFF2-40B4-BE49-F238E27FC236}">
                <a16:creationId xmlns:a16="http://schemas.microsoft.com/office/drawing/2014/main" id="{7D339656-EB2F-4DFA-8170-FFF0600573A3}"/>
              </a:ext>
            </a:extLst>
          </p:cNvPr>
          <p:cNvPicPr>
            <a:picLocks noChangeAspect="1"/>
          </p:cNvPicPr>
          <p:nvPr/>
        </p:nvPicPr>
        <p:blipFill>
          <a:blip r:embed="rId4"/>
          <a:stretch>
            <a:fillRect/>
          </a:stretch>
        </p:blipFill>
        <p:spPr>
          <a:xfrm>
            <a:off x="1861858" y="3237118"/>
            <a:ext cx="4667250" cy="666750"/>
          </a:xfrm>
          <a:prstGeom prst="rect">
            <a:avLst/>
          </a:prstGeom>
        </p:spPr>
      </p:pic>
      <p:pic>
        <p:nvPicPr>
          <p:cNvPr id="11" name="그림 10">
            <a:extLst>
              <a:ext uri="{FF2B5EF4-FFF2-40B4-BE49-F238E27FC236}">
                <a16:creationId xmlns:a16="http://schemas.microsoft.com/office/drawing/2014/main" id="{49503FB4-847A-4886-93F8-A92B52DDF64F}"/>
              </a:ext>
            </a:extLst>
          </p:cNvPr>
          <p:cNvPicPr>
            <a:picLocks noChangeAspect="1"/>
          </p:cNvPicPr>
          <p:nvPr/>
        </p:nvPicPr>
        <p:blipFill>
          <a:blip r:embed="rId5"/>
          <a:stretch>
            <a:fillRect/>
          </a:stretch>
        </p:blipFill>
        <p:spPr>
          <a:xfrm>
            <a:off x="2166658" y="4083737"/>
            <a:ext cx="4057650" cy="638175"/>
          </a:xfrm>
          <a:prstGeom prst="rect">
            <a:avLst/>
          </a:prstGeom>
        </p:spPr>
      </p:pic>
      <p:pic>
        <p:nvPicPr>
          <p:cNvPr id="12" name="그림 11">
            <a:extLst>
              <a:ext uri="{FF2B5EF4-FFF2-40B4-BE49-F238E27FC236}">
                <a16:creationId xmlns:a16="http://schemas.microsoft.com/office/drawing/2014/main" id="{FA19D4BF-102E-4BA6-B2C8-94C44DEF23B5}"/>
              </a:ext>
            </a:extLst>
          </p:cNvPr>
          <p:cNvPicPr>
            <a:picLocks noChangeAspect="1"/>
          </p:cNvPicPr>
          <p:nvPr/>
        </p:nvPicPr>
        <p:blipFill>
          <a:blip r:embed="rId6"/>
          <a:stretch>
            <a:fillRect/>
          </a:stretch>
        </p:blipFill>
        <p:spPr>
          <a:xfrm>
            <a:off x="1406123" y="4901781"/>
            <a:ext cx="2419350" cy="371475"/>
          </a:xfrm>
          <a:prstGeom prst="rect">
            <a:avLst/>
          </a:prstGeom>
        </p:spPr>
      </p:pic>
      <p:sp>
        <p:nvSpPr>
          <p:cNvPr id="15" name="설명선: 굽은 선 14">
            <a:extLst>
              <a:ext uri="{FF2B5EF4-FFF2-40B4-BE49-F238E27FC236}">
                <a16:creationId xmlns:a16="http://schemas.microsoft.com/office/drawing/2014/main" id="{A5D08326-8868-4DCB-9345-740B51CE6A82}"/>
              </a:ext>
            </a:extLst>
          </p:cNvPr>
          <p:cNvSpPr/>
          <p:nvPr/>
        </p:nvSpPr>
        <p:spPr>
          <a:xfrm>
            <a:off x="2685162" y="2867786"/>
            <a:ext cx="1140311" cy="214357"/>
          </a:xfrm>
          <a:prstGeom prst="borderCallout2">
            <a:avLst>
              <a:gd name="adj1" fmla="val 38079"/>
              <a:gd name="adj2" fmla="val -3084"/>
              <a:gd name="adj3" fmla="val 31571"/>
              <a:gd name="adj4" fmla="val -15006"/>
              <a:gd name="adj5" fmla="val -14985"/>
              <a:gd name="adj6" fmla="val -2265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valid set</a:t>
            </a:r>
            <a:endParaRPr lang="ko-KR" altLang="en-US" dirty="0">
              <a:solidFill>
                <a:srgbClr val="FF0000"/>
              </a:solidFill>
            </a:endParaRPr>
          </a:p>
        </p:txBody>
      </p:sp>
      <p:sp>
        <p:nvSpPr>
          <p:cNvPr id="16" name="설명선: 굽은 선 15">
            <a:extLst>
              <a:ext uri="{FF2B5EF4-FFF2-40B4-BE49-F238E27FC236}">
                <a16:creationId xmlns:a16="http://schemas.microsoft.com/office/drawing/2014/main" id="{93EA3BF6-7BF2-4104-B6CE-6006B5720852}"/>
              </a:ext>
            </a:extLst>
          </p:cNvPr>
          <p:cNvSpPr/>
          <p:nvPr/>
        </p:nvSpPr>
        <p:spPr>
          <a:xfrm>
            <a:off x="4001844" y="3903868"/>
            <a:ext cx="1140311" cy="214357"/>
          </a:xfrm>
          <a:prstGeom prst="borderCallout2">
            <a:avLst>
              <a:gd name="adj1" fmla="val 38079"/>
              <a:gd name="adj2" fmla="val -3084"/>
              <a:gd name="adj3" fmla="val 31571"/>
              <a:gd name="adj4" fmla="val -15006"/>
              <a:gd name="adj5" fmla="val -14985"/>
              <a:gd name="adj6" fmla="val -2265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invalid set</a:t>
            </a:r>
            <a:endParaRPr lang="ko-KR" altLang="en-US" dirty="0">
              <a:solidFill>
                <a:srgbClr val="FF0000"/>
              </a:solidFill>
            </a:endParaRPr>
          </a:p>
        </p:txBody>
      </p:sp>
      <p:pic>
        <p:nvPicPr>
          <p:cNvPr id="17" name="그림 16">
            <a:extLst>
              <a:ext uri="{FF2B5EF4-FFF2-40B4-BE49-F238E27FC236}">
                <a16:creationId xmlns:a16="http://schemas.microsoft.com/office/drawing/2014/main" id="{6C22F4D8-53B7-4C21-A5AA-EF97EE6B0F2E}"/>
              </a:ext>
            </a:extLst>
          </p:cNvPr>
          <p:cNvPicPr>
            <a:picLocks noChangeAspect="1"/>
          </p:cNvPicPr>
          <p:nvPr/>
        </p:nvPicPr>
        <p:blipFill>
          <a:blip r:embed="rId7"/>
          <a:stretch>
            <a:fillRect/>
          </a:stretch>
        </p:blipFill>
        <p:spPr>
          <a:xfrm>
            <a:off x="5393708" y="3788974"/>
            <a:ext cx="3048154" cy="385030"/>
          </a:xfrm>
          <a:prstGeom prst="rect">
            <a:avLst/>
          </a:prstGeom>
        </p:spPr>
      </p:pic>
      <p:sp>
        <p:nvSpPr>
          <p:cNvPr id="18" name="직사각형 17">
            <a:extLst>
              <a:ext uri="{FF2B5EF4-FFF2-40B4-BE49-F238E27FC236}">
                <a16:creationId xmlns:a16="http://schemas.microsoft.com/office/drawing/2014/main" id="{7292854B-DF61-4634-9043-A1D6777FB51F}"/>
              </a:ext>
            </a:extLst>
          </p:cNvPr>
          <p:cNvSpPr/>
          <p:nvPr/>
        </p:nvSpPr>
        <p:spPr>
          <a:xfrm>
            <a:off x="5393708" y="3801288"/>
            <a:ext cx="3048154" cy="3169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8708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B5A53F-8DD8-4518-A7DD-7A1AC8869E48}"/>
              </a:ext>
            </a:extLst>
          </p:cNvPr>
          <p:cNvSpPr>
            <a:spLocks noGrp="1"/>
          </p:cNvSpPr>
          <p:nvPr>
            <p:ph type="title"/>
          </p:nvPr>
        </p:nvSpPr>
        <p:spPr>
          <a:xfrm>
            <a:off x="633845" y="376517"/>
            <a:ext cx="7886700" cy="1325562"/>
          </a:xfrm>
        </p:spPr>
        <p:txBody>
          <a:bodyPr>
            <a:normAutofit/>
          </a:bodyPr>
          <a:lstStyle/>
          <a:p>
            <a:r>
              <a:rPr lang="en-US" altLang="ko-KR" sz="3600" dirty="0" err="1"/>
              <a:t>PtransE</a:t>
            </a:r>
            <a:r>
              <a:rPr lang="en-US" altLang="ko-KR" sz="3600" dirty="0"/>
              <a:t> (path-based </a:t>
            </a:r>
            <a:r>
              <a:rPr lang="en-US" altLang="ko-KR" sz="3600" dirty="0" err="1"/>
              <a:t>TransE</a:t>
            </a:r>
            <a:r>
              <a:rPr lang="en-US" altLang="ko-KR" sz="3600" dirty="0"/>
              <a:t>) Approach</a:t>
            </a:r>
            <a:br>
              <a:rPr lang="en-US" altLang="ko-KR" sz="3600" dirty="0"/>
            </a:br>
            <a:r>
              <a:rPr lang="en-US" altLang="ko-KR" sz="3200" b="1" dirty="0"/>
              <a:t>Implementation Details</a:t>
            </a:r>
            <a:endParaRPr lang="ko-KR" altLang="en-US" sz="3200" b="1" dirty="0"/>
          </a:p>
        </p:txBody>
      </p:sp>
      <mc:AlternateContent xmlns:mc="http://schemas.openxmlformats.org/markup-compatibility/2006" xmlns:a14="http://schemas.microsoft.com/office/drawing/2010/main">
        <mc:Choice Requires="a14">
          <p:sp>
            <p:nvSpPr>
              <p:cNvPr id="4" name="내용 개체 틀 3">
                <a:extLst>
                  <a:ext uri="{FF2B5EF4-FFF2-40B4-BE49-F238E27FC236}">
                    <a16:creationId xmlns:a16="http://schemas.microsoft.com/office/drawing/2014/main" id="{CEF75EBB-DC67-4511-83E6-4EC5EE658B2C}"/>
                  </a:ext>
                </a:extLst>
              </p:cNvPr>
              <p:cNvSpPr>
                <a:spLocks noGrp="1"/>
              </p:cNvSpPr>
              <p:nvPr>
                <p:ph idx="1"/>
              </p:nvPr>
            </p:nvSpPr>
            <p:spPr/>
            <p:txBody>
              <a:bodyPr/>
              <a:lstStyle/>
              <a:p>
                <a:r>
                  <a:rPr lang="en-US" altLang="ko-KR" dirty="0"/>
                  <a:t>Reverse Relation Addition</a:t>
                </a:r>
              </a:p>
              <a:p>
                <a:endParaRPr lang="en-US" altLang="ko-KR" dirty="0"/>
              </a:p>
              <a:p>
                <a:pPr marL="0" indent="0">
                  <a:buNone/>
                </a:pPr>
                <a:r>
                  <a:rPr lang="en-US" altLang="ko-KR" dirty="0"/>
                  <a:t>		(e1, Nationality, e3)</a:t>
                </a:r>
              </a:p>
              <a:p>
                <a:pPr marL="0" indent="0">
                  <a:buNone/>
                </a:pPr>
                <a:endParaRPr lang="en-US" altLang="ko-KR" dirty="0"/>
              </a:p>
              <a:p>
                <a:pPr lvl="1"/>
                <a:r>
                  <a:rPr lang="en-US" altLang="ko-KR" dirty="0"/>
                  <a:t>for each triple (h, r, t) we build another (t,</a:t>
                </a:r>
                <a14:m>
                  <m:oMath xmlns:m="http://schemas.openxmlformats.org/officeDocument/2006/math">
                    <m:sSup>
                      <m:sSupPr>
                        <m:ctrlPr>
                          <a:rPr lang="en-US" altLang="ko-KR" i="1" dirty="0" smtClean="0">
                            <a:latin typeface="Cambria Math" panose="02040503050406030204" pitchFamily="18" charset="0"/>
                          </a:rPr>
                        </m:ctrlPr>
                      </m:sSupPr>
                      <m:e>
                        <m:r>
                          <a:rPr lang="en-US" altLang="ko-KR" b="0" i="1" dirty="0" smtClean="0">
                            <a:latin typeface="Cambria Math" panose="02040503050406030204" pitchFamily="18" charset="0"/>
                          </a:rPr>
                          <m:t>𝑟</m:t>
                        </m:r>
                      </m:e>
                      <m:sup>
                        <m:r>
                          <a:rPr lang="en-US" altLang="ko-KR" b="0" i="1" dirty="0" smtClean="0">
                            <a:latin typeface="Cambria Math" panose="02040503050406030204" pitchFamily="18" charset="0"/>
                          </a:rPr>
                          <m:t>−1</m:t>
                        </m:r>
                      </m:sup>
                    </m:sSup>
                  </m:oMath>
                </a14:m>
                <a:r>
                  <a:rPr lang="en-US" altLang="ko-KR" dirty="0"/>
                  <a:t> , h)</a:t>
                </a:r>
              </a:p>
              <a:p>
                <a:pPr lvl="1"/>
                <a:endParaRPr lang="en-US" altLang="ko-KR" dirty="0"/>
              </a:p>
              <a:p>
                <a:pPr marL="0" indent="0">
                  <a:buNone/>
                </a:pPr>
                <a:r>
                  <a:rPr lang="en-US" altLang="ko-KR" dirty="0"/>
                  <a:t>		</a:t>
                </a:r>
              </a:p>
              <a:p>
                <a:r>
                  <a:rPr lang="en-US" altLang="ko-KR" dirty="0"/>
                  <a:t>Path Selection Limitation</a:t>
                </a:r>
              </a:p>
              <a:p>
                <a:pPr lvl="1"/>
                <a:r>
                  <a:rPr lang="en-US" altLang="ko-KR" dirty="0"/>
                  <a:t>For computational efficiency, restrict the length of paths to at most </a:t>
                </a:r>
                <a:r>
                  <a:rPr lang="en-US" altLang="ko-KR" dirty="0">
                    <a:solidFill>
                      <a:srgbClr val="FF0000"/>
                    </a:solidFill>
                  </a:rPr>
                  <a:t>3-steps</a:t>
                </a:r>
              </a:p>
              <a:p>
                <a:pPr lvl="1"/>
                <a:r>
                  <a:rPr lang="en-US" altLang="ko-KR" dirty="0"/>
                  <a:t>relation paths with the reliability score larger than 0.01</a:t>
                </a:r>
                <a:endParaRPr lang="ko-KR" altLang="en-US" dirty="0">
                  <a:solidFill>
                    <a:srgbClr val="FF0000"/>
                  </a:solidFill>
                </a:endParaRPr>
              </a:p>
            </p:txBody>
          </p:sp>
        </mc:Choice>
        <mc:Fallback xmlns="">
          <p:sp>
            <p:nvSpPr>
              <p:cNvPr id="4" name="내용 개체 틀 3">
                <a:extLst>
                  <a:ext uri="{FF2B5EF4-FFF2-40B4-BE49-F238E27FC236}">
                    <a16:creationId xmlns:a16="http://schemas.microsoft.com/office/drawing/2014/main" id="{CEF75EBB-DC67-4511-83E6-4EC5EE658B2C}"/>
                  </a:ext>
                </a:extLst>
              </p:cNvPr>
              <p:cNvSpPr>
                <a:spLocks noGrp="1" noRot="1" noChangeAspect="1" noMove="1" noResize="1" noEditPoints="1" noAdjustHandles="1" noChangeArrowheads="1" noChangeShapeType="1" noTextEdit="1"/>
              </p:cNvSpPr>
              <p:nvPr>
                <p:ph idx="1"/>
              </p:nvPr>
            </p:nvSpPr>
            <p:spPr>
              <a:blipFill>
                <a:blip r:embed="rId3"/>
                <a:stretch>
                  <a:fillRect l="-696" t="-1541"/>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203B0036-AD97-4CDE-AB7F-8A5471D40C4B}"/>
              </a:ext>
            </a:extLst>
          </p:cNvPr>
          <p:cNvPicPr>
            <a:picLocks noChangeAspect="1"/>
          </p:cNvPicPr>
          <p:nvPr/>
        </p:nvPicPr>
        <p:blipFill>
          <a:blip r:embed="rId4"/>
          <a:stretch>
            <a:fillRect/>
          </a:stretch>
        </p:blipFill>
        <p:spPr>
          <a:xfrm>
            <a:off x="1642613" y="2169963"/>
            <a:ext cx="1362075" cy="409575"/>
          </a:xfrm>
          <a:prstGeom prst="rect">
            <a:avLst/>
          </a:prstGeom>
        </p:spPr>
      </p:pic>
      <p:pic>
        <p:nvPicPr>
          <p:cNvPr id="6" name="그림 5">
            <a:extLst>
              <a:ext uri="{FF2B5EF4-FFF2-40B4-BE49-F238E27FC236}">
                <a16:creationId xmlns:a16="http://schemas.microsoft.com/office/drawing/2014/main" id="{32D82E0E-D355-4E50-9EB8-9E8D526B411A}"/>
              </a:ext>
            </a:extLst>
          </p:cNvPr>
          <p:cNvPicPr>
            <a:picLocks noChangeAspect="1"/>
          </p:cNvPicPr>
          <p:nvPr/>
        </p:nvPicPr>
        <p:blipFill>
          <a:blip r:embed="rId5"/>
          <a:stretch>
            <a:fillRect/>
          </a:stretch>
        </p:blipFill>
        <p:spPr>
          <a:xfrm>
            <a:off x="3004688" y="2169963"/>
            <a:ext cx="1933575" cy="361950"/>
          </a:xfrm>
          <a:prstGeom prst="rect">
            <a:avLst/>
          </a:prstGeom>
        </p:spPr>
      </p:pic>
      <p:pic>
        <p:nvPicPr>
          <p:cNvPr id="9" name="그림 8">
            <a:extLst>
              <a:ext uri="{FF2B5EF4-FFF2-40B4-BE49-F238E27FC236}">
                <a16:creationId xmlns:a16="http://schemas.microsoft.com/office/drawing/2014/main" id="{1925AE02-1EB4-4BBA-991A-3C87D775D0D5}"/>
              </a:ext>
            </a:extLst>
          </p:cNvPr>
          <p:cNvPicPr>
            <a:picLocks noChangeAspect="1"/>
          </p:cNvPicPr>
          <p:nvPr/>
        </p:nvPicPr>
        <p:blipFill>
          <a:blip r:embed="rId6"/>
          <a:stretch>
            <a:fillRect/>
          </a:stretch>
        </p:blipFill>
        <p:spPr>
          <a:xfrm>
            <a:off x="2800350" y="3721362"/>
            <a:ext cx="3543300" cy="361950"/>
          </a:xfrm>
          <a:prstGeom prst="rect">
            <a:avLst/>
          </a:prstGeom>
        </p:spPr>
      </p:pic>
    </p:spTree>
    <p:extLst>
      <p:ext uri="{BB962C8B-B14F-4D97-AF65-F5344CB8AC3E}">
        <p14:creationId xmlns:p14="http://schemas.microsoft.com/office/powerpoint/2010/main" val="4105161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518384"/>
            <a:ext cx="7886700" cy="994172"/>
          </a:xfrm>
        </p:spPr>
        <p:txBody>
          <a:bodyPr>
            <a:normAutofit/>
          </a:bodyPr>
          <a:lstStyle/>
          <a:p>
            <a:r>
              <a:rPr lang="en-US" altLang="ko-KR" dirty="0"/>
              <a:t>Experiments - Dataset</a:t>
            </a:r>
            <a:endParaRPr lang="en-US" dirty="0"/>
          </a:p>
        </p:txBody>
      </p:sp>
      <p:pic>
        <p:nvPicPr>
          <p:cNvPr id="4" name="그림 3">
            <a:extLst>
              <a:ext uri="{FF2B5EF4-FFF2-40B4-BE49-F238E27FC236}">
                <a16:creationId xmlns:a16="http://schemas.microsoft.com/office/drawing/2014/main" id="{5C5E901D-7904-418C-AE4A-3D9B967D9FDE}"/>
              </a:ext>
            </a:extLst>
          </p:cNvPr>
          <p:cNvPicPr>
            <a:picLocks noChangeAspect="1"/>
          </p:cNvPicPr>
          <p:nvPr/>
        </p:nvPicPr>
        <p:blipFill>
          <a:blip r:embed="rId3"/>
          <a:stretch>
            <a:fillRect/>
          </a:stretch>
        </p:blipFill>
        <p:spPr>
          <a:xfrm>
            <a:off x="720161" y="2603238"/>
            <a:ext cx="7795189" cy="1651523"/>
          </a:xfrm>
          <a:prstGeom prst="rect">
            <a:avLst/>
          </a:prstGeom>
        </p:spPr>
      </p:pic>
    </p:spTree>
    <p:extLst>
      <p:ext uri="{BB962C8B-B14F-4D97-AF65-F5344CB8AC3E}">
        <p14:creationId xmlns:p14="http://schemas.microsoft.com/office/powerpoint/2010/main" val="2470546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518384"/>
            <a:ext cx="7886700" cy="994172"/>
          </a:xfrm>
        </p:spPr>
        <p:txBody>
          <a:bodyPr>
            <a:normAutofit/>
          </a:bodyPr>
          <a:lstStyle/>
          <a:p>
            <a:r>
              <a:rPr lang="en-US" altLang="ko-KR" dirty="0"/>
              <a:t>Experiments - Knowledge Base Completion</a:t>
            </a:r>
            <a:endParaRPr lang="en-US" dirty="0"/>
          </a:p>
        </p:txBody>
      </p:sp>
      <p:sp>
        <p:nvSpPr>
          <p:cNvPr id="5" name="내용 개체 틀 4">
            <a:extLst>
              <a:ext uri="{FF2B5EF4-FFF2-40B4-BE49-F238E27FC236}">
                <a16:creationId xmlns:a16="http://schemas.microsoft.com/office/drawing/2014/main" id="{B1A0E5AE-DC04-4E49-9C5F-D9238F743C02}"/>
              </a:ext>
            </a:extLst>
          </p:cNvPr>
          <p:cNvSpPr>
            <a:spLocks noGrp="1"/>
          </p:cNvSpPr>
          <p:nvPr>
            <p:ph idx="1"/>
          </p:nvPr>
        </p:nvSpPr>
        <p:spPr>
          <a:xfrm>
            <a:off x="817213" y="1871831"/>
            <a:ext cx="7886700" cy="4351338"/>
          </a:xfrm>
        </p:spPr>
        <p:txBody>
          <a:bodyPr/>
          <a:lstStyle/>
          <a:p>
            <a:r>
              <a:rPr lang="en-US" altLang="ko-KR" dirty="0"/>
              <a:t>complete the triple (h, r, t) when one of h, t, r is missing</a:t>
            </a:r>
          </a:p>
          <a:p>
            <a:endParaRPr lang="en-US" altLang="ko-KR" dirty="0"/>
          </a:p>
          <a:p>
            <a:endParaRPr lang="en-US" altLang="ko-KR" dirty="0"/>
          </a:p>
        </p:txBody>
      </p:sp>
      <p:pic>
        <p:nvPicPr>
          <p:cNvPr id="3" name="그림 2">
            <a:extLst>
              <a:ext uri="{FF2B5EF4-FFF2-40B4-BE49-F238E27FC236}">
                <a16:creationId xmlns:a16="http://schemas.microsoft.com/office/drawing/2014/main" id="{0F838610-C482-46F8-9998-031B1810C8F1}"/>
              </a:ext>
            </a:extLst>
          </p:cNvPr>
          <p:cNvPicPr>
            <a:picLocks noChangeAspect="1"/>
          </p:cNvPicPr>
          <p:nvPr/>
        </p:nvPicPr>
        <p:blipFill>
          <a:blip r:embed="rId3"/>
          <a:stretch>
            <a:fillRect/>
          </a:stretch>
        </p:blipFill>
        <p:spPr>
          <a:xfrm>
            <a:off x="2600044" y="2394641"/>
            <a:ext cx="3190875" cy="390525"/>
          </a:xfrm>
          <a:prstGeom prst="rect">
            <a:avLst/>
          </a:prstGeom>
        </p:spPr>
      </p:pic>
      <p:pic>
        <p:nvPicPr>
          <p:cNvPr id="6" name="그림 5">
            <a:extLst>
              <a:ext uri="{FF2B5EF4-FFF2-40B4-BE49-F238E27FC236}">
                <a16:creationId xmlns:a16="http://schemas.microsoft.com/office/drawing/2014/main" id="{D345F6EF-1E60-41AA-A9A9-16E414AB371C}"/>
              </a:ext>
            </a:extLst>
          </p:cNvPr>
          <p:cNvPicPr>
            <a:picLocks noChangeAspect="1"/>
          </p:cNvPicPr>
          <p:nvPr/>
        </p:nvPicPr>
        <p:blipFill>
          <a:blip r:embed="rId4"/>
          <a:stretch>
            <a:fillRect/>
          </a:stretch>
        </p:blipFill>
        <p:spPr>
          <a:xfrm>
            <a:off x="2265941" y="3128304"/>
            <a:ext cx="4095750" cy="1009650"/>
          </a:xfrm>
          <a:prstGeom prst="rect">
            <a:avLst/>
          </a:prstGeom>
        </p:spPr>
      </p:pic>
      <p:pic>
        <p:nvPicPr>
          <p:cNvPr id="7" name="그림 6">
            <a:extLst>
              <a:ext uri="{FF2B5EF4-FFF2-40B4-BE49-F238E27FC236}">
                <a16:creationId xmlns:a16="http://schemas.microsoft.com/office/drawing/2014/main" id="{AABAED8D-4A5D-4ABA-B8AF-C37258A19CD6}"/>
              </a:ext>
            </a:extLst>
          </p:cNvPr>
          <p:cNvPicPr>
            <a:picLocks noChangeAspect="1"/>
          </p:cNvPicPr>
          <p:nvPr/>
        </p:nvPicPr>
        <p:blipFill>
          <a:blip r:embed="rId5"/>
          <a:stretch>
            <a:fillRect/>
          </a:stretch>
        </p:blipFill>
        <p:spPr>
          <a:xfrm>
            <a:off x="5228215" y="4163822"/>
            <a:ext cx="2266950" cy="276225"/>
          </a:xfrm>
          <a:prstGeom prst="rect">
            <a:avLst/>
          </a:prstGeom>
        </p:spPr>
      </p:pic>
      <p:sp>
        <p:nvSpPr>
          <p:cNvPr id="9" name="설명선: 굽은 선 8">
            <a:extLst>
              <a:ext uri="{FF2B5EF4-FFF2-40B4-BE49-F238E27FC236}">
                <a16:creationId xmlns:a16="http://schemas.microsoft.com/office/drawing/2014/main" id="{3E66F70B-782A-4B4D-A84B-DDFDF2AD9B15}"/>
              </a:ext>
            </a:extLst>
          </p:cNvPr>
          <p:cNvSpPr/>
          <p:nvPr/>
        </p:nvSpPr>
        <p:spPr>
          <a:xfrm>
            <a:off x="5108425" y="4041639"/>
            <a:ext cx="3013600" cy="670210"/>
          </a:xfrm>
          <a:prstGeom prst="borderCallout2">
            <a:avLst>
              <a:gd name="adj1" fmla="val 38079"/>
              <a:gd name="adj2" fmla="val -3084"/>
              <a:gd name="adj3" fmla="val 31571"/>
              <a:gd name="adj4" fmla="val -15006"/>
              <a:gd name="adj5" fmla="val -14985"/>
              <a:gd name="adj6" fmla="val -2265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rgbClr val="FF0000"/>
              </a:solidFill>
            </a:endParaRPr>
          </a:p>
          <a:p>
            <a:pPr algn="ctr"/>
            <a:r>
              <a:rPr lang="en-US" altLang="ko-KR" dirty="0">
                <a:solidFill>
                  <a:srgbClr val="FF0000"/>
                </a:solidFill>
              </a:rPr>
              <a:t>obtained from training set</a:t>
            </a:r>
            <a:endParaRPr lang="ko-KR" altLang="en-US" dirty="0">
              <a:solidFill>
                <a:srgbClr val="FF0000"/>
              </a:solidFill>
            </a:endParaRPr>
          </a:p>
        </p:txBody>
      </p:sp>
    </p:spTree>
    <p:extLst>
      <p:ext uri="{BB962C8B-B14F-4D97-AF65-F5344CB8AC3E}">
        <p14:creationId xmlns:p14="http://schemas.microsoft.com/office/powerpoint/2010/main" val="3349684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518384"/>
            <a:ext cx="7886700" cy="994172"/>
          </a:xfrm>
        </p:spPr>
        <p:txBody>
          <a:bodyPr>
            <a:normAutofit/>
          </a:bodyPr>
          <a:lstStyle/>
          <a:p>
            <a:r>
              <a:rPr lang="en-US" altLang="ko-KR"/>
              <a:t>Results- Entity Prediction</a:t>
            </a:r>
            <a:endParaRPr lang="en-US" dirty="0"/>
          </a:p>
        </p:txBody>
      </p:sp>
      <p:sp>
        <p:nvSpPr>
          <p:cNvPr id="5" name="내용 개체 틀 4">
            <a:extLst>
              <a:ext uri="{FF2B5EF4-FFF2-40B4-BE49-F238E27FC236}">
                <a16:creationId xmlns:a16="http://schemas.microsoft.com/office/drawing/2014/main" id="{B1A0E5AE-DC04-4E49-9C5F-D9238F743C02}"/>
              </a:ext>
            </a:extLst>
          </p:cNvPr>
          <p:cNvSpPr>
            <a:spLocks noGrp="1"/>
          </p:cNvSpPr>
          <p:nvPr>
            <p:ph idx="1"/>
          </p:nvPr>
        </p:nvSpPr>
        <p:spPr>
          <a:xfrm>
            <a:off x="817213" y="1871831"/>
            <a:ext cx="7886700" cy="4351338"/>
          </a:xfrm>
        </p:spPr>
        <p:txBody>
          <a:bodyPr/>
          <a:lstStyle/>
          <a:p>
            <a:endParaRPr lang="en-US" altLang="ko-KR" dirty="0"/>
          </a:p>
        </p:txBody>
      </p:sp>
      <p:pic>
        <p:nvPicPr>
          <p:cNvPr id="4" name="그림 3">
            <a:extLst>
              <a:ext uri="{FF2B5EF4-FFF2-40B4-BE49-F238E27FC236}">
                <a16:creationId xmlns:a16="http://schemas.microsoft.com/office/drawing/2014/main" id="{6E5BCD08-101F-46FC-9F95-0D947498C538}"/>
              </a:ext>
            </a:extLst>
          </p:cNvPr>
          <p:cNvPicPr>
            <a:picLocks noChangeAspect="1"/>
          </p:cNvPicPr>
          <p:nvPr/>
        </p:nvPicPr>
        <p:blipFill>
          <a:blip r:embed="rId3"/>
          <a:stretch>
            <a:fillRect/>
          </a:stretch>
        </p:blipFill>
        <p:spPr>
          <a:xfrm>
            <a:off x="2536475" y="1339360"/>
            <a:ext cx="4448175" cy="3762375"/>
          </a:xfrm>
          <a:prstGeom prst="rect">
            <a:avLst/>
          </a:prstGeom>
        </p:spPr>
      </p:pic>
      <p:pic>
        <p:nvPicPr>
          <p:cNvPr id="6" name="그림 5">
            <a:extLst>
              <a:ext uri="{FF2B5EF4-FFF2-40B4-BE49-F238E27FC236}">
                <a16:creationId xmlns:a16="http://schemas.microsoft.com/office/drawing/2014/main" id="{913DF7D8-F7B8-471C-9236-71ECE68E3CF0}"/>
              </a:ext>
            </a:extLst>
          </p:cNvPr>
          <p:cNvPicPr>
            <a:picLocks noChangeAspect="1"/>
          </p:cNvPicPr>
          <p:nvPr/>
        </p:nvPicPr>
        <p:blipFill>
          <a:blip r:embed="rId4"/>
          <a:stretch>
            <a:fillRect/>
          </a:stretch>
        </p:blipFill>
        <p:spPr>
          <a:xfrm>
            <a:off x="5683547" y="4922476"/>
            <a:ext cx="3001787" cy="739975"/>
          </a:xfrm>
          <a:prstGeom prst="rect">
            <a:avLst/>
          </a:prstGeom>
        </p:spPr>
      </p:pic>
      <p:sp>
        <p:nvSpPr>
          <p:cNvPr id="3" name="TextBox 2">
            <a:extLst>
              <a:ext uri="{FF2B5EF4-FFF2-40B4-BE49-F238E27FC236}">
                <a16:creationId xmlns:a16="http://schemas.microsoft.com/office/drawing/2014/main" id="{0A8F1049-ABC1-4065-AAC0-D7DA11BABFCE}"/>
              </a:ext>
            </a:extLst>
          </p:cNvPr>
          <p:cNvSpPr txBox="1"/>
          <p:nvPr/>
        </p:nvSpPr>
        <p:spPr>
          <a:xfrm>
            <a:off x="817213" y="5194396"/>
            <a:ext cx="5505546" cy="646331"/>
          </a:xfrm>
          <a:prstGeom prst="rect">
            <a:avLst/>
          </a:prstGeom>
          <a:noFill/>
        </p:spPr>
        <p:txBody>
          <a:bodyPr wrap="none" rtlCol="0">
            <a:spAutoFit/>
          </a:bodyPr>
          <a:lstStyle/>
          <a:p>
            <a:pPr marL="285750" indent="-285750">
              <a:buFontTx/>
              <a:buChar char="-"/>
            </a:pPr>
            <a:r>
              <a:rPr lang="en-US" altLang="ko-KR" dirty="0"/>
              <a:t>G(</a:t>
            </a:r>
            <a:r>
              <a:rPr lang="en-US" altLang="ko-KR" dirty="0" err="1"/>
              <a:t>h,r,t</a:t>
            </a:r>
            <a:r>
              <a:rPr lang="en-US" altLang="ko-KR" dirty="0"/>
              <a:t>) is measured for all candidate entities and rank</a:t>
            </a:r>
          </a:p>
          <a:p>
            <a:pPr marL="285750" indent="-285750">
              <a:buFontTx/>
              <a:buChar char="-"/>
            </a:pPr>
            <a:r>
              <a:rPr lang="en-US" altLang="ko-KR" dirty="0"/>
              <a:t>Rank using </a:t>
            </a:r>
            <a:r>
              <a:rPr lang="en-US" altLang="ko-KR" dirty="0" err="1"/>
              <a:t>TransE</a:t>
            </a:r>
            <a:r>
              <a:rPr lang="en-US" altLang="ko-KR" dirty="0"/>
              <a:t> </a:t>
            </a:r>
            <a:r>
              <a:rPr lang="en-US" altLang="ko-KR" dirty="0">
                <a:sym typeface="Wingdings" panose="05000000000000000000" pitchFamily="2" charset="2"/>
              </a:rPr>
              <a:t> re-rank with 500 candidates</a:t>
            </a:r>
            <a:endParaRPr lang="ko-KR" altLang="en-US" dirty="0"/>
          </a:p>
        </p:txBody>
      </p:sp>
    </p:spTree>
    <p:extLst>
      <p:ext uri="{BB962C8B-B14F-4D97-AF65-F5344CB8AC3E}">
        <p14:creationId xmlns:p14="http://schemas.microsoft.com/office/powerpoint/2010/main" val="2152220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518384"/>
            <a:ext cx="7886700" cy="994172"/>
          </a:xfrm>
        </p:spPr>
        <p:txBody>
          <a:bodyPr>
            <a:normAutofit/>
          </a:bodyPr>
          <a:lstStyle/>
          <a:p>
            <a:r>
              <a:rPr lang="en-US" altLang="ko-KR" dirty="0"/>
              <a:t>Result - Relation Prediction</a:t>
            </a:r>
            <a:endParaRPr lang="en-US" dirty="0"/>
          </a:p>
        </p:txBody>
      </p:sp>
      <p:sp>
        <p:nvSpPr>
          <p:cNvPr id="8" name="내용 개체 틀 7">
            <a:extLst>
              <a:ext uri="{FF2B5EF4-FFF2-40B4-BE49-F238E27FC236}">
                <a16:creationId xmlns:a16="http://schemas.microsoft.com/office/drawing/2014/main" id="{B3D1F097-5887-4121-951C-0B4945AF9746}"/>
              </a:ext>
            </a:extLst>
          </p:cNvPr>
          <p:cNvSpPr>
            <a:spLocks noGrp="1"/>
          </p:cNvSpPr>
          <p:nvPr>
            <p:ph idx="1"/>
          </p:nvPr>
        </p:nvSpPr>
        <p:spPr/>
        <p:txBody>
          <a:bodyPr/>
          <a:lstStyle/>
          <a:p>
            <a:endParaRPr lang="ko-KR" altLang="en-US"/>
          </a:p>
        </p:txBody>
      </p:sp>
      <p:pic>
        <p:nvPicPr>
          <p:cNvPr id="10" name="그림 9">
            <a:extLst>
              <a:ext uri="{FF2B5EF4-FFF2-40B4-BE49-F238E27FC236}">
                <a16:creationId xmlns:a16="http://schemas.microsoft.com/office/drawing/2014/main" id="{B60B2CA9-1852-41CA-AC8A-9C8722D50434}"/>
              </a:ext>
            </a:extLst>
          </p:cNvPr>
          <p:cNvPicPr>
            <a:picLocks noChangeAspect="1"/>
          </p:cNvPicPr>
          <p:nvPr/>
        </p:nvPicPr>
        <p:blipFill>
          <a:blip r:embed="rId3"/>
          <a:stretch>
            <a:fillRect/>
          </a:stretch>
        </p:blipFill>
        <p:spPr>
          <a:xfrm>
            <a:off x="2204533" y="2172204"/>
            <a:ext cx="5196728" cy="3217548"/>
          </a:xfrm>
          <a:prstGeom prst="rect">
            <a:avLst/>
          </a:prstGeom>
        </p:spPr>
      </p:pic>
    </p:spTree>
    <p:extLst>
      <p:ext uri="{BB962C8B-B14F-4D97-AF65-F5344CB8AC3E}">
        <p14:creationId xmlns:p14="http://schemas.microsoft.com/office/powerpoint/2010/main" val="2148337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706035"/>
            <a:ext cx="7886700" cy="994172"/>
          </a:xfrm>
        </p:spPr>
        <p:txBody>
          <a:bodyPr>
            <a:normAutofit/>
          </a:bodyPr>
          <a:lstStyle/>
          <a:p>
            <a:r>
              <a:rPr lang="en-US" b="1" dirty="0"/>
              <a:t>Result – Case study</a:t>
            </a:r>
            <a:endParaRPr lang="en-US" dirty="0"/>
          </a:p>
        </p:txBody>
      </p:sp>
      <p:pic>
        <p:nvPicPr>
          <p:cNvPr id="3" name="그림 2">
            <a:extLst>
              <a:ext uri="{FF2B5EF4-FFF2-40B4-BE49-F238E27FC236}">
                <a16:creationId xmlns:a16="http://schemas.microsoft.com/office/drawing/2014/main" id="{2B2E8768-C230-44C1-9D82-16AC1ED98BA9}"/>
              </a:ext>
            </a:extLst>
          </p:cNvPr>
          <p:cNvPicPr>
            <a:picLocks noChangeAspect="1"/>
          </p:cNvPicPr>
          <p:nvPr/>
        </p:nvPicPr>
        <p:blipFill>
          <a:blip r:embed="rId3"/>
          <a:stretch>
            <a:fillRect/>
          </a:stretch>
        </p:blipFill>
        <p:spPr>
          <a:xfrm>
            <a:off x="2343150" y="1901912"/>
            <a:ext cx="4457700" cy="3743325"/>
          </a:xfrm>
          <a:prstGeom prst="rect">
            <a:avLst/>
          </a:prstGeom>
        </p:spPr>
      </p:pic>
    </p:spTree>
    <p:extLst>
      <p:ext uri="{BB962C8B-B14F-4D97-AF65-F5344CB8AC3E}">
        <p14:creationId xmlns:p14="http://schemas.microsoft.com/office/powerpoint/2010/main" val="3900505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33845" y="1131570"/>
            <a:ext cx="7886700" cy="994172"/>
          </a:xfrm>
        </p:spPr>
        <p:txBody>
          <a:bodyPr>
            <a:normAutofit/>
          </a:bodyPr>
          <a:lstStyle/>
          <a:p>
            <a:r>
              <a:rPr lang="en-US" b="1" dirty="0"/>
              <a:t>Conclusion</a:t>
            </a:r>
            <a:endParaRPr lang="en-US" dirty="0"/>
          </a:p>
        </p:txBody>
      </p:sp>
      <p:sp>
        <p:nvSpPr>
          <p:cNvPr id="16" name="TextBox 15">
            <a:extLst>
              <a:ext uri="{FF2B5EF4-FFF2-40B4-BE49-F238E27FC236}">
                <a16:creationId xmlns:a16="http://schemas.microsoft.com/office/drawing/2014/main" id="{A467623B-6014-4BA1-B426-014103900626}"/>
              </a:ext>
            </a:extLst>
          </p:cNvPr>
          <p:cNvSpPr txBox="1"/>
          <p:nvPr/>
        </p:nvSpPr>
        <p:spPr>
          <a:xfrm>
            <a:off x="859439" y="2007443"/>
            <a:ext cx="7650716" cy="4108817"/>
          </a:xfrm>
          <a:prstGeom prst="rect">
            <a:avLst/>
          </a:prstGeom>
          <a:noFill/>
        </p:spPr>
        <p:txBody>
          <a:bodyPr wrap="square" rtlCol="0">
            <a:spAutoFit/>
          </a:bodyPr>
          <a:lstStyle/>
          <a:p>
            <a:pPr marL="342900" indent="-342900">
              <a:buFont typeface="Arial" panose="020B0604020202020204" pitchFamily="34" charset="0"/>
              <a:buChar char="•"/>
            </a:pPr>
            <a:r>
              <a:rPr lang="en-US" altLang="ko-KR" sz="2400" dirty="0"/>
              <a:t>novel representation learning method for KBs, which </a:t>
            </a:r>
            <a:r>
              <a:rPr lang="en-US" altLang="ko-KR" sz="2400" dirty="0">
                <a:solidFill>
                  <a:srgbClr val="FF0000"/>
                </a:solidFill>
              </a:rPr>
              <a:t>encodes relation paths</a:t>
            </a:r>
            <a:r>
              <a:rPr lang="en-US" altLang="ko-KR" sz="2400" dirty="0"/>
              <a:t> to embed both entities and relations in a low-dimensional space</a:t>
            </a:r>
          </a:p>
          <a:p>
            <a:pPr marL="342900" indent="-342900">
              <a:buFont typeface="Arial" panose="020B0604020202020204" pitchFamily="34" charset="0"/>
              <a:buChar char="•"/>
            </a:pPr>
            <a:r>
              <a:rPr lang="en-US" altLang="ko-KR" sz="2400" dirty="0"/>
              <a:t>propose </a:t>
            </a:r>
            <a:r>
              <a:rPr lang="en-US" altLang="ko-KR" sz="2400" dirty="0">
                <a:solidFill>
                  <a:srgbClr val="FF0000"/>
                </a:solidFill>
              </a:rPr>
              <a:t>path-constraint resource allocation</a:t>
            </a:r>
            <a:r>
              <a:rPr lang="en-US" altLang="ko-KR" sz="2400" dirty="0"/>
              <a:t> to measure relation path reliability</a:t>
            </a:r>
          </a:p>
          <a:p>
            <a:pPr marL="342900" indent="-342900">
              <a:buFont typeface="Arial" panose="020B0604020202020204" pitchFamily="34" charset="0"/>
              <a:buChar char="•"/>
            </a:pPr>
            <a:endParaRPr lang="en-US" altLang="ko-KR" sz="2400" b="1" dirty="0">
              <a:latin typeface="+mj-lt"/>
            </a:endParaRPr>
          </a:p>
          <a:p>
            <a:pPr marL="342900" indent="-342900">
              <a:buFont typeface="Arial" panose="020B0604020202020204" pitchFamily="34" charset="0"/>
              <a:buChar char="•"/>
            </a:pPr>
            <a:r>
              <a:rPr lang="en-US" altLang="ko-KR" sz="2400" b="1" dirty="0">
                <a:latin typeface="+mj-lt"/>
              </a:rPr>
              <a:t>Future work</a:t>
            </a:r>
          </a:p>
          <a:p>
            <a:pPr marL="914400" lvl="1" indent="-457200">
              <a:buAutoNum type="arabicParenBoth"/>
            </a:pPr>
            <a:r>
              <a:rPr lang="en-US" altLang="ko-KR" sz="2400" dirty="0"/>
              <a:t>This paper only considers the inference patterns between direct relations and relation paths between two entities for learning </a:t>
            </a:r>
            <a:r>
              <a:rPr lang="en-US" altLang="ko-KR" sz="2400" dirty="0" err="1"/>
              <a:t>e.g</a:t>
            </a:r>
            <a:r>
              <a:rPr lang="en-US" altLang="ko-KR" sz="2400" dirty="0"/>
              <a:t>) Queen </a:t>
            </a:r>
            <a:r>
              <a:rPr lang="en-US" altLang="ko-KR" sz="2400" dirty="0">
                <a:sym typeface="Wingdings" panose="05000000000000000000" pitchFamily="2" charset="2"/>
              </a:rPr>
              <a:t> Female</a:t>
            </a:r>
            <a:endParaRPr lang="en-US" altLang="ko-KR" sz="2400" dirty="0"/>
          </a:p>
          <a:p>
            <a:pPr marL="914400" lvl="1" indent="-457200">
              <a:buAutoNum type="arabicParenBoth"/>
            </a:pPr>
            <a:endParaRPr lang="en-US" altLang="ko-KR" sz="2100" b="1" dirty="0">
              <a:latin typeface="+mj-lt"/>
            </a:endParaRPr>
          </a:p>
        </p:txBody>
      </p:sp>
    </p:spTree>
    <p:extLst>
      <p:ext uri="{BB962C8B-B14F-4D97-AF65-F5344CB8AC3E}">
        <p14:creationId xmlns:p14="http://schemas.microsoft.com/office/powerpoint/2010/main" val="128821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Contents</a:t>
            </a:r>
          </a:p>
        </p:txBody>
      </p:sp>
      <p:sp>
        <p:nvSpPr>
          <p:cNvPr id="3" name="내용 개체 틀 2"/>
          <p:cNvSpPr>
            <a:spLocks noGrp="1"/>
          </p:cNvSpPr>
          <p:nvPr>
            <p:ph idx="1"/>
          </p:nvPr>
        </p:nvSpPr>
        <p:spPr>
          <a:xfrm>
            <a:off x="633845" y="1988581"/>
            <a:ext cx="7886700" cy="3379709"/>
          </a:xfrm>
        </p:spPr>
        <p:txBody>
          <a:bodyPr numCol="1">
            <a:noAutofit/>
          </a:bodyPr>
          <a:lstStyle/>
          <a:p>
            <a:r>
              <a:rPr lang="en-US" sz="2400" dirty="0"/>
              <a:t>Knowledge Graph Completion</a:t>
            </a:r>
          </a:p>
          <a:p>
            <a:r>
              <a:rPr lang="en-US" sz="2400" dirty="0" err="1"/>
              <a:t>Privious</a:t>
            </a:r>
            <a:r>
              <a:rPr lang="en-US" sz="2400" dirty="0"/>
              <a:t> Work (</a:t>
            </a:r>
            <a:r>
              <a:rPr lang="en-US" sz="2400" dirty="0" err="1"/>
              <a:t>TransE</a:t>
            </a:r>
            <a:r>
              <a:rPr lang="en-US" sz="2400" dirty="0"/>
              <a:t>)</a:t>
            </a:r>
          </a:p>
          <a:p>
            <a:r>
              <a:rPr lang="en-US" sz="2400" dirty="0" err="1"/>
              <a:t>PtransE</a:t>
            </a:r>
            <a:r>
              <a:rPr lang="en-US" sz="2400" dirty="0"/>
              <a:t> (path-based </a:t>
            </a:r>
            <a:r>
              <a:rPr lang="en-US" sz="2400" dirty="0" err="1"/>
              <a:t>TransE</a:t>
            </a:r>
            <a:r>
              <a:rPr lang="en-US" sz="2400" dirty="0"/>
              <a:t>) Approach</a:t>
            </a:r>
          </a:p>
          <a:p>
            <a:pPr lvl="1"/>
            <a:r>
              <a:rPr lang="en-US" dirty="0"/>
              <a:t>Relation Path Reliability</a:t>
            </a:r>
          </a:p>
          <a:p>
            <a:pPr lvl="1"/>
            <a:r>
              <a:rPr lang="en-US" dirty="0"/>
              <a:t>Relation Path </a:t>
            </a:r>
            <a:r>
              <a:rPr lang="en-US" dirty="0" err="1"/>
              <a:t>Reptresentation</a:t>
            </a:r>
            <a:endParaRPr lang="en-US" dirty="0"/>
          </a:p>
          <a:p>
            <a:r>
              <a:rPr lang="en-US" sz="2400" dirty="0"/>
              <a:t>Experiments and Analysis (Knowledge Base Completion)</a:t>
            </a:r>
          </a:p>
          <a:p>
            <a:pPr lvl="1"/>
            <a:r>
              <a:rPr lang="en-US" dirty="0"/>
              <a:t>Entity Prediction</a:t>
            </a:r>
          </a:p>
          <a:p>
            <a:pPr lvl="1"/>
            <a:r>
              <a:rPr lang="en-US" dirty="0"/>
              <a:t>Relation Prediction</a:t>
            </a:r>
          </a:p>
          <a:p>
            <a:r>
              <a:rPr lang="en-US" sz="2400" dirty="0"/>
              <a:t>Case study</a:t>
            </a:r>
          </a:p>
        </p:txBody>
      </p:sp>
    </p:spTree>
    <p:extLst>
      <p:ext uri="{BB962C8B-B14F-4D97-AF65-F5344CB8AC3E}">
        <p14:creationId xmlns:p14="http://schemas.microsoft.com/office/powerpoint/2010/main" val="269682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3600" dirty="0"/>
              <a:t>Knowledge Graph Completion</a:t>
            </a:r>
          </a:p>
        </p:txBody>
      </p:sp>
      <p:sp>
        <p:nvSpPr>
          <p:cNvPr id="13" name="내용 개체 틀 12"/>
          <p:cNvSpPr>
            <a:spLocks noGrp="1"/>
          </p:cNvSpPr>
          <p:nvPr>
            <p:ph idx="1"/>
          </p:nvPr>
        </p:nvSpPr>
        <p:spPr>
          <a:xfrm>
            <a:off x="633845" y="1839558"/>
            <a:ext cx="7886700" cy="3652795"/>
          </a:xfrm>
        </p:spPr>
        <p:txBody>
          <a:bodyPr numCol="1">
            <a:normAutofit/>
          </a:bodyPr>
          <a:lstStyle/>
          <a:p>
            <a:pPr>
              <a:buFont typeface="Arial" panose="020B0604020202020204" pitchFamily="34" charset="0"/>
              <a:buChar char="•"/>
            </a:pPr>
            <a:r>
              <a:rPr lang="en-US" altLang="ko-KR" sz="1600" dirty="0"/>
              <a:t>Complete the triple (</a:t>
            </a:r>
            <a:r>
              <a:rPr lang="en-US" altLang="ko-KR" sz="1600" dirty="0" err="1"/>
              <a:t>h,r,t</a:t>
            </a:r>
            <a:r>
              <a:rPr lang="en-US" altLang="ko-KR" sz="1600" dirty="0"/>
              <a:t>) when one  of h, t, r is missing.</a:t>
            </a:r>
          </a:p>
        </p:txBody>
      </p:sp>
      <p:pic>
        <p:nvPicPr>
          <p:cNvPr id="3" name="그림 2">
            <a:extLst>
              <a:ext uri="{FF2B5EF4-FFF2-40B4-BE49-F238E27FC236}">
                <a16:creationId xmlns:a16="http://schemas.microsoft.com/office/drawing/2014/main" id="{B0EC3C52-EC0B-4D57-96CF-384944B2A416}"/>
              </a:ext>
            </a:extLst>
          </p:cNvPr>
          <p:cNvPicPr>
            <a:picLocks noChangeAspect="1"/>
          </p:cNvPicPr>
          <p:nvPr/>
        </p:nvPicPr>
        <p:blipFill>
          <a:blip r:embed="rId3"/>
          <a:stretch>
            <a:fillRect/>
          </a:stretch>
        </p:blipFill>
        <p:spPr>
          <a:xfrm>
            <a:off x="326239" y="3308796"/>
            <a:ext cx="3800041" cy="2183557"/>
          </a:xfrm>
          <a:prstGeom prst="rect">
            <a:avLst/>
          </a:prstGeom>
        </p:spPr>
      </p:pic>
      <p:pic>
        <p:nvPicPr>
          <p:cNvPr id="4" name="그림 3">
            <a:extLst>
              <a:ext uri="{FF2B5EF4-FFF2-40B4-BE49-F238E27FC236}">
                <a16:creationId xmlns:a16="http://schemas.microsoft.com/office/drawing/2014/main" id="{E1BF9682-70DD-4C5E-AA5F-76CFC774F575}"/>
              </a:ext>
            </a:extLst>
          </p:cNvPr>
          <p:cNvPicPr>
            <a:picLocks noChangeAspect="1"/>
          </p:cNvPicPr>
          <p:nvPr/>
        </p:nvPicPr>
        <p:blipFill>
          <a:blip r:embed="rId4"/>
          <a:stretch>
            <a:fillRect/>
          </a:stretch>
        </p:blipFill>
        <p:spPr>
          <a:xfrm>
            <a:off x="4126280" y="2570503"/>
            <a:ext cx="4738581" cy="3652796"/>
          </a:xfrm>
          <a:prstGeom prst="rect">
            <a:avLst/>
          </a:prstGeom>
        </p:spPr>
      </p:pic>
    </p:spTree>
    <p:extLst>
      <p:ext uri="{BB962C8B-B14F-4D97-AF65-F5344CB8AC3E}">
        <p14:creationId xmlns:p14="http://schemas.microsoft.com/office/powerpoint/2010/main" val="4136173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49" y="554100"/>
            <a:ext cx="7886700" cy="994172"/>
          </a:xfrm>
        </p:spPr>
        <p:txBody>
          <a:bodyPr>
            <a:normAutofit/>
          </a:bodyPr>
          <a:lstStyle/>
          <a:p>
            <a:r>
              <a:rPr lang="en-US" altLang="ko-KR" sz="3600" dirty="0" err="1"/>
              <a:t>Privious</a:t>
            </a:r>
            <a:r>
              <a:rPr lang="en-US" altLang="ko-KR" sz="3600" dirty="0"/>
              <a:t> Work (</a:t>
            </a:r>
            <a:r>
              <a:rPr lang="en-US" altLang="ko-KR" sz="3600" dirty="0" err="1"/>
              <a:t>TransE</a:t>
            </a:r>
            <a:r>
              <a:rPr lang="en-US" altLang="ko-KR" sz="3600" dirty="0"/>
              <a:t>)</a:t>
            </a:r>
          </a:p>
        </p:txBody>
      </p:sp>
      <p:pic>
        <p:nvPicPr>
          <p:cNvPr id="6" name="그림 5">
            <a:extLst>
              <a:ext uri="{FF2B5EF4-FFF2-40B4-BE49-F238E27FC236}">
                <a16:creationId xmlns:a16="http://schemas.microsoft.com/office/drawing/2014/main" id="{7F8E98D9-9610-440A-84F9-5ABA09BC0107}"/>
              </a:ext>
            </a:extLst>
          </p:cNvPr>
          <p:cNvPicPr>
            <a:picLocks noChangeAspect="1"/>
          </p:cNvPicPr>
          <p:nvPr/>
        </p:nvPicPr>
        <p:blipFill>
          <a:blip r:embed="rId3"/>
          <a:stretch>
            <a:fillRect/>
          </a:stretch>
        </p:blipFill>
        <p:spPr>
          <a:xfrm>
            <a:off x="1946374" y="1521494"/>
            <a:ext cx="4530625" cy="2367264"/>
          </a:xfrm>
          <a:prstGeom prst="rect">
            <a:avLst/>
          </a:prstGeom>
        </p:spPr>
      </p:pic>
      <p:pic>
        <p:nvPicPr>
          <p:cNvPr id="7" name="그림 6">
            <a:extLst>
              <a:ext uri="{FF2B5EF4-FFF2-40B4-BE49-F238E27FC236}">
                <a16:creationId xmlns:a16="http://schemas.microsoft.com/office/drawing/2014/main" id="{413D2709-FB93-4D78-B9A3-A005CE161091}"/>
              </a:ext>
            </a:extLst>
          </p:cNvPr>
          <p:cNvPicPr>
            <a:picLocks noChangeAspect="1"/>
          </p:cNvPicPr>
          <p:nvPr/>
        </p:nvPicPr>
        <p:blipFill>
          <a:blip r:embed="rId4"/>
          <a:stretch>
            <a:fillRect/>
          </a:stretch>
        </p:blipFill>
        <p:spPr>
          <a:xfrm>
            <a:off x="929864" y="3846033"/>
            <a:ext cx="3175624" cy="2891732"/>
          </a:xfrm>
          <a:prstGeom prst="rect">
            <a:avLst/>
          </a:prstGeom>
        </p:spPr>
      </p:pic>
      <p:pic>
        <p:nvPicPr>
          <p:cNvPr id="8" name="그림 7">
            <a:extLst>
              <a:ext uri="{FF2B5EF4-FFF2-40B4-BE49-F238E27FC236}">
                <a16:creationId xmlns:a16="http://schemas.microsoft.com/office/drawing/2014/main" id="{6077C624-EF80-4DC1-A2D5-3C6975D85CFB}"/>
              </a:ext>
            </a:extLst>
          </p:cNvPr>
          <p:cNvPicPr>
            <a:picLocks noChangeAspect="1"/>
          </p:cNvPicPr>
          <p:nvPr/>
        </p:nvPicPr>
        <p:blipFill>
          <a:blip r:embed="rId5"/>
          <a:stretch>
            <a:fillRect/>
          </a:stretch>
        </p:blipFill>
        <p:spPr>
          <a:xfrm>
            <a:off x="5482310" y="3819854"/>
            <a:ext cx="3033039" cy="2940326"/>
          </a:xfrm>
          <a:prstGeom prst="rect">
            <a:avLst/>
          </a:prstGeom>
        </p:spPr>
      </p:pic>
      <p:sp>
        <p:nvSpPr>
          <p:cNvPr id="9" name="화살표: 오른쪽 8">
            <a:extLst>
              <a:ext uri="{FF2B5EF4-FFF2-40B4-BE49-F238E27FC236}">
                <a16:creationId xmlns:a16="http://schemas.microsoft.com/office/drawing/2014/main" id="{FCFC2895-7167-48EA-B481-0865C44B6697}"/>
              </a:ext>
            </a:extLst>
          </p:cNvPr>
          <p:cNvSpPr/>
          <p:nvPr/>
        </p:nvSpPr>
        <p:spPr>
          <a:xfrm>
            <a:off x="4032151" y="5153626"/>
            <a:ext cx="1523496"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그림 9">
            <a:extLst>
              <a:ext uri="{FF2B5EF4-FFF2-40B4-BE49-F238E27FC236}">
                <a16:creationId xmlns:a16="http://schemas.microsoft.com/office/drawing/2014/main" id="{CDE78D41-3DD3-4B29-962D-87B9A12EEABA}"/>
              </a:ext>
            </a:extLst>
          </p:cNvPr>
          <p:cNvPicPr>
            <a:picLocks noChangeAspect="1"/>
          </p:cNvPicPr>
          <p:nvPr/>
        </p:nvPicPr>
        <p:blipFill>
          <a:blip r:embed="rId6"/>
          <a:stretch>
            <a:fillRect/>
          </a:stretch>
        </p:blipFill>
        <p:spPr>
          <a:xfrm>
            <a:off x="3360919" y="4359066"/>
            <a:ext cx="2865961" cy="192012"/>
          </a:xfrm>
          <a:prstGeom prst="rect">
            <a:avLst/>
          </a:prstGeom>
          <a:ln w="31750">
            <a:solidFill>
              <a:schemeClr val="tx1">
                <a:lumMod val="95000"/>
                <a:lumOff val="5000"/>
              </a:schemeClr>
            </a:solidFill>
          </a:ln>
        </p:spPr>
      </p:pic>
      <p:pic>
        <p:nvPicPr>
          <p:cNvPr id="11" name="그림 10">
            <a:extLst>
              <a:ext uri="{FF2B5EF4-FFF2-40B4-BE49-F238E27FC236}">
                <a16:creationId xmlns:a16="http://schemas.microsoft.com/office/drawing/2014/main" id="{F2CC7223-E311-41E7-A851-102565A03C45}"/>
              </a:ext>
            </a:extLst>
          </p:cNvPr>
          <p:cNvPicPr>
            <a:picLocks noChangeAspect="1"/>
          </p:cNvPicPr>
          <p:nvPr/>
        </p:nvPicPr>
        <p:blipFill>
          <a:blip r:embed="rId7"/>
          <a:stretch>
            <a:fillRect/>
          </a:stretch>
        </p:blipFill>
        <p:spPr>
          <a:xfrm>
            <a:off x="6837311" y="1006174"/>
            <a:ext cx="2038350" cy="2200275"/>
          </a:xfrm>
          <a:prstGeom prst="rect">
            <a:avLst/>
          </a:prstGeom>
        </p:spPr>
      </p:pic>
      <p:pic>
        <p:nvPicPr>
          <p:cNvPr id="3" name="그림 2">
            <a:extLst>
              <a:ext uri="{FF2B5EF4-FFF2-40B4-BE49-F238E27FC236}">
                <a16:creationId xmlns:a16="http://schemas.microsoft.com/office/drawing/2014/main" id="{DA608A89-B277-4120-8788-7F2A47B4DB28}"/>
              </a:ext>
            </a:extLst>
          </p:cNvPr>
          <p:cNvPicPr>
            <a:picLocks noChangeAspect="1"/>
          </p:cNvPicPr>
          <p:nvPr/>
        </p:nvPicPr>
        <p:blipFill>
          <a:blip r:embed="rId8"/>
          <a:stretch>
            <a:fillRect/>
          </a:stretch>
        </p:blipFill>
        <p:spPr>
          <a:xfrm>
            <a:off x="6407913" y="3176052"/>
            <a:ext cx="2516828" cy="505895"/>
          </a:xfrm>
          <a:prstGeom prst="rect">
            <a:avLst/>
          </a:prstGeom>
        </p:spPr>
      </p:pic>
    </p:spTree>
    <p:extLst>
      <p:ext uri="{BB962C8B-B14F-4D97-AF65-F5344CB8AC3E}">
        <p14:creationId xmlns:p14="http://schemas.microsoft.com/office/powerpoint/2010/main" val="2505863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B5A53F-8DD8-4518-A7DD-7A1AC8869E48}"/>
              </a:ext>
            </a:extLst>
          </p:cNvPr>
          <p:cNvSpPr>
            <a:spLocks noGrp="1"/>
          </p:cNvSpPr>
          <p:nvPr>
            <p:ph type="title"/>
          </p:nvPr>
        </p:nvSpPr>
        <p:spPr>
          <a:xfrm>
            <a:off x="633845" y="376517"/>
            <a:ext cx="7886700" cy="1325562"/>
          </a:xfrm>
        </p:spPr>
        <p:txBody>
          <a:bodyPr>
            <a:normAutofit/>
          </a:bodyPr>
          <a:lstStyle/>
          <a:p>
            <a:r>
              <a:rPr lang="en-US" altLang="ko-KR" sz="3600" dirty="0" err="1"/>
              <a:t>PtransE</a:t>
            </a:r>
            <a:r>
              <a:rPr lang="en-US" altLang="ko-KR" sz="3600" dirty="0"/>
              <a:t> (path-based </a:t>
            </a:r>
            <a:r>
              <a:rPr lang="en-US" altLang="ko-KR" sz="3600" dirty="0" err="1"/>
              <a:t>TransE</a:t>
            </a:r>
            <a:r>
              <a:rPr lang="en-US" altLang="ko-KR" sz="3600" dirty="0"/>
              <a:t>) Approach</a:t>
            </a:r>
            <a:endParaRPr lang="ko-KR" altLang="en-US" sz="3600" dirty="0"/>
          </a:p>
        </p:txBody>
      </p:sp>
      <p:sp>
        <p:nvSpPr>
          <p:cNvPr id="6" name="내용 개체 틀 5">
            <a:extLst>
              <a:ext uri="{FF2B5EF4-FFF2-40B4-BE49-F238E27FC236}">
                <a16:creationId xmlns:a16="http://schemas.microsoft.com/office/drawing/2014/main" id="{C1E4EBCB-1E37-4BE3-916F-AD4A87259808}"/>
              </a:ext>
            </a:extLst>
          </p:cNvPr>
          <p:cNvSpPr>
            <a:spLocks noGrp="1"/>
          </p:cNvSpPr>
          <p:nvPr>
            <p:ph idx="1"/>
          </p:nvPr>
        </p:nvSpPr>
        <p:spPr/>
        <p:txBody>
          <a:bodyPr/>
          <a:lstStyle/>
          <a:p>
            <a:r>
              <a:rPr lang="en-US" altLang="ko-KR" dirty="0">
                <a:solidFill>
                  <a:srgbClr val="FF0000"/>
                </a:solidFill>
                <a:latin typeface="+mj-lt"/>
              </a:rPr>
              <a:t>Multiple-step relation paths</a:t>
            </a:r>
            <a:r>
              <a:rPr lang="en-US" altLang="ko-KR" dirty="0">
                <a:latin typeface="+mj-lt"/>
              </a:rPr>
              <a:t> also contain rich inference patterns between entities</a:t>
            </a:r>
          </a:p>
          <a:p>
            <a:r>
              <a:rPr lang="en-US" altLang="ko-KR" dirty="0" err="1">
                <a:latin typeface="+mj-lt"/>
              </a:rPr>
              <a:t>e.g</a:t>
            </a:r>
            <a:r>
              <a:rPr lang="en-US" altLang="ko-KR" dirty="0">
                <a:latin typeface="+mj-lt"/>
              </a:rPr>
              <a:t>) </a:t>
            </a:r>
          </a:p>
          <a:p>
            <a:pPr marL="342900" lvl="1" indent="0">
              <a:buNone/>
            </a:pPr>
            <a:r>
              <a:rPr lang="en-US" altLang="ko-KR" dirty="0"/>
              <a:t>			(</a:t>
            </a:r>
            <a:r>
              <a:rPr lang="en-US" altLang="ko-KR" i="1" dirty="0"/>
              <a:t>h</a:t>
            </a:r>
            <a:r>
              <a:rPr lang="en-US" altLang="ko-KR" dirty="0"/>
              <a:t>, </a:t>
            </a:r>
            <a:r>
              <a:rPr lang="en-US" altLang="ko-KR" dirty="0">
                <a:latin typeface="+mj-lt"/>
              </a:rPr>
              <a:t>Nationality</a:t>
            </a:r>
            <a:r>
              <a:rPr lang="en-US" altLang="ko-KR" dirty="0"/>
              <a:t>, </a:t>
            </a:r>
            <a:r>
              <a:rPr lang="en-US" altLang="ko-KR" i="1" dirty="0"/>
              <a:t>t</a:t>
            </a:r>
            <a:r>
              <a:rPr lang="en-US" altLang="ko-KR" dirty="0"/>
              <a:t>)</a:t>
            </a:r>
          </a:p>
          <a:p>
            <a:endParaRPr lang="en-US" altLang="ko-KR" dirty="0"/>
          </a:p>
          <a:p>
            <a:r>
              <a:rPr lang="en-US" altLang="ko-KR" dirty="0"/>
              <a:t>Key challenges in </a:t>
            </a:r>
            <a:r>
              <a:rPr lang="en-US" altLang="ko-KR" dirty="0" err="1"/>
              <a:t>PtransE</a:t>
            </a:r>
            <a:endParaRPr lang="en-US" altLang="ko-KR" dirty="0"/>
          </a:p>
          <a:p>
            <a:pPr marL="0" indent="0">
              <a:buNone/>
            </a:pPr>
            <a:r>
              <a:rPr lang="en-US" altLang="ko-KR" dirty="0">
                <a:latin typeface="+mj-lt"/>
              </a:rPr>
              <a:t>(1) Design a path-constraint resource allocation algorithm to measure the </a:t>
            </a:r>
            <a:r>
              <a:rPr lang="en-US" altLang="ko-KR" dirty="0">
                <a:solidFill>
                  <a:srgbClr val="FF0000"/>
                </a:solidFill>
                <a:latin typeface="+mj-lt"/>
              </a:rPr>
              <a:t>reliability of relation paths</a:t>
            </a:r>
            <a:r>
              <a:rPr lang="en-US" altLang="ko-KR" dirty="0">
                <a:latin typeface="+mj-lt"/>
              </a:rPr>
              <a:t>.</a:t>
            </a:r>
          </a:p>
          <a:p>
            <a:pPr marL="0" indent="0">
              <a:buNone/>
            </a:pPr>
            <a:r>
              <a:rPr lang="en-US" altLang="ko-KR" dirty="0">
                <a:latin typeface="+mj-lt"/>
              </a:rPr>
              <a:t>(2) </a:t>
            </a:r>
            <a:r>
              <a:rPr lang="en-US" altLang="ko-KR" dirty="0">
                <a:solidFill>
                  <a:srgbClr val="FF0000"/>
                </a:solidFill>
                <a:latin typeface="+mj-lt"/>
              </a:rPr>
              <a:t>Represent relation paths </a:t>
            </a:r>
            <a:r>
              <a:rPr lang="en-US" altLang="ko-KR" dirty="0">
                <a:latin typeface="+mj-lt"/>
              </a:rPr>
              <a:t>via semantic composition of </a:t>
            </a:r>
            <a:r>
              <a:rPr lang="en-US" altLang="ko-KR" dirty="0">
                <a:solidFill>
                  <a:srgbClr val="FF0000"/>
                </a:solidFill>
                <a:latin typeface="+mj-lt"/>
              </a:rPr>
              <a:t>relation embeddings</a:t>
            </a:r>
          </a:p>
        </p:txBody>
      </p:sp>
      <p:grpSp>
        <p:nvGrpSpPr>
          <p:cNvPr id="9" name="그룹 8">
            <a:extLst>
              <a:ext uri="{FF2B5EF4-FFF2-40B4-BE49-F238E27FC236}">
                <a16:creationId xmlns:a16="http://schemas.microsoft.com/office/drawing/2014/main" id="{81066715-7DB1-4ACE-A2FF-1D00E4CDDC75}"/>
              </a:ext>
            </a:extLst>
          </p:cNvPr>
          <p:cNvGrpSpPr/>
          <p:nvPr/>
        </p:nvGrpSpPr>
        <p:grpSpPr>
          <a:xfrm>
            <a:off x="1530161" y="2540579"/>
            <a:ext cx="4453668" cy="282557"/>
            <a:chOff x="1078342" y="1836869"/>
            <a:chExt cx="4453668" cy="282557"/>
          </a:xfrm>
        </p:grpSpPr>
        <p:pic>
          <p:nvPicPr>
            <p:cNvPr id="7" name="그림 6">
              <a:extLst>
                <a:ext uri="{FF2B5EF4-FFF2-40B4-BE49-F238E27FC236}">
                  <a16:creationId xmlns:a16="http://schemas.microsoft.com/office/drawing/2014/main" id="{EA95671D-B970-49DB-A80C-806B85A4A298}"/>
                </a:ext>
              </a:extLst>
            </p:cNvPr>
            <p:cNvPicPr>
              <a:picLocks noChangeAspect="1"/>
            </p:cNvPicPr>
            <p:nvPr/>
          </p:nvPicPr>
          <p:blipFill>
            <a:blip r:embed="rId3"/>
            <a:stretch>
              <a:fillRect/>
            </a:stretch>
          </p:blipFill>
          <p:spPr>
            <a:xfrm>
              <a:off x="1078342" y="1836869"/>
              <a:ext cx="2533650" cy="276225"/>
            </a:xfrm>
            <a:prstGeom prst="rect">
              <a:avLst/>
            </a:prstGeom>
          </p:spPr>
        </p:pic>
        <p:pic>
          <p:nvPicPr>
            <p:cNvPr id="8" name="그림 7">
              <a:extLst>
                <a:ext uri="{FF2B5EF4-FFF2-40B4-BE49-F238E27FC236}">
                  <a16:creationId xmlns:a16="http://schemas.microsoft.com/office/drawing/2014/main" id="{EE52517B-B092-4DEA-94E4-534D3B384277}"/>
                </a:ext>
              </a:extLst>
            </p:cNvPr>
            <p:cNvPicPr>
              <a:picLocks noChangeAspect="1"/>
            </p:cNvPicPr>
            <p:nvPr/>
          </p:nvPicPr>
          <p:blipFill>
            <a:blip r:embed="rId4"/>
            <a:stretch>
              <a:fillRect/>
            </a:stretch>
          </p:blipFill>
          <p:spPr>
            <a:xfrm>
              <a:off x="3722260" y="1852726"/>
              <a:ext cx="1809750" cy="266700"/>
            </a:xfrm>
            <a:prstGeom prst="rect">
              <a:avLst/>
            </a:prstGeom>
          </p:spPr>
        </p:pic>
      </p:grpSp>
    </p:spTree>
    <p:extLst>
      <p:ext uri="{BB962C8B-B14F-4D97-AF65-F5344CB8AC3E}">
        <p14:creationId xmlns:p14="http://schemas.microsoft.com/office/powerpoint/2010/main" val="1288415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B5A53F-8DD8-4518-A7DD-7A1AC8869E48}"/>
              </a:ext>
            </a:extLst>
          </p:cNvPr>
          <p:cNvSpPr>
            <a:spLocks noGrp="1"/>
          </p:cNvSpPr>
          <p:nvPr>
            <p:ph type="title"/>
          </p:nvPr>
        </p:nvSpPr>
        <p:spPr>
          <a:xfrm>
            <a:off x="633845" y="376517"/>
            <a:ext cx="7886700" cy="1325562"/>
          </a:xfrm>
        </p:spPr>
        <p:txBody>
          <a:bodyPr>
            <a:normAutofit/>
          </a:bodyPr>
          <a:lstStyle/>
          <a:p>
            <a:r>
              <a:rPr lang="en-US" altLang="ko-KR" sz="3600" dirty="0" err="1"/>
              <a:t>PtransE</a:t>
            </a:r>
            <a:r>
              <a:rPr lang="en-US" altLang="ko-KR" sz="3600" dirty="0"/>
              <a:t> (path-based </a:t>
            </a:r>
            <a:r>
              <a:rPr lang="en-US" altLang="ko-KR" sz="3600" dirty="0" err="1"/>
              <a:t>TransE</a:t>
            </a:r>
            <a:r>
              <a:rPr lang="en-US" altLang="ko-KR" sz="3600" dirty="0"/>
              <a:t>) Approach</a:t>
            </a:r>
            <a:endParaRPr lang="ko-KR" altLang="en-US" sz="3600" dirty="0"/>
          </a:p>
        </p:txBody>
      </p:sp>
      <p:sp>
        <p:nvSpPr>
          <p:cNvPr id="4" name="내용 개체 틀 3">
            <a:extLst>
              <a:ext uri="{FF2B5EF4-FFF2-40B4-BE49-F238E27FC236}">
                <a16:creationId xmlns:a16="http://schemas.microsoft.com/office/drawing/2014/main" id="{FCFBBE78-288B-484F-93A4-E1FDB1F7EEF9}"/>
              </a:ext>
            </a:extLst>
          </p:cNvPr>
          <p:cNvSpPr>
            <a:spLocks noGrp="1"/>
          </p:cNvSpPr>
          <p:nvPr>
            <p:ph idx="1"/>
          </p:nvPr>
        </p:nvSpPr>
        <p:spPr>
          <a:xfrm>
            <a:off x="633845" y="3926541"/>
            <a:ext cx="7886700" cy="2931459"/>
          </a:xfrm>
        </p:spPr>
        <p:txBody>
          <a:bodyPr>
            <a:normAutofit/>
          </a:bodyPr>
          <a:lstStyle/>
          <a:p>
            <a:r>
              <a:rPr lang="en-US" altLang="ko-KR" dirty="0"/>
              <a:t>Relation Path Reliability</a:t>
            </a:r>
          </a:p>
          <a:p>
            <a:endParaRPr lang="en-US" altLang="ko-KR" dirty="0"/>
          </a:p>
          <a:p>
            <a:pPr lvl="1"/>
            <a:r>
              <a:rPr lang="en-US" altLang="ko-KR" dirty="0"/>
              <a:t>relation paths that </a:t>
            </a:r>
            <a:r>
              <a:rPr lang="en-US" altLang="ko-KR" dirty="0">
                <a:solidFill>
                  <a:srgbClr val="FF0000"/>
                </a:solidFill>
              </a:rPr>
              <a:t>lead to lots of possible tail entities</a:t>
            </a:r>
            <a:r>
              <a:rPr lang="en-US" altLang="ko-KR" dirty="0"/>
              <a:t> are mostly </a:t>
            </a:r>
            <a:r>
              <a:rPr lang="en-US" altLang="ko-KR" dirty="0">
                <a:solidFill>
                  <a:srgbClr val="FF0000"/>
                </a:solidFill>
              </a:rPr>
              <a:t>unreliable </a:t>
            </a:r>
            <a:r>
              <a:rPr lang="en-US" altLang="ko-KR" dirty="0"/>
              <a:t>for the entity pair</a:t>
            </a:r>
          </a:p>
          <a:p>
            <a:r>
              <a:rPr lang="en-US" altLang="ko-KR" dirty="0"/>
              <a:t>Relation Path Representation</a:t>
            </a:r>
          </a:p>
          <a:p>
            <a:endParaRPr lang="en-US" altLang="ko-KR" dirty="0"/>
          </a:p>
          <a:p>
            <a:pPr lvl="1"/>
            <a:r>
              <a:rPr lang="en-US" altLang="ko-KR" dirty="0"/>
              <a:t>Use binary operator ◦</a:t>
            </a:r>
          </a:p>
          <a:p>
            <a:pPr lvl="1"/>
            <a:r>
              <a:rPr lang="en-US" altLang="ko-KR" dirty="0"/>
              <a:t>p = r1 ◦ . . . ◦ </a:t>
            </a:r>
            <a:r>
              <a:rPr lang="en-US" altLang="ko-KR" dirty="0" err="1"/>
              <a:t>rl</a:t>
            </a:r>
            <a:endParaRPr lang="ko-KR" altLang="en-US" dirty="0"/>
          </a:p>
        </p:txBody>
      </p:sp>
      <p:pic>
        <p:nvPicPr>
          <p:cNvPr id="5" name="그림 4">
            <a:extLst>
              <a:ext uri="{FF2B5EF4-FFF2-40B4-BE49-F238E27FC236}">
                <a16:creationId xmlns:a16="http://schemas.microsoft.com/office/drawing/2014/main" id="{61167480-5378-437B-9134-C018E8AF8934}"/>
              </a:ext>
            </a:extLst>
          </p:cNvPr>
          <p:cNvPicPr>
            <a:picLocks noChangeAspect="1"/>
          </p:cNvPicPr>
          <p:nvPr/>
        </p:nvPicPr>
        <p:blipFill>
          <a:blip r:embed="rId3"/>
          <a:stretch>
            <a:fillRect/>
          </a:stretch>
        </p:blipFill>
        <p:spPr>
          <a:xfrm>
            <a:off x="2608281" y="1567302"/>
            <a:ext cx="3733800" cy="2447925"/>
          </a:xfrm>
          <a:prstGeom prst="rect">
            <a:avLst/>
          </a:prstGeom>
        </p:spPr>
      </p:pic>
      <p:pic>
        <p:nvPicPr>
          <p:cNvPr id="10" name="그림 9">
            <a:extLst>
              <a:ext uri="{FF2B5EF4-FFF2-40B4-BE49-F238E27FC236}">
                <a16:creationId xmlns:a16="http://schemas.microsoft.com/office/drawing/2014/main" id="{F80F2A8D-F21E-413F-B557-4E27BEA134E6}"/>
              </a:ext>
            </a:extLst>
          </p:cNvPr>
          <p:cNvPicPr>
            <a:picLocks noChangeAspect="1"/>
          </p:cNvPicPr>
          <p:nvPr/>
        </p:nvPicPr>
        <p:blipFill>
          <a:blip r:embed="rId4"/>
          <a:stretch>
            <a:fillRect/>
          </a:stretch>
        </p:blipFill>
        <p:spPr>
          <a:xfrm>
            <a:off x="2322867" y="4326086"/>
            <a:ext cx="819150" cy="314325"/>
          </a:xfrm>
          <a:prstGeom prst="rect">
            <a:avLst/>
          </a:prstGeom>
        </p:spPr>
      </p:pic>
      <p:pic>
        <p:nvPicPr>
          <p:cNvPr id="11" name="그림 10">
            <a:extLst>
              <a:ext uri="{FF2B5EF4-FFF2-40B4-BE49-F238E27FC236}">
                <a16:creationId xmlns:a16="http://schemas.microsoft.com/office/drawing/2014/main" id="{019B59D9-7260-4962-80FF-436A52A83992}"/>
              </a:ext>
            </a:extLst>
          </p:cNvPr>
          <p:cNvPicPr>
            <a:picLocks noChangeAspect="1"/>
          </p:cNvPicPr>
          <p:nvPr/>
        </p:nvPicPr>
        <p:blipFill>
          <a:blip r:embed="rId5"/>
          <a:stretch>
            <a:fillRect/>
          </a:stretch>
        </p:blipFill>
        <p:spPr>
          <a:xfrm>
            <a:off x="3142017" y="4340373"/>
            <a:ext cx="1228725" cy="285750"/>
          </a:xfrm>
          <a:prstGeom prst="rect">
            <a:avLst/>
          </a:prstGeom>
        </p:spPr>
      </p:pic>
      <p:pic>
        <p:nvPicPr>
          <p:cNvPr id="12" name="그림 11">
            <a:extLst>
              <a:ext uri="{FF2B5EF4-FFF2-40B4-BE49-F238E27FC236}">
                <a16:creationId xmlns:a16="http://schemas.microsoft.com/office/drawing/2014/main" id="{C191B8FA-E395-462E-8BF1-B70DAB4454D2}"/>
              </a:ext>
            </a:extLst>
          </p:cNvPr>
          <p:cNvPicPr>
            <a:picLocks noChangeAspect="1"/>
          </p:cNvPicPr>
          <p:nvPr/>
        </p:nvPicPr>
        <p:blipFill>
          <a:blip r:embed="rId6"/>
          <a:stretch>
            <a:fillRect/>
          </a:stretch>
        </p:blipFill>
        <p:spPr>
          <a:xfrm>
            <a:off x="2322867" y="5634821"/>
            <a:ext cx="2114550" cy="257175"/>
          </a:xfrm>
          <a:prstGeom prst="rect">
            <a:avLst/>
          </a:prstGeom>
        </p:spPr>
      </p:pic>
    </p:spTree>
    <p:extLst>
      <p:ext uri="{BB962C8B-B14F-4D97-AF65-F5344CB8AC3E}">
        <p14:creationId xmlns:p14="http://schemas.microsoft.com/office/powerpoint/2010/main" val="501108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B5A53F-8DD8-4518-A7DD-7A1AC8869E48}"/>
              </a:ext>
            </a:extLst>
          </p:cNvPr>
          <p:cNvSpPr>
            <a:spLocks noGrp="1"/>
          </p:cNvSpPr>
          <p:nvPr>
            <p:ph type="title"/>
          </p:nvPr>
        </p:nvSpPr>
        <p:spPr>
          <a:xfrm>
            <a:off x="633845" y="376517"/>
            <a:ext cx="7886700" cy="1325562"/>
          </a:xfrm>
        </p:spPr>
        <p:txBody>
          <a:bodyPr>
            <a:normAutofit/>
          </a:bodyPr>
          <a:lstStyle/>
          <a:p>
            <a:r>
              <a:rPr lang="en-US" altLang="ko-KR" sz="3600" dirty="0" err="1"/>
              <a:t>PtransE</a:t>
            </a:r>
            <a:r>
              <a:rPr lang="en-US" altLang="ko-KR" sz="3600" dirty="0"/>
              <a:t> (path-based </a:t>
            </a:r>
            <a:r>
              <a:rPr lang="en-US" altLang="ko-KR" sz="3600" dirty="0" err="1"/>
              <a:t>TransE</a:t>
            </a:r>
            <a:r>
              <a:rPr lang="en-US" altLang="ko-KR" sz="3600" dirty="0"/>
              <a:t>) Approach</a:t>
            </a:r>
            <a:br>
              <a:rPr lang="en-US" altLang="ko-KR" sz="3600" dirty="0"/>
            </a:br>
            <a:r>
              <a:rPr lang="en-US" altLang="ko-KR" sz="3200" b="1" dirty="0" err="1"/>
              <a:t>transE</a:t>
            </a:r>
            <a:r>
              <a:rPr lang="en-US" altLang="ko-KR" sz="3200" b="1" dirty="0"/>
              <a:t> and </a:t>
            </a:r>
            <a:r>
              <a:rPr lang="en-US" altLang="ko-KR" sz="3200" b="1" dirty="0" err="1"/>
              <a:t>PtransE</a:t>
            </a:r>
            <a:endParaRPr lang="ko-KR" altLang="en-US" sz="3200" b="1" dirty="0"/>
          </a:p>
        </p:txBody>
      </p:sp>
      <p:sp>
        <p:nvSpPr>
          <p:cNvPr id="4" name="내용 개체 틀 3">
            <a:extLst>
              <a:ext uri="{FF2B5EF4-FFF2-40B4-BE49-F238E27FC236}">
                <a16:creationId xmlns:a16="http://schemas.microsoft.com/office/drawing/2014/main" id="{FCFBBE78-288B-484F-93A4-E1FDB1F7EEF9}"/>
              </a:ext>
            </a:extLst>
          </p:cNvPr>
          <p:cNvSpPr>
            <a:spLocks noGrp="1"/>
          </p:cNvSpPr>
          <p:nvPr>
            <p:ph idx="1"/>
          </p:nvPr>
        </p:nvSpPr>
        <p:spPr>
          <a:xfrm>
            <a:off x="483237" y="1626775"/>
            <a:ext cx="7886700" cy="5155921"/>
          </a:xfrm>
        </p:spPr>
        <p:txBody>
          <a:bodyPr>
            <a:normAutofit/>
          </a:bodyPr>
          <a:lstStyle/>
          <a:p>
            <a:r>
              <a:rPr lang="en-US" altLang="ko-KR" dirty="0"/>
              <a:t>Energy function</a:t>
            </a:r>
          </a:p>
          <a:p>
            <a:pPr lvl="1"/>
            <a:r>
              <a:rPr lang="en-US" altLang="ko-KR" dirty="0" err="1"/>
              <a:t>transE</a:t>
            </a:r>
            <a:endParaRPr lang="en-US" altLang="ko-KR" dirty="0"/>
          </a:p>
          <a:p>
            <a:pPr lvl="1"/>
            <a:r>
              <a:rPr lang="en-US" altLang="ko-KR" dirty="0" err="1"/>
              <a:t>PtransE</a:t>
            </a:r>
            <a:r>
              <a:rPr lang="en-US" altLang="ko-KR" dirty="0"/>
              <a:t>	</a:t>
            </a:r>
          </a:p>
        </p:txBody>
      </p:sp>
      <p:pic>
        <p:nvPicPr>
          <p:cNvPr id="3" name="그림 2">
            <a:extLst>
              <a:ext uri="{FF2B5EF4-FFF2-40B4-BE49-F238E27FC236}">
                <a16:creationId xmlns:a16="http://schemas.microsoft.com/office/drawing/2014/main" id="{818BF6B4-4F47-4D73-96CD-7A78EEE82BB3}"/>
              </a:ext>
            </a:extLst>
          </p:cNvPr>
          <p:cNvPicPr>
            <a:picLocks noChangeAspect="1"/>
          </p:cNvPicPr>
          <p:nvPr/>
        </p:nvPicPr>
        <p:blipFill>
          <a:blip r:embed="rId3"/>
          <a:stretch>
            <a:fillRect/>
          </a:stretch>
        </p:blipFill>
        <p:spPr>
          <a:xfrm>
            <a:off x="2204251" y="2012128"/>
            <a:ext cx="1895475" cy="381000"/>
          </a:xfrm>
          <a:prstGeom prst="rect">
            <a:avLst/>
          </a:prstGeom>
        </p:spPr>
      </p:pic>
      <p:pic>
        <p:nvPicPr>
          <p:cNvPr id="6" name="그림 5">
            <a:extLst>
              <a:ext uri="{FF2B5EF4-FFF2-40B4-BE49-F238E27FC236}">
                <a16:creationId xmlns:a16="http://schemas.microsoft.com/office/drawing/2014/main" id="{D89BC612-9588-44C8-AC9E-2E2316915C37}"/>
              </a:ext>
            </a:extLst>
          </p:cNvPr>
          <p:cNvPicPr>
            <a:picLocks noChangeAspect="1"/>
          </p:cNvPicPr>
          <p:nvPr/>
        </p:nvPicPr>
        <p:blipFill>
          <a:blip r:embed="rId4"/>
          <a:stretch>
            <a:fillRect/>
          </a:stretch>
        </p:blipFill>
        <p:spPr>
          <a:xfrm>
            <a:off x="2204251" y="2331702"/>
            <a:ext cx="2571750" cy="371475"/>
          </a:xfrm>
          <a:prstGeom prst="rect">
            <a:avLst/>
          </a:prstGeom>
        </p:spPr>
      </p:pic>
      <p:sp>
        <p:nvSpPr>
          <p:cNvPr id="8" name="설명선: 굽은 선 7">
            <a:extLst>
              <a:ext uri="{FF2B5EF4-FFF2-40B4-BE49-F238E27FC236}">
                <a16:creationId xmlns:a16="http://schemas.microsoft.com/office/drawing/2014/main" id="{AC3F2D68-1B52-4B0D-AD8F-980451848177}"/>
              </a:ext>
            </a:extLst>
          </p:cNvPr>
          <p:cNvSpPr/>
          <p:nvPr/>
        </p:nvSpPr>
        <p:spPr>
          <a:xfrm>
            <a:off x="5271249" y="2721047"/>
            <a:ext cx="3389514" cy="581551"/>
          </a:xfrm>
          <a:prstGeom prst="borderCallout2">
            <a:avLst>
              <a:gd name="adj1" fmla="val 48347"/>
              <a:gd name="adj2" fmla="val -3890"/>
              <a:gd name="adj3" fmla="val 46972"/>
              <a:gd name="adj4" fmla="val -16216"/>
              <a:gd name="adj5" fmla="val -14985"/>
              <a:gd name="adj6" fmla="val -2265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Relation Path Set between h and t</a:t>
            </a:r>
          </a:p>
          <a:p>
            <a:pPr algn="ctr"/>
            <a:r>
              <a:rPr lang="en-US" altLang="ko-KR" dirty="0">
                <a:solidFill>
                  <a:srgbClr val="FF0000"/>
                </a:solidFill>
              </a:rPr>
              <a:t>P(h, t) = {p1, . . . , </a:t>
            </a:r>
            <a:r>
              <a:rPr lang="en-US" altLang="ko-KR" dirty="0" err="1">
                <a:solidFill>
                  <a:srgbClr val="FF0000"/>
                </a:solidFill>
              </a:rPr>
              <a:t>pN</a:t>
            </a:r>
            <a:r>
              <a:rPr lang="en-US" altLang="ko-KR" dirty="0">
                <a:solidFill>
                  <a:srgbClr val="FF0000"/>
                </a:solidFill>
              </a:rPr>
              <a:t> }</a:t>
            </a:r>
            <a:endParaRPr lang="ko-KR" altLang="en-US" dirty="0">
              <a:solidFill>
                <a:srgbClr val="FF0000"/>
              </a:solidFill>
            </a:endParaRPr>
          </a:p>
        </p:txBody>
      </p:sp>
      <p:pic>
        <p:nvPicPr>
          <p:cNvPr id="9" name="그림 8">
            <a:extLst>
              <a:ext uri="{FF2B5EF4-FFF2-40B4-BE49-F238E27FC236}">
                <a16:creationId xmlns:a16="http://schemas.microsoft.com/office/drawing/2014/main" id="{3D117453-FCE7-4C59-8009-623D029DCE52}"/>
              </a:ext>
            </a:extLst>
          </p:cNvPr>
          <p:cNvPicPr>
            <a:picLocks noChangeAspect="1"/>
          </p:cNvPicPr>
          <p:nvPr/>
        </p:nvPicPr>
        <p:blipFill>
          <a:blip r:embed="rId5"/>
          <a:stretch>
            <a:fillRect/>
          </a:stretch>
        </p:blipFill>
        <p:spPr>
          <a:xfrm>
            <a:off x="2212515" y="4118676"/>
            <a:ext cx="3095625" cy="600075"/>
          </a:xfrm>
          <a:prstGeom prst="rect">
            <a:avLst/>
          </a:prstGeom>
        </p:spPr>
      </p:pic>
      <p:sp>
        <p:nvSpPr>
          <p:cNvPr id="13" name="설명선: 굽은 선 12">
            <a:extLst>
              <a:ext uri="{FF2B5EF4-FFF2-40B4-BE49-F238E27FC236}">
                <a16:creationId xmlns:a16="http://schemas.microsoft.com/office/drawing/2014/main" id="{4E504FD1-40AE-412F-B336-239E6C15E5F9}"/>
              </a:ext>
            </a:extLst>
          </p:cNvPr>
          <p:cNvSpPr/>
          <p:nvPr/>
        </p:nvSpPr>
        <p:spPr>
          <a:xfrm>
            <a:off x="4107990" y="4641288"/>
            <a:ext cx="3389514" cy="581551"/>
          </a:xfrm>
          <a:prstGeom prst="borderCallout2">
            <a:avLst>
              <a:gd name="adj1" fmla="val 48347"/>
              <a:gd name="adj2" fmla="val -3890"/>
              <a:gd name="adj3" fmla="val 46972"/>
              <a:gd name="adj4" fmla="val -16216"/>
              <a:gd name="adj5" fmla="val -14985"/>
              <a:gd name="adj6" fmla="val -2265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Normalize term</a:t>
            </a:r>
          </a:p>
          <a:p>
            <a:pPr algn="ctr"/>
            <a:r>
              <a:rPr lang="fr-FR" altLang="ko-KR" dirty="0"/>
              <a:t>Z = P p∈P(h,t) R(p|h, t)</a:t>
            </a:r>
            <a:endParaRPr lang="ko-KR" altLang="en-US" dirty="0">
              <a:solidFill>
                <a:srgbClr val="FF0000"/>
              </a:solidFill>
            </a:endParaRPr>
          </a:p>
        </p:txBody>
      </p:sp>
      <p:pic>
        <p:nvPicPr>
          <p:cNvPr id="14" name="그림 13">
            <a:extLst>
              <a:ext uri="{FF2B5EF4-FFF2-40B4-BE49-F238E27FC236}">
                <a16:creationId xmlns:a16="http://schemas.microsoft.com/office/drawing/2014/main" id="{4AA5ACF4-3B58-4B44-89DD-82FC8AA498FE}"/>
              </a:ext>
            </a:extLst>
          </p:cNvPr>
          <p:cNvPicPr>
            <a:picLocks noChangeAspect="1"/>
          </p:cNvPicPr>
          <p:nvPr/>
        </p:nvPicPr>
        <p:blipFill>
          <a:blip r:embed="rId6"/>
          <a:stretch>
            <a:fillRect/>
          </a:stretch>
        </p:blipFill>
        <p:spPr>
          <a:xfrm>
            <a:off x="5308140" y="4894411"/>
            <a:ext cx="1476375" cy="295275"/>
          </a:xfrm>
          <a:prstGeom prst="rect">
            <a:avLst/>
          </a:prstGeom>
        </p:spPr>
      </p:pic>
      <p:pic>
        <p:nvPicPr>
          <p:cNvPr id="15" name="그림 14">
            <a:extLst>
              <a:ext uri="{FF2B5EF4-FFF2-40B4-BE49-F238E27FC236}">
                <a16:creationId xmlns:a16="http://schemas.microsoft.com/office/drawing/2014/main" id="{13C0E8E5-967C-48FB-9A99-B027245A2300}"/>
              </a:ext>
            </a:extLst>
          </p:cNvPr>
          <p:cNvPicPr>
            <a:picLocks noChangeAspect="1"/>
          </p:cNvPicPr>
          <p:nvPr/>
        </p:nvPicPr>
        <p:blipFill>
          <a:blip r:embed="rId7"/>
          <a:stretch>
            <a:fillRect/>
          </a:stretch>
        </p:blipFill>
        <p:spPr>
          <a:xfrm>
            <a:off x="4812840" y="4926382"/>
            <a:ext cx="495300" cy="228600"/>
          </a:xfrm>
          <a:prstGeom prst="rect">
            <a:avLst/>
          </a:prstGeom>
        </p:spPr>
      </p:pic>
      <p:sp>
        <p:nvSpPr>
          <p:cNvPr id="16" name="설명선: 굽은 선 15">
            <a:extLst>
              <a:ext uri="{FF2B5EF4-FFF2-40B4-BE49-F238E27FC236}">
                <a16:creationId xmlns:a16="http://schemas.microsoft.com/office/drawing/2014/main" id="{C3E08DEF-2E33-4FBF-BDBA-9AA8FF70700D}"/>
              </a:ext>
            </a:extLst>
          </p:cNvPr>
          <p:cNvSpPr/>
          <p:nvPr/>
        </p:nvSpPr>
        <p:spPr>
          <a:xfrm>
            <a:off x="5060490" y="3868150"/>
            <a:ext cx="2448124" cy="300616"/>
          </a:xfrm>
          <a:prstGeom prst="borderCallout2">
            <a:avLst>
              <a:gd name="adj1" fmla="val 48347"/>
              <a:gd name="adj2" fmla="val -3890"/>
              <a:gd name="adj3" fmla="val 46972"/>
              <a:gd name="adj4" fmla="val -16216"/>
              <a:gd name="adj5" fmla="val 119325"/>
              <a:gd name="adj6" fmla="val -29928"/>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Relation path </a:t>
            </a:r>
            <a:r>
              <a:rPr lang="en-US" altLang="ko-KR" dirty="0" err="1">
                <a:solidFill>
                  <a:srgbClr val="FF0000"/>
                </a:solidFill>
              </a:rPr>
              <a:t>Relability</a:t>
            </a:r>
            <a:endParaRPr lang="ko-KR" altLang="en-US" dirty="0">
              <a:solidFill>
                <a:srgbClr val="FF0000"/>
              </a:solidFill>
            </a:endParaRPr>
          </a:p>
        </p:txBody>
      </p:sp>
      <p:sp>
        <p:nvSpPr>
          <p:cNvPr id="17" name="설명선: 굽은 선 16">
            <a:extLst>
              <a:ext uri="{FF2B5EF4-FFF2-40B4-BE49-F238E27FC236}">
                <a16:creationId xmlns:a16="http://schemas.microsoft.com/office/drawing/2014/main" id="{BD384264-9A23-40DE-8077-E47CFE5236CB}"/>
              </a:ext>
            </a:extLst>
          </p:cNvPr>
          <p:cNvSpPr/>
          <p:nvPr/>
        </p:nvSpPr>
        <p:spPr>
          <a:xfrm>
            <a:off x="6166911" y="4250577"/>
            <a:ext cx="2683406" cy="300616"/>
          </a:xfrm>
          <a:prstGeom prst="borderCallout2">
            <a:avLst>
              <a:gd name="adj1" fmla="val 48347"/>
              <a:gd name="adj2" fmla="val -3890"/>
              <a:gd name="adj3" fmla="val 46972"/>
              <a:gd name="adj4" fmla="val -16216"/>
              <a:gd name="adj5" fmla="val 47754"/>
              <a:gd name="adj6" fmla="val -32565"/>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Energy function for (</a:t>
            </a:r>
            <a:r>
              <a:rPr lang="en-US" altLang="ko-KR" dirty="0" err="1">
                <a:solidFill>
                  <a:srgbClr val="FF0000"/>
                </a:solidFill>
              </a:rPr>
              <a:t>h,p,t</a:t>
            </a:r>
            <a:r>
              <a:rPr lang="en-US" altLang="ko-KR" dirty="0">
                <a:solidFill>
                  <a:srgbClr val="FF0000"/>
                </a:solidFill>
              </a:rPr>
              <a:t>)</a:t>
            </a:r>
            <a:endParaRPr lang="ko-KR" altLang="en-US" dirty="0">
              <a:solidFill>
                <a:srgbClr val="FF0000"/>
              </a:solidFill>
            </a:endParaRPr>
          </a:p>
        </p:txBody>
      </p:sp>
    </p:spTree>
    <p:extLst>
      <p:ext uri="{BB962C8B-B14F-4D97-AF65-F5344CB8AC3E}">
        <p14:creationId xmlns:p14="http://schemas.microsoft.com/office/powerpoint/2010/main" val="3131343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B5A53F-8DD8-4518-A7DD-7A1AC8869E48}"/>
              </a:ext>
            </a:extLst>
          </p:cNvPr>
          <p:cNvSpPr>
            <a:spLocks noGrp="1"/>
          </p:cNvSpPr>
          <p:nvPr>
            <p:ph type="title"/>
          </p:nvPr>
        </p:nvSpPr>
        <p:spPr>
          <a:xfrm>
            <a:off x="633845" y="376517"/>
            <a:ext cx="7886700" cy="1325562"/>
          </a:xfrm>
        </p:spPr>
        <p:txBody>
          <a:bodyPr>
            <a:normAutofit/>
          </a:bodyPr>
          <a:lstStyle/>
          <a:p>
            <a:r>
              <a:rPr lang="en-US" altLang="ko-KR" sz="3600" dirty="0" err="1"/>
              <a:t>PtransE</a:t>
            </a:r>
            <a:r>
              <a:rPr lang="en-US" altLang="ko-KR" sz="3600" dirty="0"/>
              <a:t> (path-based </a:t>
            </a:r>
            <a:r>
              <a:rPr lang="en-US" altLang="ko-KR" sz="3600" dirty="0" err="1"/>
              <a:t>TransE</a:t>
            </a:r>
            <a:r>
              <a:rPr lang="en-US" altLang="ko-KR" sz="3600" dirty="0"/>
              <a:t>) Approach</a:t>
            </a:r>
            <a:br>
              <a:rPr lang="en-US" altLang="ko-KR" sz="3600" dirty="0"/>
            </a:br>
            <a:r>
              <a:rPr lang="en-US" altLang="ko-KR" sz="3200" b="1" dirty="0"/>
              <a:t>Relation Path Reliability</a:t>
            </a:r>
            <a:endParaRPr lang="ko-KR" altLang="en-US" sz="3200" b="1" dirty="0"/>
          </a:p>
        </p:txBody>
      </p:sp>
      <p:sp>
        <p:nvSpPr>
          <p:cNvPr id="4" name="내용 개체 틀 3">
            <a:extLst>
              <a:ext uri="{FF2B5EF4-FFF2-40B4-BE49-F238E27FC236}">
                <a16:creationId xmlns:a16="http://schemas.microsoft.com/office/drawing/2014/main" id="{FCFBBE78-288B-484F-93A4-E1FDB1F7EEF9}"/>
              </a:ext>
            </a:extLst>
          </p:cNvPr>
          <p:cNvSpPr>
            <a:spLocks noGrp="1"/>
          </p:cNvSpPr>
          <p:nvPr>
            <p:ph idx="1"/>
          </p:nvPr>
        </p:nvSpPr>
        <p:spPr>
          <a:xfrm>
            <a:off x="483237" y="1626775"/>
            <a:ext cx="7886700" cy="4569629"/>
          </a:xfrm>
        </p:spPr>
        <p:txBody>
          <a:bodyPr>
            <a:normAutofit/>
          </a:bodyPr>
          <a:lstStyle/>
          <a:p>
            <a:r>
              <a:rPr lang="en-US" altLang="ko-KR" dirty="0"/>
              <a:t>path-constraint resource allocation (PCRA) algorithm</a:t>
            </a:r>
          </a:p>
        </p:txBody>
      </p:sp>
      <p:pic>
        <p:nvPicPr>
          <p:cNvPr id="7" name="그림 6">
            <a:extLst>
              <a:ext uri="{FF2B5EF4-FFF2-40B4-BE49-F238E27FC236}">
                <a16:creationId xmlns:a16="http://schemas.microsoft.com/office/drawing/2014/main" id="{78D1979C-14C7-4044-BEA5-0AD934E2F1A1}"/>
              </a:ext>
            </a:extLst>
          </p:cNvPr>
          <p:cNvPicPr>
            <a:picLocks noChangeAspect="1"/>
          </p:cNvPicPr>
          <p:nvPr/>
        </p:nvPicPr>
        <p:blipFill>
          <a:blip r:embed="rId3"/>
          <a:stretch>
            <a:fillRect/>
          </a:stretch>
        </p:blipFill>
        <p:spPr>
          <a:xfrm>
            <a:off x="2669392" y="3238103"/>
            <a:ext cx="762000" cy="323850"/>
          </a:xfrm>
          <a:prstGeom prst="rect">
            <a:avLst/>
          </a:prstGeom>
        </p:spPr>
      </p:pic>
      <p:pic>
        <p:nvPicPr>
          <p:cNvPr id="10" name="그림 9">
            <a:extLst>
              <a:ext uri="{FF2B5EF4-FFF2-40B4-BE49-F238E27FC236}">
                <a16:creationId xmlns:a16="http://schemas.microsoft.com/office/drawing/2014/main" id="{E7F2452C-4674-4D6D-B3EC-C136A52CDF6F}"/>
              </a:ext>
            </a:extLst>
          </p:cNvPr>
          <p:cNvPicPr>
            <a:picLocks noChangeAspect="1"/>
          </p:cNvPicPr>
          <p:nvPr/>
        </p:nvPicPr>
        <p:blipFill>
          <a:blip r:embed="rId4"/>
          <a:stretch>
            <a:fillRect/>
          </a:stretch>
        </p:blipFill>
        <p:spPr>
          <a:xfrm>
            <a:off x="2958352" y="2847578"/>
            <a:ext cx="2524125" cy="361950"/>
          </a:xfrm>
          <a:prstGeom prst="rect">
            <a:avLst/>
          </a:prstGeom>
        </p:spPr>
      </p:pic>
      <p:pic>
        <p:nvPicPr>
          <p:cNvPr id="11" name="그림 10">
            <a:extLst>
              <a:ext uri="{FF2B5EF4-FFF2-40B4-BE49-F238E27FC236}">
                <a16:creationId xmlns:a16="http://schemas.microsoft.com/office/drawing/2014/main" id="{BE04F54D-950A-44E1-959B-1157FE8E0FC2}"/>
              </a:ext>
            </a:extLst>
          </p:cNvPr>
          <p:cNvPicPr>
            <a:picLocks noChangeAspect="1"/>
          </p:cNvPicPr>
          <p:nvPr/>
        </p:nvPicPr>
        <p:blipFill>
          <a:blip r:embed="rId5"/>
          <a:stretch>
            <a:fillRect/>
          </a:stretch>
        </p:blipFill>
        <p:spPr>
          <a:xfrm>
            <a:off x="5144339" y="3209528"/>
            <a:ext cx="676275" cy="381000"/>
          </a:xfrm>
          <a:prstGeom prst="rect">
            <a:avLst/>
          </a:prstGeom>
        </p:spPr>
      </p:pic>
      <p:pic>
        <p:nvPicPr>
          <p:cNvPr id="12" name="그림 11">
            <a:extLst>
              <a:ext uri="{FF2B5EF4-FFF2-40B4-BE49-F238E27FC236}">
                <a16:creationId xmlns:a16="http://schemas.microsoft.com/office/drawing/2014/main" id="{778679CA-BD91-49FA-972A-84D6B649BAC2}"/>
              </a:ext>
            </a:extLst>
          </p:cNvPr>
          <p:cNvPicPr>
            <a:picLocks noChangeAspect="1"/>
          </p:cNvPicPr>
          <p:nvPr/>
        </p:nvPicPr>
        <p:blipFill>
          <a:blip r:embed="rId6"/>
          <a:stretch>
            <a:fillRect/>
          </a:stretch>
        </p:blipFill>
        <p:spPr>
          <a:xfrm>
            <a:off x="3396501" y="2438556"/>
            <a:ext cx="1647825" cy="266700"/>
          </a:xfrm>
          <a:prstGeom prst="rect">
            <a:avLst/>
          </a:prstGeom>
        </p:spPr>
      </p:pic>
      <p:pic>
        <p:nvPicPr>
          <p:cNvPr id="18" name="그림 17">
            <a:extLst>
              <a:ext uri="{FF2B5EF4-FFF2-40B4-BE49-F238E27FC236}">
                <a16:creationId xmlns:a16="http://schemas.microsoft.com/office/drawing/2014/main" id="{21E1890E-EA33-49A7-8F48-CA4F14EA979A}"/>
              </a:ext>
            </a:extLst>
          </p:cNvPr>
          <p:cNvPicPr>
            <a:picLocks noChangeAspect="1"/>
          </p:cNvPicPr>
          <p:nvPr/>
        </p:nvPicPr>
        <p:blipFill>
          <a:blip r:embed="rId7"/>
          <a:stretch>
            <a:fillRect/>
          </a:stretch>
        </p:blipFill>
        <p:spPr>
          <a:xfrm>
            <a:off x="4387118" y="2087203"/>
            <a:ext cx="762000" cy="333375"/>
          </a:xfrm>
          <a:prstGeom prst="rect">
            <a:avLst/>
          </a:prstGeom>
        </p:spPr>
      </p:pic>
      <p:sp>
        <p:nvSpPr>
          <p:cNvPr id="19" name="TextBox 18">
            <a:extLst>
              <a:ext uri="{FF2B5EF4-FFF2-40B4-BE49-F238E27FC236}">
                <a16:creationId xmlns:a16="http://schemas.microsoft.com/office/drawing/2014/main" id="{B9E02CE4-924E-4ECB-88DE-09133B2C3954}"/>
              </a:ext>
            </a:extLst>
          </p:cNvPr>
          <p:cNvSpPr txBox="1"/>
          <p:nvPr/>
        </p:nvSpPr>
        <p:spPr>
          <a:xfrm>
            <a:off x="3228467" y="2069224"/>
            <a:ext cx="1158651" cy="369332"/>
          </a:xfrm>
          <a:prstGeom prst="rect">
            <a:avLst/>
          </a:prstGeom>
          <a:noFill/>
        </p:spPr>
        <p:txBody>
          <a:bodyPr wrap="none" rtlCol="0">
            <a:spAutoFit/>
          </a:bodyPr>
          <a:lstStyle/>
          <a:p>
            <a:r>
              <a:rPr lang="en-US" altLang="ko-KR" dirty="0"/>
              <a:t>Path triple</a:t>
            </a:r>
            <a:endParaRPr lang="ko-KR" altLang="en-US" dirty="0"/>
          </a:p>
        </p:txBody>
      </p:sp>
      <p:pic>
        <p:nvPicPr>
          <p:cNvPr id="20" name="그림 19">
            <a:extLst>
              <a:ext uri="{FF2B5EF4-FFF2-40B4-BE49-F238E27FC236}">
                <a16:creationId xmlns:a16="http://schemas.microsoft.com/office/drawing/2014/main" id="{18D6B52A-C69D-4021-A5FA-F3C36223387E}"/>
              </a:ext>
            </a:extLst>
          </p:cNvPr>
          <p:cNvPicPr>
            <a:picLocks noChangeAspect="1"/>
          </p:cNvPicPr>
          <p:nvPr/>
        </p:nvPicPr>
        <p:blipFill>
          <a:blip r:embed="rId8"/>
          <a:stretch>
            <a:fillRect/>
          </a:stretch>
        </p:blipFill>
        <p:spPr>
          <a:xfrm>
            <a:off x="2524980" y="4050211"/>
            <a:ext cx="3724275" cy="819150"/>
          </a:xfrm>
          <a:prstGeom prst="rect">
            <a:avLst/>
          </a:prstGeom>
        </p:spPr>
      </p:pic>
      <p:sp>
        <p:nvSpPr>
          <p:cNvPr id="21" name="TextBox 20">
            <a:extLst>
              <a:ext uri="{FF2B5EF4-FFF2-40B4-BE49-F238E27FC236}">
                <a16:creationId xmlns:a16="http://schemas.microsoft.com/office/drawing/2014/main" id="{28A97A29-4AB2-4F98-B874-72C9FDCEE605}"/>
              </a:ext>
            </a:extLst>
          </p:cNvPr>
          <p:cNvSpPr txBox="1"/>
          <p:nvPr/>
        </p:nvSpPr>
        <p:spPr>
          <a:xfrm>
            <a:off x="1771452" y="3774525"/>
            <a:ext cx="2557880" cy="400110"/>
          </a:xfrm>
          <a:prstGeom prst="rect">
            <a:avLst/>
          </a:prstGeom>
          <a:noFill/>
        </p:spPr>
        <p:txBody>
          <a:bodyPr wrap="none" rtlCol="0">
            <a:spAutoFit/>
          </a:bodyPr>
          <a:lstStyle/>
          <a:p>
            <a:r>
              <a:rPr lang="en-US" altLang="ko-KR" sz="2000" b="1" dirty="0"/>
              <a:t>Resource flowing to m</a:t>
            </a:r>
            <a:endParaRPr lang="ko-KR" altLang="en-US" sz="2000" b="1" dirty="0"/>
          </a:p>
        </p:txBody>
      </p:sp>
      <mc:AlternateContent xmlns:mc="http://schemas.openxmlformats.org/markup-compatibility/2006" xmlns:a14="http://schemas.microsoft.com/office/drawing/2010/main">
        <mc:Choice Requires="a14">
          <p:sp>
            <p:nvSpPr>
              <p:cNvPr id="22" name="설명선: 굽은 선 21">
                <a:extLst>
                  <a:ext uri="{FF2B5EF4-FFF2-40B4-BE49-F238E27FC236}">
                    <a16:creationId xmlns:a16="http://schemas.microsoft.com/office/drawing/2014/main" id="{DC47D6AF-E11D-47DD-8E80-3737A014DA14}"/>
                  </a:ext>
                </a:extLst>
              </p:cNvPr>
              <p:cNvSpPr/>
              <p:nvPr/>
            </p:nvSpPr>
            <p:spPr>
              <a:xfrm>
                <a:off x="483237" y="5018007"/>
                <a:ext cx="3389514" cy="581551"/>
              </a:xfrm>
              <a:prstGeom prst="borderCallout2">
                <a:avLst>
                  <a:gd name="adj1" fmla="val 42797"/>
                  <a:gd name="adj2" fmla="val 100845"/>
                  <a:gd name="adj3" fmla="val 32173"/>
                  <a:gd name="adj4" fmla="val 110418"/>
                  <a:gd name="adj5" fmla="val -24234"/>
                  <a:gd name="adj6" fmla="val 11191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i="1" smtClean="0">
                              <a:solidFill>
                                <a:srgbClr val="FF0000"/>
                              </a:solidFill>
                              <a:latin typeface="Cambria Math" panose="02040503050406030204" pitchFamily="18" charset="0"/>
                            </a:rPr>
                          </m:ctrlPr>
                        </m:sSubPr>
                        <m:e>
                          <m:r>
                            <a:rPr lang="en-US" altLang="ko-KR" b="0" i="1" smtClean="0">
                              <a:solidFill>
                                <a:srgbClr val="FF0000"/>
                              </a:solidFill>
                              <a:latin typeface="Cambria Math" panose="02040503050406030204" pitchFamily="18" charset="0"/>
                            </a:rPr>
                            <m:t>𝑆</m:t>
                          </m:r>
                        </m:e>
                        <m:sub>
                          <m:r>
                            <a:rPr lang="en-US" altLang="ko-KR" b="0" i="1" smtClean="0">
                              <a:solidFill>
                                <a:srgbClr val="FF0000"/>
                              </a:solidFill>
                              <a:latin typeface="Cambria Math" panose="02040503050406030204" pitchFamily="18" charset="0"/>
                            </a:rPr>
                            <m:t>𝑖</m:t>
                          </m:r>
                          <m:r>
                            <a:rPr lang="en-US" altLang="ko-KR" b="0" i="1" smtClean="0">
                              <a:solidFill>
                                <a:srgbClr val="FF0000"/>
                              </a:solidFill>
                              <a:latin typeface="Cambria Math" panose="02040503050406030204" pitchFamily="18" charset="0"/>
                            </a:rPr>
                            <m:t>−1</m:t>
                          </m:r>
                        </m:sub>
                      </m:sSub>
                      <m:d>
                        <m:dPr>
                          <m:ctrlPr>
                            <a:rPr lang="en-US" altLang="ko-KR" b="0" i="1" smtClean="0">
                              <a:solidFill>
                                <a:srgbClr val="FF0000"/>
                              </a:solidFill>
                              <a:latin typeface="Cambria Math" panose="02040503050406030204" pitchFamily="18" charset="0"/>
                            </a:rPr>
                          </m:ctrlPr>
                        </m:dPr>
                        <m:e>
                          <m:r>
                            <a:rPr lang="en-US" altLang="ko-KR" b="0" i="1" smtClean="0">
                              <a:solidFill>
                                <a:srgbClr val="FF0000"/>
                              </a:solidFill>
                              <a:latin typeface="Cambria Math" panose="02040503050406030204" pitchFamily="18" charset="0"/>
                            </a:rPr>
                            <m:t>〮</m:t>
                          </m:r>
                          <m:r>
                            <a:rPr lang="en-US" altLang="ko-KR" b="0" i="1" smtClean="0">
                              <a:solidFill>
                                <a:srgbClr val="FF0000"/>
                              </a:solidFill>
                              <a:latin typeface="Cambria Math" panose="02040503050406030204" pitchFamily="18" charset="0"/>
                            </a:rPr>
                            <m:t>,</m:t>
                          </m:r>
                          <m:r>
                            <a:rPr lang="en-US" altLang="ko-KR" b="0" i="1" smtClean="0">
                              <a:solidFill>
                                <a:srgbClr val="FF0000"/>
                              </a:solidFill>
                              <a:latin typeface="Cambria Math" panose="02040503050406030204" pitchFamily="18" charset="0"/>
                            </a:rPr>
                            <m:t>𝑚</m:t>
                          </m:r>
                        </m:e>
                      </m:d>
                      <m:r>
                        <a:rPr lang="en-US" altLang="ko-KR" b="0" i="1" smtClean="0">
                          <a:solidFill>
                            <a:srgbClr val="FF0000"/>
                          </a:solidFill>
                          <a:latin typeface="Cambria Math" panose="02040503050406030204" pitchFamily="18" charset="0"/>
                        </a:rPr>
                        <m:t>:</m:t>
                      </m:r>
                      <m:r>
                        <m:rPr>
                          <m:nor/>
                        </m:rPr>
                        <a:rPr lang="en-US" altLang="ko-KR">
                          <a:solidFill>
                            <a:srgbClr val="FF0000"/>
                          </a:solidFill>
                        </a:rPr>
                        <m:t>direct</m:t>
                      </m:r>
                      <m:r>
                        <m:rPr>
                          <m:nor/>
                        </m:rPr>
                        <a:rPr lang="en-US" altLang="ko-KR">
                          <a:solidFill>
                            <a:srgbClr val="FF0000"/>
                          </a:solidFill>
                        </a:rPr>
                        <m:t> </m:t>
                      </m:r>
                      <m:r>
                        <m:rPr>
                          <m:nor/>
                        </m:rPr>
                        <a:rPr lang="en-US" altLang="ko-KR">
                          <a:solidFill>
                            <a:srgbClr val="FF0000"/>
                          </a:solidFill>
                        </a:rPr>
                        <m:t>predecessors</m:t>
                      </m:r>
                      <m:r>
                        <m:rPr>
                          <m:nor/>
                        </m:rPr>
                        <a:rPr lang="en-US" altLang="ko-KR" b="0" i="0" smtClean="0">
                          <a:solidFill>
                            <a:srgbClr val="FF0000"/>
                          </a:solidFill>
                        </a:rPr>
                        <m:t> </m:t>
                      </m:r>
                      <m:r>
                        <m:rPr>
                          <m:nor/>
                        </m:rPr>
                        <a:rPr lang="en-US" altLang="ko-KR" b="0" i="0" smtClean="0">
                          <a:solidFill>
                            <a:srgbClr val="FF0000"/>
                          </a:solidFill>
                        </a:rPr>
                        <m:t>of</m:t>
                      </m:r>
                      <m:r>
                        <m:rPr>
                          <m:nor/>
                        </m:rPr>
                        <a:rPr lang="en-US" altLang="ko-KR" b="0" i="0" smtClean="0">
                          <a:solidFill>
                            <a:srgbClr val="FF0000"/>
                          </a:solidFill>
                        </a:rPr>
                        <m:t> </m:t>
                      </m:r>
                      <m:r>
                        <m:rPr>
                          <m:nor/>
                        </m:rPr>
                        <a:rPr lang="en-US" altLang="ko-KR" b="0" i="0" smtClean="0">
                          <a:solidFill>
                            <a:srgbClr val="FF0000"/>
                          </a:solidFill>
                        </a:rPr>
                        <m:t>entity</m:t>
                      </m:r>
                      <m:r>
                        <m:rPr>
                          <m:nor/>
                        </m:rPr>
                        <a:rPr lang="en-US" altLang="ko-KR" b="0" i="0" smtClean="0">
                          <a:solidFill>
                            <a:srgbClr val="FF0000"/>
                          </a:solidFill>
                        </a:rPr>
                        <m:t> </m:t>
                      </m:r>
                      <m:r>
                        <m:rPr>
                          <m:nor/>
                        </m:rPr>
                        <a:rPr lang="en-US" altLang="ko-KR" b="0" i="1" smtClean="0">
                          <a:solidFill>
                            <a:srgbClr val="FF0000"/>
                          </a:solidFill>
                        </a:rPr>
                        <m:t>m</m:t>
                      </m:r>
                      <m:r>
                        <m:rPr>
                          <m:nor/>
                        </m:rPr>
                        <a:rPr lang="en-US" altLang="ko-KR">
                          <a:solidFill>
                            <a:srgbClr val="FF0000"/>
                          </a:solidFill>
                        </a:rPr>
                        <m:t> </m:t>
                      </m:r>
                      <m:r>
                        <m:rPr>
                          <m:nor/>
                        </m:rPr>
                        <a:rPr lang="en-US" altLang="ko-KR">
                          <a:solidFill>
                            <a:srgbClr val="FF0000"/>
                          </a:solidFill>
                        </a:rPr>
                        <m:t>along</m:t>
                      </m:r>
                      <m:r>
                        <m:rPr>
                          <m:nor/>
                        </m:rPr>
                        <a:rPr lang="en-US" altLang="ko-KR">
                          <a:solidFill>
                            <a:srgbClr val="FF0000"/>
                          </a:solidFill>
                        </a:rPr>
                        <m:t> </m:t>
                      </m:r>
                      <m:r>
                        <m:rPr>
                          <m:nor/>
                        </m:rPr>
                        <a:rPr lang="en-US" altLang="ko-KR">
                          <a:solidFill>
                            <a:srgbClr val="FF0000"/>
                          </a:solidFill>
                        </a:rPr>
                        <m:t>relation</m:t>
                      </m:r>
                      <m:r>
                        <m:rPr>
                          <m:nor/>
                        </m:rPr>
                        <a:rPr lang="en-US" altLang="ko-KR">
                          <a:solidFill>
                            <a:srgbClr val="FF0000"/>
                          </a:solidFill>
                        </a:rPr>
                        <m:t> </m:t>
                      </m:r>
                      <m:sSub>
                        <m:sSubPr>
                          <m:ctrlPr>
                            <a:rPr lang="en-US" altLang="ko-KR" i="1" smtClean="0">
                              <a:solidFill>
                                <a:srgbClr val="FF0000"/>
                              </a:solidFill>
                              <a:latin typeface="Cambria Math" panose="02040503050406030204" pitchFamily="18" charset="0"/>
                            </a:rPr>
                          </m:ctrlPr>
                        </m:sSubPr>
                        <m:e>
                          <m:r>
                            <a:rPr lang="en-US" altLang="ko-KR" b="0" i="1" smtClean="0">
                              <a:solidFill>
                                <a:srgbClr val="FF0000"/>
                              </a:solidFill>
                              <a:latin typeface="Cambria Math" panose="02040503050406030204" pitchFamily="18" charset="0"/>
                            </a:rPr>
                            <m:t>𝑟</m:t>
                          </m:r>
                        </m:e>
                        <m:sub>
                          <m:r>
                            <a:rPr lang="en-US" altLang="ko-KR" b="0" i="1" smtClean="0">
                              <a:solidFill>
                                <a:srgbClr val="FF0000"/>
                              </a:solidFill>
                              <a:latin typeface="Cambria Math" panose="02040503050406030204" pitchFamily="18" charset="0"/>
                            </a:rPr>
                            <m:t>𝑖</m:t>
                          </m:r>
                        </m:sub>
                      </m:sSub>
                    </m:oMath>
                  </m:oMathPara>
                </a14:m>
                <a:endParaRPr lang="ko-KR" altLang="en-US" dirty="0">
                  <a:solidFill>
                    <a:srgbClr val="FF0000"/>
                  </a:solidFill>
                </a:endParaRPr>
              </a:p>
            </p:txBody>
          </p:sp>
        </mc:Choice>
        <mc:Fallback xmlns="">
          <p:sp>
            <p:nvSpPr>
              <p:cNvPr id="22" name="설명선: 굽은 선 21">
                <a:extLst>
                  <a:ext uri="{FF2B5EF4-FFF2-40B4-BE49-F238E27FC236}">
                    <a16:creationId xmlns:a16="http://schemas.microsoft.com/office/drawing/2014/main" id="{DC47D6AF-E11D-47DD-8E80-3737A014DA14}"/>
                  </a:ext>
                </a:extLst>
              </p:cNvPr>
              <p:cNvSpPr>
                <a:spLocks noRot="1" noChangeAspect="1" noMove="1" noResize="1" noEditPoints="1" noAdjustHandles="1" noChangeArrowheads="1" noChangeShapeType="1" noTextEdit="1"/>
              </p:cNvSpPr>
              <p:nvPr/>
            </p:nvSpPr>
            <p:spPr>
              <a:xfrm>
                <a:off x="483237" y="5018007"/>
                <a:ext cx="3389514" cy="581551"/>
              </a:xfrm>
              <a:prstGeom prst="borderCallout2">
                <a:avLst>
                  <a:gd name="adj1" fmla="val 42797"/>
                  <a:gd name="adj2" fmla="val 100845"/>
                  <a:gd name="adj3" fmla="val 32173"/>
                  <a:gd name="adj4" fmla="val 110418"/>
                  <a:gd name="adj5" fmla="val -24234"/>
                  <a:gd name="adj6" fmla="val 111917"/>
                </a:avLst>
              </a:prstGeom>
              <a:blipFill>
                <a:blip r:embed="rId9"/>
                <a:stretch>
                  <a:fillRect b="-7438"/>
                </a:stretch>
              </a:blipFill>
              <a:ln>
                <a:solidFill>
                  <a:srgbClr val="C00000"/>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3" name="설명선: 굽은 선 22">
                <a:extLst>
                  <a:ext uri="{FF2B5EF4-FFF2-40B4-BE49-F238E27FC236}">
                    <a16:creationId xmlns:a16="http://schemas.microsoft.com/office/drawing/2014/main" id="{922F3EF7-A87E-4EFD-B68F-714458300AF9}"/>
                  </a:ext>
                </a:extLst>
              </p:cNvPr>
              <p:cNvSpPr/>
              <p:nvPr/>
            </p:nvSpPr>
            <p:spPr>
              <a:xfrm>
                <a:off x="5614839" y="4807201"/>
                <a:ext cx="2676159" cy="581551"/>
              </a:xfrm>
              <a:prstGeom prst="borderCallout2">
                <a:avLst>
                  <a:gd name="adj1" fmla="val 48347"/>
                  <a:gd name="adj2" fmla="val -3890"/>
                  <a:gd name="adj3" fmla="val 46972"/>
                  <a:gd name="adj4" fmla="val -16216"/>
                  <a:gd name="adj5" fmla="val -14985"/>
                  <a:gd name="adj6" fmla="val -2265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ko-KR" i="1" smtClean="0">
                            <a:solidFill>
                              <a:srgbClr val="FF0000"/>
                            </a:solidFill>
                            <a:latin typeface="Cambria Math" panose="02040503050406030204" pitchFamily="18" charset="0"/>
                          </a:rPr>
                        </m:ctrlPr>
                      </m:sSubPr>
                      <m:e>
                        <m:r>
                          <a:rPr lang="en-US" altLang="ko-KR" i="1">
                            <a:solidFill>
                              <a:srgbClr val="FF0000"/>
                            </a:solidFill>
                            <a:latin typeface="Cambria Math" panose="02040503050406030204" pitchFamily="18" charset="0"/>
                          </a:rPr>
                          <m:t>𝑆</m:t>
                        </m:r>
                      </m:e>
                      <m:sub>
                        <m:r>
                          <a:rPr lang="en-US" altLang="ko-KR" i="1">
                            <a:solidFill>
                              <a:srgbClr val="FF0000"/>
                            </a:solidFill>
                            <a:latin typeface="Cambria Math" panose="02040503050406030204" pitchFamily="18" charset="0"/>
                          </a:rPr>
                          <m:t>𝑖</m:t>
                        </m:r>
                      </m:sub>
                    </m:sSub>
                    <m:d>
                      <m:dPr>
                        <m:ctrlPr>
                          <a:rPr lang="en-US" altLang="ko-KR" i="1">
                            <a:solidFill>
                              <a:srgbClr val="FF0000"/>
                            </a:solidFill>
                            <a:latin typeface="Cambria Math" panose="02040503050406030204" pitchFamily="18" charset="0"/>
                          </a:rPr>
                        </m:ctrlPr>
                      </m:dPr>
                      <m:e>
                        <m:r>
                          <a:rPr lang="en-US" altLang="ko-KR" b="0" i="1" smtClean="0">
                            <a:solidFill>
                              <a:srgbClr val="FF0000"/>
                            </a:solidFill>
                            <a:latin typeface="Cambria Math" panose="02040503050406030204" pitchFamily="18" charset="0"/>
                          </a:rPr>
                          <m:t>𝑛</m:t>
                        </m:r>
                        <m:r>
                          <a:rPr lang="en-US" altLang="ko-KR" b="0" i="1" smtClean="0">
                            <a:solidFill>
                              <a:srgbClr val="FF0000"/>
                            </a:solidFill>
                            <a:latin typeface="Cambria Math" panose="02040503050406030204" pitchFamily="18" charset="0"/>
                          </a:rPr>
                          <m:t>,</m:t>
                        </m:r>
                        <m:r>
                          <a:rPr lang="en-US" altLang="ko-KR" i="1">
                            <a:solidFill>
                              <a:srgbClr val="FF0000"/>
                            </a:solidFill>
                            <a:latin typeface="Cambria Math" panose="02040503050406030204" pitchFamily="18" charset="0"/>
                          </a:rPr>
                          <m:t>〮</m:t>
                        </m:r>
                      </m:e>
                    </m:d>
                  </m:oMath>
                </a14:m>
                <a:r>
                  <a:rPr lang="en-US" altLang="ko-KR" dirty="0">
                    <a:solidFill>
                      <a:srgbClr val="FF0000"/>
                    </a:solidFill>
                  </a:rPr>
                  <a:t>: direct successors of n ∈ </a:t>
                </a:r>
                <a14:m>
                  <m:oMath xmlns:m="http://schemas.openxmlformats.org/officeDocument/2006/math">
                    <m:sSub>
                      <m:sSubPr>
                        <m:ctrlPr>
                          <a:rPr lang="en-US" altLang="ko-KR" i="1">
                            <a:solidFill>
                              <a:srgbClr val="FF0000"/>
                            </a:solidFill>
                            <a:latin typeface="Cambria Math" panose="02040503050406030204" pitchFamily="18" charset="0"/>
                          </a:rPr>
                        </m:ctrlPr>
                      </m:sSubPr>
                      <m:e>
                        <m:r>
                          <a:rPr lang="en-US" altLang="ko-KR" i="1">
                            <a:solidFill>
                              <a:srgbClr val="FF0000"/>
                            </a:solidFill>
                            <a:latin typeface="Cambria Math" panose="02040503050406030204" pitchFamily="18" charset="0"/>
                          </a:rPr>
                          <m:t>𝑆</m:t>
                        </m:r>
                      </m:e>
                      <m:sub>
                        <m:r>
                          <a:rPr lang="en-US" altLang="ko-KR" i="1">
                            <a:solidFill>
                              <a:srgbClr val="FF0000"/>
                            </a:solidFill>
                            <a:latin typeface="Cambria Math" panose="02040503050406030204" pitchFamily="18" charset="0"/>
                          </a:rPr>
                          <m:t>𝑖</m:t>
                        </m:r>
                        <m:r>
                          <a:rPr lang="en-US" altLang="ko-KR" i="1">
                            <a:solidFill>
                              <a:srgbClr val="FF0000"/>
                            </a:solidFill>
                            <a:latin typeface="Cambria Math" panose="02040503050406030204" pitchFamily="18" charset="0"/>
                          </a:rPr>
                          <m:t>−1</m:t>
                        </m:r>
                      </m:sub>
                    </m:sSub>
                  </m:oMath>
                </a14:m>
                <a:endParaRPr lang="ko-KR" altLang="en-US" dirty="0">
                  <a:solidFill>
                    <a:srgbClr val="FF0000"/>
                  </a:solidFill>
                </a:endParaRPr>
              </a:p>
            </p:txBody>
          </p:sp>
        </mc:Choice>
        <mc:Fallback xmlns="">
          <p:sp>
            <p:nvSpPr>
              <p:cNvPr id="23" name="설명선: 굽은 선 22">
                <a:extLst>
                  <a:ext uri="{FF2B5EF4-FFF2-40B4-BE49-F238E27FC236}">
                    <a16:creationId xmlns:a16="http://schemas.microsoft.com/office/drawing/2014/main" id="{922F3EF7-A87E-4EFD-B68F-714458300AF9}"/>
                  </a:ext>
                </a:extLst>
              </p:cNvPr>
              <p:cNvSpPr>
                <a:spLocks noRot="1" noChangeAspect="1" noMove="1" noResize="1" noEditPoints="1" noAdjustHandles="1" noChangeArrowheads="1" noChangeShapeType="1" noTextEdit="1"/>
              </p:cNvSpPr>
              <p:nvPr/>
            </p:nvSpPr>
            <p:spPr>
              <a:xfrm>
                <a:off x="5614839" y="4807201"/>
                <a:ext cx="2676159" cy="581551"/>
              </a:xfrm>
              <a:prstGeom prst="borderCallout2">
                <a:avLst>
                  <a:gd name="adj1" fmla="val 48347"/>
                  <a:gd name="adj2" fmla="val -3890"/>
                  <a:gd name="adj3" fmla="val 46972"/>
                  <a:gd name="adj4" fmla="val -16216"/>
                  <a:gd name="adj5" fmla="val -14985"/>
                  <a:gd name="adj6" fmla="val -22652"/>
                </a:avLst>
              </a:prstGeom>
              <a:blipFill>
                <a:blip r:embed="rId10"/>
                <a:stretch>
                  <a:fillRect r="-739" b="-18018"/>
                </a:stretch>
              </a:blipFill>
              <a:ln>
                <a:solidFill>
                  <a:srgbClr val="C00000"/>
                </a:solidFill>
              </a:ln>
            </p:spPr>
            <p:txBody>
              <a:bodyPr/>
              <a:lstStyle/>
              <a:p>
                <a:r>
                  <a:rPr lang="ko-KR" altLang="en-US">
                    <a:noFill/>
                  </a:rPr>
                  <a:t> </a:t>
                </a:r>
              </a:p>
            </p:txBody>
          </p:sp>
        </mc:Fallback>
      </mc:AlternateContent>
      <p:sp>
        <p:nvSpPr>
          <p:cNvPr id="24" name="직사각형 23">
            <a:extLst>
              <a:ext uri="{FF2B5EF4-FFF2-40B4-BE49-F238E27FC236}">
                <a16:creationId xmlns:a16="http://schemas.microsoft.com/office/drawing/2014/main" id="{72E8A86A-4988-469A-891B-89A25F78659D}"/>
              </a:ext>
            </a:extLst>
          </p:cNvPr>
          <p:cNvSpPr/>
          <p:nvPr/>
        </p:nvSpPr>
        <p:spPr>
          <a:xfrm>
            <a:off x="2101117" y="5763314"/>
            <a:ext cx="4572000" cy="923330"/>
          </a:xfrm>
          <a:prstGeom prst="rect">
            <a:avLst/>
          </a:prstGeom>
        </p:spPr>
        <p:txBody>
          <a:bodyPr>
            <a:spAutoFit/>
          </a:bodyPr>
          <a:lstStyle/>
          <a:p>
            <a:pPr lvl="1"/>
            <a:r>
              <a:rPr lang="en-US" altLang="ko-KR" dirty="0"/>
              <a:t>relation paths that </a:t>
            </a:r>
            <a:r>
              <a:rPr lang="en-US" altLang="ko-KR" dirty="0">
                <a:solidFill>
                  <a:srgbClr val="FF0000"/>
                </a:solidFill>
              </a:rPr>
              <a:t>lead to lots of possible tail entities</a:t>
            </a:r>
            <a:r>
              <a:rPr lang="en-US" altLang="ko-KR" dirty="0"/>
              <a:t> are mostly </a:t>
            </a:r>
            <a:r>
              <a:rPr lang="en-US" altLang="ko-KR" dirty="0">
                <a:solidFill>
                  <a:srgbClr val="FF0000"/>
                </a:solidFill>
              </a:rPr>
              <a:t>unreliable </a:t>
            </a:r>
            <a:r>
              <a:rPr lang="en-US" altLang="ko-KR" dirty="0"/>
              <a:t>for the entity pair</a:t>
            </a:r>
          </a:p>
        </p:txBody>
      </p:sp>
      <p:pic>
        <p:nvPicPr>
          <p:cNvPr id="25" name="그림 24">
            <a:extLst>
              <a:ext uri="{FF2B5EF4-FFF2-40B4-BE49-F238E27FC236}">
                <a16:creationId xmlns:a16="http://schemas.microsoft.com/office/drawing/2014/main" id="{D08762D1-2402-4361-ABF1-52B61DA2E7A8}"/>
              </a:ext>
            </a:extLst>
          </p:cNvPr>
          <p:cNvPicPr>
            <a:picLocks noChangeAspect="1"/>
          </p:cNvPicPr>
          <p:nvPr/>
        </p:nvPicPr>
        <p:blipFill>
          <a:blip r:embed="rId11"/>
          <a:stretch>
            <a:fillRect/>
          </a:stretch>
        </p:blipFill>
        <p:spPr>
          <a:xfrm>
            <a:off x="7372548" y="3878761"/>
            <a:ext cx="1200150" cy="342900"/>
          </a:xfrm>
          <a:prstGeom prst="rect">
            <a:avLst/>
          </a:prstGeom>
        </p:spPr>
      </p:pic>
      <p:sp>
        <p:nvSpPr>
          <p:cNvPr id="26" name="TextBox 25">
            <a:extLst>
              <a:ext uri="{FF2B5EF4-FFF2-40B4-BE49-F238E27FC236}">
                <a16:creationId xmlns:a16="http://schemas.microsoft.com/office/drawing/2014/main" id="{E4BBB76B-DFAF-4B74-B87F-BC5D4E2D3DB0}"/>
              </a:ext>
            </a:extLst>
          </p:cNvPr>
          <p:cNvSpPr txBox="1"/>
          <p:nvPr/>
        </p:nvSpPr>
        <p:spPr>
          <a:xfrm>
            <a:off x="6952918" y="3542257"/>
            <a:ext cx="1223027" cy="369332"/>
          </a:xfrm>
          <a:prstGeom prst="rect">
            <a:avLst/>
          </a:prstGeom>
          <a:noFill/>
        </p:spPr>
        <p:txBody>
          <a:bodyPr wrap="none" rtlCol="0">
            <a:spAutoFit/>
          </a:bodyPr>
          <a:lstStyle/>
          <a:p>
            <a:r>
              <a:rPr lang="en-US" altLang="ko-KR" dirty="0"/>
              <a:t>Initial state</a:t>
            </a:r>
            <a:endParaRPr lang="ko-KR" altLang="en-US" dirty="0"/>
          </a:p>
        </p:txBody>
      </p:sp>
      <p:sp>
        <p:nvSpPr>
          <p:cNvPr id="27" name="직사각형 26">
            <a:extLst>
              <a:ext uri="{FF2B5EF4-FFF2-40B4-BE49-F238E27FC236}">
                <a16:creationId xmlns:a16="http://schemas.microsoft.com/office/drawing/2014/main" id="{A0A9FA02-6141-4D9D-BE29-C884503C6C59}"/>
              </a:ext>
            </a:extLst>
          </p:cNvPr>
          <p:cNvSpPr/>
          <p:nvPr/>
        </p:nvSpPr>
        <p:spPr>
          <a:xfrm>
            <a:off x="6788075" y="3542257"/>
            <a:ext cx="1872688" cy="679404"/>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8" name="그림 27">
            <a:extLst>
              <a:ext uri="{FF2B5EF4-FFF2-40B4-BE49-F238E27FC236}">
                <a16:creationId xmlns:a16="http://schemas.microsoft.com/office/drawing/2014/main" id="{2B630224-C1E3-4E36-995E-23375BD3F91B}"/>
              </a:ext>
            </a:extLst>
          </p:cNvPr>
          <p:cNvPicPr>
            <a:picLocks noChangeAspect="1"/>
          </p:cNvPicPr>
          <p:nvPr/>
        </p:nvPicPr>
        <p:blipFill>
          <a:blip r:embed="rId12"/>
          <a:stretch>
            <a:fillRect/>
          </a:stretch>
        </p:blipFill>
        <p:spPr>
          <a:xfrm>
            <a:off x="6743700" y="6034479"/>
            <a:ext cx="1771650" cy="323850"/>
          </a:xfrm>
          <a:prstGeom prst="rect">
            <a:avLst/>
          </a:prstGeom>
        </p:spPr>
      </p:pic>
    </p:spTree>
    <p:extLst>
      <p:ext uri="{BB962C8B-B14F-4D97-AF65-F5344CB8AC3E}">
        <p14:creationId xmlns:p14="http://schemas.microsoft.com/office/powerpoint/2010/main" val="2172399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B5A53F-8DD8-4518-A7DD-7A1AC8869E48}"/>
              </a:ext>
            </a:extLst>
          </p:cNvPr>
          <p:cNvSpPr>
            <a:spLocks noGrp="1"/>
          </p:cNvSpPr>
          <p:nvPr>
            <p:ph type="title"/>
          </p:nvPr>
        </p:nvSpPr>
        <p:spPr>
          <a:xfrm>
            <a:off x="633845" y="376517"/>
            <a:ext cx="7886700" cy="1325562"/>
          </a:xfrm>
        </p:spPr>
        <p:txBody>
          <a:bodyPr>
            <a:normAutofit/>
          </a:bodyPr>
          <a:lstStyle/>
          <a:p>
            <a:r>
              <a:rPr lang="en-US" altLang="ko-KR" sz="3600" dirty="0" err="1"/>
              <a:t>PtransE</a:t>
            </a:r>
            <a:r>
              <a:rPr lang="en-US" altLang="ko-KR" sz="3600" dirty="0"/>
              <a:t> (path-based </a:t>
            </a:r>
            <a:r>
              <a:rPr lang="en-US" altLang="ko-KR" sz="3600" dirty="0" err="1"/>
              <a:t>TransE</a:t>
            </a:r>
            <a:r>
              <a:rPr lang="en-US" altLang="ko-KR" sz="3600" dirty="0"/>
              <a:t>) Approach</a:t>
            </a:r>
            <a:br>
              <a:rPr lang="en-US" altLang="ko-KR" sz="3600" dirty="0"/>
            </a:br>
            <a:r>
              <a:rPr lang="en-US" altLang="ko-KR" sz="3200" b="1" dirty="0"/>
              <a:t>Relation Path Representation</a:t>
            </a:r>
            <a:endParaRPr lang="ko-KR" altLang="en-US" sz="3200" b="1" dirty="0"/>
          </a:p>
        </p:txBody>
      </p:sp>
      <p:sp>
        <p:nvSpPr>
          <p:cNvPr id="5" name="내용 개체 틀 4">
            <a:extLst>
              <a:ext uri="{FF2B5EF4-FFF2-40B4-BE49-F238E27FC236}">
                <a16:creationId xmlns:a16="http://schemas.microsoft.com/office/drawing/2014/main" id="{3A36F7EE-9546-46F5-8231-D140B8403599}"/>
              </a:ext>
            </a:extLst>
          </p:cNvPr>
          <p:cNvSpPr>
            <a:spLocks noGrp="1"/>
          </p:cNvSpPr>
          <p:nvPr>
            <p:ph idx="1"/>
          </p:nvPr>
        </p:nvSpPr>
        <p:spPr>
          <a:xfrm>
            <a:off x="633845" y="4540526"/>
            <a:ext cx="7886700" cy="1639612"/>
          </a:xfrm>
        </p:spPr>
        <p:txBody>
          <a:bodyPr/>
          <a:lstStyle/>
          <a:p>
            <a:r>
              <a:rPr lang="en-US" altLang="ko-KR" dirty="0"/>
              <a:t>Addition (ADD)</a:t>
            </a:r>
          </a:p>
          <a:p>
            <a:r>
              <a:rPr lang="en-US" altLang="ko-KR" dirty="0"/>
              <a:t>Multiplication (MUL)</a:t>
            </a:r>
          </a:p>
          <a:p>
            <a:r>
              <a:rPr lang="en-US" altLang="ko-KR" dirty="0"/>
              <a:t>Recurrent Neural Network (RNN)</a:t>
            </a:r>
            <a:endParaRPr lang="ko-KR" altLang="en-US" dirty="0"/>
          </a:p>
        </p:txBody>
      </p:sp>
      <p:pic>
        <p:nvPicPr>
          <p:cNvPr id="6" name="그림 5">
            <a:extLst>
              <a:ext uri="{FF2B5EF4-FFF2-40B4-BE49-F238E27FC236}">
                <a16:creationId xmlns:a16="http://schemas.microsoft.com/office/drawing/2014/main" id="{BCD4154F-3FAD-4354-9FF5-7D34DFC7F154}"/>
              </a:ext>
            </a:extLst>
          </p:cNvPr>
          <p:cNvPicPr>
            <a:picLocks noChangeAspect="1"/>
          </p:cNvPicPr>
          <p:nvPr/>
        </p:nvPicPr>
        <p:blipFill>
          <a:blip r:embed="rId3"/>
          <a:stretch>
            <a:fillRect/>
          </a:stretch>
        </p:blipFill>
        <p:spPr>
          <a:xfrm>
            <a:off x="2328638" y="1828802"/>
            <a:ext cx="4233527" cy="2711724"/>
          </a:xfrm>
          <a:prstGeom prst="rect">
            <a:avLst/>
          </a:prstGeom>
        </p:spPr>
      </p:pic>
    </p:spTree>
    <p:extLst>
      <p:ext uri="{BB962C8B-B14F-4D97-AF65-F5344CB8AC3E}">
        <p14:creationId xmlns:p14="http://schemas.microsoft.com/office/powerpoint/2010/main" val="255029497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TM02900743[[fn=자연주의]]</Template>
  <TotalTime>6151</TotalTime>
  <Words>776</Words>
  <Application>Microsoft Office PowerPoint</Application>
  <PresentationFormat>화면 슬라이드 쇼(4:3)</PresentationFormat>
  <Paragraphs>138</Paragraphs>
  <Slides>19</Slides>
  <Notes>17</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19</vt:i4>
      </vt:variant>
    </vt:vector>
  </HeadingPairs>
  <TitlesOfParts>
    <vt:vector size="27" baseType="lpstr">
      <vt:lpstr>맑은 고딕</vt:lpstr>
      <vt:lpstr>Arial</vt:lpstr>
      <vt:lpstr>Calibri</vt:lpstr>
      <vt:lpstr>Calibri Light</vt:lpstr>
      <vt:lpstr>Cambria Math</vt:lpstr>
      <vt:lpstr>Wingdings</vt:lpstr>
      <vt:lpstr>Wingdings 2</vt:lpstr>
      <vt:lpstr>HDOfficeLightV0</vt:lpstr>
      <vt:lpstr>Modeling Relation Paths for Representation Learning of Knowledge Bases</vt:lpstr>
      <vt:lpstr>Contents</vt:lpstr>
      <vt:lpstr>Knowledge Graph Completion</vt:lpstr>
      <vt:lpstr>Privious Work (TransE)</vt:lpstr>
      <vt:lpstr>PtransE (path-based TransE) Approach</vt:lpstr>
      <vt:lpstr>PtransE (path-based TransE) Approach</vt:lpstr>
      <vt:lpstr>PtransE (path-based TransE) Approach transE and PtransE</vt:lpstr>
      <vt:lpstr>PtransE (path-based TransE) Approach Relation Path Reliability</vt:lpstr>
      <vt:lpstr>PtransE (path-based TransE) Approach Relation Path Representation</vt:lpstr>
      <vt:lpstr>PtransE (path-based TransE) Approach Relation Path Representation</vt:lpstr>
      <vt:lpstr>PtransE (path-based TransE) Approach Relation Path Representation</vt:lpstr>
      <vt:lpstr>PtransE (path-based TransE) Approach Objective Formulation</vt:lpstr>
      <vt:lpstr>PtransE (path-based TransE) Approach Implementation Details</vt:lpstr>
      <vt:lpstr>Experiments - Dataset</vt:lpstr>
      <vt:lpstr>Experiments - Knowledge Base Completion</vt:lpstr>
      <vt:lpstr>Results- Entity Prediction</vt:lpstr>
      <vt:lpstr>Result - Relation Prediction</vt:lpstr>
      <vt:lpstr>Result – Case study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Large-scale Information Network Embedding</dc:title>
  <dc:creator>doyeon Lim</dc:creator>
  <cp:lastModifiedBy>Lim doyeon</cp:lastModifiedBy>
  <cp:revision>92</cp:revision>
  <cp:lastPrinted>2018-07-19T07:24:38Z</cp:lastPrinted>
  <dcterms:created xsi:type="dcterms:W3CDTF">2018-01-15T01:22:18Z</dcterms:created>
  <dcterms:modified xsi:type="dcterms:W3CDTF">2018-07-19T08:31:22Z</dcterms:modified>
</cp:coreProperties>
</file>