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7" r:id="rId9"/>
    <p:sldId id="270" r:id="rId10"/>
    <p:sldId id="266" r:id="rId11"/>
    <p:sldId id="260" r:id="rId12"/>
    <p:sldId id="261" r:id="rId13"/>
    <p:sldId id="271" r:id="rId14"/>
    <p:sldId id="262" r:id="rId15"/>
    <p:sldId id="272" r:id="rId16"/>
    <p:sldId id="273" r:id="rId1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07" autoAdjust="0"/>
  </p:normalViewPr>
  <p:slideViewPr>
    <p:cSldViewPr snapToGrid="0">
      <p:cViewPr varScale="1">
        <p:scale>
          <a:sx n="128" d="100"/>
          <a:sy n="128" d="100"/>
        </p:scale>
        <p:origin x="-160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C0EF-71D8-476A-8F4F-BFB3A30F56EA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614A-0123-41B0-906F-FAB6271E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6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C97AA-C392-45FA-B41F-27CF65D8B0C9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6B5B-8AF6-40E7-8B80-85AD9CA0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4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MT-DNN is trained in two stages: pre-training and fine-tuning. Unlike BERT, MT-DNN uses MTL in the finetuning stage with multiple task-specific layers in its model architecture.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CoLA</a:t>
            </a:r>
            <a:r>
              <a:rPr lang="en-US" altLang="ko-KR" baseline="0" dirty="0" smtClean="0"/>
              <a:t> – </a:t>
            </a:r>
            <a:r>
              <a:rPr lang="en-US" altLang="ko-KR" baseline="0" dirty="0" err="1" smtClean="0"/>
              <a:t>gramatically</a:t>
            </a:r>
            <a:r>
              <a:rPr lang="en-US" altLang="ko-KR" baseline="0" dirty="0" smtClean="0"/>
              <a:t> right</a:t>
            </a:r>
          </a:p>
          <a:p>
            <a:r>
              <a:rPr lang="en-US" altLang="ko-KR" dirty="0" smtClean="0"/>
              <a:t>SST-2 – movie sentiment</a:t>
            </a:r>
          </a:p>
          <a:p>
            <a:r>
              <a:rPr lang="en-US" altLang="ko-KR" dirty="0" smtClean="0"/>
              <a:t>RTE,</a:t>
            </a:r>
            <a:r>
              <a:rPr lang="en-US" altLang="ko-KR" baseline="0" dirty="0" smtClean="0"/>
              <a:t> MNLI – language inference task</a:t>
            </a:r>
          </a:p>
          <a:p>
            <a:r>
              <a:rPr lang="en-US" altLang="ko-KR" dirty="0" smtClean="0"/>
              <a:t>QQP, MRPC –</a:t>
            </a:r>
            <a:r>
              <a:rPr lang="en-US" altLang="ko-KR" baseline="0" dirty="0" smtClean="0"/>
              <a:t> paraphrasing, </a:t>
            </a:r>
            <a:r>
              <a:rPr lang="en-US" altLang="ko-KR" baseline="0" dirty="0" err="1" smtClean="0"/>
              <a:t>simantically</a:t>
            </a:r>
            <a:r>
              <a:rPr lang="en-US" altLang="ko-KR" baseline="0" dirty="0" smtClean="0"/>
              <a:t> equal</a:t>
            </a:r>
          </a:p>
          <a:p>
            <a:r>
              <a:rPr lang="en-US" altLang="ko-KR" dirty="0" smtClean="0"/>
              <a:t>QNLI – rank candidate in order</a:t>
            </a:r>
            <a:r>
              <a:rPr lang="en-US" altLang="ko-KR" baseline="0" dirty="0" smtClean="0"/>
              <a:t> of relevance to the query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D6B5B-8AF6-40E7-8B80-85AD9CA0BB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A9585E-D024-4744-8A0C-F9C3BDA4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EC0199-3F7A-4E7A-8D44-56D0B0F9D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35C6B4-B440-47B8-A9DE-354D2B68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B38B94-9BAB-4CAC-A6B7-DB2E0D2F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575D5B-46E4-4A61-B53B-6D18B0D5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F5ED7A-54E6-4EA9-8E3F-875B69DC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3923FF3-29D0-4746-8409-88739F85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0F0EFA-F1BC-4C6D-B390-E9855819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556A4-0120-4E0C-BC2D-192FAF9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4D4E4D-23F6-4BF6-B415-84F4F6AF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9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BE97625-D050-4240-BBEB-B69FE6F1F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3B5153-191D-477D-AAF8-06C8D0CA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C36671-66D3-4506-A62E-43833FA5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C2C751-855A-45BD-9CF2-D019CF6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E3D2B6-36C8-4D02-A2AB-09EC6C31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88501-9FAD-416D-92D2-838B345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F106E3-0151-4123-AF1A-7A80603B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9A9C71-A931-4A70-9CD1-0867B082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02A4F6-C9A8-48F4-8271-91549E91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958AD6-6AC7-4EBC-814F-E6CFD0C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5DC66A-1E45-4F9C-8571-E7D4A954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094739-C010-41C6-ADFB-F48B25C9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8D2EF4-F2B1-4FF8-A574-AF570EEB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0A7303-C199-40EF-BC29-4251699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748EA5-3CC7-4AA8-8913-BF59F24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BD3A44-D745-421A-8F1A-2BB95439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368444-D12C-47F2-8960-BF1D925C6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9AE7DD-DF96-4273-A837-55E982095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6A2024-09CA-422A-9263-4295CDB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6C25C85-99CE-4310-97AF-234D65F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613BC8-7B16-41B3-A89D-A5DDB3E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5B321B-C99D-4012-A90F-DA60D8AA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3CC034B-8E1C-44B5-BAAF-4094E92A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35936F7-F621-4C07-A950-6AE7A53B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C48B84-EDD0-4E56-99F6-872CAAE2F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766B3E-8A22-448E-81D1-D6D9C2923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A161638-B4D4-4A37-897C-D552170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97E7F13-3031-4C13-8C63-F82E327F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7816415-7116-4FAC-821D-48710812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FB6F2-3630-408B-A630-A1A3519E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E206CC3-8165-4093-8D4E-209D8EBC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E9A7004-7708-445B-B9BC-75D605AA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C695C0D-DA33-4CDA-A652-BC330976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9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493A375-1DEB-4572-B733-866BF3F4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15ACC6E-D685-4EDB-88C6-B6B0BA7A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60EF406-D469-45DB-BA2C-D50E31AC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5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16A1AA-4FED-4FDA-8ADA-B2FAEF65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0BF44-A23E-497D-9A76-43188D9C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6D1E01B-7583-4044-8A5F-9A71DB35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B91B1AE-7DCD-465D-89FA-D3A473A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C70C58-0063-4A35-8753-CEA39D5B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794012-24A9-4F63-B216-04F0CEE5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3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DC0DC1-82E4-4455-8FDE-79693C5C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8189FBF-6F64-4867-8D48-DF699BC56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F888DC-D92F-4D4F-9A6C-121A522F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E5A432-2165-4362-8461-4725954C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78C151-4D20-4AFA-9C21-EB4166A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A2402E-227E-460E-B29F-4FA5E507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28F5BB3-F89F-458D-979D-914B2D77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2BD445-C1D5-4937-BA4F-767ED828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70D080-C871-4202-B65D-EB31F025B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284E-E1FA-4008-A327-2FC6D890A6F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7617A-F66C-4727-AAB7-7589B52B7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5BC386-DDF0-4B49-B49B-5C5E4DC49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D7C7-22EE-4EB0-9160-9722E2DE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FA1A98-0A98-4611-B5EE-BEEE49442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Multi-Task Deep Neural Networks for Natural Language Understanding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AAADEB-3546-4474-A62D-539D8955A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Xiaodong</a:t>
            </a:r>
            <a:r>
              <a:rPr lang="en-US" altLang="ko-KR" dirty="0"/>
              <a:t> Liu∗1 , </a:t>
            </a:r>
            <a:r>
              <a:rPr lang="en-US" altLang="ko-KR" dirty="0" err="1"/>
              <a:t>Pengcheng</a:t>
            </a:r>
            <a:r>
              <a:rPr lang="en-US" altLang="ko-KR" dirty="0"/>
              <a:t> He∗2 , </a:t>
            </a:r>
            <a:r>
              <a:rPr lang="en-US" altLang="ko-KR" dirty="0" err="1"/>
              <a:t>Weizhu</a:t>
            </a:r>
            <a:r>
              <a:rPr lang="en-US" altLang="ko-KR" dirty="0"/>
              <a:t> Chen2 , </a:t>
            </a:r>
            <a:r>
              <a:rPr lang="en-US" altLang="ko-KR" dirty="0" err="1"/>
              <a:t>Jianfeng</a:t>
            </a:r>
            <a:r>
              <a:rPr lang="en-US" altLang="ko-KR" dirty="0"/>
              <a:t> Gao1</a:t>
            </a:r>
          </a:p>
          <a:p>
            <a:r>
              <a:rPr lang="en-US" altLang="ko-KR" dirty="0"/>
              <a:t>1 Microsoft Research 2 Microsoft Dynamics 365 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Procedure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91" y="1338705"/>
            <a:ext cx="3877828" cy="551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23" y="4926290"/>
            <a:ext cx="2467389" cy="36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7" y="5290660"/>
            <a:ext cx="2253698" cy="29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7" y="5588987"/>
            <a:ext cx="2253697" cy="4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2" y="6067860"/>
            <a:ext cx="2784630" cy="59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6306378" y="1078395"/>
            <a:ext cx="2857500" cy="1128091"/>
          </a:xfrm>
          <a:prstGeom prst="wedgeRoundRectCallout">
            <a:avLst>
              <a:gd name="adj1" fmla="val -113703"/>
              <a:gd name="adj2" fmla="val 410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06378" y="1226941"/>
            <a:ext cx="296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masked </a:t>
            </a:r>
            <a:r>
              <a:rPr lang="en-US" altLang="ko-KR" sz="1600" dirty="0"/>
              <a:t>language </a:t>
            </a:r>
            <a:r>
              <a:rPr lang="en-US" altLang="ko-KR" sz="1600" dirty="0" smtClean="0"/>
              <a:t>modeling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next sentence prediction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479193" y="6522893"/>
            <a:ext cx="2800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contains positive, negative examples </a:t>
            </a:r>
            <a:endParaRPr lang="ko-KR" altLang="en-US" sz="1200" dirty="0"/>
          </a:p>
        </p:txBody>
      </p:sp>
      <p:sp>
        <p:nvSpPr>
          <p:cNvPr id="8" name="설명선 1 7"/>
          <p:cNvSpPr/>
          <p:nvPr/>
        </p:nvSpPr>
        <p:spPr>
          <a:xfrm>
            <a:off x="7538828" y="6513011"/>
            <a:ext cx="2589145" cy="285297"/>
          </a:xfrm>
          <a:prstGeom prst="borderCallout1">
            <a:avLst>
              <a:gd name="adj1" fmla="val 59738"/>
              <a:gd name="adj2" fmla="val -3303"/>
              <a:gd name="adj3" fmla="val 24539"/>
              <a:gd name="adj4" fmla="val -586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6958AE-70F0-4F45-9631-90676388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Tasks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4AE8FA3A-2330-44F4-A44D-FC197DC7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509" y="1569314"/>
            <a:ext cx="7703772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B7145-D552-4E7D-9B85-D2D9EFA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Results</a:t>
            </a:r>
            <a:r>
              <a:rPr lang="ko-KR" altLang="en-US" dirty="0"/>
              <a:t> </a:t>
            </a:r>
            <a:r>
              <a:rPr lang="en-US" altLang="ko-KR" dirty="0" smtClean="0"/>
              <a:t>- GLUE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1284A1-F67D-433A-AD3B-C1EF845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2E5D104-3043-43AE-9283-1848BDA3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7" y="1552014"/>
            <a:ext cx="11642103" cy="2882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006C58-87C7-402E-BC34-F4B5A2BD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434890"/>
            <a:ext cx="12192000" cy="21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Results - SNLI and </a:t>
            </a:r>
            <a:r>
              <a:rPr lang="en-US" altLang="ko-KR" dirty="0" err="1"/>
              <a:t>SciTail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19" y="1657488"/>
            <a:ext cx="61658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9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B7145-D552-4E7D-9B85-D2D9EFA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Adaptation </a:t>
            </a: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1284A1-F67D-433A-AD3B-C1EF845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15" y="1630016"/>
            <a:ext cx="4706494" cy="476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2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B7145-D552-4E7D-9B85-D2D9EFA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1284A1-F67D-433A-AD3B-C1EF845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combine multi-task learning and language model pre-training for language representation </a:t>
            </a:r>
            <a:r>
              <a:rPr lang="en-US" altLang="ko-KR" dirty="0" smtClean="0"/>
              <a:t>learning</a:t>
            </a:r>
          </a:p>
          <a:p>
            <a:r>
              <a:rPr lang="en-US" altLang="ko-KR" dirty="0"/>
              <a:t>new </a:t>
            </a:r>
            <a:r>
              <a:rPr lang="en-US" altLang="ko-KR" dirty="0" smtClean="0"/>
              <a:t>state-of-the-art </a:t>
            </a:r>
            <a:r>
              <a:rPr lang="en-US" altLang="ko-KR" dirty="0"/>
              <a:t>results on ten NLU tasks across three popular benchmarks: SNLI, </a:t>
            </a:r>
            <a:r>
              <a:rPr lang="en-US" altLang="ko-KR" dirty="0" err="1"/>
              <a:t>SciTail</a:t>
            </a:r>
            <a:r>
              <a:rPr lang="en-US" altLang="ko-KR" dirty="0"/>
              <a:t>, and </a:t>
            </a:r>
            <a:r>
              <a:rPr lang="en-US" altLang="ko-KR" dirty="0" smtClean="0"/>
              <a:t>GLUE</a:t>
            </a:r>
          </a:p>
          <a:p>
            <a:r>
              <a:rPr lang="en-US" altLang="ko-KR" dirty="0"/>
              <a:t>exceptional generalization capability in domain adaptation experiments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B7145-D552-4E7D-9B85-D2D9EFA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1284A1-F67D-433A-AD3B-C1EF845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deeper </a:t>
            </a:r>
            <a:r>
              <a:rPr lang="en-US" altLang="ko-KR" dirty="0"/>
              <a:t>understanding of model structure sharing in </a:t>
            </a:r>
            <a:r>
              <a:rPr lang="en-US" altLang="ko-KR" dirty="0" smtClean="0"/>
              <a:t>MTL</a:t>
            </a:r>
          </a:p>
          <a:p>
            <a:r>
              <a:rPr lang="en-US" altLang="ko-KR" dirty="0" smtClean="0"/>
              <a:t>more </a:t>
            </a:r>
            <a:r>
              <a:rPr lang="en-US" altLang="ko-KR" dirty="0"/>
              <a:t>effective training method that leverages relatedness among multiple </a:t>
            </a:r>
            <a:r>
              <a:rPr lang="en-US" altLang="ko-KR" dirty="0" smtClean="0"/>
              <a:t>tasks</a:t>
            </a:r>
          </a:p>
          <a:p>
            <a:r>
              <a:rPr lang="en-US" altLang="ko-KR" dirty="0" smtClean="0"/>
              <a:t>ways </a:t>
            </a:r>
            <a:r>
              <a:rPr lang="en-US" altLang="ko-KR" dirty="0"/>
              <a:t>of incorporating the linguistic structure of text in a more explicit and controllable manner.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8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7CAEF7-5278-4F96-855E-74300767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multi-task learning is needed?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4AC9C0-2AD3-411B-AB3D-B15AA58B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Intuition: it is easier for a person who knows how to ski to learn skating than the one who does not.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en-US" altLang="ko-KR" dirty="0"/>
              <a:t>it is useful for multiple (related) tasks to be learned jointly so that the knowledge learned in one task can benefit other tasks</a:t>
            </a:r>
          </a:p>
          <a:p>
            <a:r>
              <a:rPr lang="en-US" altLang="ko-KR" dirty="0"/>
              <a:t> Reason why MTL is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supervised learning: requires large amounts of task-specific labeled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regularization effect via alleviating overfitting to a specific </a:t>
            </a:r>
            <a:r>
              <a:rPr lang="en-US" altLang="ko-KR" dirty="0" smtClean="0"/>
              <a:t>task </a:t>
            </a:r>
            <a:r>
              <a:rPr lang="en-US" altLang="ko-KR" dirty="0">
                <a:sym typeface="Wingdings" panose="05000000000000000000" pitchFamily="2" charset="2"/>
              </a:rPr>
              <a:t> universal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4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6F0124-E0A2-45B4-B782-0DC2D807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different between MTL and 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1EE6AE-BF41-4410-848A-31F2674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model pretraining has shown to be effective for learning universal language representations by leveraging large amounts of unlabeled data.</a:t>
            </a:r>
          </a:p>
          <a:p>
            <a:pPr lvl="1"/>
            <a:r>
              <a:rPr lang="en-US" altLang="ko-KR" dirty="0" err="1"/>
              <a:t>ELMo</a:t>
            </a:r>
            <a:r>
              <a:rPr lang="en-US" altLang="ko-KR" dirty="0"/>
              <a:t>, GPT, BERT, …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Combine these two to improve text representation to boost various task in NLU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1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Combination of LM and MTL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CD8CD5-BD37-47E1-AE54-F0391592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8491" cy="4351338"/>
          </a:xfrm>
        </p:spPr>
        <p:txBody>
          <a:bodyPr/>
          <a:lstStyle/>
          <a:p>
            <a:r>
              <a:rPr lang="en-US" altLang="ko-KR" dirty="0"/>
              <a:t>Use BERT as its shared text encoding layers.</a:t>
            </a:r>
          </a:p>
          <a:p>
            <a:r>
              <a:rPr lang="en-US" altLang="ko-KR" dirty="0"/>
              <a:t>the top layers are task-specific, combining different types of NLU tasks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CE4861-0B7A-4EBE-AEC4-D57B9FE3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524" y="1690688"/>
            <a:ext cx="8373052" cy="49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 </a:t>
            </a:r>
            <a:r>
              <a:rPr lang="en-US" altLang="ko-KR" smtClean="0"/>
              <a:t>for each tasks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43" y="1737691"/>
            <a:ext cx="15192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18" y="1987412"/>
            <a:ext cx="2554357" cy="35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60" y="1304098"/>
            <a:ext cx="3061406" cy="273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5088835" y="2077278"/>
            <a:ext cx="183874" cy="188844"/>
          </a:xfrm>
          <a:prstGeom prst="wedgeEllipseCallout">
            <a:avLst>
              <a:gd name="adj1" fmla="val 487275"/>
              <a:gd name="adj2" fmla="val -1348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72581" y="2435159"/>
            <a:ext cx="3114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Contextual representation of [CLS] can </a:t>
            </a:r>
            <a:r>
              <a:rPr lang="en-US" altLang="ko-KR" sz="1400" dirty="0"/>
              <a:t>be viewed as the semantic representation of input sentence X</a:t>
            </a:r>
            <a:endParaRPr lang="ko-KR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885" y="4402960"/>
            <a:ext cx="1488663" cy="210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63" y="4762809"/>
            <a:ext cx="2392427" cy="34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60" y="4040878"/>
            <a:ext cx="2952128" cy="26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형 설명선 13"/>
          <p:cNvSpPr/>
          <p:nvPr/>
        </p:nvSpPr>
        <p:spPr>
          <a:xfrm>
            <a:off x="5235438" y="4840354"/>
            <a:ext cx="183874" cy="188844"/>
          </a:xfrm>
          <a:prstGeom prst="wedgeEllipseCallout">
            <a:avLst>
              <a:gd name="adj1" fmla="val 414302"/>
              <a:gd name="adj2" fmla="val -1743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457700" y="5106744"/>
            <a:ext cx="13417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7464" y="5153364"/>
            <a:ext cx="122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Sigmoid function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76" y="3245767"/>
            <a:ext cx="1996520" cy="29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 </a:t>
            </a:r>
            <a:r>
              <a:rPr lang="en-US" altLang="ko-KR" smtClean="0"/>
              <a:t>for each tasks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96" y="2500838"/>
            <a:ext cx="2952128" cy="26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형 설명선 13"/>
          <p:cNvSpPr/>
          <p:nvPr/>
        </p:nvSpPr>
        <p:spPr>
          <a:xfrm>
            <a:off x="6209474" y="3300314"/>
            <a:ext cx="183874" cy="188844"/>
          </a:xfrm>
          <a:prstGeom prst="wedgeEllipseCallout">
            <a:avLst>
              <a:gd name="adj1" fmla="val 414302"/>
              <a:gd name="adj2" fmla="val -1743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406216" y="3518846"/>
            <a:ext cx="13417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5980" y="3565466"/>
            <a:ext cx="122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Sigmoid function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99" y="2614156"/>
            <a:ext cx="1461595" cy="208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5858" y="3961459"/>
            <a:ext cx="2603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rank all of its candidate answers based on their relevance </a:t>
            </a:r>
            <a:r>
              <a:rPr lang="en-US" altLang="ko-KR" sz="1400" dirty="0" smtClean="0"/>
              <a:t>scores </a:t>
            </a:r>
            <a:r>
              <a:rPr lang="en-US" altLang="ko-KR" sz="1400" dirty="0" err="1" smtClean="0"/>
              <a:t>Rel</a:t>
            </a:r>
            <a:r>
              <a:rPr lang="en-US" altLang="ko-KR" sz="1400" dirty="0" smtClean="0"/>
              <a:t> (Q, A)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04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 </a:t>
            </a:r>
            <a:r>
              <a:rPr lang="en-US" altLang="ko-KR" smtClean="0"/>
              <a:t>for each tasks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17" y="2491202"/>
            <a:ext cx="1750424" cy="239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0539" y="2048286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en-US" altLang="ko-KR" dirty="0"/>
              <a:t>tochastic </a:t>
            </a:r>
            <a:r>
              <a:rPr lang="en-US" altLang="ko-KR" b="1" dirty="0"/>
              <a:t>A</a:t>
            </a:r>
            <a:r>
              <a:rPr lang="en-US" altLang="ko-KR" dirty="0"/>
              <a:t>nswer </a:t>
            </a:r>
            <a:r>
              <a:rPr lang="en-US" altLang="ko-KR" b="1" dirty="0"/>
              <a:t>N</a:t>
            </a:r>
            <a:r>
              <a:rPr lang="en-US" altLang="ko-KR" dirty="0"/>
              <a:t>etworks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0117" y="2337312"/>
            <a:ext cx="345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Considering multiple </a:t>
            </a:r>
            <a:r>
              <a:rPr lang="en-US" altLang="ko-KR" sz="1400" dirty="0"/>
              <a:t>steps of reasoning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43130" y="27978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Q: What collection does the </a:t>
            </a:r>
            <a:r>
              <a:rPr lang="en-US" altLang="ko-KR" b="1" dirty="0"/>
              <a:t>V&amp;A </a:t>
            </a:r>
            <a:r>
              <a:rPr lang="en-US" altLang="ko-KR" b="1" dirty="0" err="1"/>
              <a:t>Theator</a:t>
            </a:r>
            <a:r>
              <a:rPr lang="en-US" altLang="ko-KR" b="1" dirty="0"/>
              <a:t> &amp; Performance galleries</a:t>
            </a:r>
            <a:r>
              <a:rPr lang="en-US" altLang="ko-KR" dirty="0"/>
              <a:t> hold?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3130" y="37566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P: The </a:t>
            </a:r>
            <a:r>
              <a:rPr lang="en-US" altLang="ko-KR" b="1" dirty="0"/>
              <a:t>V&amp;A </a:t>
            </a:r>
            <a:r>
              <a:rPr lang="en-US" altLang="ko-KR" b="1" dirty="0" err="1"/>
              <a:t>Theator</a:t>
            </a:r>
            <a:r>
              <a:rPr lang="en-US" altLang="ko-KR" b="1" dirty="0"/>
              <a:t> &amp; Performance galleries</a:t>
            </a:r>
            <a:r>
              <a:rPr lang="en-US" altLang="ko-KR" dirty="0"/>
              <a:t> opened in March 2009. ... </a:t>
            </a:r>
            <a:r>
              <a:rPr lang="en-US" altLang="ko-KR" b="1" dirty="0"/>
              <a:t>They</a:t>
            </a:r>
            <a:r>
              <a:rPr lang="en-US" altLang="ko-KR" dirty="0"/>
              <a:t> hold the UK’s biggest national collection of </a:t>
            </a:r>
            <a:r>
              <a:rPr lang="en-US" altLang="ko-KR" u="sng" dirty="0"/>
              <a:t>material about live performance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96748" y="2738230"/>
            <a:ext cx="6142382" cy="208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0" y="1194935"/>
            <a:ext cx="5747992" cy="5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 </a:t>
            </a:r>
            <a:r>
              <a:rPr lang="en-US" altLang="ko-KR" smtClean="0"/>
              <a:t>for each tasks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67599" y="6058692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en-US" altLang="ko-KR" dirty="0"/>
              <a:t>tochastic </a:t>
            </a:r>
            <a:r>
              <a:rPr lang="en-US" altLang="ko-KR" b="1" dirty="0"/>
              <a:t>A</a:t>
            </a:r>
            <a:r>
              <a:rPr lang="en-US" altLang="ko-KR" dirty="0"/>
              <a:t>nswer </a:t>
            </a:r>
            <a:r>
              <a:rPr lang="en-US" altLang="ko-KR" b="1" dirty="0"/>
              <a:t>N</a:t>
            </a:r>
            <a:r>
              <a:rPr lang="en-US" altLang="ko-KR" dirty="0"/>
              <a:t>etworks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67177" y="6347718"/>
            <a:ext cx="345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Considering multiple </a:t>
            </a:r>
            <a:r>
              <a:rPr lang="en-US" altLang="ko-KR" sz="1400" dirty="0"/>
              <a:t>steps of reasoning</a:t>
            </a:r>
            <a:endParaRPr lang="ko-KR" alt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81" y="1420364"/>
            <a:ext cx="2840312" cy="26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>
            <a:endCxn id="4100" idx="0"/>
          </p:cNvCxnSpPr>
          <p:nvPr/>
        </p:nvCxnSpPr>
        <p:spPr>
          <a:xfrm>
            <a:off x="5715000" y="1420364"/>
            <a:ext cx="29572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4999" y="2651160"/>
            <a:ext cx="2007705" cy="1692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007087" y="1420363"/>
            <a:ext cx="3190806" cy="3146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14964" y="4189511"/>
            <a:ext cx="271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stochastic prediction dropout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F3253F-E5D1-4168-B34A-570BA32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 </a:t>
            </a:r>
            <a:r>
              <a:rPr lang="en-US" altLang="ko-KR" smtClean="0"/>
              <a:t>for each tasks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67599" y="6058692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en-US" altLang="ko-KR" dirty="0"/>
              <a:t>tochastic </a:t>
            </a:r>
            <a:r>
              <a:rPr lang="en-US" altLang="ko-KR" b="1" dirty="0"/>
              <a:t>A</a:t>
            </a:r>
            <a:r>
              <a:rPr lang="en-US" altLang="ko-KR" dirty="0"/>
              <a:t>nswer </a:t>
            </a:r>
            <a:r>
              <a:rPr lang="en-US" altLang="ko-KR" b="1" dirty="0"/>
              <a:t>N</a:t>
            </a:r>
            <a:r>
              <a:rPr lang="en-US" altLang="ko-KR" dirty="0"/>
              <a:t>etworks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67177" y="6347718"/>
            <a:ext cx="345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Considering multiple </a:t>
            </a:r>
            <a:r>
              <a:rPr lang="en-US" altLang="ko-KR" sz="1400" dirty="0"/>
              <a:t>steps of reasoning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9" y="2217079"/>
            <a:ext cx="1770671" cy="3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7" y="1660348"/>
            <a:ext cx="3120887" cy="166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88" y="3329272"/>
            <a:ext cx="2791120" cy="217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31" y="2141057"/>
            <a:ext cx="2179983" cy="48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9" y="2660510"/>
            <a:ext cx="2357434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1" y="3113553"/>
            <a:ext cx="1867074" cy="40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21" y="3156951"/>
            <a:ext cx="1987084" cy="31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31" y="3196978"/>
            <a:ext cx="592388" cy="28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24" y="3623257"/>
            <a:ext cx="4667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08" y="4310922"/>
            <a:ext cx="3186527" cy="53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668</Words>
  <Application>Microsoft Office PowerPoint</Application>
  <PresentationFormat>사용자 지정</PresentationFormat>
  <Paragraphs>72</Paragraphs>
  <Slides>16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Multi-Task Deep Neural Networks for Natural Language Understanding</vt:lpstr>
      <vt:lpstr>Why multi-task learning is needed?</vt:lpstr>
      <vt:lpstr>What is different between MTL and LM</vt:lpstr>
      <vt:lpstr>Combination of LM and MTL</vt:lpstr>
      <vt:lpstr>Objectives for each tasks</vt:lpstr>
      <vt:lpstr>Objectives for each tasks</vt:lpstr>
      <vt:lpstr>Objectives for each tasks</vt:lpstr>
      <vt:lpstr>Objectives for each tasks</vt:lpstr>
      <vt:lpstr>Objectives for each tasks</vt:lpstr>
      <vt:lpstr>Training Procedure</vt:lpstr>
      <vt:lpstr>Evaluation Tasks</vt:lpstr>
      <vt:lpstr>Evaluation Results - GLUE</vt:lpstr>
      <vt:lpstr>Evaluation Results - SNLI and SciTail</vt:lpstr>
      <vt:lpstr>Domain Adaptation Results</vt:lpstr>
      <vt:lpstr>Conclusion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Deep Neural Networks for Natural Language Understanding</dc:title>
  <dc:creator>doyeon Lim</dc:creator>
  <cp:lastModifiedBy>doyeon Lim</cp:lastModifiedBy>
  <cp:revision>18</cp:revision>
  <cp:lastPrinted>2019-03-27T07:37:32Z</cp:lastPrinted>
  <dcterms:created xsi:type="dcterms:W3CDTF">2019-03-25T14:31:47Z</dcterms:created>
  <dcterms:modified xsi:type="dcterms:W3CDTF">2019-03-27T07:38:30Z</dcterms:modified>
</cp:coreProperties>
</file>