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DEF0B-60F8-46A3-84BB-2DBBE84D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E3367-03C0-44C3-993C-76CE32D66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8B84E-F9A3-4CE3-B8C2-DBFB376D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7A0A0-6AE8-49D8-A9D0-4C395FBF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F22E2-3B15-4ACD-83C3-22B86465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8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16CE5-F33C-4839-8433-C489EF3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45AF3-BA09-458D-B340-EF1D0A5F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6602D-3784-487B-89E9-B2047A9E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29768-6E29-43D0-925B-15BBF26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5EDFD-9335-4BBE-9C3F-D887D0FE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AF6F12-9D18-4D90-A894-72A1ADB20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4B67E-EBE1-40A4-8387-92351A46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09BCE-FE93-4EFD-87AE-3CEAE4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3980E-9EA6-46B4-8ECC-56846BBF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DC3F-492C-4BAE-B119-55FDCA8D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7395-C061-42D3-9E3A-5E8AC530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64C45-1E99-467F-BB3A-F0CB1DD4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40D4-FDA4-4234-872B-64F1BE16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5B26-5EB8-47E2-98D5-0D6EDDA7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42915-64C4-4D97-96E6-B9DD5BAD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1EAEF-1575-4D0A-852C-D675FB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0E12F-EA18-40CB-ACF3-3CDEAC86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55709-7BC9-4134-8C20-3D43286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EB340-8013-42B5-AED2-78BECA5B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1A598-FCE4-4F81-B9C3-8006C421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38C3-5091-4000-A91B-B7EEEF30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3E629-6742-4AE1-80B7-446A2D1D3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E40C7-5CC3-4C55-AABE-9E10C07F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FDB08-CEB2-4D52-AD93-7D34AC02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BE2D7-08C9-48B5-8D3D-A28E7604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9F484-547A-4D77-B71A-FCA3D869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6F0A-A4F5-42FF-B4A8-E56F64C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FED2E-645A-4AFF-8184-E23F40C0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604EA-A9DA-42AA-8703-2A459F9D1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2AD9F-E3CB-4D7D-8385-9083D106B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88A20-3618-4410-8862-BD8ED5839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7208C-61D4-4874-9DF2-1FB21E59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0B7FD-1F1D-4B07-A718-56F6938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D96CF-0D43-4DAE-8568-E94A39BD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51D2-6687-45DE-A8F3-7B248244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F3C78-6DC4-45B0-AF4F-94A15D76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3E08DE-E41F-4928-AFB2-532DDB2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D6FA22-1BE8-4BCB-9E6B-31EDC46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F483B-AC51-4FFE-B78C-E4AFBC6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6683E-BC8A-4BF5-88A2-37F98FDC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DDBED-BBA5-44B5-933F-9D82722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26EF-7689-4FD3-A6E4-9380EF10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845F4-A2D2-44DD-93B7-7BF4D008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45C4BF-9613-4E64-842F-7737239C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74CAA-2370-4653-A54B-4B9F04CE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A3ECD-5548-47C7-870D-D800A3F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91202-8C15-4D80-AB37-1009490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F06C0-DC99-4AD1-A128-DD65DD38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D2EE28-DB13-43BB-9713-BC5261B49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DB886-DEB7-4A0B-9EBE-CF965D932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FCD1F-CD08-4CD0-9816-FB1C71DA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DC6B5-703F-440C-A312-B0DA2827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14907-5C45-42CC-AE6E-0193270E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7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A14AFF-40FE-47E2-843B-38EB5758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94CD2-D708-471C-8FFB-3024DFEE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3DD77-9A56-49B7-96C4-ACBCB2D7C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0B9D-9B8D-4E13-8FFC-5EEB286D1B7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35E5-389A-4BF1-B7A0-A5F1B259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10E42-74FC-476C-AF21-FA11E254D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E6D8-7D01-42B4-83A5-AA26105E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42A6E-7778-4B01-9E72-1CB284C29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Numeracy for Language Models: Evaluating and Improving their Ability to Predict Numbers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2A207-9440-468E-BE48-D91073773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Georgios P. </a:t>
            </a:r>
            <a:r>
              <a:rPr lang="en-US" altLang="ko-KR" sz="2800" dirty="0" err="1"/>
              <a:t>Spithourakis</a:t>
            </a:r>
            <a:r>
              <a:rPr lang="en-US" altLang="ko-KR" sz="2800" dirty="0"/>
              <a:t>, Sebastian Riedel</a:t>
            </a:r>
          </a:p>
          <a:p>
            <a:r>
              <a:rPr lang="en-US" altLang="ko-KR" dirty="0"/>
              <a:t>ACL 18</a:t>
            </a:r>
          </a:p>
          <a:p>
            <a:r>
              <a:rPr lang="en-US" altLang="ko-KR" dirty="0"/>
              <a:t>19.06.05</a:t>
            </a:r>
          </a:p>
          <a:p>
            <a:r>
              <a:rPr lang="en-US" altLang="ko-KR" dirty="0"/>
              <a:t>Doyeon Lim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3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413E3-79A8-4EAC-A36C-7C36B312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Metric 1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Perplexity 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48CD6-9E95-4580-8E94-2326ACB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Modification of Perplexity Evaluation in Language Model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Modify the score to fit in numeral value which has lots of out of vocabulary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DF9E-3D50-40FF-BA8E-6AF32CA9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405981"/>
            <a:ext cx="4543425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34D5F7-6667-43E2-AA4E-C90B1F6E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4" y="4745990"/>
            <a:ext cx="4972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413E3-79A8-4EAC-A36C-7C36B312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Metric 2 </a:t>
            </a:r>
            <a:br>
              <a:rPr lang="en-US" altLang="ko-KR" dirty="0"/>
            </a:br>
            <a:r>
              <a:rPr lang="en-US" altLang="ko-KR" sz="4000" dirty="0"/>
              <a:t>– Numerical value evaluation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B58FF7-B1AD-45CF-9404-A2D2F3E98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189" y="2466975"/>
            <a:ext cx="4257675" cy="1924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3DFB18-4CAE-42D0-AC2C-87D0F644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3" y="2350135"/>
            <a:ext cx="3905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533F-564A-4689-BC26-635F4ED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2FA0-E929-4B5D-A3A4-C0BEB9D8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BEFF3-2313-4E2F-ADD6-19DA9BA7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56" y="1736408"/>
            <a:ext cx="5487487" cy="46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88D1-B049-4B80-A7A5-D3150E7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 and Discussion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0A5FC8-D291-40DB-AD84-2AE44A6E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7479"/>
            <a:ext cx="10515600" cy="31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88D1-B049-4B80-A7A5-D3150E7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 and Discussion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4FF785-A912-49A7-8FA8-98380AC9F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866"/>
            <a:ext cx="10515600" cy="3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3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88D1-B049-4B80-A7A5-D3150E7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Results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C3AB70-562F-49A8-9F0E-03F613B1C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268" y="2356178"/>
            <a:ext cx="4483459" cy="32267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C4F03-7B11-47BF-AA09-BA0FBDA3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47" y="1420019"/>
            <a:ext cx="3838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88D1-B049-4B80-A7A5-D3150E7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DBEB8-D3A4-4790-9785-3F878246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33B53C-284F-4214-9F92-367FC464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12" y="1552220"/>
            <a:ext cx="6769376" cy="48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88D1-B049-4B80-A7A5-D3150E75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DBEB8-D3A4-4790-9785-3F878246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B38E9E-E7FB-48F9-8F23-0D4B79F2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511" y="1884929"/>
            <a:ext cx="4715289" cy="4232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74A3A5-15BE-4A8F-B62C-5DC54EDE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25" y="1736414"/>
            <a:ext cx="3709249" cy="45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6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0352-6050-440E-9A51-7CD2E2E7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CBDD4-1B12-4502-9A2A-39D80F45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Problem in existing Language Model</a:t>
            </a:r>
          </a:p>
          <a:p>
            <a:pPr lvl="1"/>
            <a:r>
              <a:rPr lang="en-US" altLang="ko-KR" sz="2800" dirty="0"/>
              <a:t>Numerical Value Characteristic: </a:t>
            </a:r>
            <a:r>
              <a:rPr lang="en-US" altLang="ko-KR" sz="2800" dirty="0" err="1"/>
              <a:t>Countinuous</a:t>
            </a:r>
            <a:endParaRPr lang="ko-KR" altLang="en-US" sz="2800" dirty="0"/>
          </a:p>
          <a:p>
            <a:pPr marL="457200" lvl="1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 </a:t>
            </a:r>
            <a:r>
              <a:rPr lang="en-US" altLang="ko-KR" sz="2800" dirty="0"/>
              <a:t>Out of Vocabulary</a:t>
            </a:r>
          </a:p>
          <a:p>
            <a:pPr marL="914400" lvl="2" indent="0">
              <a:buNone/>
            </a:pPr>
            <a:r>
              <a:rPr lang="en-US" altLang="ko-KR" sz="2400" dirty="0"/>
              <a:t>Treating the number as token leads </a:t>
            </a:r>
            <a:r>
              <a:rPr lang="en-US" altLang="ko-KR" sz="2400" dirty="0">
                <a:solidFill>
                  <a:srgbClr val="FF0000"/>
                </a:solidFill>
              </a:rPr>
              <a:t>out of vocabulary</a:t>
            </a:r>
          </a:p>
        </p:txBody>
      </p:sp>
    </p:spTree>
    <p:extLst>
      <p:ext uri="{BB962C8B-B14F-4D97-AF65-F5344CB8AC3E}">
        <p14:creationId xmlns:p14="http://schemas.microsoft.com/office/powerpoint/2010/main" val="81034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52B7C-BC31-4316-93E9-5B022444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E40F6-6297-4CE5-BF02-E6D81AB7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Problem in existing Language Model </a:t>
            </a:r>
          </a:p>
          <a:p>
            <a:pPr lvl="1"/>
            <a:r>
              <a:rPr lang="en-US" altLang="ko-KR" sz="2800" dirty="0"/>
              <a:t>Numerical Value Characteristic: </a:t>
            </a:r>
          </a:p>
          <a:p>
            <a:pPr marL="1371600" lvl="2" indent="-457200">
              <a:buAutoNum type="arabicPeriod"/>
            </a:pPr>
            <a:r>
              <a:rPr lang="en-US" altLang="ko-KR" sz="2400" dirty="0"/>
              <a:t>has specific range per attribute</a:t>
            </a:r>
          </a:p>
          <a:p>
            <a:pPr marL="1371600" lvl="2" indent="-457200">
              <a:buAutoNum type="arabicPeriod"/>
            </a:pPr>
            <a:r>
              <a:rPr lang="en-US" altLang="ko-KR" sz="2400" dirty="0"/>
              <a:t>Concept of size exist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C7D8D-6D03-4C9C-9D9B-BF5052C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62" y="2573866"/>
            <a:ext cx="4964904" cy="4047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EC1925-8373-4C6A-B0C5-2312872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3731980"/>
            <a:ext cx="5147733" cy="27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2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6A021-B19C-4C43-9650-D0E28198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46BC-65A0-4712-B96D-B8F607A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/>
              <a:t>Three different strategies for </a:t>
            </a:r>
            <a:r>
              <a:rPr lang="en-US" altLang="ko-KR" sz="3200" dirty="0">
                <a:solidFill>
                  <a:srgbClr val="FF0000"/>
                </a:solidFill>
              </a:rPr>
              <a:t>modelling numerals</a:t>
            </a:r>
          </a:p>
          <a:p>
            <a:pPr marL="514350" indent="-514350">
              <a:buAutoNum type="arabicPeriod"/>
            </a:pPr>
            <a:r>
              <a:rPr lang="en-US" altLang="ko-KR" sz="3200" dirty="0"/>
              <a:t>Propose the </a:t>
            </a:r>
            <a:r>
              <a:rPr lang="en-US" altLang="ko-KR" sz="3200" dirty="0">
                <a:solidFill>
                  <a:srgbClr val="FF0000"/>
                </a:solidFill>
              </a:rPr>
              <a:t>use of evaluations </a:t>
            </a:r>
            <a:r>
              <a:rPr lang="en-US" altLang="ko-KR" sz="3200" dirty="0"/>
              <a:t>that adjust for the high </a:t>
            </a:r>
            <a:r>
              <a:rPr lang="en-US" altLang="ko-KR" sz="3200" dirty="0">
                <a:solidFill>
                  <a:srgbClr val="FF0000"/>
                </a:solidFill>
              </a:rPr>
              <a:t>out-of-vocabulary rate </a:t>
            </a:r>
            <a:r>
              <a:rPr lang="en-US" altLang="ko-KR" sz="3200" dirty="0"/>
              <a:t>of numerals</a:t>
            </a:r>
          </a:p>
          <a:p>
            <a:pPr marL="514350" indent="-514350">
              <a:buAutoNum type="arabicPeriod"/>
            </a:pPr>
            <a:r>
              <a:rPr lang="en-US" altLang="ko-KR" sz="3200" dirty="0"/>
              <a:t>evaluate on a clinical and a scientific corpus and provide a </a:t>
            </a:r>
            <a:r>
              <a:rPr lang="en-US" altLang="ko-KR" sz="3200" dirty="0">
                <a:solidFill>
                  <a:srgbClr val="FF0000"/>
                </a:solidFill>
              </a:rPr>
              <a:t>qualitative analysis</a:t>
            </a:r>
            <a:r>
              <a:rPr lang="en-US" altLang="ko-KR" sz="3200" dirty="0"/>
              <a:t> of learnt representations and model predictions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017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0A37-2929-4B25-9682-478D66C8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290C12D-3E30-4880-A6A8-A9EDD91E22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/>
              <a:t>&gt; Language Model guess next word using previous words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BE78C8-17E8-489D-AEFF-F7B0E0EE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30" y="4581847"/>
            <a:ext cx="5094605" cy="1595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2EB50F-28AA-4621-98F4-CF1041BA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09" y="3210866"/>
            <a:ext cx="4977448" cy="1370981"/>
          </a:xfrm>
          <a:prstGeom prst="rect">
            <a:avLst/>
          </a:prstGeom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921B105E-870A-4536-8D2A-ED6FB09C37D2}"/>
              </a:ext>
            </a:extLst>
          </p:cNvPr>
          <p:cNvSpPr/>
          <p:nvPr/>
        </p:nvSpPr>
        <p:spPr>
          <a:xfrm>
            <a:off x="4738156" y="2854584"/>
            <a:ext cx="2922494" cy="414169"/>
          </a:xfrm>
          <a:prstGeom prst="borderCallout1">
            <a:avLst>
              <a:gd name="adj1" fmla="val 18750"/>
              <a:gd name="adj2" fmla="val -8333"/>
              <a:gd name="adj3" fmla="val 178645"/>
              <a:gd name="adj4" fmla="val -236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Minimize cross </a:t>
            </a:r>
            <a:r>
              <a:rPr lang="en-US" altLang="ko-KR" dirty="0" err="1">
                <a:solidFill>
                  <a:srgbClr val="FF0000"/>
                </a:solidFill>
              </a:rPr>
              <a:t>entrophy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6D3DCA5E-2EA0-4B54-9045-E2A2BD220A05}"/>
              </a:ext>
            </a:extLst>
          </p:cNvPr>
          <p:cNvSpPr/>
          <p:nvPr/>
        </p:nvSpPr>
        <p:spPr>
          <a:xfrm>
            <a:off x="8252935" y="4374762"/>
            <a:ext cx="2922494" cy="414169"/>
          </a:xfrm>
          <a:prstGeom prst="borderCallout1">
            <a:avLst>
              <a:gd name="adj1" fmla="val 18750"/>
              <a:gd name="adj2" fmla="val -8333"/>
              <a:gd name="adj3" fmla="val 89900"/>
              <a:gd name="adj4" fmla="val -141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Scoring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DD3FB-053E-4B0C-8372-E038054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Strategies for Modelling Numerals</a:t>
            </a:r>
            <a:br>
              <a:rPr lang="en-US" altLang="ko-KR" dirty="0"/>
            </a:br>
            <a:r>
              <a:rPr lang="en-US" altLang="ko-KR" dirty="0"/>
              <a:t>1. Hierarchical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A0D16-9CC6-4BEE-9DF8-77E835D6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030413"/>
            <a:ext cx="36766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A5A3F-ECD5-4BF0-9571-34514A0B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07" y="2845912"/>
            <a:ext cx="4635586" cy="13096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27D53F-83A8-41B8-98DB-0C97DA80C3E8}"/>
              </a:ext>
            </a:extLst>
          </p:cNvPr>
          <p:cNvSpPr/>
          <p:nvPr/>
        </p:nvSpPr>
        <p:spPr>
          <a:xfrm>
            <a:off x="1808480" y="4687171"/>
            <a:ext cx="8575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Divide the class as ‘word’ and ‘number’ and learn distribution of each class 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 Still have out of vocabulary problem but treat ‘literal’ and ‘numeral’ differently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410D4-F3D2-4988-8357-22835A3E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2" y="6256831"/>
            <a:ext cx="2676525" cy="390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84B7ED-BF0B-49FA-BFAA-157FB8FB6C03}"/>
              </a:ext>
            </a:extLst>
          </p:cNvPr>
          <p:cNvSpPr txBox="1"/>
          <p:nvPr/>
        </p:nvSpPr>
        <p:spPr>
          <a:xfrm>
            <a:off x="3498611" y="6247246"/>
            <a:ext cx="309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 more ways to calculate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C353F-8DAF-4568-84DA-59B0560DD5F9}"/>
              </a:ext>
            </a:extLst>
          </p:cNvPr>
          <p:cNvSpPr/>
          <p:nvPr/>
        </p:nvSpPr>
        <p:spPr>
          <a:xfrm>
            <a:off x="3498611" y="6256831"/>
            <a:ext cx="5773976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7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0C39-F88B-4D36-B534-453E73C1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Strategies for Modelling Numerals</a:t>
            </a:r>
            <a:br>
              <a:rPr lang="en-US" altLang="ko-KR" dirty="0"/>
            </a:br>
            <a:r>
              <a:rPr lang="en-US" altLang="ko-KR" dirty="0"/>
              <a:t>2. Digit-RNN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49311-725C-4378-A3C5-4D6C8C31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3312"/>
            <a:ext cx="10515600" cy="2533650"/>
          </a:xfrm>
        </p:spPr>
        <p:txBody>
          <a:bodyPr/>
          <a:lstStyle/>
          <a:p>
            <a:r>
              <a:rPr lang="en-US" altLang="ko-KR" dirty="0"/>
              <a:t>Like character-level embedding, generate</a:t>
            </a:r>
            <a:r>
              <a:rPr lang="ko-KR" altLang="en-US" dirty="0"/>
              <a:t> </a:t>
            </a:r>
            <a:r>
              <a:rPr lang="en-US" altLang="ko-KR" dirty="0"/>
              <a:t>digit-level embedding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Can deal with o</a:t>
            </a:r>
            <a:r>
              <a:rPr lang="en-US" altLang="ko-KR" dirty="0"/>
              <a:t>pen numbers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BA4F0-16EC-45EE-B893-B6077B48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2381250"/>
            <a:ext cx="4314825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5F3C1C-AB4F-4C48-9535-D287F591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9" y="5132387"/>
            <a:ext cx="6210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44DC-70D4-40CB-BB4A-2126637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Strategies for Modelling Numerals</a:t>
            </a:r>
            <a:br>
              <a:rPr lang="en-US" altLang="ko-KR" dirty="0"/>
            </a:br>
            <a:r>
              <a:rPr lang="en-US" altLang="ko-KR" dirty="0"/>
              <a:t>3. Mixture of Gaussians Mode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4E2C2-0ACB-421F-AA21-FDF8C559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40" y="2341164"/>
            <a:ext cx="33718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6329B-954F-477C-9840-AA3796CEFA76}"/>
              </a:ext>
            </a:extLst>
          </p:cNvPr>
          <p:cNvSpPr txBox="1"/>
          <p:nvPr/>
        </p:nvSpPr>
        <p:spPr>
          <a:xfrm>
            <a:off x="473765" y="42899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Guess gaussian mixture model when hidden state is given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Gaussian Mixture Model predict the number</a:t>
            </a:r>
            <a:r>
              <a:rPr lang="ko-KR" altLang="en-US" sz="2000" dirty="0"/>
              <a:t> </a:t>
            </a:r>
            <a:r>
              <a:rPr lang="en-US" altLang="ko-KR" sz="2000" dirty="0"/>
              <a:t>distribution. 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Gaussian Mixture Model is suitable for continuous space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88770-6228-4A09-811C-7D4853F7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0" y="1820150"/>
            <a:ext cx="4430827" cy="4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064-211C-45A7-8A2F-0F5EFD70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Strategies for Modelling Numerals</a:t>
            </a:r>
            <a:br>
              <a:rPr lang="en-US" altLang="ko-KR" dirty="0"/>
            </a:br>
            <a:r>
              <a:rPr lang="en-US" altLang="ko-KR" dirty="0"/>
              <a:t>4. Combination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6165E-BFDC-4060-8F29-B62DECB1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8375"/>
            <a:ext cx="10515600" cy="2668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M = {h-</a:t>
            </a:r>
            <a:r>
              <a:rPr lang="en-US" altLang="ko-KR" sz="2400" dirty="0" err="1"/>
              <a:t>softmax</a:t>
            </a:r>
            <a:r>
              <a:rPr lang="en-US" altLang="ko-KR" sz="2400" dirty="0"/>
              <a:t>, d-RNN, </a:t>
            </a:r>
            <a:r>
              <a:rPr lang="en-US" altLang="ko-KR" sz="2400" dirty="0" err="1"/>
              <a:t>MoG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Combination model: Weighted sum of each model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DE8C54-3B9B-4554-97DD-D296E03B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25625"/>
            <a:ext cx="314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275</Words>
  <Application>Microsoft Office PowerPoint</Application>
  <PresentationFormat>와이드스크린</PresentationFormat>
  <Paragraphs>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Numeracy for Language Models: Evaluating and Improving their Ability to Predict Numbers</vt:lpstr>
      <vt:lpstr>Research Motivation</vt:lpstr>
      <vt:lpstr>Research Motivation</vt:lpstr>
      <vt:lpstr>Research Contribution</vt:lpstr>
      <vt:lpstr>Language Model</vt:lpstr>
      <vt:lpstr>Strategies for Modelling Numerals 1. Hierarchical Softmax</vt:lpstr>
      <vt:lpstr>Strategies for Modelling Numerals 2. Digit-RNN Model</vt:lpstr>
      <vt:lpstr>Strategies for Modelling Numerals 3. Mixture of Gaussians Mode</vt:lpstr>
      <vt:lpstr>Strategies for Modelling Numerals 4. Combination Model</vt:lpstr>
      <vt:lpstr>Evaluation Metric 1  - Perplexity Evaluation</vt:lpstr>
      <vt:lpstr>Evaluation Metric 2  – Numerical value evaluation</vt:lpstr>
      <vt:lpstr>Data</vt:lpstr>
      <vt:lpstr>Experimental Results and Discussion</vt:lpstr>
      <vt:lpstr>Experimental Results and Discussion</vt:lpstr>
      <vt:lpstr>Quantitative Results</vt:lpstr>
      <vt:lpstr>Quantitative Results</vt:lpstr>
      <vt:lpstr>Quantitative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for Language Models: Evaluating and Improving their Ability to Predict Numbers</dc:title>
  <dc:creator>doyeon Lim</dc:creator>
  <cp:lastModifiedBy>doyeon Lim</cp:lastModifiedBy>
  <cp:revision>10</cp:revision>
  <dcterms:created xsi:type="dcterms:W3CDTF">2019-06-04T12:24:08Z</dcterms:created>
  <dcterms:modified xsi:type="dcterms:W3CDTF">2019-06-04T14:53:11Z</dcterms:modified>
</cp:coreProperties>
</file>