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67" r:id="rId5"/>
    <p:sldId id="265" r:id="rId6"/>
    <p:sldId id="266" r:id="rId7"/>
    <p:sldId id="259" r:id="rId8"/>
    <p:sldId id="260" r:id="rId9"/>
    <p:sldId id="261" r:id="rId10"/>
    <p:sldId id="268" r:id="rId11"/>
    <p:sldId id="262" r:id="rId12"/>
    <p:sldId id="269" r:id="rId13"/>
    <p:sldId id="270" r:id="rId14"/>
    <p:sldId id="272" r:id="rId15"/>
    <p:sldId id="271" r:id="rId16"/>
    <p:sldId id="263" r:id="rId17"/>
    <p:sldId id="264" r:id="rId18"/>
    <p:sldId id="273" r:id="rId19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2183" autoAdjust="0"/>
  </p:normalViewPr>
  <p:slideViewPr>
    <p:cSldViewPr snapToGrid="0">
      <p:cViewPr varScale="1">
        <p:scale>
          <a:sx n="86" d="100"/>
          <a:sy n="86" d="100"/>
        </p:scale>
        <p:origin x="6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D25BE7C-9AA8-4368-B073-6A758A175A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5"/>
            <a:ext cx="2946400" cy="49530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4220E6-E7E2-4F61-A231-92CA3E62C3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5"/>
            <a:ext cx="2946400" cy="49530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CFF20-E87C-43A4-9CD5-0FA0100EE22E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F6F647-9BE7-4BEC-A72F-3E915424BD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8954"/>
            <a:ext cx="2946400" cy="4953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A19559-64AB-442D-9C1D-9383AD9CF9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378954"/>
            <a:ext cx="2946400" cy="4953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F0213-BA1F-4CD5-9CD4-B3F6784A3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130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7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8D0C1-77C5-4B8D-BB9C-90E405C3F2D7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5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8"/>
            <a:ext cx="5438140" cy="3887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4" y="9378830"/>
            <a:ext cx="2945659" cy="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7" y="9378830"/>
            <a:ext cx="2945659" cy="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58119-5956-4188-A28B-9B5934A14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87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3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2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3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0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5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4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8595-8D98-4B57-BCEE-1233692C40B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1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0588595-8D98-4B57-BCEE-1233692C40B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A0673-8065-4181-B36F-85836D8BD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5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Show Me Your Evidence - an Automatic Method for Context Dependent Evidence Detection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 err="1"/>
              <a:t>Rinott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Ruty</a:t>
            </a:r>
            <a:r>
              <a:rPr lang="en-US" altLang="ko-KR" sz="1600" dirty="0"/>
              <a:t>, et al.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EMNLP 2015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Doyeon Lim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2018.10.09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725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E229B-C989-452D-8BC5-A07D34041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System Architecture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B6BEFC3-76DF-4B68-B68E-213180380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1828801"/>
            <a:ext cx="7886700" cy="4351337"/>
          </a:xfrm>
        </p:spPr>
        <p:txBody>
          <a:bodyPr/>
          <a:lstStyle/>
          <a:p>
            <a:r>
              <a:rPr lang="en-US" altLang="ko-KR" dirty="0"/>
              <a:t>Overall Steps</a:t>
            </a:r>
          </a:p>
          <a:p>
            <a:pPr marL="685800" lvl="1" indent="-342900">
              <a:buAutoNum type="arabicPeriod"/>
            </a:pPr>
            <a:r>
              <a:rPr lang="en-US" altLang="ko-KR" dirty="0"/>
              <a:t>In same paragraph in article, 1-3 consecutive sentences becomes CDE candidate</a:t>
            </a:r>
          </a:p>
          <a:p>
            <a:pPr marL="685800" lvl="1" indent="-342900">
              <a:buAutoNum type="arabicPeriod"/>
            </a:pPr>
            <a:r>
              <a:rPr lang="en-US" altLang="ko-KR" dirty="0"/>
              <a:t>Check coherency</a:t>
            </a:r>
          </a:p>
          <a:p>
            <a:pPr marL="685800" lvl="1" indent="-342900">
              <a:buAutoNum type="arabicPeriod"/>
            </a:pPr>
            <a:r>
              <a:rPr lang="en-US" altLang="ko-KR" dirty="0"/>
              <a:t>Check evidence type</a:t>
            </a:r>
          </a:p>
          <a:p>
            <a:pPr marL="685800" lvl="1" indent="-342900">
              <a:buAutoNum type="arabicPeriod"/>
            </a:pPr>
            <a:r>
              <a:rPr lang="en-US" altLang="ko-KR" dirty="0"/>
              <a:t>Filter the candidates with combined score</a:t>
            </a:r>
          </a:p>
          <a:p>
            <a:pPr marL="685800" lvl="1" indent="-342900">
              <a:buAutoNum type="arabicPeriod"/>
            </a:pPr>
            <a:r>
              <a:rPr lang="en-US" altLang="ko-KR" dirty="0"/>
              <a:t>Use classifier to select good claims for the topic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All classifiers are Logistic Regression and confidence scores are used as score</a:t>
            </a:r>
          </a:p>
        </p:txBody>
      </p:sp>
    </p:spTree>
    <p:extLst>
      <p:ext uri="{BB962C8B-B14F-4D97-AF65-F5344CB8AC3E}">
        <p14:creationId xmlns:p14="http://schemas.microsoft.com/office/powerpoint/2010/main" val="3351466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B83C7-DEEA-43D4-A576-1AF90F3E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Technical Approach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7736F1-01AD-4866-8F24-9BBDFA3E5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Labeled data:</a:t>
            </a:r>
          </a:p>
          <a:p>
            <a:pPr lvl="1"/>
            <a:r>
              <a:rPr lang="en-US" altLang="ko-KR" dirty="0"/>
              <a:t>Positive instance: exact labeled CDE</a:t>
            </a:r>
          </a:p>
          <a:p>
            <a:pPr lvl="1"/>
            <a:r>
              <a:rPr lang="en-US" altLang="ko-KR" dirty="0"/>
              <a:t>Negative instance: else</a:t>
            </a:r>
          </a:p>
          <a:p>
            <a:r>
              <a:rPr lang="en-US" altLang="ko-KR" dirty="0"/>
              <a:t>Features:</a:t>
            </a:r>
          </a:p>
          <a:p>
            <a:pPr lvl="1"/>
            <a:r>
              <a:rPr lang="en-US" altLang="ko-KR" dirty="0"/>
              <a:t>incomplete quotes</a:t>
            </a:r>
          </a:p>
          <a:p>
            <a:pPr lvl="1"/>
            <a:r>
              <a:rPr lang="en-US" altLang="ko-KR" dirty="0"/>
              <a:t>related conjunctive adverb: however, nevertheless</a:t>
            </a:r>
          </a:p>
          <a:p>
            <a:pPr lvl="1"/>
            <a:r>
              <a:rPr lang="en-US" altLang="ko-KR" dirty="0"/>
              <a:t>Segment length</a:t>
            </a:r>
          </a:p>
          <a:p>
            <a:pPr lvl="1"/>
            <a:r>
              <a:rPr lang="en-US" altLang="ko-KR" dirty="0"/>
              <a:t>Unsolved co-references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447AD0-DE47-40CE-B993-909564080E04}"/>
              </a:ext>
            </a:extLst>
          </p:cNvPr>
          <p:cNvSpPr txBox="1"/>
          <p:nvPr/>
        </p:nvSpPr>
        <p:spPr>
          <a:xfrm>
            <a:off x="731520" y="1321990"/>
            <a:ext cx="235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Coherence Component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7838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B83C7-DEEA-43D4-A576-1AF90F3E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Technical Approach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7736F1-01AD-4866-8F24-9BBDFA3E5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Labeled data:</a:t>
            </a:r>
          </a:p>
          <a:p>
            <a:pPr lvl="1"/>
            <a:r>
              <a:rPr lang="en-US" altLang="ko-KR" dirty="0"/>
              <a:t>Positive instance: all labeled CDE of the corresponding evidence type</a:t>
            </a:r>
          </a:p>
          <a:p>
            <a:pPr lvl="1"/>
            <a:r>
              <a:rPr lang="en-US" altLang="ko-KR" dirty="0"/>
              <a:t>Negative instance: all candidates that do not overlap labeled CDE of the relevant type, including CDE of other types</a:t>
            </a:r>
          </a:p>
          <a:p>
            <a:r>
              <a:rPr lang="en-US" altLang="ko-KR" dirty="0"/>
              <a:t>Features:</a:t>
            </a:r>
          </a:p>
          <a:p>
            <a:pPr lvl="1"/>
            <a:r>
              <a:rPr lang="en-US" altLang="ko-KR" dirty="0"/>
              <a:t>Lexicon: economist, philosopher, court... for </a:t>
            </a:r>
            <a:r>
              <a:rPr lang="en-US" altLang="ko-KR" b="1" dirty="0"/>
              <a:t>expert</a:t>
            </a:r>
          </a:p>
          <a:p>
            <a:pPr lvl="1"/>
            <a:r>
              <a:rPr lang="en-US" altLang="ko-KR" dirty="0"/>
              <a:t>Named Entity Recognition (NER): fine grained </a:t>
            </a:r>
            <a:r>
              <a:rPr lang="en-US" altLang="ko-KR" dirty="0" err="1"/>
              <a:t>categorie</a:t>
            </a:r>
            <a:r>
              <a:rPr lang="en-US" altLang="ko-KR" dirty="0"/>
              <a:t>; educational organization, leader</a:t>
            </a:r>
          </a:p>
          <a:p>
            <a:pPr lvl="1"/>
            <a:r>
              <a:rPr lang="en-US" altLang="ko-KR" dirty="0"/>
              <a:t>Pattern: does that candidate contain a quote for </a:t>
            </a:r>
            <a:r>
              <a:rPr lang="en-US" altLang="ko-KR" b="1" dirty="0"/>
              <a:t>expert</a:t>
            </a:r>
          </a:p>
          <a:p>
            <a:pPr lvl="1"/>
            <a:r>
              <a:rPr lang="en-US" altLang="ko-KR" dirty="0"/>
              <a:t>Subjectivity classifier: classifying objective </a:t>
            </a:r>
            <a:r>
              <a:rPr lang="en-US" altLang="ko-KR"/>
              <a:t>or subjective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447AD0-DE47-40CE-B993-909564080E04}"/>
              </a:ext>
            </a:extLst>
          </p:cNvPr>
          <p:cNvSpPr txBox="1"/>
          <p:nvPr/>
        </p:nvSpPr>
        <p:spPr>
          <a:xfrm>
            <a:off x="731520" y="1321990"/>
            <a:ext cx="359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Evidence characteristics component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38998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B83C7-DEEA-43D4-A576-1AF90F3E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Technical Approach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7736F1-01AD-4866-8F24-9BBDFA3E5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Labeled data:</a:t>
            </a:r>
          </a:p>
          <a:p>
            <a:pPr lvl="1"/>
            <a:r>
              <a:rPr lang="en-US" altLang="ko-KR" dirty="0"/>
              <a:t>[topic / claim / CDE] triplets</a:t>
            </a:r>
          </a:p>
          <a:p>
            <a:pPr lvl="1"/>
            <a:r>
              <a:rPr lang="en-US" altLang="ko-KR" dirty="0"/>
              <a:t>Positive instance: Triplets in which the CDE and claim were linked</a:t>
            </a:r>
          </a:p>
          <a:p>
            <a:pPr lvl="1"/>
            <a:r>
              <a:rPr lang="en-US" altLang="ko-KR" dirty="0"/>
              <a:t>Negative instance: claims and CDEs detected in the same topic and article, but that were not linked </a:t>
            </a:r>
          </a:p>
          <a:p>
            <a:r>
              <a:rPr lang="en-US" altLang="ko-KR" dirty="0"/>
              <a:t>Features:</a:t>
            </a:r>
          </a:p>
          <a:p>
            <a:pPr lvl="1"/>
            <a:r>
              <a:rPr lang="en-US" altLang="ko-KR" b="1" dirty="0"/>
              <a:t>Semantic relatedness</a:t>
            </a:r>
            <a:r>
              <a:rPr lang="en-US" altLang="ko-KR" dirty="0"/>
              <a:t> between the candidate and the claim</a:t>
            </a:r>
          </a:p>
          <a:p>
            <a:pPr lvl="1"/>
            <a:r>
              <a:rPr lang="en-US" altLang="ko-KR" b="1" dirty="0"/>
              <a:t>Semantic relatedness</a:t>
            </a:r>
            <a:r>
              <a:rPr lang="en-US" altLang="ko-KR" dirty="0"/>
              <a:t> between text related to the candidate and the claim</a:t>
            </a:r>
          </a:p>
          <a:p>
            <a:pPr lvl="1"/>
            <a:r>
              <a:rPr lang="en-US" altLang="ko-KR" b="1" dirty="0"/>
              <a:t>Relative location</a:t>
            </a:r>
            <a:r>
              <a:rPr lang="en-US" altLang="ko-KR" dirty="0"/>
              <a:t> of the candidate with respect to the claim</a:t>
            </a:r>
          </a:p>
          <a:p>
            <a:pPr lvl="1"/>
            <a:r>
              <a:rPr lang="en-US" altLang="ko-KR" b="1" dirty="0"/>
              <a:t>sentiment–agreement </a:t>
            </a:r>
            <a:r>
              <a:rPr lang="en-US" altLang="ko-KR" dirty="0"/>
              <a:t>between the candidate and the claims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TF-IDF vector → acronym expansions using WordNet</a:t>
            </a:r>
          </a:p>
          <a:p>
            <a:pPr lvl="1"/>
            <a:r>
              <a:rPr lang="en-US" altLang="ko-KR" dirty="0"/>
              <a:t>Word2Vec</a:t>
            </a:r>
          </a:p>
          <a:p>
            <a:pPr lvl="1"/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447AD0-DE47-40CE-B993-909564080E04}"/>
              </a:ext>
            </a:extLst>
          </p:cNvPr>
          <p:cNvSpPr txBox="1"/>
          <p:nvPr/>
        </p:nvSpPr>
        <p:spPr>
          <a:xfrm>
            <a:off x="731520" y="1321990"/>
            <a:ext cx="3184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Context-dependent component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48321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B83C7-DEEA-43D4-A576-1AF90F3E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Technical Approach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7736F1-01AD-4866-8F24-9BBDFA3E5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Rank all claims 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probability that the claim’s article </a:t>
            </a:r>
            <a:r>
              <a:rPr lang="en-US" altLang="ko-KR" b="1" dirty="0"/>
              <a:t>includes CDE </a:t>
            </a:r>
            <a:r>
              <a:rPr lang="en-US" altLang="ko-KR" dirty="0"/>
              <a:t>of the relevant type, associated with the claim</a:t>
            </a:r>
          </a:p>
          <a:p>
            <a:r>
              <a:rPr lang="en-US" altLang="ko-KR" dirty="0"/>
              <a:t>Labeled data:</a:t>
            </a:r>
          </a:p>
          <a:p>
            <a:pPr lvl="1"/>
            <a:r>
              <a:rPr lang="en-US" altLang="ko-KR" dirty="0"/>
              <a:t>Positive instance: claims for which at least one CDE of the relevant type existed in the labeled data </a:t>
            </a:r>
          </a:p>
          <a:p>
            <a:pPr lvl="1"/>
            <a:r>
              <a:rPr lang="en-US" altLang="ko-KR" dirty="0"/>
              <a:t>Negative instance: included all remaining claims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447AD0-DE47-40CE-B993-909564080E04}"/>
              </a:ext>
            </a:extLst>
          </p:cNvPr>
          <p:cNvSpPr txBox="1"/>
          <p:nvPr/>
        </p:nvSpPr>
        <p:spPr>
          <a:xfrm>
            <a:off x="731520" y="1321990"/>
            <a:ext cx="277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Claim selection component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02019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B83C7-DEEA-43D4-A576-1AF90F3E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Technical Approach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7736F1-01AD-4866-8F24-9BBDFA3E5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Features:</a:t>
            </a:r>
          </a:p>
          <a:p>
            <a:pPr lvl="1"/>
            <a:r>
              <a:rPr lang="en-US" altLang="ko-KR" dirty="0"/>
              <a:t>Claim properties:</a:t>
            </a:r>
            <a:br>
              <a:rPr lang="en-US" altLang="ko-KR" dirty="0"/>
            </a:br>
            <a:r>
              <a:rPr lang="en-US" altLang="ko-KR" dirty="0"/>
              <a:t>1. lexicon significantly associated with positive examples (lead, result, development and significant)</a:t>
            </a:r>
            <a:br>
              <a:rPr lang="en-US" altLang="ko-KR" dirty="0"/>
            </a:br>
            <a:r>
              <a:rPr lang="en-US" altLang="ko-KR" dirty="0"/>
              <a:t>2. lexicons determining factual claims vs. non–factual claims</a:t>
            </a:r>
          </a:p>
          <a:p>
            <a:pPr lvl="1"/>
            <a:r>
              <a:rPr lang="en-US" altLang="ko-KR" dirty="0"/>
              <a:t>Claim’s relevance to topic and article</a:t>
            </a:r>
            <a:br>
              <a:rPr lang="en-US" altLang="ko-KR" dirty="0"/>
            </a:br>
            <a:r>
              <a:rPr lang="en-US" altLang="ko-KR" dirty="0"/>
              <a:t>Semantic relatedness between</a:t>
            </a:r>
            <a:br>
              <a:rPr lang="en-US" altLang="ko-KR" dirty="0"/>
            </a:br>
            <a:r>
              <a:rPr lang="en-US" altLang="ko-KR" dirty="0"/>
              <a:t>	(1) the claim and the content of the claim’s article</a:t>
            </a:r>
            <a:br>
              <a:rPr lang="en-US" altLang="ko-KR" dirty="0"/>
            </a:br>
            <a:r>
              <a:rPr lang="en-US" altLang="ko-KR" dirty="0"/>
              <a:t>	(2) the claim and topic</a:t>
            </a:r>
          </a:p>
          <a:p>
            <a:pPr lvl="1"/>
            <a:r>
              <a:rPr lang="en-US" altLang="ko-KR" dirty="0"/>
              <a:t>Properties of claim’s article</a:t>
            </a:r>
          </a:p>
          <a:p>
            <a:pPr lvl="1"/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447AD0-DE47-40CE-B993-909564080E04}"/>
              </a:ext>
            </a:extLst>
          </p:cNvPr>
          <p:cNvSpPr txBox="1"/>
          <p:nvPr/>
        </p:nvSpPr>
        <p:spPr>
          <a:xfrm>
            <a:off x="731520" y="1321990"/>
            <a:ext cx="277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Claim selection component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09598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606B6-992D-429A-A02C-9074BBFF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Experimental Result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7977BF8-565F-460F-BE0B-B869ACE09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516" y="1763012"/>
            <a:ext cx="9053160" cy="16659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F25C60-9684-47E9-8FA1-72995C275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018" y="3759125"/>
            <a:ext cx="5915964" cy="2652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643D99-B12E-43EB-9E9B-A94E1BE5BB53}"/>
              </a:ext>
            </a:extLst>
          </p:cNvPr>
          <p:cNvSpPr txBox="1"/>
          <p:nvPr/>
        </p:nvSpPr>
        <p:spPr>
          <a:xfrm>
            <a:off x="1947135" y="3131358"/>
            <a:ext cx="127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Ranked 2~3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022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963A4-7F20-4D42-9D60-866C29D5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Further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463AD-206A-4FE2-BC8C-CA41B08A2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It only suggest evidence which support claim </a:t>
            </a:r>
          </a:p>
          <a:p>
            <a:r>
              <a:rPr lang="en-US" altLang="ko-KR" dirty="0"/>
              <a:t>Only use Wikipedia data </a:t>
            </a:r>
            <a:r>
              <a:rPr lang="en-US" altLang="ko-KR" dirty="0">
                <a:sym typeface="Wingdings" panose="05000000000000000000" pitchFamily="2" charset="2"/>
              </a:rPr>
              <a:t> there are lots of web sources to use</a:t>
            </a:r>
            <a:endParaRPr lang="en-US" altLang="ko-KR" dirty="0"/>
          </a:p>
          <a:p>
            <a:r>
              <a:rPr lang="en-US" altLang="ko-KR" dirty="0"/>
              <a:t>Claim and evidence sets are manually tagged </a:t>
            </a:r>
            <a:r>
              <a:rPr lang="en-US" altLang="ko-KR" dirty="0">
                <a:sym typeface="Wingdings" panose="05000000000000000000" pitchFamily="2" charset="2"/>
              </a:rPr>
              <a:t> argument mining can detect it automatically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6995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963A4-7F20-4D42-9D60-866C29D5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altLang="ko-KR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SuggestBot</a:t>
            </a:r>
          </a:p>
        </p:txBody>
      </p:sp>
      <p:pic>
        <p:nvPicPr>
          <p:cNvPr id="123" name="그림 122">
            <a:extLst>
              <a:ext uri="{FF2B5EF4-FFF2-40B4-BE49-F238E27FC236}">
                <a16:creationId xmlns:a16="http://schemas.microsoft.com/office/drawing/2014/main" id="{4C46D34C-334B-4289-8F51-0FFD51915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35" y="1559859"/>
            <a:ext cx="8418208" cy="48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9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3845" y="1988581"/>
            <a:ext cx="7886700" cy="3379709"/>
          </a:xfrm>
        </p:spPr>
        <p:txBody>
          <a:bodyPr numCol="1">
            <a:noAutofit/>
          </a:bodyPr>
          <a:lstStyle/>
          <a:p>
            <a:r>
              <a:rPr lang="en-US" sz="2400" dirty="0"/>
              <a:t>Task Introduction</a:t>
            </a:r>
          </a:p>
          <a:p>
            <a:r>
              <a:rPr lang="en-US" sz="2400" dirty="0"/>
              <a:t>Related Work</a:t>
            </a:r>
          </a:p>
          <a:p>
            <a:r>
              <a:rPr lang="en-US" sz="2400" dirty="0"/>
              <a:t>Data</a:t>
            </a:r>
          </a:p>
          <a:p>
            <a:r>
              <a:rPr lang="en-US" altLang="ko-KR" sz="2400" dirty="0"/>
              <a:t>System Architecture</a:t>
            </a:r>
          </a:p>
          <a:p>
            <a:r>
              <a:rPr lang="en-US" sz="2400" dirty="0"/>
              <a:t>Technical Approach</a:t>
            </a:r>
          </a:p>
          <a:p>
            <a:r>
              <a:rPr lang="en-US" sz="2400" dirty="0"/>
              <a:t>Experimental Result</a:t>
            </a:r>
          </a:p>
          <a:p>
            <a:r>
              <a:rPr lang="en-US" sz="2400" dirty="0"/>
              <a:t>Further Work</a:t>
            </a:r>
          </a:p>
        </p:txBody>
      </p:sp>
    </p:spTree>
    <p:extLst>
      <p:ext uri="{BB962C8B-B14F-4D97-AF65-F5344CB8AC3E}">
        <p14:creationId xmlns:p14="http://schemas.microsoft.com/office/powerpoint/2010/main" val="26968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E229B-C989-452D-8BC5-A07D34041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Task 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F0B136-E51E-488F-8328-2DF7844C6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Research Problem </a:t>
            </a:r>
          </a:p>
          <a:p>
            <a:pPr lvl="1"/>
            <a:r>
              <a:rPr lang="en-US" altLang="ko-KR" dirty="0"/>
              <a:t>Design the pipeline for novel task; Context-Dependent Evidence Detection(CDED)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Definition of terms</a:t>
            </a:r>
          </a:p>
          <a:p>
            <a:pPr lvl="1"/>
            <a:r>
              <a:rPr lang="en-US" altLang="ko-KR" b="1" dirty="0"/>
              <a:t>Topic: </a:t>
            </a:r>
            <a:r>
              <a:rPr lang="en-US" altLang="ko-KR" dirty="0"/>
              <a:t>a short phrase that frames the discussion</a:t>
            </a:r>
          </a:p>
          <a:p>
            <a:pPr lvl="1"/>
            <a:r>
              <a:rPr lang="en-US" altLang="ko-KR" b="1" dirty="0"/>
              <a:t>Claim: </a:t>
            </a:r>
            <a:r>
              <a:rPr lang="en-US" altLang="ko-KR" dirty="0"/>
              <a:t>a general, concise statement that directly </a:t>
            </a:r>
            <a:r>
              <a:rPr lang="en-US" altLang="ko-KR" dirty="0">
                <a:solidFill>
                  <a:srgbClr val="FF0000"/>
                </a:solidFill>
              </a:rPr>
              <a:t>supports</a:t>
            </a:r>
            <a:r>
              <a:rPr lang="en-US" altLang="ko-KR" dirty="0"/>
              <a:t> or </a:t>
            </a:r>
            <a:r>
              <a:rPr lang="en-US" altLang="ko-KR" dirty="0">
                <a:solidFill>
                  <a:srgbClr val="FF0000"/>
                </a:solidFill>
              </a:rPr>
              <a:t>contests</a:t>
            </a:r>
            <a:r>
              <a:rPr lang="en-US" altLang="ko-KR" dirty="0"/>
              <a:t> the topic.</a:t>
            </a:r>
            <a:endParaRPr lang="en-US" altLang="ko-KR" b="1" dirty="0"/>
          </a:p>
          <a:p>
            <a:pPr lvl="1"/>
            <a:r>
              <a:rPr lang="en-US" altLang="ko-KR" b="1" dirty="0"/>
              <a:t>Context Dependent Evidence (CDE): </a:t>
            </a:r>
            <a:r>
              <a:rPr lang="en-US" altLang="ko-KR" dirty="0"/>
              <a:t>a text segment that directly supports a claim in the context of the topic</a:t>
            </a:r>
            <a:endParaRPr lang="ko-KR" altLang="en-US" b="1" dirty="0"/>
          </a:p>
          <a:p>
            <a:pPr lvl="1"/>
            <a:r>
              <a:rPr lang="en-US" altLang="ko-KR" b="1" dirty="0"/>
              <a:t>Context-Dependent Evidence Detection(CDED):</a:t>
            </a:r>
            <a:br>
              <a:rPr lang="en-US" altLang="ko-KR" b="1" dirty="0"/>
            </a:br>
            <a:r>
              <a:rPr lang="en-US" altLang="ko-KR" dirty="0"/>
              <a:t>With a concrete topic, a relevant claim, and potentially relevant documents, automatically pinpoint CDE within these documents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77388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E229B-C989-452D-8BC5-A07D34041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Task 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F0B136-E51E-488F-8328-2DF7844C6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dirty="0"/>
              <a:t>Criteria to be CDE</a:t>
            </a:r>
          </a:p>
          <a:p>
            <a:pPr marL="457200" indent="-457200">
              <a:lnSpc>
                <a:spcPct val="170000"/>
              </a:lnSpc>
              <a:buAutoNum type="arabicPeriod"/>
            </a:pPr>
            <a:r>
              <a:rPr lang="en-US" altLang="ko-KR" dirty="0"/>
              <a:t>Evidence is classified one of three classes:</a:t>
            </a:r>
            <a:br>
              <a:rPr lang="en-US" altLang="ko-KR" dirty="0"/>
            </a:br>
            <a:r>
              <a:rPr lang="en-US" altLang="ko-KR" b="1" dirty="0"/>
              <a:t>- Study</a:t>
            </a:r>
            <a:r>
              <a:rPr lang="en-US" altLang="ko-KR" dirty="0"/>
              <a:t>: Results of a quantitative analysis of data, given as numbers, or as conclusions.</a:t>
            </a:r>
            <a:br>
              <a:rPr lang="en-US" altLang="ko-KR" dirty="0"/>
            </a:br>
            <a:r>
              <a:rPr lang="en-US" altLang="ko-KR" b="1" dirty="0"/>
              <a:t>- Expert</a:t>
            </a:r>
            <a:r>
              <a:rPr lang="en-US" altLang="ko-KR" dirty="0"/>
              <a:t>: Testimony by a person / group / committee/ organization with some known expertise / authority on the topic.</a:t>
            </a:r>
            <a:br>
              <a:rPr lang="en-US" altLang="ko-KR" dirty="0"/>
            </a:br>
            <a:r>
              <a:rPr lang="en-US" altLang="ko-KR" b="1" dirty="0"/>
              <a:t>- Anecdotal</a:t>
            </a:r>
            <a:r>
              <a:rPr lang="en-US" altLang="ko-KR" dirty="0"/>
              <a:t>: A description of an episode(s), centered on individual(s) or clearly located in place and/or in time.</a:t>
            </a:r>
          </a:p>
          <a:p>
            <a:pPr marL="457200" indent="-457200">
              <a:lnSpc>
                <a:spcPct val="170000"/>
              </a:lnSpc>
              <a:buAutoNum type="arabicPeriod"/>
            </a:pPr>
            <a:r>
              <a:rPr lang="en-US" altLang="ko-KR" dirty="0"/>
              <a:t>Evidence and Claim should be related &amp; Evidence should be supportive to claim</a:t>
            </a:r>
          </a:p>
          <a:p>
            <a:pPr marL="457200" indent="-457200">
              <a:lnSpc>
                <a:spcPct val="170000"/>
              </a:lnSpc>
              <a:buAutoNum type="arabicPeriod"/>
            </a:pPr>
            <a:r>
              <a:rPr lang="en-US" altLang="ko-KR" dirty="0"/>
              <a:t>Evidence should be coherent</a:t>
            </a:r>
          </a:p>
        </p:txBody>
      </p:sp>
    </p:spTree>
    <p:extLst>
      <p:ext uri="{BB962C8B-B14F-4D97-AF65-F5344CB8AC3E}">
        <p14:creationId xmlns:p14="http://schemas.microsoft.com/office/powerpoint/2010/main" val="304983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472DDA3-9B6B-49B8-B537-34183DA94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302" y="0"/>
            <a:ext cx="3693395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EA3FE09-1F7E-42A1-A6D9-CBFAD10A3071}"/>
              </a:ext>
            </a:extLst>
          </p:cNvPr>
          <p:cNvSpPr/>
          <p:nvPr/>
        </p:nvSpPr>
        <p:spPr>
          <a:xfrm>
            <a:off x="2777281" y="107575"/>
            <a:ext cx="3589436" cy="408791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BD67BA-27F2-4F98-9057-EE37527DF148}"/>
              </a:ext>
            </a:extLst>
          </p:cNvPr>
          <p:cNvSpPr/>
          <p:nvPr/>
        </p:nvSpPr>
        <p:spPr>
          <a:xfrm>
            <a:off x="2829261" y="1830592"/>
            <a:ext cx="3589436" cy="600636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9D1D9A-5748-48AE-BA35-F39945481D19}"/>
              </a:ext>
            </a:extLst>
          </p:cNvPr>
          <p:cNvSpPr/>
          <p:nvPr/>
        </p:nvSpPr>
        <p:spPr>
          <a:xfrm>
            <a:off x="2855251" y="516366"/>
            <a:ext cx="3589436" cy="408791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E03735-6A2B-40ED-9F66-607B270C1D62}"/>
              </a:ext>
            </a:extLst>
          </p:cNvPr>
          <p:cNvSpPr/>
          <p:nvPr/>
        </p:nvSpPr>
        <p:spPr>
          <a:xfrm>
            <a:off x="2777281" y="3958812"/>
            <a:ext cx="3589436" cy="600636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255E47-2C89-4E9F-B1F5-DDF71ABD0F1C}"/>
              </a:ext>
            </a:extLst>
          </p:cNvPr>
          <p:cNvSpPr txBox="1"/>
          <p:nvPr/>
        </p:nvSpPr>
        <p:spPr>
          <a:xfrm>
            <a:off x="6788075" y="4077148"/>
            <a:ext cx="1936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Unrelated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Not supportive</a:t>
            </a:r>
          </a:p>
        </p:txBody>
      </p:sp>
    </p:spTree>
    <p:extLst>
      <p:ext uri="{BB962C8B-B14F-4D97-AF65-F5344CB8AC3E}">
        <p14:creationId xmlns:p14="http://schemas.microsoft.com/office/powerpoint/2010/main" val="380225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E229B-C989-452D-8BC5-A07D34041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Task 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F0B136-E51E-488F-8328-2DF7844C6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Practical Application</a:t>
            </a:r>
          </a:p>
          <a:p>
            <a:pPr lvl="1"/>
            <a:r>
              <a:rPr lang="en-US" altLang="ko-KR" dirty="0"/>
              <a:t>support and persuasion enhancement in a wide range of domains</a:t>
            </a:r>
          </a:p>
        </p:txBody>
      </p:sp>
    </p:spTree>
    <p:extLst>
      <p:ext uri="{BB962C8B-B14F-4D97-AF65-F5344CB8AC3E}">
        <p14:creationId xmlns:p14="http://schemas.microsoft.com/office/powerpoint/2010/main" val="200380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E229B-C989-452D-8BC5-A07D34041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Related Work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F0B136-E51E-488F-8328-2DF7844C6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Evidence Retrieval</a:t>
            </a:r>
            <a:endParaRPr lang="en-US" altLang="ko-KR" dirty="0"/>
          </a:p>
          <a:p>
            <a:r>
              <a:rPr lang="en-US" altLang="ko-KR" dirty="0"/>
              <a:t>Find whole evidence document for claim</a:t>
            </a:r>
          </a:p>
          <a:p>
            <a:r>
              <a:rPr lang="en-US" altLang="ko-KR" dirty="0"/>
              <a:t>Only works on factual assertion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b="1" dirty="0"/>
              <a:t>Textual Entailment</a:t>
            </a:r>
            <a:endParaRPr lang="en-US" altLang="ko-KR" dirty="0"/>
          </a:p>
          <a:p>
            <a:r>
              <a:rPr lang="en-US" altLang="ko-KR" dirty="0"/>
              <a:t>Determine whether hypothesis H is entailed by text T</a:t>
            </a:r>
            <a:endParaRPr lang="ko-KR" altLang="en-US" dirty="0"/>
          </a:p>
          <a:p>
            <a:r>
              <a:rPr lang="en-US" altLang="ko-KR" dirty="0"/>
              <a:t>Only consider semantic inference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b="1" dirty="0"/>
              <a:t>Question Answering</a:t>
            </a:r>
            <a:endParaRPr lang="en-US" altLang="ko-KR" dirty="0"/>
          </a:p>
          <a:p>
            <a:r>
              <a:rPr lang="en-US" altLang="ko-KR" dirty="0"/>
              <a:t>Offer unique and concise answer for the question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73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E229B-C989-452D-8BC5-A07D34041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Data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F0B136-E51E-488F-8328-2DF7844C6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Data:</a:t>
            </a:r>
            <a:br>
              <a:rPr lang="en-US" altLang="ko-KR" dirty="0"/>
            </a:br>
            <a:r>
              <a:rPr lang="en-US" altLang="ko-KR" dirty="0"/>
              <a:t>CDE is golden </a:t>
            </a:r>
            <a:r>
              <a:rPr lang="en-US" altLang="ko-KR" dirty="0" err="1"/>
              <a:t>labeld</a:t>
            </a:r>
            <a:r>
              <a:rPr lang="en-US" altLang="ko-KR" dirty="0"/>
              <a:t> by human annotator, generated from Wikipedia</a:t>
            </a:r>
          </a:p>
          <a:p>
            <a:r>
              <a:rPr lang="en-US" altLang="ko-KR" dirty="0"/>
              <a:t>Size: </a:t>
            </a:r>
            <a:br>
              <a:rPr lang="en-US" altLang="ko-KR" dirty="0"/>
            </a:br>
            <a:r>
              <a:rPr lang="en-US" altLang="ko-KR" dirty="0"/>
              <a:t>39 Topics / 3,057 distinct CDE</a:t>
            </a:r>
          </a:p>
          <a:p>
            <a:r>
              <a:rPr lang="en-US" altLang="ko-KR" dirty="0"/>
              <a:t>Process:</a:t>
            </a:r>
          </a:p>
          <a:p>
            <a:pPr marL="685800" lvl="1" indent="-342900">
              <a:buAutoNum type="arabicPeriod"/>
            </a:pPr>
            <a:r>
              <a:rPr lang="en-US" altLang="ko-KR" dirty="0"/>
              <a:t>Detection Stage: 5 Annotators read article and annotate CDEs</a:t>
            </a:r>
          </a:p>
          <a:p>
            <a:pPr marL="685800" lvl="1" indent="-342900">
              <a:buAutoNum type="arabicPeriod"/>
            </a:pPr>
            <a:r>
              <a:rPr lang="en-US" altLang="ko-KR" dirty="0"/>
              <a:t>Confirmation stage: Different annotator confirm or reject for other annotators work &amp; assign evidence type </a:t>
            </a:r>
          </a:p>
        </p:txBody>
      </p:sp>
    </p:spTree>
    <p:extLst>
      <p:ext uri="{BB962C8B-B14F-4D97-AF65-F5344CB8AC3E}">
        <p14:creationId xmlns:p14="http://schemas.microsoft.com/office/powerpoint/2010/main" val="50195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F83D04-118A-4174-8858-41D45AB9D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128" y="1028541"/>
            <a:ext cx="9284255" cy="335179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09E229B-C989-452D-8BC5-A07D34041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System Architecture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307481-0E83-4C33-9ECE-D8FF19E4845F}"/>
              </a:ext>
            </a:extLst>
          </p:cNvPr>
          <p:cNvSpPr/>
          <p:nvPr/>
        </p:nvSpPr>
        <p:spPr>
          <a:xfrm>
            <a:off x="373827" y="4460915"/>
            <a:ext cx="86733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Input</a:t>
            </a:r>
            <a:r>
              <a:rPr lang="en-US" altLang="ko-KR" dirty="0"/>
              <a:t>: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a topic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a set of related articles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a set of relevant claims detected within these articles</a:t>
            </a:r>
          </a:p>
          <a:p>
            <a:r>
              <a:rPr lang="en-US" altLang="ko-KR" b="1" dirty="0"/>
              <a:t>Output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Ranked list of candidate CDEs, originating from the text in the claim’s article, for an automatically selected subset of the input claims</a:t>
            </a:r>
          </a:p>
        </p:txBody>
      </p:sp>
    </p:spTree>
    <p:extLst>
      <p:ext uri="{BB962C8B-B14F-4D97-AF65-F5344CB8AC3E}">
        <p14:creationId xmlns:p14="http://schemas.microsoft.com/office/powerpoint/2010/main" val="5887621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</TotalTime>
  <Words>491</Words>
  <Application>Microsoft Office PowerPoint</Application>
  <PresentationFormat>화면 슬라이드 쇼(4:3)</PresentationFormat>
  <Paragraphs>117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Wingdings</vt:lpstr>
      <vt:lpstr>Wingdings 2</vt:lpstr>
      <vt:lpstr>HDOfficeLightV0</vt:lpstr>
      <vt:lpstr>Show Me Your Evidence - an Automatic Method for Context Dependent Evidence Detection</vt:lpstr>
      <vt:lpstr>Contents</vt:lpstr>
      <vt:lpstr>Task Introduction</vt:lpstr>
      <vt:lpstr>Task Introduction</vt:lpstr>
      <vt:lpstr>PowerPoint 프레젠테이션</vt:lpstr>
      <vt:lpstr>Task Introduction</vt:lpstr>
      <vt:lpstr>Related Work</vt:lpstr>
      <vt:lpstr>Data</vt:lpstr>
      <vt:lpstr>System Architecture</vt:lpstr>
      <vt:lpstr>System Architecture</vt:lpstr>
      <vt:lpstr>Technical Approach</vt:lpstr>
      <vt:lpstr>Technical Approach</vt:lpstr>
      <vt:lpstr>Technical Approach</vt:lpstr>
      <vt:lpstr>Technical Approach</vt:lpstr>
      <vt:lpstr>Technical Approach</vt:lpstr>
      <vt:lpstr>Experimental Result</vt:lpstr>
      <vt:lpstr>Further Work</vt:lpstr>
      <vt:lpstr>SuggestBot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 Me Your Evidence - an Automatic Method for Context Dependent Evidence Detection</dc:title>
  <dc:creator>Lim doyeon</dc:creator>
  <cp:lastModifiedBy>Lim doyeon</cp:lastModifiedBy>
  <cp:revision>4</cp:revision>
  <cp:lastPrinted>2018-10-10T07:17:04Z</cp:lastPrinted>
  <dcterms:created xsi:type="dcterms:W3CDTF">2018-10-10T07:04:29Z</dcterms:created>
  <dcterms:modified xsi:type="dcterms:W3CDTF">2018-10-11T16:04:39Z</dcterms:modified>
</cp:coreProperties>
</file>