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0" r:id="rId4"/>
    <p:sldId id="261" r:id="rId5"/>
    <p:sldId id="284" r:id="rId6"/>
    <p:sldId id="264" r:id="rId7"/>
    <p:sldId id="285" r:id="rId8"/>
    <p:sldId id="265" r:id="rId9"/>
    <p:sldId id="266" r:id="rId10"/>
    <p:sldId id="267" r:id="rId11"/>
    <p:sldId id="286" r:id="rId12"/>
    <p:sldId id="288" r:id="rId13"/>
    <p:sldId id="287" r:id="rId14"/>
    <p:sldId id="290" r:id="rId15"/>
    <p:sldId id="274" r:id="rId16"/>
    <p:sldId id="282" r:id="rId17"/>
    <p:sldId id="273" r:id="rId18"/>
    <p:sldId id="291" r:id="rId19"/>
    <p:sldId id="295" r:id="rId20"/>
    <p:sldId id="294" r:id="rId21"/>
    <p:sldId id="280" r:id="rId2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2183" autoAdjust="0"/>
  </p:normalViewPr>
  <p:slideViewPr>
    <p:cSldViewPr snapToGrid="0">
      <p:cViewPr varScale="1">
        <p:scale>
          <a:sx n="70" d="100"/>
          <a:sy n="70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D25BE7C-9AA8-4368-B073-6A758A175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220E6-E7E2-4F61-A231-92CA3E62C3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CFF20-E87C-43A4-9CD5-0FA0100EE22E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F6F647-9BE7-4BEC-A72F-3E915424BD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19559-64AB-442D-9C1D-9383AD9CF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0213-BA1F-4CD5-9CD4-B3F6784A3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3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D0C1-77C5-4B8D-BB9C-90E405C3F2D7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6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8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8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58119-5956-4188-A28B-9B5934A14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7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 today I will introduce node2vec: scalable feature learning for network paper. Last time I present Line paper which was also deal with the network embedding. This is following research after the LINE model.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74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In word embedding, context is defined as a words in same window. However, graph is not linear structure, we have to define the sampling strategy for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How nodes will search around.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Change the probability of exploration to node regarding to the distance between t and x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4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0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71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Node –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Edge – coappearing between characters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38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81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Wiki – 2 length window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29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Deepwalk</a:t>
            </a:r>
            <a:r>
              <a:rPr lang="en-US" altLang="ko-KR" sz="1200" dirty="0"/>
              <a:t> is special case of node2vec. So node2vec always shows 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Best hyperparameters were learned using 10-fold </a:t>
            </a:r>
            <a:r>
              <a:rPr lang="en-US" altLang="ko-KR" sz="1200" dirty="0" err="1"/>
              <a:t>corss</a:t>
            </a:r>
            <a:r>
              <a:rPr lang="en-US" altLang="ko-KR" sz="1200" dirty="0"/>
              <a:t>-validation on 10% labeled data with a grid search over </a:t>
            </a:r>
            <a:r>
              <a:rPr lang="en-US" altLang="ko-KR" sz="1200" dirty="0" err="1"/>
              <a:t>p,q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LINE shows worse performance because it only consider 2-hop nodes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72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Remove edges and predict the link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1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9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Since  none of feature learning algorithms have been previously used for link prediction, use heuristic scores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12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err="1"/>
              <a:t>Deepwalk</a:t>
            </a:r>
            <a:r>
              <a:rPr lang="en-US" altLang="ko-KR" sz="1200" dirty="0"/>
              <a:t>: no control over the explored neighborhood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LINE: only consider 1-hop, 2-hop neighbors.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5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To remind about graph or network representation, this is an application of graph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Converting sparse and high-dimension information to dense and low-dimension form, we can use that information more easily and efficiently.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Also computational cost will be much cheaper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8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5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For example, PCA,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MDS (Multi-Dimensional Scaling) </a:t>
            </a:r>
            <a:r>
              <a:rPr lang="en-US" altLang="ko-KR" sz="1200" dirty="0"/>
              <a:t>which maximize the variance of the data representation was suggested but it is expensive for large real-world network. Also latent representations give poor performance on various prediction tasks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err="1"/>
              <a:t>Deepwalk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8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Compared to previous rigid search procedures, they generalize prior work by tuning the parameters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By choosing an appropriate notion of a neighborhood, node2vec can learn representations that organize nodes based on their network roles and/or communities they belong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Intuitively, in same network, neighborhood which searched by DFS will share same nodes, and BFS contains the connectivity information of each nodes to show the structural equivalence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0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5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Nodes in similar structure tend to have similar meaning, is the point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7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Maximize the log-probability of observing a network neighborhood Ns(u) for a node u conditioned on its feature representation</a:t>
            </a:r>
          </a:p>
          <a:p>
            <a:endParaRPr lang="en-US" altLang="ko-KR" sz="1200" dirty="0"/>
          </a:p>
          <a:p>
            <a:r>
              <a:rPr lang="en-US" altLang="ko-KR" dirty="0"/>
              <a:t>A source node and neighborhood node have a symmetric effect over each other in feature space.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Compute Zu for large networks is expensive to compute, so they approximate it using negative sampling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588595-8D98-4B57-BCEE-1233692C40B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node2vec: Scalable Feature Learning for Networks</a:t>
            </a:r>
            <a:endParaRPr 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Aditya Grover and  Jure </a:t>
            </a:r>
            <a:r>
              <a:rPr lang="en-US" sz="2000" dirty="0" err="1"/>
              <a:t>Leskovec</a:t>
            </a:r>
            <a:endParaRPr lang="en-US" sz="2000" dirty="0"/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KDD 2016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Doyeon Lim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2018.02.19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2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node2vec</a:t>
            </a:r>
            <a:r>
              <a:rPr lang="en-US" dirty="0"/>
              <a:t>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763C1-134A-4EF2-9459-4BAB8947ADBB}"/>
              </a:ext>
            </a:extLst>
          </p:cNvPr>
          <p:cNvSpPr txBox="1"/>
          <p:nvPr/>
        </p:nvSpPr>
        <p:spPr>
          <a:xfrm>
            <a:off x="845127" y="2078630"/>
            <a:ext cx="330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Sampling </a:t>
            </a:r>
            <a:r>
              <a:rPr lang="en-US" altLang="ko-KR" sz="2800" b="1" dirty="0" err="1"/>
              <a:t>stretegy</a:t>
            </a:r>
            <a:endParaRPr lang="en-US" altLang="ko-KR" sz="2800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F294277-429D-4ABA-9929-52A25D69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8" y="2657969"/>
            <a:ext cx="10778240" cy="2166672"/>
          </a:xfrm>
        </p:spPr>
        <p:txBody>
          <a:bodyPr>
            <a:normAutofit/>
          </a:bodyPr>
          <a:lstStyle/>
          <a:p>
            <a:r>
              <a:rPr lang="en-US" sz="2400" dirty="0"/>
              <a:t>Classical search strategies:</a:t>
            </a:r>
            <a:br>
              <a:rPr lang="en-US" sz="2400" dirty="0"/>
            </a:br>
            <a:r>
              <a:rPr lang="en-US" sz="2400" dirty="0"/>
              <a:t>BFS – microscopic view, contribute to structural equivalence</a:t>
            </a:r>
            <a:br>
              <a:rPr lang="en-US" sz="2400" dirty="0"/>
            </a:br>
            <a:r>
              <a:rPr lang="en-US" sz="2400" dirty="0"/>
              <a:t>DFS </a:t>
            </a:r>
            <a:r>
              <a:rPr lang="en-US" altLang="ko-KR" sz="2400" dirty="0"/>
              <a:t>– macro view, inferring communities based on homophily</a:t>
            </a:r>
          </a:p>
          <a:p>
            <a:endParaRPr lang="en-US" sz="2400" b="1" dirty="0"/>
          </a:p>
          <a:p>
            <a:r>
              <a:rPr lang="en-US" sz="2400" b="1" dirty="0"/>
              <a:t>node2vec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FF551-25AB-457A-B5E8-278E17AC3F3F}"/>
              </a:ext>
            </a:extLst>
          </p:cNvPr>
          <p:cNvSpPr txBox="1"/>
          <p:nvPr/>
        </p:nvSpPr>
        <p:spPr>
          <a:xfrm>
            <a:off x="925286" y="1332407"/>
            <a:ext cx="446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Feature Learning Framework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044E6-9317-4B9B-B655-20BF5D13A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21" y="4473674"/>
            <a:ext cx="4554166" cy="8082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Line Callout 1 5">
                <a:extLst>
                  <a:ext uri="{FF2B5EF4-FFF2-40B4-BE49-F238E27FC236}">
                    <a16:creationId xmlns:a16="http://schemas.microsoft.com/office/drawing/2014/main" id="{D8FC8250-263D-421D-9061-2142469D7F1B}"/>
                  </a:ext>
                </a:extLst>
              </p:cNvPr>
              <p:cNvSpPr/>
              <p:nvPr/>
            </p:nvSpPr>
            <p:spPr>
              <a:xfrm>
                <a:off x="3582885" y="5178640"/>
                <a:ext cx="4996542" cy="612648"/>
              </a:xfrm>
              <a:prstGeom prst="borderCallout1">
                <a:avLst>
                  <a:gd name="adj1" fmla="val 35489"/>
                  <a:gd name="adj2" fmla="val -1075"/>
                  <a:gd name="adj3" fmla="val -20480"/>
                  <a:gd name="adj4" fmla="val -4657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node in the walk, starting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= u.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Line Callout 1 5">
                <a:extLst>
                  <a:ext uri="{FF2B5EF4-FFF2-40B4-BE49-F238E27FC236}">
                    <a16:creationId xmlns:a16="http://schemas.microsoft.com/office/drawing/2014/main" id="{D8FC8250-263D-421D-9061-2142469D7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885" y="5178640"/>
                <a:ext cx="4996542" cy="612648"/>
              </a:xfrm>
              <a:prstGeom prst="borderCallout1">
                <a:avLst>
                  <a:gd name="adj1" fmla="val 35489"/>
                  <a:gd name="adj2" fmla="val -1075"/>
                  <a:gd name="adj3" fmla="val -20480"/>
                  <a:gd name="adj4" fmla="val -465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Line Callout 1 5">
                <a:extLst>
                  <a:ext uri="{FF2B5EF4-FFF2-40B4-BE49-F238E27FC236}">
                    <a16:creationId xmlns:a16="http://schemas.microsoft.com/office/drawing/2014/main" id="{3F8CE09D-F503-4339-98EA-1EEF3109787B}"/>
                  </a:ext>
                </a:extLst>
              </p:cNvPr>
              <p:cNvSpPr/>
              <p:nvPr/>
            </p:nvSpPr>
            <p:spPr>
              <a:xfrm>
                <a:off x="6074229" y="4159968"/>
                <a:ext cx="5475514" cy="406023"/>
              </a:xfrm>
              <a:prstGeom prst="borderCallout1">
                <a:avLst>
                  <a:gd name="adj1" fmla="val 35489"/>
                  <a:gd name="adj2" fmla="val -1075"/>
                  <a:gd name="adj3" fmla="val 116336"/>
                  <a:gd name="adj4" fmla="val -9668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Unnormalized transition probability b/w v and x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Line Callout 1 5">
                <a:extLst>
                  <a:ext uri="{FF2B5EF4-FFF2-40B4-BE49-F238E27FC236}">
                    <a16:creationId xmlns:a16="http://schemas.microsoft.com/office/drawing/2014/main" id="{3F8CE09D-F503-4339-98EA-1EEF31097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29" y="4159968"/>
                <a:ext cx="5475514" cy="406023"/>
              </a:xfrm>
              <a:prstGeom prst="borderCallout1">
                <a:avLst>
                  <a:gd name="adj1" fmla="val 35489"/>
                  <a:gd name="adj2" fmla="val -1075"/>
                  <a:gd name="adj3" fmla="val 116336"/>
                  <a:gd name="adj4" fmla="val -9668"/>
                </a:avLst>
              </a:prstGeom>
              <a:blipFill>
                <a:blip r:embed="rId5"/>
                <a:stretch>
                  <a:fillRect t="-1250" b="-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Line Callout 1 5">
            <a:extLst>
              <a:ext uri="{FF2B5EF4-FFF2-40B4-BE49-F238E27FC236}">
                <a16:creationId xmlns:a16="http://schemas.microsoft.com/office/drawing/2014/main" id="{EACB1F02-D9C3-46A1-BFCD-DCEB4D7597CF}"/>
              </a:ext>
            </a:extLst>
          </p:cNvPr>
          <p:cNvSpPr/>
          <p:nvPr/>
        </p:nvSpPr>
        <p:spPr>
          <a:xfrm>
            <a:off x="7228808" y="4669304"/>
            <a:ext cx="2698964" cy="463524"/>
          </a:xfrm>
          <a:prstGeom prst="borderCallout1">
            <a:avLst>
              <a:gd name="adj1" fmla="val 35489"/>
              <a:gd name="adj2" fmla="val -1075"/>
              <a:gd name="adj3" fmla="val 31297"/>
              <a:gd name="adj4" fmla="val -552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Z: Normalizing constant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8400F35-67D3-493E-8287-61003085D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237" y="5992887"/>
            <a:ext cx="2219325" cy="3048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16DB72-FCA2-485D-8BCD-9B424C9450CE}"/>
              </a:ext>
            </a:extLst>
          </p:cNvPr>
          <p:cNvSpPr/>
          <p:nvPr/>
        </p:nvSpPr>
        <p:spPr>
          <a:xfrm>
            <a:off x="5387213" y="5992887"/>
            <a:ext cx="112122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Line Callout 1 5">
                <a:extLst>
                  <a:ext uri="{FF2B5EF4-FFF2-40B4-BE49-F238E27FC236}">
                    <a16:creationId xmlns:a16="http://schemas.microsoft.com/office/drawing/2014/main" id="{D56009C1-6385-459C-80E6-395B901D7FE1}"/>
                  </a:ext>
                </a:extLst>
              </p:cNvPr>
              <p:cNvSpPr/>
              <p:nvPr/>
            </p:nvSpPr>
            <p:spPr>
              <a:xfrm>
                <a:off x="6167027" y="6357399"/>
                <a:ext cx="1517072" cy="381931"/>
              </a:xfrm>
              <a:prstGeom prst="borderCallout1">
                <a:avLst>
                  <a:gd name="adj1" fmla="val 35489"/>
                  <a:gd name="adj2" fmla="val -1075"/>
                  <a:gd name="adj3" fmla="val -13228"/>
                  <a:gd name="adj4" fmla="val -1552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Search bias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Line Callout 1 5">
                <a:extLst>
                  <a:ext uri="{FF2B5EF4-FFF2-40B4-BE49-F238E27FC236}">
                    <a16:creationId xmlns:a16="http://schemas.microsoft.com/office/drawing/2014/main" id="{D56009C1-6385-459C-80E6-395B901D7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27" y="6357399"/>
                <a:ext cx="1517072" cy="381931"/>
              </a:xfrm>
              <a:prstGeom prst="borderCallout1">
                <a:avLst>
                  <a:gd name="adj1" fmla="val 35489"/>
                  <a:gd name="adj2" fmla="val -1075"/>
                  <a:gd name="adj3" fmla="val -13228"/>
                  <a:gd name="adj4" fmla="val -15524"/>
                </a:avLst>
              </a:prstGeom>
              <a:blipFill>
                <a:blip r:embed="rId7"/>
                <a:stretch>
                  <a:fillRect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1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node2vec</a:t>
            </a:r>
            <a:r>
              <a:rPr lang="en-US" dirty="0"/>
              <a:t>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763C1-134A-4EF2-9459-4BAB8947ADBB}"/>
              </a:ext>
            </a:extLst>
          </p:cNvPr>
          <p:cNvSpPr txBox="1"/>
          <p:nvPr/>
        </p:nvSpPr>
        <p:spPr>
          <a:xfrm>
            <a:off x="845127" y="2078630"/>
            <a:ext cx="330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Sampling </a:t>
            </a:r>
            <a:r>
              <a:rPr lang="en-US" altLang="ko-KR" sz="2800" b="1" dirty="0" err="1"/>
              <a:t>stretegy</a:t>
            </a:r>
            <a:endParaRPr lang="en-US" altLang="ko-KR" sz="2800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F294277-429D-4ABA-9929-52A25D69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8" y="2657969"/>
            <a:ext cx="10778240" cy="2166672"/>
          </a:xfrm>
        </p:spPr>
        <p:txBody>
          <a:bodyPr>
            <a:normAutofit/>
          </a:bodyPr>
          <a:lstStyle/>
          <a:p>
            <a:r>
              <a:rPr lang="en-US" sz="2400" b="1" dirty="0"/>
              <a:t>node2vec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FF551-25AB-457A-B5E8-278E17AC3F3F}"/>
              </a:ext>
            </a:extLst>
          </p:cNvPr>
          <p:cNvSpPr txBox="1"/>
          <p:nvPr/>
        </p:nvSpPr>
        <p:spPr>
          <a:xfrm>
            <a:off x="925286" y="1332407"/>
            <a:ext cx="446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Feature Learning Framework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4D1063-C10B-414D-82C1-EEC87857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500" y="3529241"/>
            <a:ext cx="3676650" cy="1295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662981-5397-4681-9E37-304880D2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60" y="3099392"/>
            <a:ext cx="2219325" cy="304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D65D93-F1EE-43A2-A8CE-D0B075CCF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852" y="1026814"/>
            <a:ext cx="4124325" cy="2933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6D75B7-46D5-4D69-BA6E-626FFA56E7E8}"/>
              </a:ext>
            </a:extLst>
          </p:cNvPr>
          <p:cNvSpPr txBox="1"/>
          <p:nvPr/>
        </p:nvSpPr>
        <p:spPr>
          <a:xfrm>
            <a:off x="6616485" y="37413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284ED-CEB9-42D5-92E9-2CE2DD23C21E}"/>
              </a:ext>
            </a:extLst>
          </p:cNvPr>
          <p:cNvSpPr txBox="1"/>
          <p:nvPr/>
        </p:nvSpPr>
        <p:spPr>
          <a:xfrm>
            <a:off x="6819180" y="17474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DCF08-D4F5-4466-B6DC-038693E6C710}"/>
              </a:ext>
            </a:extLst>
          </p:cNvPr>
          <p:cNvSpPr txBox="1"/>
          <p:nvPr/>
        </p:nvSpPr>
        <p:spPr>
          <a:xfrm>
            <a:off x="9299464" y="17474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217B9-7FDA-4A9C-A317-0954751271FE}"/>
              </a:ext>
            </a:extLst>
          </p:cNvPr>
          <p:cNvSpPr txBox="1"/>
          <p:nvPr/>
        </p:nvSpPr>
        <p:spPr>
          <a:xfrm>
            <a:off x="9613974" y="354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Line Callout 1 5">
            <a:extLst>
              <a:ext uri="{FF2B5EF4-FFF2-40B4-BE49-F238E27FC236}">
                <a16:creationId xmlns:a16="http://schemas.microsoft.com/office/drawing/2014/main" id="{BE8A246D-69DE-44E0-8EAC-3AD056E3664C}"/>
              </a:ext>
            </a:extLst>
          </p:cNvPr>
          <p:cNvSpPr/>
          <p:nvPr/>
        </p:nvSpPr>
        <p:spPr>
          <a:xfrm>
            <a:off x="5302107" y="4831787"/>
            <a:ext cx="2579149" cy="583930"/>
          </a:xfrm>
          <a:prstGeom prst="borderCallout1">
            <a:avLst>
              <a:gd name="adj1" fmla="val 35489"/>
              <a:gd name="adj2" fmla="val -1075"/>
              <a:gd name="adj3" fmla="val -33594"/>
              <a:gd name="adj4" fmla="val -125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Shortest distance between nodes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C24D2-81E8-4762-BB01-4AFBEB5E32F3}"/>
              </a:ext>
            </a:extLst>
          </p:cNvPr>
          <p:cNvSpPr txBox="1"/>
          <p:nvPr/>
        </p:nvSpPr>
        <p:spPr>
          <a:xfrm>
            <a:off x="917755" y="5868242"/>
            <a:ext cx="10356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Parameter p, q control </a:t>
            </a:r>
            <a:r>
              <a:rPr lang="en-US" altLang="ko-KR" sz="2000" dirty="0">
                <a:solidFill>
                  <a:srgbClr val="FF0000"/>
                </a:solidFill>
              </a:rPr>
              <a:t>how fast</a:t>
            </a:r>
            <a:r>
              <a:rPr lang="en-US" altLang="ko-KR" sz="2000" dirty="0"/>
              <a:t> the walk </a:t>
            </a:r>
            <a:r>
              <a:rPr lang="en-US" altLang="ko-KR" sz="2000" dirty="0">
                <a:solidFill>
                  <a:srgbClr val="FF0000"/>
                </a:solidFill>
              </a:rPr>
              <a:t>explores and leaves</a:t>
            </a:r>
            <a:r>
              <a:rPr lang="en-US" altLang="ko-KR" sz="2000" dirty="0"/>
              <a:t> the neighborhood of starting node u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59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node2vec</a:t>
            </a:r>
            <a:r>
              <a:rPr lang="en-US" dirty="0"/>
              <a:t>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763C1-134A-4EF2-9459-4BAB8947ADBB}"/>
              </a:ext>
            </a:extLst>
          </p:cNvPr>
          <p:cNvSpPr txBox="1"/>
          <p:nvPr/>
        </p:nvSpPr>
        <p:spPr>
          <a:xfrm>
            <a:off x="845127" y="2078630"/>
            <a:ext cx="330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Sampling </a:t>
            </a:r>
            <a:r>
              <a:rPr lang="en-US" altLang="ko-KR" sz="2800" b="1" dirty="0" err="1"/>
              <a:t>stretegy</a:t>
            </a:r>
            <a:endParaRPr lang="en-US" altLang="ko-KR" sz="2800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F294277-429D-4ABA-9929-52A25D69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8" y="2657969"/>
            <a:ext cx="10778240" cy="2166672"/>
          </a:xfrm>
        </p:spPr>
        <p:txBody>
          <a:bodyPr>
            <a:normAutofit/>
          </a:bodyPr>
          <a:lstStyle/>
          <a:p>
            <a:r>
              <a:rPr lang="en-US" sz="2400" b="1" dirty="0"/>
              <a:t>node2vec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FF551-25AB-457A-B5E8-278E17AC3F3F}"/>
              </a:ext>
            </a:extLst>
          </p:cNvPr>
          <p:cNvSpPr txBox="1"/>
          <p:nvPr/>
        </p:nvSpPr>
        <p:spPr>
          <a:xfrm>
            <a:off x="925286" y="1332407"/>
            <a:ext cx="446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Feature Learning Framework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4D1063-C10B-414D-82C1-EEC87857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2071372"/>
            <a:ext cx="3676650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7558E-A75E-4EEA-AFB3-5B8C588B0144}"/>
              </a:ext>
            </a:extLst>
          </p:cNvPr>
          <p:cNvSpPr txBox="1"/>
          <p:nvPr/>
        </p:nvSpPr>
        <p:spPr>
          <a:xfrm>
            <a:off x="1273628" y="3383831"/>
            <a:ext cx="77389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Return parameter, 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controls the likelihood of immediately revisiting</a:t>
            </a:r>
            <a:br>
              <a:rPr lang="en-US" altLang="ko-KR" sz="2000" dirty="0"/>
            </a:br>
            <a:r>
              <a:rPr lang="en-US" altLang="ko-KR" sz="2000" dirty="0"/>
              <a:t>&gt; max(q, 1) : moderate exploration and avoids 2-hop redundancy</a:t>
            </a:r>
            <a:br>
              <a:rPr lang="en-US" altLang="ko-KR" sz="2000" dirty="0"/>
            </a:br>
            <a:r>
              <a:rPr lang="en-US" altLang="ko-KR" sz="2000" dirty="0"/>
              <a:t>&lt; min(q, 1) : keep the walk “local” close to the starting node u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2234-5212-48EA-AF65-CD6173EF063E}"/>
              </a:ext>
            </a:extLst>
          </p:cNvPr>
          <p:cNvSpPr txBox="1"/>
          <p:nvPr/>
        </p:nvSpPr>
        <p:spPr>
          <a:xfrm>
            <a:off x="1273628" y="4886537"/>
            <a:ext cx="92448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In-out parameter, q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differentiate between “inward” and “outward” nodes</a:t>
            </a:r>
            <a:br>
              <a:rPr lang="en-US" altLang="ko-KR" sz="2000" dirty="0"/>
            </a:br>
            <a:r>
              <a:rPr lang="en-US" altLang="ko-KR" sz="2000" dirty="0"/>
              <a:t>q &gt; 1: random walk is biased towards nodes close to node </a:t>
            </a:r>
            <a:r>
              <a:rPr lang="en-US" altLang="ko-KR" sz="2000" i="1" dirty="0"/>
              <a:t>t </a:t>
            </a:r>
            <a:r>
              <a:rPr lang="en-US" altLang="ko-KR" sz="2000" dirty="0">
                <a:sym typeface="Wingdings" panose="05000000000000000000" pitchFamily="2" charset="2"/>
              </a:rPr>
              <a:t> approximate BFS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/>
              <a:t>q &lt; 1: reflective of DFS</a:t>
            </a:r>
            <a:br>
              <a:rPr lang="en-US" altLang="ko-KR" sz="2000" i="1" dirty="0"/>
            </a:br>
            <a:endParaRPr lang="ko-KR" altLang="en-US" sz="2000" b="1" i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FE783DD-6FAC-4206-91F5-D2316ABEB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967" y="1035380"/>
            <a:ext cx="2933294" cy="20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node2vec</a:t>
            </a:r>
            <a:r>
              <a:rPr lang="en-US" dirty="0"/>
              <a:t>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763C1-134A-4EF2-9459-4BAB8947ADBB}"/>
              </a:ext>
            </a:extLst>
          </p:cNvPr>
          <p:cNvSpPr txBox="1"/>
          <p:nvPr/>
        </p:nvSpPr>
        <p:spPr>
          <a:xfrm>
            <a:off x="1432955" y="2134749"/>
            <a:ext cx="209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algorithm</a:t>
            </a:r>
            <a:endParaRPr lang="en-US" altLang="ko-KR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FF551-25AB-457A-B5E8-278E17AC3F3F}"/>
              </a:ext>
            </a:extLst>
          </p:cNvPr>
          <p:cNvSpPr txBox="1"/>
          <p:nvPr/>
        </p:nvSpPr>
        <p:spPr>
          <a:xfrm>
            <a:off x="925286" y="1332407"/>
            <a:ext cx="446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Feature Learning Framework</a:t>
            </a:r>
            <a:endParaRPr lang="en-US" altLang="ko-KR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442907-333B-4E6F-95FA-C439F08B5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13" y="806450"/>
            <a:ext cx="6434625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node2vec</a:t>
            </a:r>
            <a:r>
              <a:rPr lang="en-US" dirty="0"/>
              <a:t>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763C1-134A-4EF2-9459-4BAB8947ADBB}"/>
              </a:ext>
            </a:extLst>
          </p:cNvPr>
          <p:cNvSpPr txBox="1"/>
          <p:nvPr/>
        </p:nvSpPr>
        <p:spPr>
          <a:xfrm>
            <a:off x="845127" y="2078630"/>
            <a:ext cx="404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Learning edge features</a:t>
            </a:r>
            <a:endParaRPr lang="en-US" altLang="ko-KR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FF551-25AB-457A-B5E8-278E17AC3F3F}"/>
              </a:ext>
            </a:extLst>
          </p:cNvPr>
          <p:cNvSpPr txBox="1"/>
          <p:nvPr/>
        </p:nvSpPr>
        <p:spPr>
          <a:xfrm>
            <a:off x="925286" y="1332407"/>
            <a:ext cx="446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Feature Learning Framework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4177EA-08B6-4DD5-A3C9-F7D2424C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323" y="2812945"/>
            <a:ext cx="1990725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D0B83-2C54-4317-9790-1E8162DB1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758" y="3398236"/>
            <a:ext cx="6657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Experiments – Case study (Les </a:t>
            </a:r>
            <a:r>
              <a:rPr lang="en-US" b="1" dirty="0" err="1"/>
              <a:t>miserables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2FB39-05F0-40EC-A30E-11338206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7" y="2115911"/>
            <a:ext cx="5753100" cy="3067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2F1DB1-06F4-4DCB-822A-E809DDC8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182" y="2171516"/>
            <a:ext cx="5772150" cy="3181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C82474-C262-4B4C-94F1-63222C63D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778" y="5352866"/>
            <a:ext cx="6610350" cy="1162050"/>
          </a:xfrm>
          <a:prstGeom prst="rect">
            <a:avLst/>
          </a:prstGeom>
        </p:spPr>
      </p:pic>
      <p:sp>
        <p:nvSpPr>
          <p:cNvPr id="9" name="Line Callout 1 5">
            <a:extLst>
              <a:ext uri="{FF2B5EF4-FFF2-40B4-BE49-F238E27FC236}">
                <a16:creationId xmlns:a16="http://schemas.microsoft.com/office/drawing/2014/main" id="{937D2381-8E18-48C9-91E7-A27ACCA0F0FD}"/>
              </a:ext>
            </a:extLst>
          </p:cNvPr>
          <p:cNvSpPr/>
          <p:nvPr/>
        </p:nvSpPr>
        <p:spPr>
          <a:xfrm>
            <a:off x="4511275" y="2053944"/>
            <a:ext cx="1196236" cy="348342"/>
          </a:xfrm>
          <a:prstGeom prst="borderCallout1">
            <a:avLst>
              <a:gd name="adj1" fmla="val 35489"/>
              <a:gd name="adj2" fmla="val -1075"/>
              <a:gd name="adj3" fmla="val 133581"/>
              <a:gd name="adj4" fmla="val -2598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Character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Line Callout 1 5">
            <a:extLst>
              <a:ext uri="{FF2B5EF4-FFF2-40B4-BE49-F238E27FC236}">
                <a16:creationId xmlns:a16="http://schemas.microsoft.com/office/drawing/2014/main" id="{2434289F-AFBA-42F0-89FF-78425BC2F5DF}"/>
              </a:ext>
            </a:extLst>
          </p:cNvPr>
          <p:cNvSpPr/>
          <p:nvPr/>
        </p:nvSpPr>
        <p:spPr>
          <a:xfrm>
            <a:off x="1832433" y="1729445"/>
            <a:ext cx="1563910" cy="386466"/>
          </a:xfrm>
          <a:prstGeom prst="borderCallout1">
            <a:avLst>
              <a:gd name="adj1" fmla="val 35489"/>
              <a:gd name="adj2" fmla="val -1075"/>
              <a:gd name="adj3" fmla="val 375090"/>
              <a:gd name="adj4" fmla="val -2715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Coappearance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81A0F-BAE9-4998-9F6C-75A719079719}"/>
              </a:ext>
            </a:extLst>
          </p:cNvPr>
          <p:cNvSpPr txBox="1"/>
          <p:nvPr/>
        </p:nvSpPr>
        <p:spPr>
          <a:xfrm>
            <a:off x="2552143" y="5040056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p: 1, q: 0.5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8EA51-2DA2-4986-9600-CB4158496E8D}"/>
              </a:ext>
            </a:extLst>
          </p:cNvPr>
          <p:cNvSpPr txBox="1"/>
          <p:nvPr/>
        </p:nvSpPr>
        <p:spPr>
          <a:xfrm>
            <a:off x="8819748" y="504253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p: 1, q: 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Line Callout 1 5">
            <a:extLst>
              <a:ext uri="{FF2B5EF4-FFF2-40B4-BE49-F238E27FC236}">
                <a16:creationId xmlns:a16="http://schemas.microsoft.com/office/drawing/2014/main" id="{48101565-B526-489E-B4A4-1299E3EB3BED}"/>
              </a:ext>
            </a:extLst>
          </p:cNvPr>
          <p:cNvSpPr/>
          <p:nvPr/>
        </p:nvSpPr>
        <p:spPr>
          <a:xfrm>
            <a:off x="4036501" y="4644265"/>
            <a:ext cx="2382889" cy="795901"/>
          </a:xfrm>
          <a:prstGeom prst="borderCallout1">
            <a:avLst>
              <a:gd name="adj1" fmla="val 35489"/>
              <a:gd name="adj2" fmla="val -1075"/>
              <a:gd name="adj3" fmla="val 5473"/>
              <a:gd name="adj4" fmla="val -131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Characters which frequently interact with each other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7EC851-2FCF-4560-94A9-83681D0841C3}"/>
              </a:ext>
            </a:extLst>
          </p:cNvPr>
          <p:cNvSpPr/>
          <p:nvPr/>
        </p:nvSpPr>
        <p:spPr>
          <a:xfrm>
            <a:off x="1832433" y="2812566"/>
            <a:ext cx="2402110" cy="21131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5C441E0-133A-491C-ABC4-26171AA446A5}"/>
              </a:ext>
            </a:extLst>
          </p:cNvPr>
          <p:cNvSpPr/>
          <p:nvPr/>
        </p:nvSpPr>
        <p:spPr>
          <a:xfrm>
            <a:off x="6999514" y="2601686"/>
            <a:ext cx="3396343" cy="2383971"/>
          </a:xfrm>
          <a:custGeom>
            <a:avLst/>
            <a:gdLst>
              <a:gd name="connsiteX0" fmla="*/ 206829 w 3396343"/>
              <a:gd name="connsiteY0" fmla="*/ 522514 h 2383971"/>
              <a:gd name="connsiteX1" fmla="*/ 152400 w 3396343"/>
              <a:gd name="connsiteY1" fmla="*/ 555171 h 2383971"/>
              <a:gd name="connsiteX2" fmla="*/ 119743 w 3396343"/>
              <a:gd name="connsiteY2" fmla="*/ 566057 h 2383971"/>
              <a:gd name="connsiteX3" fmla="*/ 65315 w 3396343"/>
              <a:gd name="connsiteY3" fmla="*/ 609600 h 2383971"/>
              <a:gd name="connsiteX4" fmla="*/ 32657 w 3396343"/>
              <a:gd name="connsiteY4" fmla="*/ 696685 h 2383971"/>
              <a:gd name="connsiteX5" fmla="*/ 0 w 3396343"/>
              <a:gd name="connsiteY5" fmla="*/ 827314 h 2383971"/>
              <a:gd name="connsiteX6" fmla="*/ 10886 w 3396343"/>
              <a:gd name="connsiteY6" fmla="*/ 1023257 h 2383971"/>
              <a:gd name="connsiteX7" fmla="*/ 43543 w 3396343"/>
              <a:gd name="connsiteY7" fmla="*/ 1099457 h 2383971"/>
              <a:gd name="connsiteX8" fmla="*/ 119743 w 3396343"/>
              <a:gd name="connsiteY8" fmla="*/ 1186543 h 2383971"/>
              <a:gd name="connsiteX9" fmla="*/ 152400 w 3396343"/>
              <a:gd name="connsiteY9" fmla="*/ 1251857 h 2383971"/>
              <a:gd name="connsiteX10" fmla="*/ 185057 w 3396343"/>
              <a:gd name="connsiteY10" fmla="*/ 1273628 h 2383971"/>
              <a:gd name="connsiteX11" fmla="*/ 228600 w 3396343"/>
              <a:gd name="connsiteY11" fmla="*/ 1360714 h 2383971"/>
              <a:gd name="connsiteX12" fmla="*/ 283029 w 3396343"/>
              <a:gd name="connsiteY12" fmla="*/ 1426028 h 2383971"/>
              <a:gd name="connsiteX13" fmla="*/ 304800 w 3396343"/>
              <a:gd name="connsiteY13" fmla="*/ 1469571 h 2383971"/>
              <a:gd name="connsiteX14" fmla="*/ 359229 w 3396343"/>
              <a:gd name="connsiteY14" fmla="*/ 1524000 h 2383971"/>
              <a:gd name="connsiteX15" fmla="*/ 424543 w 3396343"/>
              <a:gd name="connsiteY15" fmla="*/ 1632857 h 2383971"/>
              <a:gd name="connsiteX16" fmla="*/ 446315 w 3396343"/>
              <a:gd name="connsiteY16" fmla="*/ 1654628 h 2383971"/>
              <a:gd name="connsiteX17" fmla="*/ 478972 w 3396343"/>
              <a:gd name="connsiteY17" fmla="*/ 1709057 h 2383971"/>
              <a:gd name="connsiteX18" fmla="*/ 500743 w 3396343"/>
              <a:gd name="connsiteY18" fmla="*/ 1741714 h 2383971"/>
              <a:gd name="connsiteX19" fmla="*/ 544286 w 3396343"/>
              <a:gd name="connsiteY19" fmla="*/ 1785257 h 2383971"/>
              <a:gd name="connsiteX20" fmla="*/ 566057 w 3396343"/>
              <a:gd name="connsiteY20" fmla="*/ 1817914 h 2383971"/>
              <a:gd name="connsiteX21" fmla="*/ 609600 w 3396343"/>
              <a:gd name="connsiteY21" fmla="*/ 1861457 h 2383971"/>
              <a:gd name="connsiteX22" fmla="*/ 620486 w 3396343"/>
              <a:gd name="connsiteY22" fmla="*/ 1894114 h 2383971"/>
              <a:gd name="connsiteX23" fmla="*/ 642257 w 3396343"/>
              <a:gd name="connsiteY23" fmla="*/ 1926771 h 2383971"/>
              <a:gd name="connsiteX24" fmla="*/ 674915 w 3396343"/>
              <a:gd name="connsiteY24" fmla="*/ 2002971 h 2383971"/>
              <a:gd name="connsiteX25" fmla="*/ 707572 w 3396343"/>
              <a:gd name="connsiteY25" fmla="*/ 2057400 h 2383971"/>
              <a:gd name="connsiteX26" fmla="*/ 718457 w 3396343"/>
              <a:gd name="connsiteY26" fmla="*/ 2090057 h 2383971"/>
              <a:gd name="connsiteX27" fmla="*/ 740229 w 3396343"/>
              <a:gd name="connsiteY27" fmla="*/ 2111828 h 2383971"/>
              <a:gd name="connsiteX28" fmla="*/ 772886 w 3396343"/>
              <a:gd name="connsiteY28" fmla="*/ 2155371 h 2383971"/>
              <a:gd name="connsiteX29" fmla="*/ 794657 w 3396343"/>
              <a:gd name="connsiteY29" fmla="*/ 2188028 h 2383971"/>
              <a:gd name="connsiteX30" fmla="*/ 849086 w 3396343"/>
              <a:gd name="connsiteY30" fmla="*/ 2242457 h 2383971"/>
              <a:gd name="connsiteX31" fmla="*/ 881743 w 3396343"/>
              <a:gd name="connsiteY31" fmla="*/ 2275114 h 2383971"/>
              <a:gd name="connsiteX32" fmla="*/ 925286 w 3396343"/>
              <a:gd name="connsiteY32" fmla="*/ 2318657 h 2383971"/>
              <a:gd name="connsiteX33" fmla="*/ 947057 w 3396343"/>
              <a:gd name="connsiteY33" fmla="*/ 2351314 h 2383971"/>
              <a:gd name="connsiteX34" fmla="*/ 990600 w 3396343"/>
              <a:gd name="connsiteY34" fmla="*/ 2362200 h 2383971"/>
              <a:gd name="connsiteX35" fmla="*/ 1121229 w 3396343"/>
              <a:gd name="connsiteY35" fmla="*/ 2383971 h 2383971"/>
              <a:gd name="connsiteX36" fmla="*/ 1284515 w 3396343"/>
              <a:gd name="connsiteY36" fmla="*/ 2373085 h 2383971"/>
              <a:gd name="connsiteX37" fmla="*/ 1360715 w 3396343"/>
              <a:gd name="connsiteY37" fmla="*/ 2351314 h 2383971"/>
              <a:gd name="connsiteX38" fmla="*/ 1415143 w 3396343"/>
              <a:gd name="connsiteY38" fmla="*/ 2296885 h 2383971"/>
              <a:gd name="connsiteX39" fmla="*/ 1447800 w 3396343"/>
              <a:gd name="connsiteY39" fmla="*/ 2264228 h 2383971"/>
              <a:gd name="connsiteX40" fmla="*/ 1469572 w 3396343"/>
              <a:gd name="connsiteY40" fmla="*/ 2231571 h 2383971"/>
              <a:gd name="connsiteX41" fmla="*/ 1502229 w 3396343"/>
              <a:gd name="connsiteY41" fmla="*/ 2122714 h 2383971"/>
              <a:gd name="connsiteX42" fmla="*/ 1491343 w 3396343"/>
              <a:gd name="connsiteY42" fmla="*/ 1850571 h 2383971"/>
              <a:gd name="connsiteX43" fmla="*/ 1436915 w 3396343"/>
              <a:gd name="connsiteY43" fmla="*/ 1796143 h 2383971"/>
              <a:gd name="connsiteX44" fmla="*/ 1349829 w 3396343"/>
              <a:gd name="connsiteY44" fmla="*/ 1719943 h 2383971"/>
              <a:gd name="connsiteX45" fmla="*/ 1317172 w 3396343"/>
              <a:gd name="connsiteY45" fmla="*/ 1709057 h 2383971"/>
              <a:gd name="connsiteX46" fmla="*/ 1262743 w 3396343"/>
              <a:gd name="connsiteY46" fmla="*/ 1676400 h 2383971"/>
              <a:gd name="connsiteX47" fmla="*/ 1240972 w 3396343"/>
              <a:gd name="connsiteY47" fmla="*/ 1654628 h 2383971"/>
              <a:gd name="connsiteX48" fmla="*/ 1175657 w 3396343"/>
              <a:gd name="connsiteY48" fmla="*/ 1632857 h 2383971"/>
              <a:gd name="connsiteX49" fmla="*/ 1121229 w 3396343"/>
              <a:gd name="connsiteY49" fmla="*/ 1589314 h 2383971"/>
              <a:gd name="connsiteX50" fmla="*/ 1034143 w 3396343"/>
              <a:gd name="connsiteY50" fmla="*/ 1513114 h 2383971"/>
              <a:gd name="connsiteX51" fmla="*/ 990600 w 3396343"/>
              <a:gd name="connsiteY51" fmla="*/ 1436914 h 2383971"/>
              <a:gd name="connsiteX52" fmla="*/ 968829 w 3396343"/>
              <a:gd name="connsiteY52" fmla="*/ 1371600 h 2383971"/>
              <a:gd name="connsiteX53" fmla="*/ 925286 w 3396343"/>
              <a:gd name="connsiteY53" fmla="*/ 1295400 h 2383971"/>
              <a:gd name="connsiteX54" fmla="*/ 914400 w 3396343"/>
              <a:gd name="connsiteY54" fmla="*/ 1262743 h 2383971"/>
              <a:gd name="connsiteX55" fmla="*/ 925286 w 3396343"/>
              <a:gd name="connsiteY55" fmla="*/ 1175657 h 2383971"/>
              <a:gd name="connsiteX56" fmla="*/ 957943 w 3396343"/>
              <a:gd name="connsiteY56" fmla="*/ 1121228 h 2383971"/>
              <a:gd name="connsiteX57" fmla="*/ 1066800 w 3396343"/>
              <a:gd name="connsiteY57" fmla="*/ 1001485 h 2383971"/>
              <a:gd name="connsiteX58" fmla="*/ 1088572 w 3396343"/>
              <a:gd name="connsiteY58" fmla="*/ 979714 h 2383971"/>
              <a:gd name="connsiteX59" fmla="*/ 1153886 w 3396343"/>
              <a:gd name="connsiteY59" fmla="*/ 903514 h 2383971"/>
              <a:gd name="connsiteX60" fmla="*/ 1186543 w 3396343"/>
              <a:gd name="connsiteY60" fmla="*/ 892628 h 2383971"/>
              <a:gd name="connsiteX61" fmla="*/ 1219200 w 3396343"/>
              <a:gd name="connsiteY61" fmla="*/ 870857 h 2383971"/>
              <a:gd name="connsiteX62" fmla="*/ 1295400 w 3396343"/>
              <a:gd name="connsiteY62" fmla="*/ 859971 h 2383971"/>
              <a:gd name="connsiteX63" fmla="*/ 1600200 w 3396343"/>
              <a:gd name="connsiteY63" fmla="*/ 838200 h 2383971"/>
              <a:gd name="connsiteX64" fmla="*/ 1654629 w 3396343"/>
              <a:gd name="connsiteY64" fmla="*/ 827314 h 2383971"/>
              <a:gd name="connsiteX65" fmla="*/ 1687286 w 3396343"/>
              <a:gd name="connsiteY65" fmla="*/ 816428 h 2383971"/>
              <a:gd name="connsiteX66" fmla="*/ 1741715 w 3396343"/>
              <a:gd name="connsiteY66" fmla="*/ 805543 h 2383971"/>
              <a:gd name="connsiteX67" fmla="*/ 1807029 w 3396343"/>
              <a:gd name="connsiteY67" fmla="*/ 783771 h 2383971"/>
              <a:gd name="connsiteX68" fmla="*/ 1850572 w 3396343"/>
              <a:gd name="connsiteY68" fmla="*/ 772885 h 2383971"/>
              <a:gd name="connsiteX69" fmla="*/ 1948543 w 3396343"/>
              <a:gd name="connsiteY69" fmla="*/ 740228 h 2383971"/>
              <a:gd name="connsiteX70" fmla="*/ 1981200 w 3396343"/>
              <a:gd name="connsiteY70" fmla="*/ 729343 h 2383971"/>
              <a:gd name="connsiteX71" fmla="*/ 2166257 w 3396343"/>
              <a:gd name="connsiteY71" fmla="*/ 718457 h 2383971"/>
              <a:gd name="connsiteX72" fmla="*/ 2231572 w 3396343"/>
              <a:gd name="connsiteY72" fmla="*/ 696685 h 2383971"/>
              <a:gd name="connsiteX73" fmla="*/ 2514600 w 3396343"/>
              <a:gd name="connsiteY73" fmla="*/ 674914 h 2383971"/>
              <a:gd name="connsiteX74" fmla="*/ 2721429 w 3396343"/>
              <a:gd name="connsiteY74" fmla="*/ 685800 h 2383971"/>
              <a:gd name="connsiteX75" fmla="*/ 2764972 w 3396343"/>
              <a:gd name="connsiteY75" fmla="*/ 696685 h 2383971"/>
              <a:gd name="connsiteX76" fmla="*/ 2808515 w 3396343"/>
              <a:gd name="connsiteY76" fmla="*/ 740228 h 2383971"/>
              <a:gd name="connsiteX77" fmla="*/ 2819400 w 3396343"/>
              <a:gd name="connsiteY77" fmla="*/ 783771 h 2383971"/>
              <a:gd name="connsiteX78" fmla="*/ 2862943 w 3396343"/>
              <a:gd name="connsiteY78" fmla="*/ 881743 h 2383971"/>
              <a:gd name="connsiteX79" fmla="*/ 2895600 w 3396343"/>
              <a:gd name="connsiteY79" fmla="*/ 979714 h 2383971"/>
              <a:gd name="connsiteX80" fmla="*/ 2884715 w 3396343"/>
              <a:gd name="connsiteY80" fmla="*/ 1153885 h 2383971"/>
              <a:gd name="connsiteX81" fmla="*/ 2862943 w 3396343"/>
              <a:gd name="connsiteY81" fmla="*/ 1240971 h 2383971"/>
              <a:gd name="connsiteX82" fmla="*/ 2797629 w 3396343"/>
              <a:gd name="connsiteY82" fmla="*/ 1404257 h 2383971"/>
              <a:gd name="connsiteX83" fmla="*/ 2732315 w 3396343"/>
              <a:gd name="connsiteY83" fmla="*/ 1621971 h 2383971"/>
              <a:gd name="connsiteX84" fmla="*/ 2710543 w 3396343"/>
              <a:gd name="connsiteY84" fmla="*/ 1643743 h 2383971"/>
              <a:gd name="connsiteX85" fmla="*/ 2710543 w 3396343"/>
              <a:gd name="connsiteY85" fmla="*/ 1828800 h 2383971"/>
              <a:gd name="connsiteX86" fmla="*/ 2732315 w 3396343"/>
              <a:gd name="connsiteY86" fmla="*/ 1850571 h 2383971"/>
              <a:gd name="connsiteX87" fmla="*/ 2786743 w 3396343"/>
              <a:gd name="connsiteY87" fmla="*/ 1883228 h 2383971"/>
              <a:gd name="connsiteX88" fmla="*/ 3037115 w 3396343"/>
              <a:gd name="connsiteY88" fmla="*/ 1861457 h 2383971"/>
              <a:gd name="connsiteX89" fmla="*/ 3145972 w 3396343"/>
              <a:gd name="connsiteY89" fmla="*/ 1817914 h 2383971"/>
              <a:gd name="connsiteX90" fmla="*/ 3254829 w 3396343"/>
              <a:gd name="connsiteY90" fmla="*/ 1752600 h 2383971"/>
              <a:gd name="connsiteX91" fmla="*/ 3287486 w 3396343"/>
              <a:gd name="connsiteY91" fmla="*/ 1719943 h 2383971"/>
              <a:gd name="connsiteX92" fmla="*/ 3331029 w 3396343"/>
              <a:gd name="connsiteY92" fmla="*/ 1654628 h 2383971"/>
              <a:gd name="connsiteX93" fmla="*/ 3374572 w 3396343"/>
              <a:gd name="connsiteY93" fmla="*/ 1524000 h 2383971"/>
              <a:gd name="connsiteX94" fmla="*/ 3396343 w 3396343"/>
              <a:gd name="connsiteY94" fmla="*/ 1251857 h 2383971"/>
              <a:gd name="connsiteX95" fmla="*/ 3385457 w 3396343"/>
              <a:gd name="connsiteY95" fmla="*/ 783771 h 2383971"/>
              <a:gd name="connsiteX96" fmla="*/ 3374572 w 3396343"/>
              <a:gd name="connsiteY96" fmla="*/ 751114 h 2383971"/>
              <a:gd name="connsiteX97" fmla="*/ 3331029 w 3396343"/>
              <a:gd name="connsiteY97" fmla="*/ 642257 h 2383971"/>
              <a:gd name="connsiteX98" fmla="*/ 3254829 w 3396343"/>
              <a:gd name="connsiteY98" fmla="*/ 435428 h 2383971"/>
              <a:gd name="connsiteX99" fmla="*/ 3233057 w 3396343"/>
              <a:gd name="connsiteY99" fmla="*/ 381000 h 2383971"/>
              <a:gd name="connsiteX100" fmla="*/ 3211286 w 3396343"/>
              <a:gd name="connsiteY100" fmla="*/ 348343 h 2383971"/>
              <a:gd name="connsiteX101" fmla="*/ 3135086 w 3396343"/>
              <a:gd name="connsiteY101" fmla="*/ 206828 h 2383971"/>
              <a:gd name="connsiteX102" fmla="*/ 3058886 w 3396343"/>
              <a:gd name="connsiteY102" fmla="*/ 108857 h 2383971"/>
              <a:gd name="connsiteX103" fmla="*/ 2939143 w 3396343"/>
              <a:gd name="connsiteY103" fmla="*/ 43543 h 2383971"/>
              <a:gd name="connsiteX104" fmla="*/ 2895600 w 3396343"/>
              <a:gd name="connsiteY104" fmla="*/ 32657 h 2383971"/>
              <a:gd name="connsiteX105" fmla="*/ 2743200 w 3396343"/>
              <a:gd name="connsiteY105" fmla="*/ 0 h 2383971"/>
              <a:gd name="connsiteX106" fmla="*/ 2264229 w 3396343"/>
              <a:gd name="connsiteY106" fmla="*/ 21771 h 2383971"/>
              <a:gd name="connsiteX107" fmla="*/ 2133600 w 3396343"/>
              <a:gd name="connsiteY107" fmla="*/ 43543 h 2383971"/>
              <a:gd name="connsiteX108" fmla="*/ 1970315 w 3396343"/>
              <a:gd name="connsiteY108" fmla="*/ 65314 h 2383971"/>
              <a:gd name="connsiteX109" fmla="*/ 1894115 w 3396343"/>
              <a:gd name="connsiteY109" fmla="*/ 76200 h 2383971"/>
              <a:gd name="connsiteX110" fmla="*/ 1611086 w 3396343"/>
              <a:gd name="connsiteY110" fmla="*/ 87085 h 2383971"/>
              <a:gd name="connsiteX111" fmla="*/ 1567543 w 3396343"/>
              <a:gd name="connsiteY111" fmla="*/ 97971 h 2383971"/>
              <a:gd name="connsiteX112" fmla="*/ 1382486 w 3396343"/>
              <a:gd name="connsiteY112" fmla="*/ 152400 h 2383971"/>
              <a:gd name="connsiteX113" fmla="*/ 1251857 w 3396343"/>
              <a:gd name="connsiteY113" fmla="*/ 174171 h 2383971"/>
              <a:gd name="connsiteX114" fmla="*/ 1186543 w 3396343"/>
              <a:gd name="connsiteY114" fmla="*/ 185057 h 2383971"/>
              <a:gd name="connsiteX115" fmla="*/ 1088572 w 3396343"/>
              <a:gd name="connsiteY115" fmla="*/ 217714 h 2383971"/>
              <a:gd name="connsiteX116" fmla="*/ 947057 w 3396343"/>
              <a:gd name="connsiteY116" fmla="*/ 250371 h 2383971"/>
              <a:gd name="connsiteX117" fmla="*/ 859972 w 3396343"/>
              <a:gd name="connsiteY117" fmla="*/ 293914 h 2383971"/>
              <a:gd name="connsiteX118" fmla="*/ 783772 w 3396343"/>
              <a:gd name="connsiteY118" fmla="*/ 304800 h 2383971"/>
              <a:gd name="connsiteX119" fmla="*/ 762000 w 3396343"/>
              <a:gd name="connsiteY119" fmla="*/ 326571 h 2383971"/>
              <a:gd name="connsiteX120" fmla="*/ 718457 w 3396343"/>
              <a:gd name="connsiteY120" fmla="*/ 337457 h 2383971"/>
              <a:gd name="connsiteX121" fmla="*/ 653143 w 3396343"/>
              <a:gd name="connsiteY121" fmla="*/ 359228 h 2383971"/>
              <a:gd name="connsiteX122" fmla="*/ 609600 w 3396343"/>
              <a:gd name="connsiteY122" fmla="*/ 381000 h 2383971"/>
              <a:gd name="connsiteX123" fmla="*/ 576943 w 3396343"/>
              <a:gd name="connsiteY123" fmla="*/ 402771 h 2383971"/>
              <a:gd name="connsiteX124" fmla="*/ 522515 w 3396343"/>
              <a:gd name="connsiteY124" fmla="*/ 413657 h 2383971"/>
              <a:gd name="connsiteX125" fmla="*/ 478972 w 3396343"/>
              <a:gd name="connsiteY125" fmla="*/ 424543 h 2383971"/>
              <a:gd name="connsiteX126" fmla="*/ 435429 w 3396343"/>
              <a:gd name="connsiteY126" fmla="*/ 457200 h 2383971"/>
              <a:gd name="connsiteX127" fmla="*/ 391886 w 3396343"/>
              <a:gd name="connsiteY127" fmla="*/ 468085 h 2383971"/>
              <a:gd name="connsiteX128" fmla="*/ 326572 w 3396343"/>
              <a:gd name="connsiteY128" fmla="*/ 511628 h 2383971"/>
              <a:gd name="connsiteX129" fmla="*/ 152400 w 3396343"/>
              <a:gd name="connsiteY129" fmla="*/ 533400 h 238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396343" h="2383971">
                <a:moveTo>
                  <a:pt x="206829" y="522514"/>
                </a:moveTo>
                <a:cubicBezTo>
                  <a:pt x="188686" y="533400"/>
                  <a:pt x="171324" y="545709"/>
                  <a:pt x="152400" y="555171"/>
                </a:cubicBezTo>
                <a:cubicBezTo>
                  <a:pt x="142137" y="560303"/>
                  <a:pt x="130006" y="560925"/>
                  <a:pt x="119743" y="566057"/>
                </a:cubicBezTo>
                <a:cubicBezTo>
                  <a:pt x="92277" y="579790"/>
                  <a:pt x="85566" y="589348"/>
                  <a:pt x="65315" y="609600"/>
                </a:cubicBezTo>
                <a:cubicBezTo>
                  <a:pt x="41744" y="703882"/>
                  <a:pt x="70610" y="601804"/>
                  <a:pt x="32657" y="696685"/>
                </a:cubicBezTo>
                <a:cubicBezTo>
                  <a:pt x="8015" y="758290"/>
                  <a:pt x="10708" y="763069"/>
                  <a:pt x="0" y="827314"/>
                </a:cubicBezTo>
                <a:cubicBezTo>
                  <a:pt x="3629" y="892628"/>
                  <a:pt x="4684" y="958137"/>
                  <a:pt x="10886" y="1023257"/>
                </a:cubicBezTo>
                <a:cubicBezTo>
                  <a:pt x="12586" y="1041104"/>
                  <a:pt x="36889" y="1088367"/>
                  <a:pt x="43543" y="1099457"/>
                </a:cubicBezTo>
                <a:cubicBezTo>
                  <a:pt x="85876" y="1170011"/>
                  <a:pt x="69549" y="1153079"/>
                  <a:pt x="119743" y="1186543"/>
                </a:cubicBezTo>
                <a:cubicBezTo>
                  <a:pt x="128596" y="1213103"/>
                  <a:pt x="131299" y="1230756"/>
                  <a:pt x="152400" y="1251857"/>
                </a:cubicBezTo>
                <a:cubicBezTo>
                  <a:pt x="161651" y="1261108"/>
                  <a:pt x="174171" y="1266371"/>
                  <a:pt x="185057" y="1273628"/>
                </a:cubicBezTo>
                <a:cubicBezTo>
                  <a:pt x="199571" y="1302657"/>
                  <a:pt x="205651" y="1337765"/>
                  <a:pt x="228600" y="1360714"/>
                </a:cubicBezTo>
                <a:cubicBezTo>
                  <a:pt x="258617" y="1390731"/>
                  <a:pt x="262823" y="1390668"/>
                  <a:pt x="283029" y="1426028"/>
                </a:cubicBezTo>
                <a:cubicBezTo>
                  <a:pt x="291080" y="1440117"/>
                  <a:pt x="294837" y="1456762"/>
                  <a:pt x="304800" y="1469571"/>
                </a:cubicBezTo>
                <a:cubicBezTo>
                  <a:pt x="320552" y="1489824"/>
                  <a:pt x="359229" y="1524000"/>
                  <a:pt x="359229" y="1524000"/>
                </a:cubicBezTo>
                <a:cubicBezTo>
                  <a:pt x="376409" y="1558360"/>
                  <a:pt x="398270" y="1606585"/>
                  <a:pt x="424543" y="1632857"/>
                </a:cubicBezTo>
                <a:lnTo>
                  <a:pt x="446315" y="1654628"/>
                </a:lnTo>
                <a:cubicBezTo>
                  <a:pt x="465218" y="1711341"/>
                  <a:pt x="444817" y="1666363"/>
                  <a:pt x="478972" y="1709057"/>
                </a:cubicBezTo>
                <a:cubicBezTo>
                  <a:pt x="487145" y="1719273"/>
                  <a:pt x="492229" y="1731781"/>
                  <a:pt x="500743" y="1741714"/>
                </a:cubicBezTo>
                <a:cubicBezTo>
                  <a:pt x="514101" y="1757299"/>
                  <a:pt x="532900" y="1768178"/>
                  <a:pt x="544286" y="1785257"/>
                </a:cubicBezTo>
                <a:cubicBezTo>
                  <a:pt x="551543" y="1796143"/>
                  <a:pt x="557543" y="1807981"/>
                  <a:pt x="566057" y="1817914"/>
                </a:cubicBezTo>
                <a:cubicBezTo>
                  <a:pt x="579415" y="1833499"/>
                  <a:pt x="609600" y="1861457"/>
                  <a:pt x="609600" y="1861457"/>
                </a:cubicBezTo>
                <a:cubicBezTo>
                  <a:pt x="613229" y="1872343"/>
                  <a:pt x="615354" y="1883851"/>
                  <a:pt x="620486" y="1894114"/>
                </a:cubicBezTo>
                <a:cubicBezTo>
                  <a:pt x="626337" y="1905816"/>
                  <a:pt x="637103" y="1914746"/>
                  <a:pt x="642257" y="1926771"/>
                </a:cubicBezTo>
                <a:cubicBezTo>
                  <a:pt x="684431" y="2025177"/>
                  <a:pt x="620258" y="1920988"/>
                  <a:pt x="674915" y="2002971"/>
                </a:cubicBezTo>
                <a:cubicBezTo>
                  <a:pt x="705750" y="2095481"/>
                  <a:pt x="662745" y="1982687"/>
                  <a:pt x="707572" y="2057400"/>
                </a:cubicBezTo>
                <a:cubicBezTo>
                  <a:pt x="713475" y="2067239"/>
                  <a:pt x="712553" y="2080218"/>
                  <a:pt x="718457" y="2090057"/>
                </a:cubicBezTo>
                <a:cubicBezTo>
                  <a:pt x="723737" y="2098858"/>
                  <a:pt x="733659" y="2103944"/>
                  <a:pt x="740229" y="2111828"/>
                </a:cubicBezTo>
                <a:cubicBezTo>
                  <a:pt x="751844" y="2125766"/>
                  <a:pt x="762341" y="2140607"/>
                  <a:pt x="772886" y="2155371"/>
                </a:cubicBezTo>
                <a:cubicBezTo>
                  <a:pt x="780490" y="2166017"/>
                  <a:pt x="786042" y="2178182"/>
                  <a:pt x="794657" y="2188028"/>
                </a:cubicBezTo>
                <a:cubicBezTo>
                  <a:pt x="811553" y="2207338"/>
                  <a:pt x="830943" y="2224314"/>
                  <a:pt x="849086" y="2242457"/>
                </a:cubicBezTo>
                <a:lnTo>
                  <a:pt x="881743" y="2275114"/>
                </a:lnTo>
                <a:lnTo>
                  <a:pt x="925286" y="2318657"/>
                </a:lnTo>
                <a:cubicBezTo>
                  <a:pt x="932543" y="2329543"/>
                  <a:pt x="936171" y="2344057"/>
                  <a:pt x="947057" y="2351314"/>
                </a:cubicBezTo>
                <a:cubicBezTo>
                  <a:pt x="959505" y="2359613"/>
                  <a:pt x="976215" y="2358090"/>
                  <a:pt x="990600" y="2362200"/>
                </a:cubicBezTo>
                <a:cubicBezTo>
                  <a:pt x="1071833" y="2385409"/>
                  <a:pt x="962016" y="2366280"/>
                  <a:pt x="1121229" y="2383971"/>
                </a:cubicBezTo>
                <a:cubicBezTo>
                  <a:pt x="1175658" y="2380342"/>
                  <a:pt x="1230265" y="2378795"/>
                  <a:pt x="1284515" y="2373085"/>
                </a:cubicBezTo>
                <a:cubicBezTo>
                  <a:pt x="1304495" y="2370982"/>
                  <a:pt x="1340475" y="2358061"/>
                  <a:pt x="1360715" y="2351314"/>
                </a:cubicBezTo>
                <a:lnTo>
                  <a:pt x="1415143" y="2296885"/>
                </a:lnTo>
                <a:cubicBezTo>
                  <a:pt x="1426029" y="2285999"/>
                  <a:pt x="1439260" y="2277037"/>
                  <a:pt x="1447800" y="2264228"/>
                </a:cubicBezTo>
                <a:lnTo>
                  <a:pt x="1469572" y="2231571"/>
                </a:lnTo>
                <a:cubicBezTo>
                  <a:pt x="1496074" y="2152064"/>
                  <a:pt x="1485777" y="2188521"/>
                  <a:pt x="1502229" y="2122714"/>
                </a:cubicBezTo>
                <a:cubicBezTo>
                  <a:pt x="1498600" y="2032000"/>
                  <a:pt x="1501015" y="1940841"/>
                  <a:pt x="1491343" y="1850571"/>
                </a:cubicBezTo>
                <a:cubicBezTo>
                  <a:pt x="1488125" y="1820541"/>
                  <a:pt x="1454647" y="1811659"/>
                  <a:pt x="1436915" y="1796143"/>
                </a:cubicBezTo>
                <a:cubicBezTo>
                  <a:pt x="1399079" y="1763037"/>
                  <a:pt x="1390657" y="1740357"/>
                  <a:pt x="1349829" y="1719943"/>
                </a:cubicBezTo>
                <a:cubicBezTo>
                  <a:pt x="1339566" y="1714811"/>
                  <a:pt x="1328058" y="1712686"/>
                  <a:pt x="1317172" y="1709057"/>
                </a:cubicBezTo>
                <a:cubicBezTo>
                  <a:pt x="1262004" y="1653889"/>
                  <a:pt x="1333402" y="1718796"/>
                  <a:pt x="1262743" y="1676400"/>
                </a:cubicBezTo>
                <a:cubicBezTo>
                  <a:pt x="1253942" y="1671120"/>
                  <a:pt x="1250152" y="1659218"/>
                  <a:pt x="1240972" y="1654628"/>
                </a:cubicBezTo>
                <a:cubicBezTo>
                  <a:pt x="1220446" y="1644365"/>
                  <a:pt x="1175657" y="1632857"/>
                  <a:pt x="1175657" y="1632857"/>
                </a:cubicBezTo>
                <a:cubicBezTo>
                  <a:pt x="1101559" y="1558755"/>
                  <a:pt x="1217337" y="1671692"/>
                  <a:pt x="1121229" y="1589314"/>
                </a:cubicBezTo>
                <a:cubicBezTo>
                  <a:pt x="989694" y="1476570"/>
                  <a:pt x="1160542" y="1607913"/>
                  <a:pt x="1034143" y="1513114"/>
                </a:cubicBezTo>
                <a:cubicBezTo>
                  <a:pt x="1000845" y="1413224"/>
                  <a:pt x="1056506" y="1568727"/>
                  <a:pt x="990600" y="1436914"/>
                </a:cubicBezTo>
                <a:cubicBezTo>
                  <a:pt x="980337" y="1416388"/>
                  <a:pt x="981559" y="1390695"/>
                  <a:pt x="968829" y="1371600"/>
                </a:cubicBezTo>
                <a:cubicBezTo>
                  <a:pt x="946962" y="1338800"/>
                  <a:pt x="941861" y="1334075"/>
                  <a:pt x="925286" y="1295400"/>
                </a:cubicBezTo>
                <a:cubicBezTo>
                  <a:pt x="920766" y="1284853"/>
                  <a:pt x="918029" y="1273629"/>
                  <a:pt x="914400" y="1262743"/>
                </a:cubicBezTo>
                <a:cubicBezTo>
                  <a:pt x="918029" y="1233714"/>
                  <a:pt x="916683" y="1203618"/>
                  <a:pt x="925286" y="1175657"/>
                </a:cubicBezTo>
                <a:cubicBezTo>
                  <a:pt x="931508" y="1155435"/>
                  <a:pt x="946729" y="1139170"/>
                  <a:pt x="957943" y="1121228"/>
                </a:cubicBezTo>
                <a:cubicBezTo>
                  <a:pt x="995060" y="1061842"/>
                  <a:pt x="993770" y="1074515"/>
                  <a:pt x="1066800" y="1001485"/>
                </a:cubicBezTo>
                <a:cubicBezTo>
                  <a:pt x="1074057" y="994228"/>
                  <a:pt x="1082414" y="987925"/>
                  <a:pt x="1088572" y="979714"/>
                </a:cubicBezTo>
                <a:cubicBezTo>
                  <a:pt x="1103663" y="959592"/>
                  <a:pt x="1131143" y="918676"/>
                  <a:pt x="1153886" y="903514"/>
                </a:cubicBezTo>
                <a:cubicBezTo>
                  <a:pt x="1163433" y="897149"/>
                  <a:pt x="1176280" y="897760"/>
                  <a:pt x="1186543" y="892628"/>
                </a:cubicBezTo>
                <a:cubicBezTo>
                  <a:pt x="1198245" y="886777"/>
                  <a:pt x="1206669" y="874616"/>
                  <a:pt x="1219200" y="870857"/>
                </a:cubicBezTo>
                <a:cubicBezTo>
                  <a:pt x="1243776" y="863484"/>
                  <a:pt x="1270040" y="863873"/>
                  <a:pt x="1295400" y="859971"/>
                </a:cubicBezTo>
                <a:cubicBezTo>
                  <a:pt x="1456585" y="835173"/>
                  <a:pt x="1276949" y="852892"/>
                  <a:pt x="1600200" y="838200"/>
                </a:cubicBezTo>
                <a:cubicBezTo>
                  <a:pt x="1618343" y="834571"/>
                  <a:pt x="1636679" y="831802"/>
                  <a:pt x="1654629" y="827314"/>
                </a:cubicBezTo>
                <a:cubicBezTo>
                  <a:pt x="1665761" y="824531"/>
                  <a:pt x="1676154" y="819211"/>
                  <a:pt x="1687286" y="816428"/>
                </a:cubicBezTo>
                <a:cubicBezTo>
                  <a:pt x="1705236" y="811941"/>
                  <a:pt x="1723865" y="810411"/>
                  <a:pt x="1741715" y="805543"/>
                </a:cubicBezTo>
                <a:cubicBezTo>
                  <a:pt x="1763855" y="799505"/>
                  <a:pt x="1784765" y="789337"/>
                  <a:pt x="1807029" y="783771"/>
                </a:cubicBezTo>
                <a:cubicBezTo>
                  <a:pt x="1821543" y="780142"/>
                  <a:pt x="1836242" y="777184"/>
                  <a:pt x="1850572" y="772885"/>
                </a:cubicBezTo>
                <a:cubicBezTo>
                  <a:pt x="1850622" y="772870"/>
                  <a:pt x="1932190" y="745679"/>
                  <a:pt x="1948543" y="740228"/>
                </a:cubicBezTo>
                <a:cubicBezTo>
                  <a:pt x="1959429" y="736600"/>
                  <a:pt x="1969745" y="730017"/>
                  <a:pt x="1981200" y="729343"/>
                </a:cubicBezTo>
                <a:lnTo>
                  <a:pt x="2166257" y="718457"/>
                </a:lnTo>
                <a:cubicBezTo>
                  <a:pt x="2188029" y="711200"/>
                  <a:pt x="2208667" y="698116"/>
                  <a:pt x="2231572" y="696685"/>
                </a:cubicBezTo>
                <a:cubicBezTo>
                  <a:pt x="2442139" y="683525"/>
                  <a:pt x="2347861" y="691588"/>
                  <a:pt x="2514600" y="674914"/>
                </a:cubicBezTo>
                <a:cubicBezTo>
                  <a:pt x="2583543" y="678543"/>
                  <a:pt x="2652650" y="679819"/>
                  <a:pt x="2721429" y="685800"/>
                </a:cubicBezTo>
                <a:cubicBezTo>
                  <a:pt x="2736334" y="687096"/>
                  <a:pt x="2752285" y="688756"/>
                  <a:pt x="2764972" y="696685"/>
                </a:cubicBezTo>
                <a:cubicBezTo>
                  <a:pt x="2782378" y="707564"/>
                  <a:pt x="2808515" y="740228"/>
                  <a:pt x="2808515" y="740228"/>
                </a:cubicBezTo>
                <a:cubicBezTo>
                  <a:pt x="2812143" y="754742"/>
                  <a:pt x="2814669" y="769578"/>
                  <a:pt x="2819400" y="783771"/>
                </a:cubicBezTo>
                <a:cubicBezTo>
                  <a:pt x="2840907" y="848293"/>
                  <a:pt x="2837658" y="824853"/>
                  <a:pt x="2862943" y="881743"/>
                </a:cubicBezTo>
                <a:cubicBezTo>
                  <a:pt x="2886369" y="934452"/>
                  <a:pt x="2882964" y="929166"/>
                  <a:pt x="2895600" y="979714"/>
                </a:cubicBezTo>
                <a:cubicBezTo>
                  <a:pt x="2891972" y="1037771"/>
                  <a:pt x="2891930" y="1096164"/>
                  <a:pt x="2884715" y="1153885"/>
                </a:cubicBezTo>
                <a:cubicBezTo>
                  <a:pt x="2881004" y="1183576"/>
                  <a:pt x="2870952" y="1212141"/>
                  <a:pt x="2862943" y="1240971"/>
                </a:cubicBezTo>
                <a:cubicBezTo>
                  <a:pt x="2829549" y="1361190"/>
                  <a:pt x="2846793" y="1322316"/>
                  <a:pt x="2797629" y="1404257"/>
                </a:cubicBezTo>
                <a:cubicBezTo>
                  <a:pt x="2782613" y="1464319"/>
                  <a:pt x="2748017" y="1606269"/>
                  <a:pt x="2732315" y="1621971"/>
                </a:cubicBezTo>
                <a:lnTo>
                  <a:pt x="2710543" y="1643743"/>
                </a:lnTo>
                <a:cubicBezTo>
                  <a:pt x="2701327" y="1717470"/>
                  <a:pt x="2689973" y="1753378"/>
                  <a:pt x="2710543" y="1828800"/>
                </a:cubicBezTo>
                <a:cubicBezTo>
                  <a:pt x="2713243" y="1838702"/>
                  <a:pt x="2723963" y="1844606"/>
                  <a:pt x="2732315" y="1850571"/>
                </a:cubicBezTo>
                <a:cubicBezTo>
                  <a:pt x="2749532" y="1862869"/>
                  <a:pt x="2768600" y="1872342"/>
                  <a:pt x="2786743" y="1883228"/>
                </a:cubicBezTo>
                <a:cubicBezTo>
                  <a:pt x="2870200" y="1875971"/>
                  <a:pt x="2954694" y="1876443"/>
                  <a:pt x="3037115" y="1861457"/>
                </a:cubicBezTo>
                <a:cubicBezTo>
                  <a:pt x="3075566" y="1854466"/>
                  <a:pt x="3110611" y="1834555"/>
                  <a:pt x="3145972" y="1817914"/>
                </a:cubicBezTo>
                <a:cubicBezTo>
                  <a:pt x="3150627" y="1815723"/>
                  <a:pt x="3234906" y="1769202"/>
                  <a:pt x="3254829" y="1752600"/>
                </a:cubicBezTo>
                <a:cubicBezTo>
                  <a:pt x="3266656" y="1742745"/>
                  <a:pt x="3278035" y="1732095"/>
                  <a:pt x="3287486" y="1719943"/>
                </a:cubicBezTo>
                <a:cubicBezTo>
                  <a:pt x="3303550" y="1699289"/>
                  <a:pt x="3321841" y="1679128"/>
                  <a:pt x="3331029" y="1654628"/>
                </a:cubicBezTo>
                <a:cubicBezTo>
                  <a:pt x="3368939" y="1553535"/>
                  <a:pt x="3356167" y="1597620"/>
                  <a:pt x="3374572" y="1524000"/>
                </a:cubicBezTo>
                <a:cubicBezTo>
                  <a:pt x="3381986" y="1449860"/>
                  <a:pt x="3396343" y="1318402"/>
                  <a:pt x="3396343" y="1251857"/>
                </a:cubicBezTo>
                <a:cubicBezTo>
                  <a:pt x="3396343" y="1095786"/>
                  <a:pt x="3392236" y="939695"/>
                  <a:pt x="3385457" y="783771"/>
                </a:cubicBezTo>
                <a:cubicBezTo>
                  <a:pt x="3384959" y="772307"/>
                  <a:pt x="3378691" y="761824"/>
                  <a:pt x="3374572" y="751114"/>
                </a:cubicBezTo>
                <a:cubicBezTo>
                  <a:pt x="3360543" y="714638"/>
                  <a:pt x="3341766" y="679834"/>
                  <a:pt x="3331029" y="642257"/>
                </a:cubicBezTo>
                <a:cubicBezTo>
                  <a:pt x="3295334" y="517329"/>
                  <a:pt x="3321137" y="596463"/>
                  <a:pt x="3254829" y="435428"/>
                </a:cubicBezTo>
                <a:cubicBezTo>
                  <a:pt x="3247389" y="417359"/>
                  <a:pt x="3243896" y="397259"/>
                  <a:pt x="3233057" y="381000"/>
                </a:cubicBezTo>
                <a:cubicBezTo>
                  <a:pt x="3225800" y="370114"/>
                  <a:pt x="3217551" y="359828"/>
                  <a:pt x="3211286" y="348343"/>
                </a:cubicBezTo>
                <a:cubicBezTo>
                  <a:pt x="3184487" y="299211"/>
                  <a:pt x="3167356" y="252007"/>
                  <a:pt x="3135086" y="206828"/>
                </a:cubicBezTo>
                <a:cubicBezTo>
                  <a:pt x="3111039" y="173162"/>
                  <a:pt x="3094362" y="130143"/>
                  <a:pt x="3058886" y="108857"/>
                </a:cubicBezTo>
                <a:cubicBezTo>
                  <a:pt x="3020197" y="85644"/>
                  <a:pt x="2981261" y="60390"/>
                  <a:pt x="2939143" y="43543"/>
                </a:cubicBezTo>
                <a:cubicBezTo>
                  <a:pt x="2925252" y="37987"/>
                  <a:pt x="2909930" y="36956"/>
                  <a:pt x="2895600" y="32657"/>
                </a:cubicBezTo>
                <a:cubicBezTo>
                  <a:pt x="2784806" y="-582"/>
                  <a:pt x="2875655" y="16556"/>
                  <a:pt x="2743200" y="0"/>
                </a:cubicBezTo>
                <a:cubicBezTo>
                  <a:pt x="2583543" y="7257"/>
                  <a:pt x="2423645" y="10384"/>
                  <a:pt x="2264229" y="21771"/>
                </a:cubicBezTo>
                <a:cubicBezTo>
                  <a:pt x="2220198" y="24916"/>
                  <a:pt x="2177300" y="37301"/>
                  <a:pt x="2133600" y="43543"/>
                </a:cubicBezTo>
                <a:lnTo>
                  <a:pt x="1970315" y="65314"/>
                </a:lnTo>
                <a:cubicBezTo>
                  <a:pt x="1944882" y="68705"/>
                  <a:pt x="1919726" y="74648"/>
                  <a:pt x="1894115" y="76200"/>
                </a:cubicBezTo>
                <a:cubicBezTo>
                  <a:pt x="1799875" y="81911"/>
                  <a:pt x="1705429" y="83457"/>
                  <a:pt x="1611086" y="87085"/>
                </a:cubicBezTo>
                <a:cubicBezTo>
                  <a:pt x="1596572" y="90714"/>
                  <a:pt x="1581928" y="93861"/>
                  <a:pt x="1567543" y="97971"/>
                </a:cubicBezTo>
                <a:cubicBezTo>
                  <a:pt x="1505719" y="115635"/>
                  <a:pt x="1446138" y="143307"/>
                  <a:pt x="1382486" y="152400"/>
                </a:cubicBezTo>
                <a:cubicBezTo>
                  <a:pt x="1236485" y="173256"/>
                  <a:pt x="1368572" y="152950"/>
                  <a:pt x="1251857" y="174171"/>
                </a:cubicBezTo>
                <a:cubicBezTo>
                  <a:pt x="1230141" y="178119"/>
                  <a:pt x="1207869" y="179370"/>
                  <a:pt x="1186543" y="185057"/>
                </a:cubicBezTo>
                <a:cubicBezTo>
                  <a:pt x="1153282" y="193927"/>
                  <a:pt x="1122327" y="210963"/>
                  <a:pt x="1088572" y="217714"/>
                </a:cubicBezTo>
                <a:cubicBezTo>
                  <a:pt x="1004802" y="234468"/>
                  <a:pt x="1052093" y="224113"/>
                  <a:pt x="947057" y="250371"/>
                </a:cubicBezTo>
                <a:cubicBezTo>
                  <a:pt x="914188" y="272285"/>
                  <a:pt x="902582" y="283262"/>
                  <a:pt x="859972" y="293914"/>
                </a:cubicBezTo>
                <a:cubicBezTo>
                  <a:pt x="835080" y="300137"/>
                  <a:pt x="809172" y="301171"/>
                  <a:pt x="783772" y="304800"/>
                </a:cubicBezTo>
                <a:cubicBezTo>
                  <a:pt x="776515" y="312057"/>
                  <a:pt x="771180" y="321981"/>
                  <a:pt x="762000" y="326571"/>
                </a:cubicBezTo>
                <a:cubicBezTo>
                  <a:pt x="748618" y="333262"/>
                  <a:pt x="732787" y="333158"/>
                  <a:pt x="718457" y="337457"/>
                </a:cubicBezTo>
                <a:cubicBezTo>
                  <a:pt x="696476" y="344051"/>
                  <a:pt x="673669" y="348965"/>
                  <a:pt x="653143" y="359228"/>
                </a:cubicBezTo>
                <a:cubicBezTo>
                  <a:pt x="638629" y="366485"/>
                  <a:pt x="623689" y="372949"/>
                  <a:pt x="609600" y="381000"/>
                </a:cubicBezTo>
                <a:cubicBezTo>
                  <a:pt x="598241" y="387491"/>
                  <a:pt x="589193" y="398177"/>
                  <a:pt x="576943" y="402771"/>
                </a:cubicBezTo>
                <a:cubicBezTo>
                  <a:pt x="559619" y="409268"/>
                  <a:pt x="540576" y="409643"/>
                  <a:pt x="522515" y="413657"/>
                </a:cubicBezTo>
                <a:cubicBezTo>
                  <a:pt x="507910" y="416903"/>
                  <a:pt x="493486" y="420914"/>
                  <a:pt x="478972" y="424543"/>
                </a:cubicBezTo>
                <a:cubicBezTo>
                  <a:pt x="464458" y="435429"/>
                  <a:pt x="451657" y="449086"/>
                  <a:pt x="435429" y="457200"/>
                </a:cubicBezTo>
                <a:cubicBezTo>
                  <a:pt x="422047" y="463891"/>
                  <a:pt x="404876" y="460662"/>
                  <a:pt x="391886" y="468085"/>
                </a:cubicBezTo>
                <a:cubicBezTo>
                  <a:pt x="277730" y="533317"/>
                  <a:pt x="428531" y="477644"/>
                  <a:pt x="326572" y="511628"/>
                </a:cubicBezTo>
                <a:cubicBezTo>
                  <a:pt x="268879" y="569321"/>
                  <a:pt x="315063" y="533400"/>
                  <a:pt x="152400" y="53340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Line Callout 1 5">
            <a:extLst>
              <a:ext uri="{FF2B5EF4-FFF2-40B4-BE49-F238E27FC236}">
                <a16:creationId xmlns:a16="http://schemas.microsoft.com/office/drawing/2014/main" id="{4F739CEB-03FD-4BAB-A358-395D6F0E5B42}"/>
              </a:ext>
            </a:extLst>
          </p:cNvPr>
          <p:cNvSpPr/>
          <p:nvPr/>
        </p:nvSpPr>
        <p:spPr>
          <a:xfrm>
            <a:off x="9231086" y="5479315"/>
            <a:ext cx="2741071" cy="1035601"/>
          </a:xfrm>
          <a:prstGeom prst="borderCallout1">
            <a:avLst>
              <a:gd name="adj1" fmla="val 35489"/>
              <a:gd name="adj2" fmla="val -1075"/>
              <a:gd name="adj3" fmla="val -52402"/>
              <a:gd name="adj4" fmla="val -3195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Characters that act as bridges between different sub-plots of the novel</a:t>
            </a:r>
          </a:p>
        </p:txBody>
      </p:sp>
    </p:spTree>
    <p:extLst>
      <p:ext uri="{BB962C8B-B14F-4D97-AF65-F5344CB8AC3E}">
        <p14:creationId xmlns:p14="http://schemas.microsoft.com/office/powerpoint/2010/main" val="247054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Result – Compared Algorithms</a:t>
            </a:r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BFBDFCF-86FC-495E-8FFA-F007780EDF42}"/>
              </a:ext>
            </a:extLst>
          </p:cNvPr>
          <p:cNvSpPr/>
          <p:nvPr/>
        </p:nvSpPr>
        <p:spPr>
          <a:xfrm>
            <a:off x="654230" y="1859340"/>
            <a:ext cx="11212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Spectral clustering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matrix factorization approach in which we take the top d eigenvectors of the normalized Laplacian matrix of graph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DeepWalk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For each vertex, truncated </a:t>
            </a:r>
            <a:r>
              <a:rPr lang="en-US" altLang="ko-KR" sz="2400" b="1" dirty="0">
                <a:latin typeface="+mj-lt"/>
              </a:rPr>
              <a:t>random walks</a:t>
            </a:r>
            <a:r>
              <a:rPr lang="en-US" altLang="ko-KR" sz="2400" dirty="0">
                <a:latin typeface="+mj-lt"/>
              </a:rPr>
              <a:t> starting from the vertex are used to obtain the contextual information. special case of node2vec with p = 1 and q =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LINE</a:t>
            </a:r>
            <a:br>
              <a:rPr lang="en-US" altLang="ko-KR" sz="2800" dirty="0"/>
            </a:br>
            <a:r>
              <a:rPr lang="en-US" altLang="ko-KR" sz="2400" dirty="0">
                <a:latin typeface="+mj-lt"/>
              </a:rPr>
              <a:t>d/2 dimensions by BFS-style simulations, learns the next d/2 dimensions by sampling nodes strictly at a 2-hop distance from the source nodes</a:t>
            </a:r>
            <a:br>
              <a:rPr lang="en-US" altLang="ko-KR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08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Result – Dataset (Multi-label classification)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9B84F6-5FD6-4F07-A75C-07CFAA792428}"/>
              </a:ext>
            </a:extLst>
          </p:cNvPr>
          <p:cNvSpPr/>
          <p:nvPr/>
        </p:nvSpPr>
        <p:spPr>
          <a:xfrm>
            <a:off x="845127" y="1544828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j-lt"/>
              </a:rPr>
              <a:t>• </a:t>
            </a:r>
            <a:r>
              <a:rPr lang="en-US" altLang="ko-KR" sz="2400" b="1" dirty="0" err="1">
                <a:latin typeface="+mj-lt"/>
              </a:rPr>
              <a:t>BlogCatalog</a:t>
            </a:r>
            <a:endParaRPr lang="en-US" altLang="ko-KR" sz="2400" b="1" dirty="0">
              <a:latin typeface="+mj-lt"/>
            </a:endParaRPr>
          </a:p>
          <a:p>
            <a:r>
              <a:rPr lang="en-US" altLang="ko-KR" sz="2400" dirty="0">
                <a:latin typeface="+mj-lt"/>
              </a:rPr>
              <a:t> Network of </a:t>
            </a:r>
            <a:r>
              <a:rPr lang="en-US" altLang="ko-KR" sz="2400" b="1" dirty="0">
                <a:latin typeface="+mj-lt"/>
              </a:rPr>
              <a:t>social relationships of the bloggers </a:t>
            </a:r>
            <a:r>
              <a:rPr lang="en-US" altLang="ko-KR" sz="2400" dirty="0">
                <a:latin typeface="+mj-lt"/>
              </a:rPr>
              <a:t>listed on the </a:t>
            </a:r>
            <a:r>
              <a:rPr lang="en-US" altLang="ko-KR" sz="2400" dirty="0" err="1">
                <a:latin typeface="+mj-lt"/>
              </a:rPr>
              <a:t>BlogCatalog</a:t>
            </a:r>
            <a:r>
              <a:rPr lang="en-US" altLang="ko-KR" sz="2400" dirty="0">
                <a:latin typeface="+mj-lt"/>
              </a:rPr>
              <a:t> website. The labels represent </a:t>
            </a:r>
            <a:r>
              <a:rPr lang="en-US" altLang="ko-KR" sz="2400" b="1" dirty="0">
                <a:latin typeface="+mj-lt"/>
              </a:rPr>
              <a:t>blogger interests</a:t>
            </a:r>
            <a:r>
              <a:rPr lang="en-US" altLang="ko-KR" sz="2400" dirty="0">
                <a:latin typeface="+mj-lt"/>
              </a:rPr>
              <a:t> (10,312 nodes, 333,983 edges, and 39 different labels)</a:t>
            </a:r>
          </a:p>
          <a:p>
            <a:endParaRPr lang="en-US" altLang="ko-KR" sz="2400" dirty="0">
              <a:latin typeface="+mj-lt"/>
            </a:endParaRPr>
          </a:p>
          <a:p>
            <a:r>
              <a:rPr lang="en-US" altLang="ko-KR" sz="2400" b="1" dirty="0">
                <a:latin typeface="+mj-lt"/>
              </a:rPr>
              <a:t>• Protein-Protein Interactions (PPI)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PPI network for Homo Sapiens</a:t>
            </a:r>
            <a:r>
              <a:rPr lang="en-US" altLang="ko-KR" sz="2400" dirty="0">
                <a:latin typeface="+mj-lt"/>
              </a:rPr>
              <a:t>. labels from the hallmark gene sets and represent </a:t>
            </a:r>
            <a:r>
              <a:rPr lang="en-US" altLang="ko-KR" sz="2400" b="1" dirty="0">
                <a:latin typeface="+mj-lt"/>
              </a:rPr>
              <a:t>biological states</a:t>
            </a:r>
            <a:r>
              <a:rPr lang="en-US" altLang="ko-KR" sz="2400" dirty="0">
                <a:latin typeface="+mj-lt"/>
              </a:rPr>
              <a:t>. (3,890 nodes, 76,584 edges, and 50 different labels)</a:t>
            </a:r>
          </a:p>
          <a:p>
            <a:endParaRPr lang="en-US" altLang="ko-KR" sz="2400" dirty="0">
              <a:latin typeface="+mj-lt"/>
            </a:endParaRPr>
          </a:p>
          <a:p>
            <a:r>
              <a:rPr lang="en-US" altLang="ko-KR" sz="2400" b="1" dirty="0">
                <a:latin typeface="+mj-lt"/>
              </a:rPr>
              <a:t>• Wikipedia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Cooccurrence network of words</a:t>
            </a:r>
            <a:r>
              <a:rPr lang="en-US" altLang="ko-KR" sz="2400" dirty="0">
                <a:latin typeface="+mj-lt"/>
              </a:rPr>
              <a:t> in Wikipedia dump. The labels represent the </a:t>
            </a:r>
            <a:r>
              <a:rPr lang="en-US" altLang="ko-KR" sz="2400" b="1" dirty="0">
                <a:latin typeface="+mj-lt"/>
              </a:rPr>
              <a:t>Part-of-Speech (POS) tags</a:t>
            </a:r>
            <a:r>
              <a:rPr lang="en-US" altLang="ko-KR" sz="2400" dirty="0">
                <a:latin typeface="+mj-lt"/>
              </a:rPr>
              <a:t>. (4,777 nodes, 184,812 edges, and 40 different labels)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676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Result - </a:t>
            </a:r>
            <a:r>
              <a:rPr lang="en-US" altLang="ko-KR" b="1" dirty="0"/>
              <a:t>Multi-label classification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154D83-45A3-4DD9-A2B8-9C4943C2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69" y="1691322"/>
            <a:ext cx="7036676" cy="3648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DB0769-49E9-44EC-8BC9-EBBDAF5C30AD}"/>
              </a:ext>
            </a:extLst>
          </p:cNvPr>
          <p:cNvSpPr txBox="1"/>
          <p:nvPr/>
        </p:nvSpPr>
        <p:spPr>
          <a:xfrm>
            <a:off x="845127" y="5339969"/>
            <a:ext cx="600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One-vs-rest logistic regression classifier with L2 regularization</a:t>
            </a:r>
          </a:p>
          <a:p>
            <a:r>
              <a:rPr lang="en-US" altLang="ko-KR" dirty="0"/>
              <a:t>- Split equally over 10 random instances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25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Result – Dataset (Link prediction)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9B84F6-5FD6-4F07-A75C-07CFAA792428}"/>
              </a:ext>
            </a:extLst>
          </p:cNvPr>
          <p:cNvSpPr/>
          <p:nvPr/>
        </p:nvSpPr>
        <p:spPr>
          <a:xfrm>
            <a:off x="845127" y="1544828"/>
            <a:ext cx="1051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 Facebook</a:t>
            </a:r>
          </a:p>
          <a:p>
            <a:r>
              <a:rPr lang="en-US" altLang="ko-KR" sz="2400" dirty="0"/>
              <a:t> Nodes represent </a:t>
            </a:r>
            <a:r>
              <a:rPr lang="en-US" altLang="ko-KR" sz="2400" b="1" dirty="0"/>
              <a:t>users</a:t>
            </a:r>
            <a:r>
              <a:rPr lang="en-US" altLang="ko-KR" sz="2400" dirty="0"/>
              <a:t>, and edges represent a </a:t>
            </a:r>
            <a:r>
              <a:rPr lang="en-US" altLang="ko-KR" sz="2400" b="1" dirty="0"/>
              <a:t>friendship relation </a:t>
            </a:r>
            <a:r>
              <a:rPr lang="en-US" altLang="ko-KR" sz="2400" dirty="0"/>
              <a:t>between any two users. (4,039 nodes and 88,234 edges)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• Protein-Protein Interactions (PPI) </a:t>
            </a:r>
          </a:p>
          <a:p>
            <a:r>
              <a:rPr lang="en-US" altLang="ko-KR" sz="2400" dirty="0"/>
              <a:t> In the PPI network for Homo Sapiens, nodes represent </a:t>
            </a:r>
            <a:r>
              <a:rPr lang="en-US" altLang="ko-KR" sz="2400" b="1" dirty="0"/>
              <a:t>proteins</a:t>
            </a:r>
            <a:r>
              <a:rPr lang="en-US" altLang="ko-KR" sz="2400" dirty="0"/>
              <a:t>, and an edge indicates a </a:t>
            </a:r>
            <a:r>
              <a:rPr lang="en-US" altLang="ko-KR" sz="2400" b="1" dirty="0"/>
              <a:t>biological interaction</a:t>
            </a:r>
            <a:r>
              <a:rPr lang="en-US" altLang="ko-KR" sz="2400" dirty="0"/>
              <a:t> between a pair of proteins. (19,706 nodes and 390,633 edges)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• </a:t>
            </a:r>
            <a:r>
              <a:rPr lang="en-US" altLang="ko-KR" sz="2400" b="1" dirty="0" err="1"/>
              <a:t>arXiv</a:t>
            </a:r>
            <a:r>
              <a:rPr lang="en-US" altLang="ko-KR" sz="2400" b="1" dirty="0"/>
              <a:t> ASTRO-PH </a:t>
            </a:r>
          </a:p>
          <a:p>
            <a:r>
              <a:rPr lang="en-US" altLang="ko-KR" sz="2400" dirty="0"/>
              <a:t> Papers submitted to the e-print </a:t>
            </a:r>
            <a:r>
              <a:rPr lang="en-US" altLang="ko-KR" sz="2400" dirty="0" err="1"/>
              <a:t>arXiv</a:t>
            </a:r>
            <a:r>
              <a:rPr lang="en-US" altLang="ko-KR" sz="2400" dirty="0"/>
              <a:t>. Nodes represent </a:t>
            </a:r>
            <a:r>
              <a:rPr lang="en-US" altLang="ko-KR" sz="2400" b="1" dirty="0"/>
              <a:t>scientists</a:t>
            </a:r>
            <a:r>
              <a:rPr lang="en-US" altLang="ko-KR" sz="2400" dirty="0"/>
              <a:t>, and an edge is present between </a:t>
            </a:r>
            <a:r>
              <a:rPr lang="en-US" altLang="ko-KR" sz="2400" b="1" dirty="0"/>
              <a:t>two scientists if they have collaborated</a:t>
            </a:r>
            <a:r>
              <a:rPr lang="en-US" altLang="ko-KR" sz="2400" dirty="0"/>
              <a:t> in a paper. (18,722 nodes and 198,110 edges)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38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7" y="1508442"/>
            <a:ext cx="10515600" cy="4506278"/>
          </a:xfrm>
        </p:spPr>
        <p:txBody>
          <a:bodyPr numCol="1">
            <a:noAutofit/>
          </a:bodyPr>
          <a:lstStyle/>
          <a:p>
            <a:r>
              <a:rPr lang="en-US" sz="2400" dirty="0"/>
              <a:t>Application of Graph representation</a:t>
            </a:r>
          </a:p>
          <a:p>
            <a:r>
              <a:rPr lang="en-US" sz="2400" dirty="0"/>
              <a:t>Previous Work</a:t>
            </a:r>
          </a:p>
          <a:p>
            <a:r>
              <a:rPr lang="en-US" sz="2400" dirty="0"/>
              <a:t>node2vec</a:t>
            </a:r>
          </a:p>
          <a:p>
            <a:pPr lvl="1"/>
            <a:r>
              <a:rPr lang="en-US" sz="1800" dirty="0"/>
              <a:t>Node2vec introduction</a:t>
            </a:r>
          </a:p>
          <a:p>
            <a:pPr lvl="1"/>
            <a:r>
              <a:rPr lang="en-US" sz="1800" dirty="0"/>
              <a:t>Model </a:t>
            </a:r>
            <a:r>
              <a:rPr lang="en-US" altLang="ko-KR" sz="1800" dirty="0"/>
              <a:t>approach</a:t>
            </a:r>
            <a:br>
              <a:rPr lang="en-US" sz="1800" dirty="0"/>
            </a:br>
            <a:r>
              <a:rPr lang="en-US" sz="1800" dirty="0"/>
              <a:t>– </a:t>
            </a:r>
            <a:r>
              <a:rPr lang="en-US" altLang="ko-KR" sz="1800" dirty="0"/>
              <a:t>Feature Learning Framework</a:t>
            </a:r>
          </a:p>
          <a:p>
            <a:r>
              <a:rPr lang="en-US" sz="2400" dirty="0"/>
              <a:t>Result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682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Result – </a:t>
            </a:r>
            <a:r>
              <a:rPr lang="en-US" altLang="ko-KR" b="1" dirty="0"/>
              <a:t>Link prediction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1993FC-6AD4-41F1-B7F5-29DBA40D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691322"/>
            <a:ext cx="5572125" cy="1733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25A4E7-F6B6-448F-A09E-0D573B62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927" y="-4128"/>
            <a:ext cx="6010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8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7623B-6014-4BA1-B426-014103900626}"/>
              </a:ext>
            </a:extLst>
          </p:cNvPr>
          <p:cNvSpPr txBox="1"/>
          <p:nvPr/>
        </p:nvSpPr>
        <p:spPr>
          <a:xfrm>
            <a:off x="1145918" y="1533590"/>
            <a:ext cx="102009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j-lt"/>
              </a:rPr>
              <a:t>Explanation on classic search strategies</a:t>
            </a:r>
            <a:r>
              <a:rPr lang="en-US" altLang="ko-KR" sz="2800" dirty="0">
                <a:latin typeface="+mj-lt"/>
              </a:rPr>
              <a:t> on the basis of exploration-exploitation trade-off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j-lt"/>
              </a:rPr>
              <a:t>Flexible and controllable </a:t>
            </a:r>
            <a:r>
              <a:rPr lang="en-US" altLang="ko-KR" sz="2800" dirty="0">
                <a:latin typeface="+mj-lt"/>
              </a:rPr>
              <a:t>exploring network compared to previous 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</a:rPr>
              <a:t>Show how to extend node embeddings to </a:t>
            </a:r>
            <a:r>
              <a:rPr lang="en-US" altLang="ko-KR" sz="2800" b="1" dirty="0">
                <a:latin typeface="+mj-lt"/>
              </a:rPr>
              <a:t>link prediction</a:t>
            </a:r>
          </a:p>
        </p:txBody>
      </p:sp>
    </p:spTree>
    <p:extLst>
      <p:ext uri="{BB962C8B-B14F-4D97-AF65-F5344CB8AC3E}">
        <p14:creationId xmlns:p14="http://schemas.microsoft.com/office/powerpoint/2010/main" val="12882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Graph representation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845127" y="4427212"/>
            <a:ext cx="10515600" cy="2079943"/>
          </a:xfrm>
        </p:spPr>
        <p:txBody>
          <a:bodyPr numCol="1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Node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Social network: predicting interests of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Protein-protein interaction network: predicting functional labels of proteins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Link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Genomics:  novel interactions between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Social network: identify real-world friends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2298468" y="1552214"/>
            <a:ext cx="7608918" cy="2452254"/>
            <a:chOff x="772738" y="1762695"/>
            <a:chExt cx="10646523" cy="3332610"/>
          </a:xfrm>
        </p:grpSpPr>
        <p:sp>
          <p:nvSpPr>
            <p:cNvPr id="14" name="Right Arrow 37"/>
            <p:cNvSpPr/>
            <p:nvPr/>
          </p:nvSpPr>
          <p:spPr>
            <a:xfrm>
              <a:off x="6820413" y="2810581"/>
              <a:ext cx="609924" cy="78324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TextBox 139"/>
            <p:cNvSpPr txBox="1"/>
            <p:nvPr/>
          </p:nvSpPr>
          <p:spPr>
            <a:xfrm>
              <a:off x="1269294" y="4725973"/>
              <a:ext cx="2355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Sparse, high-dimension</a:t>
              </a:r>
            </a:p>
          </p:txBody>
        </p:sp>
        <p:pic>
          <p:nvPicPr>
            <p:cNvPr id="16" name="Picture 10" descr="Internet map 1024 -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38" y="1762695"/>
              <a:ext cx="2930545" cy="2826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47"/>
            <p:cNvSpPr txBox="1"/>
            <p:nvPr/>
          </p:nvSpPr>
          <p:spPr>
            <a:xfrm>
              <a:off x="8107457" y="4700345"/>
              <a:ext cx="2272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Dense, low-dimension</a:t>
              </a:r>
            </a:p>
          </p:txBody>
        </p:sp>
        <p:pic>
          <p:nvPicPr>
            <p:cNvPr id="18" name="Picture 2" descr="http://ts4.mm.bing.net/th?id=JN.cCVHdddT4POhduK8Qs1vQw&amp;pid=15.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09"/>
            <a:stretch/>
          </p:blipFill>
          <p:spPr bwMode="auto">
            <a:xfrm>
              <a:off x="4588875" y="2496045"/>
              <a:ext cx="1774244" cy="132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79"/>
            <p:cNvSpPr txBox="1"/>
            <p:nvPr/>
          </p:nvSpPr>
          <p:spPr>
            <a:xfrm>
              <a:off x="4458371" y="4010666"/>
              <a:ext cx="2741716" cy="501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2060"/>
                  </a:solidFill>
                </a:rPr>
                <a:t>Deep Learning</a:t>
              </a:r>
            </a:p>
          </p:txBody>
        </p:sp>
        <p:sp>
          <p:nvSpPr>
            <p:cNvPr id="20" name="Rectangle 3"/>
            <p:cNvSpPr/>
            <p:nvPr/>
          </p:nvSpPr>
          <p:spPr>
            <a:xfrm>
              <a:off x="3946355" y="2670491"/>
              <a:ext cx="52931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</a:p>
          </p:txBody>
        </p:sp>
        <p:grpSp>
          <p:nvGrpSpPr>
            <p:cNvPr id="21" name="Group 2"/>
            <p:cNvGrpSpPr/>
            <p:nvPr/>
          </p:nvGrpSpPr>
          <p:grpSpPr>
            <a:xfrm>
              <a:off x="8117167" y="2171745"/>
              <a:ext cx="3302094" cy="2200046"/>
              <a:chOff x="7852502" y="1809154"/>
              <a:chExt cx="3302094" cy="2200046"/>
            </a:xfrm>
          </p:grpSpPr>
          <p:grpSp>
            <p:nvGrpSpPr>
              <p:cNvPr id="22" name="Group 150"/>
              <p:cNvGrpSpPr/>
              <p:nvPr/>
            </p:nvGrpSpPr>
            <p:grpSpPr>
              <a:xfrm>
                <a:off x="8162210" y="1871127"/>
                <a:ext cx="598968" cy="170114"/>
                <a:chOff x="6734086" y="2462847"/>
                <a:chExt cx="863125" cy="184596"/>
              </a:xfrm>
            </p:grpSpPr>
            <p:sp>
              <p:nvSpPr>
                <p:cNvPr id="113" name="Flowchart: Terminator 21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4" name="Flowchart: Connector 21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5" name="Flowchart: Connector 21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6" name="Flowchart: Connector 21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7" name="Flowchart: Connector 21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151"/>
              <p:cNvGrpSpPr/>
              <p:nvPr/>
            </p:nvGrpSpPr>
            <p:grpSpPr>
              <a:xfrm>
                <a:off x="7911850" y="2424795"/>
                <a:ext cx="598968" cy="170114"/>
                <a:chOff x="6734086" y="2462847"/>
                <a:chExt cx="863125" cy="184596"/>
              </a:xfrm>
            </p:grpSpPr>
            <p:sp>
              <p:nvSpPr>
                <p:cNvPr id="108" name="Flowchart: Terminator 21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9" name="Flowchart: Connector 21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0" name="Flowchart: Connector 212"/>
                <p:cNvSpPr/>
                <p:nvPr/>
              </p:nvSpPr>
              <p:spPr>
                <a:xfrm>
                  <a:off x="6997579" y="2487896"/>
                  <a:ext cx="137161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1" name="Flowchart: Connector 21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2" name="Flowchart: Connector 21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152"/>
              <p:cNvGrpSpPr/>
              <p:nvPr/>
            </p:nvGrpSpPr>
            <p:grpSpPr>
              <a:xfrm>
                <a:off x="7852502" y="2935306"/>
                <a:ext cx="598968" cy="170114"/>
                <a:chOff x="6734086" y="2462847"/>
                <a:chExt cx="863125" cy="184596"/>
              </a:xfrm>
            </p:grpSpPr>
            <p:sp>
              <p:nvSpPr>
                <p:cNvPr id="103" name="Flowchart: Terminator 20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4" name="Flowchart: Connector 20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5" name="Flowchart: Connector 20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6" name="Flowchart: Connector 20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7" name="Flowchart: Connector 20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153"/>
              <p:cNvGrpSpPr/>
              <p:nvPr/>
            </p:nvGrpSpPr>
            <p:grpSpPr>
              <a:xfrm>
                <a:off x="8338739" y="3259887"/>
                <a:ext cx="598968" cy="170114"/>
                <a:chOff x="6734086" y="2462847"/>
                <a:chExt cx="863125" cy="184596"/>
              </a:xfrm>
            </p:grpSpPr>
            <p:sp>
              <p:nvSpPr>
                <p:cNvPr id="98" name="Flowchart: Terminator 20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9" name="Flowchart: Connector 20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0" name="Flowchart: Connector 20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1" name="Flowchart: Connector 20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2" name="Flowchart: Connector 20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154"/>
              <p:cNvGrpSpPr/>
              <p:nvPr/>
            </p:nvGrpSpPr>
            <p:grpSpPr>
              <a:xfrm>
                <a:off x="8900610" y="2473855"/>
                <a:ext cx="598968" cy="170114"/>
                <a:chOff x="6734086" y="2462847"/>
                <a:chExt cx="863125" cy="184596"/>
              </a:xfrm>
            </p:grpSpPr>
            <p:sp>
              <p:nvSpPr>
                <p:cNvPr id="93" name="Flowchart: Terminator 19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Flowchart: Connector 19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5" name="Flowchart: Connector 19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Flowchart: Connector 19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7" name="Flowchart: Connector 19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55"/>
              <p:cNvGrpSpPr/>
              <p:nvPr/>
            </p:nvGrpSpPr>
            <p:grpSpPr>
              <a:xfrm>
                <a:off x="8848193" y="2844509"/>
                <a:ext cx="598968" cy="170114"/>
                <a:chOff x="6734086" y="2462847"/>
                <a:chExt cx="863125" cy="184596"/>
              </a:xfrm>
            </p:grpSpPr>
            <p:sp>
              <p:nvSpPr>
                <p:cNvPr id="88" name="Flowchart: Terminator 19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9" name="Flowchart: Connector 19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0" name="Flowchart: Connector 19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1" name="Flowchart: Connector 19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2" name="Flowchart: Connector 19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156"/>
              <p:cNvGrpSpPr/>
              <p:nvPr/>
            </p:nvGrpSpPr>
            <p:grpSpPr>
              <a:xfrm>
                <a:off x="9660660" y="2862665"/>
                <a:ext cx="598968" cy="170114"/>
                <a:chOff x="6734086" y="2462847"/>
                <a:chExt cx="863125" cy="184596"/>
              </a:xfrm>
            </p:grpSpPr>
            <p:sp>
              <p:nvSpPr>
                <p:cNvPr id="83" name="Flowchart: Terminator 18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4" name="Flowchart: Connector 18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5" name="Flowchart: Connector 18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6" name="Flowchart: Connector 18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7" name="Flowchart: Connector 18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157"/>
              <p:cNvGrpSpPr/>
              <p:nvPr/>
            </p:nvGrpSpPr>
            <p:grpSpPr>
              <a:xfrm>
                <a:off x="10138579" y="2243182"/>
                <a:ext cx="598968" cy="170114"/>
                <a:chOff x="6734086" y="2462847"/>
                <a:chExt cx="863125" cy="184596"/>
              </a:xfrm>
            </p:grpSpPr>
            <p:sp>
              <p:nvSpPr>
                <p:cNvPr id="78" name="Flowchart: Terminator 18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9" name="Flowchart: Connector 18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0" name="Flowchart: Connector 18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1" name="Flowchart: Connector 18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2" name="Flowchart: Connector 18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58"/>
              <p:cNvGrpSpPr/>
              <p:nvPr/>
            </p:nvGrpSpPr>
            <p:grpSpPr>
              <a:xfrm>
                <a:off x="10555628" y="2799075"/>
                <a:ext cx="598968" cy="170114"/>
                <a:chOff x="6734086" y="2462847"/>
                <a:chExt cx="863125" cy="184596"/>
              </a:xfrm>
            </p:grpSpPr>
            <p:sp>
              <p:nvSpPr>
                <p:cNvPr id="73" name="Flowchart: Terminator 175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4" name="Flowchart: Connector 176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5" name="Flowchart: Connector 177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6" name="Flowchart: Connector 178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7" name="Flowchart: Connector 179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159"/>
              <p:cNvGrpSpPr/>
              <p:nvPr/>
            </p:nvGrpSpPr>
            <p:grpSpPr>
              <a:xfrm>
                <a:off x="10190585" y="3353860"/>
                <a:ext cx="598968" cy="170114"/>
                <a:chOff x="6734086" y="2462847"/>
                <a:chExt cx="863125" cy="184596"/>
              </a:xfrm>
            </p:grpSpPr>
            <p:sp>
              <p:nvSpPr>
                <p:cNvPr id="68" name="Flowchart: Terminator 17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9" name="Flowchart: Connector 17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0" name="Flowchart: Connector 17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1" name="Flowchart: Connector 17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2" name="Flowchart: Connector 17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81"/>
              <p:cNvGrpSpPr/>
              <p:nvPr/>
            </p:nvGrpSpPr>
            <p:grpSpPr>
              <a:xfrm>
                <a:off x="9111909" y="2090801"/>
                <a:ext cx="598968" cy="170114"/>
                <a:chOff x="6734086" y="2462847"/>
                <a:chExt cx="863125" cy="184596"/>
              </a:xfrm>
            </p:grpSpPr>
            <p:sp>
              <p:nvSpPr>
                <p:cNvPr id="63" name="Flowchart: Terminator 82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4" name="Flowchart: Connector 83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5" name="Flowchart: Connector 84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6" name="Flowchart: Connector 85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7" name="Flowchart: Connector 86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87"/>
              <p:cNvGrpSpPr/>
              <p:nvPr/>
            </p:nvGrpSpPr>
            <p:grpSpPr>
              <a:xfrm>
                <a:off x="9244544" y="3226466"/>
                <a:ext cx="598968" cy="170114"/>
                <a:chOff x="6734086" y="2462847"/>
                <a:chExt cx="863125" cy="184596"/>
              </a:xfrm>
            </p:grpSpPr>
            <p:sp>
              <p:nvSpPr>
                <p:cNvPr id="58" name="Flowchart: Terminator 88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89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90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1" name="Flowchart: Connector 91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2" name="Flowchart: Connector 92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3"/>
              <p:cNvGrpSpPr/>
              <p:nvPr/>
            </p:nvGrpSpPr>
            <p:grpSpPr>
              <a:xfrm>
                <a:off x="8039255" y="3788537"/>
                <a:ext cx="598968" cy="170114"/>
                <a:chOff x="6734086" y="2462847"/>
                <a:chExt cx="863125" cy="184596"/>
              </a:xfrm>
            </p:grpSpPr>
            <p:sp>
              <p:nvSpPr>
                <p:cNvPr id="53" name="Flowchart: Terminator 94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4" name="Flowchart: Connector 95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5" name="Flowchart: Connector 96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97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98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99"/>
              <p:cNvGrpSpPr/>
              <p:nvPr/>
            </p:nvGrpSpPr>
            <p:grpSpPr>
              <a:xfrm>
                <a:off x="9649182" y="1809154"/>
                <a:ext cx="598968" cy="170114"/>
                <a:chOff x="6734086" y="2462847"/>
                <a:chExt cx="863125" cy="184596"/>
              </a:xfrm>
            </p:grpSpPr>
            <p:sp>
              <p:nvSpPr>
                <p:cNvPr id="48" name="Flowchart: Terminator 100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101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102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1" name="Flowchart: Connector 103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Flowchart: Connector 104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105"/>
              <p:cNvGrpSpPr/>
              <p:nvPr/>
            </p:nvGrpSpPr>
            <p:grpSpPr>
              <a:xfrm>
                <a:off x="9465787" y="3813979"/>
                <a:ext cx="598968" cy="170114"/>
                <a:chOff x="6734086" y="2462847"/>
                <a:chExt cx="863125" cy="184596"/>
              </a:xfrm>
            </p:grpSpPr>
            <p:sp>
              <p:nvSpPr>
                <p:cNvPr id="43" name="Flowchart: Terminator 106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4" name="Flowchart: Connector 107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5" name="Flowchart: Connector 108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109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Flowchart: Connector 110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11"/>
              <p:cNvGrpSpPr/>
              <p:nvPr/>
            </p:nvGrpSpPr>
            <p:grpSpPr>
              <a:xfrm>
                <a:off x="10490069" y="3839086"/>
                <a:ext cx="598968" cy="170114"/>
                <a:chOff x="6734086" y="2462847"/>
                <a:chExt cx="863125" cy="184596"/>
              </a:xfrm>
            </p:grpSpPr>
            <p:sp>
              <p:nvSpPr>
                <p:cNvPr id="38" name="Flowchart: Terminator 112"/>
                <p:cNvSpPr/>
                <p:nvPr/>
              </p:nvSpPr>
              <p:spPr>
                <a:xfrm>
                  <a:off x="6734086" y="2462847"/>
                  <a:ext cx="863125" cy="184596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9" name="Flowchart: Connector 113"/>
                <p:cNvSpPr/>
                <p:nvPr/>
              </p:nvSpPr>
              <p:spPr>
                <a:xfrm>
                  <a:off x="6802453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0" name="Flowchart: Connector 114"/>
                <p:cNvSpPr/>
                <p:nvPr/>
              </p:nvSpPr>
              <p:spPr>
                <a:xfrm>
                  <a:off x="6997579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1" name="Flowchart: Connector 115"/>
                <p:cNvSpPr/>
                <p:nvPr/>
              </p:nvSpPr>
              <p:spPr>
                <a:xfrm>
                  <a:off x="7389264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2" name="Flowchart: Connector 116"/>
                <p:cNvSpPr/>
                <p:nvPr/>
              </p:nvSpPr>
              <p:spPr>
                <a:xfrm>
                  <a:off x="7201255" y="2487896"/>
                  <a:ext cx="137160" cy="13984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617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dirty="0"/>
              <a:t>Application of Graph representation</a:t>
            </a:r>
            <a:endParaRPr lang="en-US" dirty="0"/>
          </a:p>
        </p:txBody>
      </p:sp>
      <p:grpSp>
        <p:nvGrpSpPr>
          <p:cNvPr id="120" name="Group 3">
            <a:extLst>
              <a:ext uri="{FF2B5EF4-FFF2-40B4-BE49-F238E27FC236}">
                <a16:creationId xmlns:a16="http://schemas.microsoft.com/office/drawing/2014/main" id="{3F90933B-5D5C-4285-AE29-D7CC429BDC3A}"/>
              </a:ext>
            </a:extLst>
          </p:cNvPr>
          <p:cNvGrpSpPr/>
          <p:nvPr/>
        </p:nvGrpSpPr>
        <p:grpSpPr>
          <a:xfrm>
            <a:off x="5536489" y="2021704"/>
            <a:ext cx="2446169" cy="1423157"/>
            <a:chOff x="947431" y="603004"/>
            <a:chExt cx="3233988" cy="114286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2EBD62-FBD5-4298-9E0E-278A3855351F}"/>
                </a:ext>
              </a:extLst>
            </p:cNvPr>
            <p:cNvSpPr txBox="1"/>
            <p:nvPr/>
          </p:nvSpPr>
          <p:spPr>
            <a:xfrm>
              <a:off x="1290493" y="603004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degree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490B56-4597-48E3-A0D6-6D871B79BD55}"/>
                </a:ext>
              </a:extLst>
            </p:cNvPr>
            <p:cNvSpPr txBox="1"/>
            <p:nvPr/>
          </p:nvSpPr>
          <p:spPr>
            <a:xfrm>
              <a:off x="1541798" y="961937"/>
              <a:ext cx="931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network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DB00852-A100-4E9A-A2B8-FFA354AF8C10}"/>
                </a:ext>
              </a:extLst>
            </p:cNvPr>
            <p:cNvSpPr txBox="1"/>
            <p:nvPr/>
          </p:nvSpPr>
          <p:spPr>
            <a:xfrm>
              <a:off x="1109193" y="1269713"/>
              <a:ext cx="49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edge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CE3FCD9-1645-48E4-AED0-2A8EA27313C1}"/>
                </a:ext>
              </a:extLst>
            </p:cNvPr>
            <p:cNvSpPr txBox="1"/>
            <p:nvPr/>
          </p:nvSpPr>
          <p:spPr>
            <a:xfrm>
              <a:off x="947431" y="910780"/>
              <a:ext cx="521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node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83D8808-1425-42DA-8FCD-C920D5F29225}"/>
                </a:ext>
              </a:extLst>
            </p:cNvPr>
            <p:cNvSpPr txBox="1"/>
            <p:nvPr/>
          </p:nvSpPr>
          <p:spPr>
            <a:xfrm>
              <a:off x="3530597" y="979362"/>
              <a:ext cx="569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word 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997953C-D222-4AF6-A5EA-4F804785697D}"/>
                </a:ext>
              </a:extLst>
            </p:cNvPr>
            <p:cNvSpPr txBox="1"/>
            <p:nvPr/>
          </p:nvSpPr>
          <p:spPr>
            <a:xfrm>
              <a:off x="2736790" y="684243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document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FB83A27-E656-49A6-9C34-2DDC47C85F09}"/>
                </a:ext>
              </a:extLst>
            </p:cNvPr>
            <p:cNvSpPr txBox="1"/>
            <p:nvPr/>
          </p:nvSpPr>
          <p:spPr>
            <a:xfrm>
              <a:off x="3115102" y="1453726"/>
              <a:ext cx="1066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classification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44C1086-9680-4CFE-895A-7C865EFAB14F}"/>
                </a:ext>
              </a:extLst>
            </p:cNvPr>
            <p:cNvSpPr txBox="1"/>
            <p:nvPr/>
          </p:nvSpPr>
          <p:spPr>
            <a:xfrm>
              <a:off x="2792586" y="1084125"/>
              <a:ext cx="759124" cy="29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text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D79242E-5B8B-4F44-9A78-DD52304A731B}"/>
                </a:ext>
              </a:extLst>
            </p:cNvPr>
            <p:cNvSpPr txBox="1"/>
            <p:nvPr/>
          </p:nvSpPr>
          <p:spPr>
            <a:xfrm>
              <a:off x="1572102" y="1473997"/>
              <a:ext cx="1591997" cy="271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embedding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93" name="Straight Connector 13">
              <a:extLst>
                <a:ext uri="{FF2B5EF4-FFF2-40B4-BE49-F238E27FC236}">
                  <a16:creationId xmlns:a16="http://schemas.microsoft.com/office/drawing/2014/main" id="{9385A98A-ACA5-4416-A4B0-3FB1AEABFA8D}"/>
                </a:ext>
              </a:extLst>
            </p:cNvPr>
            <p:cNvCxnSpPr/>
            <p:nvPr/>
          </p:nvCxnSpPr>
          <p:spPr>
            <a:xfrm>
              <a:off x="1591270" y="863225"/>
              <a:ext cx="317555" cy="16927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4">
              <a:extLst>
                <a:ext uri="{FF2B5EF4-FFF2-40B4-BE49-F238E27FC236}">
                  <a16:creationId xmlns:a16="http://schemas.microsoft.com/office/drawing/2014/main" id="{8B9657C2-DF7D-4A5F-9F60-198226926A1C}"/>
                </a:ext>
              </a:extLst>
            </p:cNvPr>
            <p:cNvCxnSpPr/>
            <p:nvPr/>
          </p:nvCxnSpPr>
          <p:spPr>
            <a:xfrm>
              <a:off x="1408954" y="1096207"/>
              <a:ext cx="183177" cy="3500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">
              <a:extLst>
                <a:ext uri="{FF2B5EF4-FFF2-40B4-BE49-F238E27FC236}">
                  <a16:creationId xmlns:a16="http://schemas.microsoft.com/office/drawing/2014/main" id="{AF5B47F9-6478-4EA4-A1B5-103AE4978501}"/>
                </a:ext>
              </a:extLst>
            </p:cNvPr>
            <p:cNvCxnSpPr>
              <a:stCxn id="186" idx="3"/>
            </p:cNvCxnSpPr>
            <p:nvPr/>
          </p:nvCxnSpPr>
          <p:spPr>
            <a:xfrm flipV="1">
              <a:off x="1608048" y="1300491"/>
              <a:ext cx="300777" cy="1077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6">
              <a:extLst>
                <a:ext uri="{FF2B5EF4-FFF2-40B4-BE49-F238E27FC236}">
                  <a16:creationId xmlns:a16="http://schemas.microsoft.com/office/drawing/2014/main" id="{1E36D82A-A7C4-4F91-AF26-0A364661E897}"/>
                </a:ext>
              </a:extLst>
            </p:cNvPr>
            <p:cNvCxnSpPr>
              <a:stCxn id="192" idx="0"/>
              <a:endCxn id="185" idx="2"/>
            </p:cNvCxnSpPr>
            <p:nvPr/>
          </p:nvCxnSpPr>
          <p:spPr>
            <a:xfrm flipH="1" flipV="1">
              <a:off x="2007631" y="1300491"/>
              <a:ext cx="360470" cy="17350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7">
              <a:extLst>
                <a:ext uri="{FF2B5EF4-FFF2-40B4-BE49-F238E27FC236}">
                  <a16:creationId xmlns:a16="http://schemas.microsoft.com/office/drawing/2014/main" id="{BEA5F0FE-13BE-4165-A708-605A0355873E}"/>
                </a:ext>
              </a:extLst>
            </p:cNvPr>
            <p:cNvCxnSpPr/>
            <p:nvPr/>
          </p:nvCxnSpPr>
          <p:spPr>
            <a:xfrm>
              <a:off x="2606878" y="1174305"/>
              <a:ext cx="263329" cy="374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8">
              <a:extLst>
                <a:ext uri="{FF2B5EF4-FFF2-40B4-BE49-F238E27FC236}">
                  <a16:creationId xmlns:a16="http://schemas.microsoft.com/office/drawing/2014/main" id="{D5872152-7392-4763-8227-6483A31A58F9}"/>
                </a:ext>
              </a:extLst>
            </p:cNvPr>
            <p:cNvCxnSpPr>
              <a:stCxn id="191" idx="2"/>
            </p:cNvCxnSpPr>
            <p:nvPr/>
          </p:nvCxnSpPr>
          <p:spPr>
            <a:xfrm>
              <a:off x="3172148" y="1380718"/>
              <a:ext cx="333894" cy="14369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">
              <a:extLst>
                <a:ext uri="{FF2B5EF4-FFF2-40B4-BE49-F238E27FC236}">
                  <a16:creationId xmlns:a16="http://schemas.microsoft.com/office/drawing/2014/main" id="{AA6F9793-2832-4CA9-8EB1-F38348FC1587}"/>
                </a:ext>
              </a:extLst>
            </p:cNvPr>
            <p:cNvCxnSpPr/>
            <p:nvPr/>
          </p:nvCxnSpPr>
          <p:spPr>
            <a:xfrm flipV="1">
              <a:off x="2552646" y="1337950"/>
              <a:ext cx="436761" cy="2087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20">
              <a:extLst>
                <a:ext uri="{FF2B5EF4-FFF2-40B4-BE49-F238E27FC236}">
                  <a16:creationId xmlns:a16="http://schemas.microsoft.com/office/drawing/2014/main" id="{C9684E9E-3625-4136-A1FF-13CA5481650C}"/>
                </a:ext>
              </a:extLst>
            </p:cNvPr>
            <p:cNvCxnSpPr/>
            <p:nvPr/>
          </p:nvCxnSpPr>
          <p:spPr>
            <a:xfrm flipH="1">
              <a:off x="3045745" y="927686"/>
              <a:ext cx="92065" cy="18598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1">
              <a:extLst>
                <a:ext uri="{FF2B5EF4-FFF2-40B4-BE49-F238E27FC236}">
                  <a16:creationId xmlns:a16="http://schemas.microsoft.com/office/drawing/2014/main" id="{2E237359-9288-42AA-8DE7-7E13239A275D}"/>
                </a:ext>
              </a:extLst>
            </p:cNvPr>
            <p:cNvCxnSpPr/>
            <p:nvPr/>
          </p:nvCxnSpPr>
          <p:spPr>
            <a:xfrm flipH="1">
              <a:off x="3375042" y="1142510"/>
              <a:ext cx="274430" cy="8155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75FD0F5-A83E-496F-B837-05AD5BDDCEB6}"/>
              </a:ext>
            </a:extLst>
          </p:cNvPr>
          <p:cNvSpPr txBox="1"/>
          <p:nvPr/>
        </p:nvSpPr>
        <p:spPr>
          <a:xfrm>
            <a:off x="5638011" y="3553507"/>
            <a:ext cx="2621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Word co-occurrence network</a:t>
            </a:r>
          </a:p>
        </p:txBody>
      </p:sp>
      <p:sp>
        <p:nvSpPr>
          <p:cNvPr id="122" name="Right Arrow 23">
            <a:extLst>
              <a:ext uri="{FF2B5EF4-FFF2-40B4-BE49-F238E27FC236}">
                <a16:creationId xmlns:a16="http://schemas.microsoft.com/office/drawing/2014/main" id="{E499CC3B-CCE2-4916-A21D-08D5B6AAEC4E}"/>
              </a:ext>
            </a:extLst>
          </p:cNvPr>
          <p:cNvSpPr/>
          <p:nvPr/>
        </p:nvSpPr>
        <p:spPr>
          <a:xfrm>
            <a:off x="4736279" y="3014134"/>
            <a:ext cx="306142" cy="445182"/>
          </a:xfrm>
          <a:prstGeom prst="rightArrow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DAAE5A-0133-4183-AF20-2B75E51E3523}"/>
              </a:ext>
            </a:extLst>
          </p:cNvPr>
          <p:cNvSpPr txBox="1"/>
          <p:nvPr/>
        </p:nvSpPr>
        <p:spPr>
          <a:xfrm>
            <a:off x="2046489" y="4430732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Free text</a:t>
            </a:r>
          </a:p>
        </p:txBody>
      </p:sp>
      <p:grpSp>
        <p:nvGrpSpPr>
          <p:cNvPr id="124" name="Group 32">
            <a:extLst>
              <a:ext uri="{FF2B5EF4-FFF2-40B4-BE49-F238E27FC236}">
                <a16:creationId xmlns:a16="http://schemas.microsoft.com/office/drawing/2014/main" id="{F234CBB4-16FF-48E8-958B-1F72CC30D82D}"/>
              </a:ext>
            </a:extLst>
          </p:cNvPr>
          <p:cNvGrpSpPr/>
          <p:nvPr/>
        </p:nvGrpSpPr>
        <p:grpSpPr>
          <a:xfrm>
            <a:off x="8686236" y="2088422"/>
            <a:ext cx="2248556" cy="1441272"/>
            <a:chOff x="6602498" y="2181352"/>
            <a:chExt cx="2248556" cy="1441272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34BBF51-C970-4D34-A38E-96AEC3C37631}"/>
                </a:ext>
              </a:extLst>
            </p:cNvPr>
            <p:cNvSpPr txBox="1"/>
            <p:nvPr/>
          </p:nvSpPr>
          <p:spPr>
            <a:xfrm>
              <a:off x="6602498" y="2181352"/>
              <a:ext cx="354127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text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5A9E4C7-7747-4480-9130-D34BEE79380C}"/>
                </a:ext>
              </a:extLst>
            </p:cNvPr>
            <p:cNvSpPr txBox="1"/>
            <p:nvPr/>
          </p:nvSpPr>
          <p:spPr>
            <a:xfrm>
              <a:off x="6602498" y="2401607"/>
              <a:ext cx="804508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information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BA39578-7B3B-4BE9-BE0C-5034AEDC19DC}"/>
                </a:ext>
              </a:extLst>
            </p:cNvPr>
            <p:cNvSpPr txBox="1"/>
            <p:nvPr/>
          </p:nvSpPr>
          <p:spPr>
            <a:xfrm>
              <a:off x="6602498" y="2654279"/>
              <a:ext cx="597333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network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51C339C-11D5-44DB-8AB5-EB70561AF9FB}"/>
                </a:ext>
              </a:extLst>
            </p:cNvPr>
            <p:cNvSpPr txBox="1"/>
            <p:nvPr/>
          </p:nvSpPr>
          <p:spPr>
            <a:xfrm>
              <a:off x="6602498" y="2906951"/>
              <a:ext cx="427476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word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CB1A3E2-6A2F-400F-8CE9-D5528DE2A4A0}"/>
                </a:ext>
              </a:extLst>
            </p:cNvPr>
            <p:cNvSpPr txBox="1"/>
            <p:nvPr/>
          </p:nvSpPr>
          <p:spPr>
            <a:xfrm>
              <a:off x="6602498" y="3055684"/>
              <a:ext cx="248610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2CFAD2-6011-4EF1-9B68-4700FE43348B}"/>
                </a:ext>
              </a:extLst>
            </p:cNvPr>
            <p:cNvSpPr txBox="1"/>
            <p:nvPr/>
          </p:nvSpPr>
          <p:spPr>
            <a:xfrm>
              <a:off x="6602498" y="3314847"/>
              <a:ext cx="855981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classification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4A9CCBB-4C05-44C0-A2F1-593EF156FD48}"/>
                </a:ext>
              </a:extLst>
            </p:cNvPr>
            <p:cNvSpPr txBox="1"/>
            <p:nvPr/>
          </p:nvSpPr>
          <p:spPr>
            <a:xfrm>
              <a:off x="8359238" y="2181352"/>
              <a:ext cx="475087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doc_1</a:t>
              </a:r>
              <a:endParaRPr lang="en-US" sz="140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B42A3C6-CE51-4F9A-942F-860DF30E4DD6}"/>
                </a:ext>
              </a:extLst>
            </p:cNvPr>
            <p:cNvSpPr txBox="1"/>
            <p:nvPr/>
          </p:nvSpPr>
          <p:spPr>
            <a:xfrm>
              <a:off x="8359238" y="2401607"/>
              <a:ext cx="491816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doc_2</a:t>
              </a:r>
              <a:endParaRPr lang="en-US" sz="140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FA2038A-4323-4635-AD76-47CC4D55FB38}"/>
                </a:ext>
              </a:extLst>
            </p:cNvPr>
            <p:cNvSpPr txBox="1"/>
            <p:nvPr/>
          </p:nvSpPr>
          <p:spPr>
            <a:xfrm>
              <a:off x="8359238" y="2654279"/>
              <a:ext cx="490529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doc_3</a:t>
              </a:r>
              <a:endParaRPr lang="en-US" sz="140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5B1E631-5FF4-4502-86EF-CE20472F64B7}"/>
                </a:ext>
              </a:extLst>
            </p:cNvPr>
            <p:cNvSpPr txBox="1"/>
            <p:nvPr/>
          </p:nvSpPr>
          <p:spPr>
            <a:xfrm>
              <a:off x="8359238" y="2906951"/>
              <a:ext cx="491816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Georgia" panose="02040502050405020303" pitchFamily="18" charset="0"/>
                </a:rPr>
                <a:t>doc_4</a:t>
              </a:r>
              <a:endParaRPr lang="en-US" sz="140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AF786C9-F781-4E7E-A39A-8E444F4B3618}"/>
                </a:ext>
              </a:extLst>
            </p:cNvPr>
            <p:cNvSpPr txBox="1"/>
            <p:nvPr/>
          </p:nvSpPr>
          <p:spPr>
            <a:xfrm>
              <a:off x="8359238" y="3055684"/>
              <a:ext cx="248610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Georgia" panose="02040502050405020303" pitchFamily="18" charset="0"/>
                </a:rPr>
                <a:t>…</a:t>
              </a:r>
              <a:endParaRPr lang="en-US" sz="140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561FA2-D03A-4658-9F41-DF41FFE4D871}"/>
                </a:ext>
              </a:extLst>
            </p:cNvPr>
            <p:cNvSpPr txBox="1"/>
            <p:nvPr/>
          </p:nvSpPr>
          <p:spPr>
            <a:xfrm>
              <a:off x="8359238" y="331484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3" name="Straight Connector 45">
              <a:extLst>
                <a:ext uri="{FF2B5EF4-FFF2-40B4-BE49-F238E27FC236}">
                  <a16:creationId xmlns:a16="http://schemas.microsoft.com/office/drawing/2014/main" id="{C7C02B19-D099-4007-812A-126B373CDD13}"/>
                </a:ext>
              </a:extLst>
            </p:cNvPr>
            <p:cNvCxnSpPr>
              <a:stCxn id="167" idx="1"/>
            </p:cNvCxnSpPr>
            <p:nvPr/>
          </p:nvCxnSpPr>
          <p:spPr>
            <a:xfrm flipH="1">
              <a:off x="7547346" y="2295752"/>
              <a:ext cx="811892" cy="2496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46">
              <a:extLst>
                <a:ext uri="{FF2B5EF4-FFF2-40B4-BE49-F238E27FC236}">
                  <a16:creationId xmlns:a16="http://schemas.microsoft.com/office/drawing/2014/main" id="{C2755CAC-EECC-4554-9A85-B5F55B313EBC}"/>
                </a:ext>
              </a:extLst>
            </p:cNvPr>
            <p:cNvCxnSpPr>
              <a:stCxn id="167" idx="1"/>
            </p:cNvCxnSpPr>
            <p:nvPr/>
          </p:nvCxnSpPr>
          <p:spPr>
            <a:xfrm flipH="1">
              <a:off x="7522687" y="2295752"/>
              <a:ext cx="836551" cy="72370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47">
              <a:extLst>
                <a:ext uri="{FF2B5EF4-FFF2-40B4-BE49-F238E27FC236}">
                  <a16:creationId xmlns:a16="http://schemas.microsoft.com/office/drawing/2014/main" id="{8410D66A-7CC1-4239-BF6C-F262AA5B0709}"/>
                </a:ext>
              </a:extLst>
            </p:cNvPr>
            <p:cNvCxnSpPr>
              <a:stCxn id="168" idx="1"/>
            </p:cNvCxnSpPr>
            <p:nvPr/>
          </p:nvCxnSpPr>
          <p:spPr>
            <a:xfrm flipH="1" flipV="1">
              <a:off x="7547346" y="2332711"/>
              <a:ext cx="811892" cy="1832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48">
              <a:extLst>
                <a:ext uri="{FF2B5EF4-FFF2-40B4-BE49-F238E27FC236}">
                  <a16:creationId xmlns:a16="http://schemas.microsoft.com/office/drawing/2014/main" id="{9AE19725-557B-4C53-A276-BC91A9FF76A3}"/>
                </a:ext>
              </a:extLst>
            </p:cNvPr>
            <p:cNvCxnSpPr>
              <a:stCxn id="168" idx="1"/>
            </p:cNvCxnSpPr>
            <p:nvPr/>
          </p:nvCxnSpPr>
          <p:spPr>
            <a:xfrm flipH="1">
              <a:off x="7648584" y="2516007"/>
              <a:ext cx="710654" cy="93232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49">
              <a:extLst>
                <a:ext uri="{FF2B5EF4-FFF2-40B4-BE49-F238E27FC236}">
                  <a16:creationId xmlns:a16="http://schemas.microsoft.com/office/drawing/2014/main" id="{6CC8E662-86BB-4B77-8B70-03F7C2F39D4F}"/>
                </a:ext>
              </a:extLst>
            </p:cNvPr>
            <p:cNvCxnSpPr>
              <a:stCxn id="170" idx="1"/>
            </p:cNvCxnSpPr>
            <p:nvPr/>
          </p:nvCxnSpPr>
          <p:spPr>
            <a:xfrm flipH="1">
              <a:off x="7528003" y="3021351"/>
              <a:ext cx="831235" cy="425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50">
              <a:extLst>
                <a:ext uri="{FF2B5EF4-FFF2-40B4-BE49-F238E27FC236}">
                  <a16:creationId xmlns:a16="http://schemas.microsoft.com/office/drawing/2014/main" id="{1C5F56BD-3A6A-4BE0-BDE2-B0FC0FEF6827}"/>
                </a:ext>
              </a:extLst>
            </p:cNvPr>
            <p:cNvCxnSpPr>
              <a:stCxn id="170" idx="1"/>
            </p:cNvCxnSpPr>
            <p:nvPr/>
          </p:nvCxnSpPr>
          <p:spPr>
            <a:xfrm flipH="1" flipV="1">
              <a:off x="7564876" y="2594350"/>
              <a:ext cx="794362" cy="42700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51">
              <a:extLst>
                <a:ext uri="{FF2B5EF4-FFF2-40B4-BE49-F238E27FC236}">
                  <a16:creationId xmlns:a16="http://schemas.microsoft.com/office/drawing/2014/main" id="{FA9F01F7-D6AA-4F5D-B79F-2CBA18226753}"/>
                </a:ext>
              </a:extLst>
            </p:cNvPr>
            <p:cNvCxnSpPr>
              <a:stCxn id="172" idx="1"/>
            </p:cNvCxnSpPr>
            <p:nvPr/>
          </p:nvCxnSpPr>
          <p:spPr>
            <a:xfrm flipH="1" flipV="1">
              <a:off x="7651264" y="3464173"/>
              <a:ext cx="707974" cy="4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52">
              <a:extLst>
                <a:ext uri="{FF2B5EF4-FFF2-40B4-BE49-F238E27FC236}">
                  <a16:creationId xmlns:a16="http://schemas.microsoft.com/office/drawing/2014/main" id="{7339735F-C16D-4C6E-939C-C2EFA5250EC0}"/>
                </a:ext>
              </a:extLst>
            </p:cNvPr>
            <p:cNvCxnSpPr>
              <a:endCxn id="172" idx="1"/>
            </p:cNvCxnSpPr>
            <p:nvPr/>
          </p:nvCxnSpPr>
          <p:spPr>
            <a:xfrm>
              <a:off x="7558375" y="2592477"/>
              <a:ext cx="800863" cy="876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DE2BEA1-C353-4FDF-B77D-74D568114E56}"/>
                </a:ext>
              </a:extLst>
            </p:cNvPr>
            <p:cNvSpPr txBox="1"/>
            <p:nvPr/>
          </p:nvSpPr>
          <p:spPr>
            <a:xfrm>
              <a:off x="8360636" y="3266807"/>
              <a:ext cx="248610" cy="228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Georgia" panose="02040502050405020303" pitchFamily="18" charset="0"/>
                </a:rPr>
                <a:t>…</a:t>
              </a:r>
              <a:endParaRPr lang="en-US" sz="1400" dirty="0">
                <a:solidFill>
                  <a:srgbClr val="00B05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82" name="Straight Connector 54">
              <a:extLst>
                <a:ext uri="{FF2B5EF4-FFF2-40B4-BE49-F238E27FC236}">
                  <a16:creationId xmlns:a16="http://schemas.microsoft.com/office/drawing/2014/main" id="{5DFCF9C2-D4BA-43F5-BC00-6690E2B00E27}"/>
                </a:ext>
              </a:extLst>
            </p:cNvPr>
            <p:cNvCxnSpPr>
              <a:endCxn id="172" idx="1"/>
            </p:cNvCxnSpPr>
            <p:nvPr/>
          </p:nvCxnSpPr>
          <p:spPr>
            <a:xfrm>
              <a:off x="7564876" y="2858498"/>
              <a:ext cx="794362" cy="61023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55">
              <a:extLst>
                <a:ext uri="{FF2B5EF4-FFF2-40B4-BE49-F238E27FC236}">
                  <a16:creationId xmlns:a16="http://schemas.microsoft.com/office/drawing/2014/main" id="{0B7424B2-64A9-4141-B4D7-37800815A8F6}"/>
                </a:ext>
              </a:extLst>
            </p:cNvPr>
            <p:cNvCxnSpPr/>
            <p:nvPr/>
          </p:nvCxnSpPr>
          <p:spPr>
            <a:xfrm flipH="1">
              <a:off x="7650685" y="2836030"/>
              <a:ext cx="709951" cy="62335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02119C5-EB42-4CDC-AC07-307803165201}"/>
              </a:ext>
            </a:extLst>
          </p:cNvPr>
          <p:cNvSpPr txBox="1"/>
          <p:nvPr/>
        </p:nvSpPr>
        <p:spPr>
          <a:xfrm>
            <a:off x="8706700" y="3542502"/>
            <a:ext cx="2301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Word-document network</a:t>
            </a:r>
          </a:p>
        </p:txBody>
      </p:sp>
      <p:grpSp>
        <p:nvGrpSpPr>
          <p:cNvPr id="126" name="Group 57">
            <a:extLst>
              <a:ext uri="{FF2B5EF4-FFF2-40B4-BE49-F238E27FC236}">
                <a16:creationId xmlns:a16="http://schemas.microsoft.com/office/drawing/2014/main" id="{944ABCA2-AA13-490E-A8F7-179148DDB7E7}"/>
              </a:ext>
            </a:extLst>
          </p:cNvPr>
          <p:cNvGrpSpPr/>
          <p:nvPr/>
        </p:nvGrpSpPr>
        <p:grpSpPr>
          <a:xfrm>
            <a:off x="6889949" y="4290898"/>
            <a:ext cx="2416465" cy="1452343"/>
            <a:chOff x="9216099" y="2124270"/>
            <a:chExt cx="2416465" cy="145234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6F401E1-538A-4E15-BCA0-D76C81AE7765}"/>
                </a:ext>
              </a:extLst>
            </p:cNvPr>
            <p:cNvSpPr txBox="1"/>
            <p:nvPr/>
          </p:nvSpPr>
          <p:spPr>
            <a:xfrm>
              <a:off x="9216099" y="2124270"/>
              <a:ext cx="376514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text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42B4ED-1B19-4EC2-B42E-7E9D40833FB2}"/>
                </a:ext>
              </a:extLst>
            </p:cNvPr>
            <p:cNvSpPr txBox="1"/>
            <p:nvPr/>
          </p:nvSpPr>
          <p:spPr>
            <a:xfrm>
              <a:off x="9216099" y="2359084"/>
              <a:ext cx="855366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information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CD0B73A-15F7-4C06-8669-DA0748E45AD7}"/>
                </a:ext>
              </a:extLst>
            </p:cNvPr>
            <p:cNvSpPr txBox="1"/>
            <p:nvPr/>
          </p:nvSpPr>
          <p:spPr>
            <a:xfrm>
              <a:off x="9216099" y="2628458"/>
              <a:ext cx="635095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network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BDCEA55-B209-4F53-88C6-3F239A075A88}"/>
                </a:ext>
              </a:extLst>
            </p:cNvPr>
            <p:cNvSpPr txBox="1"/>
            <p:nvPr/>
          </p:nvSpPr>
          <p:spPr>
            <a:xfrm>
              <a:off x="9216099" y="2897832"/>
              <a:ext cx="454499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word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6232789-2B0A-4870-A427-C6CF6DFADD4E}"/>
                </a:ext>
              </a:extLst>
            </p:cNvPr>
            <p:cNvSpPr txBox="1"/>
            <p:nvPr/>
          </p:nvSpPr>
          <p:spPr>
            <a:xfrm>
              <a:off x="9216099" y="3056396"/>
              <a:ext cx="264326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73FB27C-0EFF-4631-A2BE-698B0E39CE0E}"/>
                </a:ext>
              </a:extLst>
            </p:cNvPr>
            <p:cNvSpPr txBox="1"/>
            <p:nvPr/>
          </p:nvSpPr>
          <p:spPr>
            <a:xfrm>
              <a:off x="9216099" y="3332689"/>
              <a:ext cx="910093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classification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71340E4-6F6E-415C-ABF2-72B5AE5DA2D4}"/>
                </a:ext>
              </a:extLst>
            </p:cNvPr>
            <p:cNvSpPr txBox="1"/>
            <p:nvPr/>
          </p:nvSpPr>
          <p:spPr>
            <a:xfrm>
              <a:off x="11039882" y="2634673"/>
              <a:ext cx="592682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label_2</a:t>
              </a:r>
              <a:endParaRPr lang="en-US" sz="14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50" name="Straight Connector 65">
              <a:extLst>
                <a:ext uri="{FF2B5EF4-FFF2-40B4-BE49-F238E27FC236}">
                  <a16:creationId xmlns:a16="http://schemas.microsoft.com/office/drawing/2014/main" id="{D7FA94C1-8439-4803-B86A-E47D50F72BED}"/>
                </a:ext>
              </a:extLst>
            </p:cNvPr>
            <p:cNvCxnSpPr>
              <a:stCxn id="149" idx="1"/>
            </p:cNvCxnSpPr>
            <p:nvPr/>
          </p:nvCxnSpPr>
          <p:spPr>
            <a:xfrm flipH="1">
              <a:off x="10162385" y="2756635"/>
              <a:ext cx="877497" cy="1391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66">
              <a:extLst>
                <a:ext uri="{FF2B5EF4-FFF2-40B4-BE49-F238E27FC236}">
                  <a16:creationId xmlns:a16="http://schemas.microsoft.com/office/drawing/2014/main" id="{2D3B3229-90ED-448B-8D2A-624928A2DD6A}"/>
                </a:ext>
              </a:extLst>
            </p:cNvPr>
            <p:cNvCxnSpPr/>
            <p:nvPr/>
          </p:nvCxnSpPr>
          <p:spPr>
            <a:xfrm flipH="1" flipV="1">
              <a:off x="10162385" y="2318119"/>
              <a:ext cx="921509" cy="16292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67">
              <a:extLst>
                <a:ext uri="{FF2B5EF4-FFF2-40B4-BE49-F238E27FC236}">
                  <a16:creationId xmlns:a16="http://schemas.microsoft.com/office/drawing/2014/main" id="{FB6ABB10-2FF2-4D52-8EF9-BA6CCDB93BD3}"/>
                </a:ext>
              </a:extLst>
            </p:cNvPr>
            <p:cNvCxnSpPr/>
            <p:nvPr/>
          </p:nvCxnSpPr>
          <p:spPr>
            <a:xfrm flipH="1">
              <a:off x="10216239" y="2481046"/>
              <a:ext cx="867655" cy="9923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9A7B12F-D354-4233-841D-D49134BA9CF3}"/>
                </a:ext>
              </a:extLst>
            </p:cNvPr>
            <p:cNvSpPr txBox="1"/>
            <p:nvPr/>
          </p:nvSpPr>
          <p:spPr>
            <a:xfrm>
              <a:off x="11039882" y="2367182"/>
              <a:ext cx="574896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label_1</a:t>
              </a:r>
              <a:endParaRPr lang="en-US" sz="14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00F6596-EAB6-445A-8243-F9A4CFDC0C38}"/>
                </a:ext>
              </a:extLst>
            </p:cNvPr>
            <p:cNvSpPr txBox="1"/>
            <p:nvPr/>
          </p:nvSpPr>
          <p:spPr>
            <a:xfrm>
              <a:off x="11039882" y="2879593"/>
              <a:ext cx="591314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label_3</a:t>
              </a:r>
              <a:endParaRPr lang="en-US" sz="14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AA8E6B4-2764-4538-A256-C12DF41D4449}"/>
                </a:ext>
              </a:extLst>
            </p:cNvPr>
            <p:cNvSpPr txBox="1"/>
            <p:nvPr/>
          </p:nvSpPr>
          <p:spPr>
            <a:xfrm>
              <a:off x="11039882" y="3034534"/>
              <a:ext cx="264326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  <p:cxnSp>
          <p:nvCxnSpPr>
            <p:cNvPr id="156" name="Straight Connector 71">
              <a:extLst>
                <a:ext uri="{FF2B5EF4-FFF2-40B4-BE49-F238E27FC236}">
                  <a16:creationId xmlns:a16="http://schemas.microsoft.com/office/drawing/2014/main" id="{A087FB30-F315-4832-A512-FFDD2C1C8125}"/>
                </a:ext>
              </a:extLst>
            </p:cNvPr>
            <p:cNvCxnSpPr/>
            <p:nvPr/>
          </p:nvCxnSpPr>
          <p:spPr>
            <a:xfrm>
              <a:off x="10158916" y="2780386"/>
              <a:ext cx="863410" cy="53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72">
              <a:extLst>
                <a:ext uri="{FF2B5EF4-FFF2-40B4-BE49-F238E27FC236}">
                  <a16:creationId xmlns:a16="http://schemas.microsoft.com/office/drawing/2014/main" id="{7F499ACB-75BD-44AB-B45C-39551B63FB17}"/>
                </a:ext>
              </a:extLst>
            </p:cNvPr>
            <p:cNvCxnSpPr/>
            <p:nvPr/>
          </p:nvCxnSpPr>
          <p:spPr>
            <a:xfrm>
              <a:off x="10161017" y="3092027"/>
              <a:ext cx="886551" cy="229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3">
              <a:extLst>
                <a:ext uri="{FF2B5EF4-FFF2-40B4-BE49-F238E27FC236}">
                  <a16:creationId xmlns:a16="http://schemas.microsoft.com/office/drawing/2014/main" id="{31831258-9C7A-4138-9B01-23372CD87428}"/>
                </a:ext>
              </a:extLst>
            </p:cNvPr>
            <p:cNvCxnSpPr/>
            <p:nvPr/>
          </p:nvCxnSpPr>
          <p:spPr>
            <a:xfrm flipH="1" flipV="1">
              <a:off x="10162385" y="2530993"/>
              <a:ext cx="877498" cy="484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74">
              <a:extLst>
                <a:ext uri="{FF2B5EF4-FFF2-40B4-BE49-F238E27FC236}">
                  <a16:creationId xmlns:a16="http://schemas.microsoft.com/office/drawing/2014/main" id="{60EAEC20-94BF-4C53-A229-2D4E065F2DD7}"/>
                </a:ext>
              </a:extLst>
            </p:cNvPr>
            <p:cNvCxnSpPr/>
            <p:nvPr/>
          </p:nvCxnSpPr>
          <p:spPr>
            <a:xfrm flipH="1">
              <a:off x="10206452" y="3016768"/>
              <a:ext cx="824473" cy="465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20291F7-3DC1-4B3C-BAFA-BA04B4544EBA}"/>
                </a:ext>
              </a:extLst>
            </p:cNvPr>
            <p:cNvSpPr txBox="1"/>
            <p:nvPr/>
          </p:nvSpPr>
          <p:spPr>
            <a:xfrm>
              <a:off x="11049669" y="3186934"/>
              <a:ext cx="264326" cy="24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Georgia" panose="02040502050405020303" pitchFamily="18" charset="0"/>
                </a:rPr>
                <a:t>…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31C7515-781D-42F0-9DC4-C8B5E24155A8}"/>
              </a:ext>
            </a:extLst>
          </p:cNvPr>
          <p:cNvSpPr txBox="1"/>
          <p:nvPr/>
        </p:nvSpPr>
        <p:spPr>
          <a:xfrm>
            <a:off x="7019714" y="5900735"/>
            <a:ext cx="210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Word-label network</a:t>
            </a:r>
          </a:p>
        </p:txBody>
      </p:sp>
      <p:grpSp>
        <p:nvGrpSpPr>
          <p:cNvPr id="128" name="Group 77">
            <a:extLst>
              <a:ext uri="{FF2B5EF4-FFF2-40B4-BE49-F238E27FC236}">
                <a16:creationId xmlns:a16="http://schemas.microsoft.com/office/drawing/2014/main" id="{24E6E2EA-D575-4145-92D2-A8055B94F12D}"/>
              </a:ext>
            </a:extLst>
          </p:cNvPr>
          <p:cNvGrpSpPr/>
          <p:nvPr/>
        </p:nvGrpSpPr>
        <p:grpSpPr>
          <a:xfrm>
            <a:off x="1183388" y="2216824"/>
            <a:ext cx="3069139" cy="2224149"/>
            <a:chOff x="139685" y="2092643"/>
            <a:chExt cx="3069139" cy="222414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0248274-0DEC-47C4-8FAD-2B9C8EFDEC01}"/>
                </a:ext>
              </a:extLst>
            </p:cNvPr>
            <p:cNvSpPr txBox="1"/>
            <p:nvPr/>
          </p:nvSpPr>
          <p:spPr>
            <a:xfrm>
              <a:off x="639497" y="2092643"/>
              <a:ext cx="245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Text representation, e.g., word and document representation, …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02FD42-CC06-4FEE-A3EC-FA14028AC505}"/>
                </a:ext>
              </a:extLst>
            </p:cNvPr>
            <p:cNvSpPr txBox="1"/>
            <p:nvPr/>
          </p:nvSpPr>
          <p:spPr>
            <a:xfrm>
              <a:off x="639497" y="2997257"/>
              <a:ext cx="1673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DC73F-413D-4C35-9031-9FE618C74B8E}"/>
                </a:ext>
              </a:extLst>
            </p:cNvPr>
            <p:cNvSpPr txBox="1"/>
            <p:nvPr/>
          </p:nvSpPr>
          <p:spPr>
            <a:xfrm>
              <a:off x="139685" y="3167408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</a:t>
              </a:r>
              <a:endParaRPr lang="en-US" sz="12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CB70946-92B1-442E-AA0A-F1B9864AAC56}"/>
                </a:ext>
              </a:extLst>
            </p:cNvPr>
            <p:cNvSpPr txBox="1"/>
            <p:nvPr/>
          </p:nvSpPr>
          <p:spPr>
            <a:xfrm>
              <a:off x="139685" y="3473348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7030A0"/>
                  </a:solidFill>
                  <a:latin typeface="Georgia" panose="02040502050405020303" pitchFamily="18" charset="0"/>
                </a:rPr>
                <a:t>label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5FCCDE1-6C90-4426-B20B-617701237B6F}"/>
                </a:ext>
              </a:extLst>
            </p:cNvPr>
            <p:cNvSpPr txBox="1"/>
            <p:nvPr/>
          </p:nvSpPr>
          <p:spPr>
            <a:xfrm>
              <a:off x="139685" y="3823793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label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85FB3FC-0F3C-41DC-AF0F-702F04350FD6}"/>
                </a:ext>
              </a:extLst>
            </p:cNvPr>
            <p:cNvSpPr txBox="1"/>
            <p:nvPr/>
          </p:nvSpPr>
          <p:spPr>
            <a:xfrm>
              <a:off x="1450519" y="3817063"/>
              <a:ext cx="822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document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879CE1-01DE-43B6-BD7B-128CC55E3997}"/>
                </a:ext>
              </a:extLst>
            </p:cNvPr>
            <p:cNvSpPr txBox="1"/>
            <p:nvPr/>
          </p:nvSpPr>
          <p:spPr>
            <a:xfrm>
              <a:off x="639497" y="2394126"/>
              <a:ext cx="25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Deep learning has been attracting increasing</a:t>
              </a:r>
            </a:p>
            <a:p>
              <a:r>
                <a:rPr lang="en-US" sz="900" dirty="0"/>
                <a:t>attention …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7BC6E1-9FBA-4522-AC09-0638AEA5A749}"/>
                </a:ext>
              </a:extLst>
            </p:cNvPr>
            <p:cNvSpPr txBox="1"/>
            <p:nvPr/>
          </p:nvSpPr>
          <p:spPr>
            <a:xfrm>
              <a:off x="639497" y="2722695"/>
              <a:ext cx="25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 future direction of deep learning is to integrate</a:t>
              </a:r>
            </a:p>
            <a:p>
              <a:r>
                <a:rPr lang="en-US" sz="900" dirty="0"/>
                <a:t>unlabeled data …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8BC5594-762C-4B3D-9D8B-6E18B4078932}"/>
                </a:ext>
              </a:extLst>
            </p:cNvPr>
            <p:cNvSpPr txBox="1"/>
            <p:nvPr/>
          </p:nvSpPr>
          <p:spPr>
            <a:xfrm>
              <a:off x="639497" y="3112544"/>
              <a:ext cx="25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The Skip-gram model is quite effective and efficient …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7C606C3-3989-489C-B32E-6A5DFD646587}"/>
                </a:ext>
              </a:extLst>
            </p:cNvPr>
            <p:cNvSpPr txBox="1"/>
            <p:nvPr/>
          </p:nvSpPr>
          <p:spPr>
            <a:xfrm>
              <a:off x="639497" y="3449498"/>
              <a:ext cx="25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Information networks encode the relationships</a:t>
              </a:r>
            </a:p>
            <a:p>
              <a:r>
                <a:rPr lang="en-US" sz="900" dirty="0"/>
                <a:t>between the data objects …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2E56C1F-A62F-476F-B6E8-5780204C1C12}"/>
                </a:ext>
              </a:extLst>
            </p:cNvPr>
            <p:cNvSpPr txBox="1"/>
            <p:nvPr/>
          </p:nvSpPr>
          <p:spPr>
            <a:xfrm>
              <a:off x="139685" y="2092643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7030A0"/>
                  </a:solidFill>
                  <a:latin typeface="Georgia" panose="02040502050405020303" pitchFamily="18" charset="0"/>
                </a:rPr>
                <a:t>null</a:t>
              </a:r>
              <a:endParaRPr lang="en-US" sz="12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4CC9-42C1-40CD-8A7E-8150DCE4698B}"/>
                </a:ext>
              </a:extLst>
            </p:cNvPr>
            <p:cNvSpPr txBox="1"/>
            <p:nvPr/>
          </p:nvSpPr>
          <p:spPr>
            <a:xfrm>
              <a:off x="139685" y="2429322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7030A0"/>
                  </a:solidFill>
                  <a:latin typeface="Georgia" panose="02040502050405020303" pitchFamily="18" charset="0"/>
                </a:rPr>
                <a:t>null</a:t>
              </a:r>
              <a:endParaRPr lang="en-US" sz="12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F86D459-A2CB-408E-A87C-2E020D44F31D}"/>
                </a:ext>
              </a:extLst>
            </p:cNvPr>
            <p:cNvSpPr txBox="1"/>
            <p:nvPr/>
          </p:nvSpPr>
          <p:spPr>
            <a:xfrm>
              <a:off x="139685" y="2766332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7030A0"/>
                  </a:solidFill>
                  <a:latin typeface="Georgia" panose="02040502050405020303" pitchFamily="18" charset="0"/>
                </a:rPr>
                <a:t>null</a:t>
              </a:r>
              <a:endParaRPr lang="en-US" sz="12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2" name="Right Brace 91">
              <a:extLst>
                <a:ext uri="{FF2B5EF4-FFF2-40B4-BE49-F238E27FC236}">
                  <a16:creationId xmlns:a16="http://schemas.microsoft.com/office/drawing/2014/main" id="{DA341578-A4CA-4D60-BEAF-3BD25649A864}"/>
                </a:ext>
              </a:extLst>
            </p:cNvPr>
            <p:cNvSpPr/>
            <p:nvPr/>
          </p:nvSpPr>
          <p:spPr>
            <a:xfrm rot="5400000">
              <a:off x="1349788" y="3161279"/>
              <a:ext cx="296931" cy="201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1159772" y="1474130"/>
            <a:ext cx="402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</a:rPr>
              <a:t>Natural Language / Text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7122E-00A2-488B-8D4B-041BAA3AC7F7}"/>
              </a:ext>
            </a:extLst>
          </p:cNvPr>
          <p:cNvSpPr txBox="1"/>
          <p:nvPr/>
        </p:nvSpPr>
        <p:spPr>
          <a:xfrm>
            <a:off x="5628067" y="3812713"/>
            <a:ext cx="573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Unsupervised text (e.g., words and documents) embedding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384B0A-70B3-4792-ABA2-8A17098D8583}"/>
              </a:ext>
            </a:extLst>
          </p:cNvPr>
          <p:cNvSpPr/>
          <p:nvPr/>
        </p:nvSpPr>
        <p:spPr>
          <a:xfrm>
            <a:off x="5712520" y="6131702"/>
            <a:ext cx="5379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Predictive text (e.g., words and documents) embedding</a:t>
            </a:r>
          </a:p>
        </p:txBody>
      </p:sp>
    </p:spTree>
    <p:extLst>
      <p:ext uri="{BB962C8B-B14F-4D97-AF65-F5344CB8AC3E}">
        <p14:creationId xmlns:p14="http://schemas.microsoft.com/office/powerpoint/2010/main" val="25058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works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81583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/>
              <a:t>Supervised machine learning algorithms </a:t>
            </a:r>
            <a:r>
              <a:rPr lang="en-US" sz="2400" dirty="0">
                <a:sym typeface="Wingdings" panose="05000000000000000000" pitchFamily="2" charset="2"/>
              </a:rPr>
              <a:t>requires a set of informative, discriminating, and independent features</a:t>
            </a:r>
            <a:br>
              <a:rPr lang="en-US" sz="2400" dirty="0">
                <a:latin typeface="+mj-lt"/>
                <a:sym typeface="Wingdings" panose="05000000000000000000" pitchFamily="2" charset="2"/>
              </a:rPr>
            </a:br>
            <a:r>
              <a:rPr lang="en-US" sz="2400" dirty="0">
                <a:latin typeface="+mj-lt"/>
                <a:sym typeface="Wingdings" panose="05000000000000000000" pitchFamily="2" charset="2"/>
              </a:rPr>
              <a:t> feature vector representation for nodes and edges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hand-engineering domain-specific features</a:t>
            </a:r>
            <a:br>
              <a:rPr lang="en-US" sz="2400" dirty="0">
                <a:latin typeface="+mj-lt"/>
                <a:sym typeface="Wingdings" panose="05000000000000000000" pitchFamily="2" charset="2"/>
              </a:rPr>
            </a:br>
            <a:r>
              <a:rPr lang="en-US" sz="2400" dirty="0">
                <a:latin typeface="+mj-lt"/>
                <a:sym typeface="Wingdings" panose="05000000000000000000" pitchFamily="2" charset="2"/>
              </a:rPr>
              <a:t>- tedious effort, usually designed for specific task (can’t generalize)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Learn feature representations by solving an optimization problem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latin typeface="+mj-lt"/>
                <a:sym typeface="Wingdings" panose="05000000000000000000" pitchFamily="2" charset="2"/>
              </a:rPr>
              <a:t>- trade-off in balancing computational efficiency and predictive accuracy</a:t>
            </a:r>
            <a:br>
              <a:rPr lang="en-US" sz="2400" dirty="0">
                <a:latin typeface="+mj-lt"/>
                <a:sym typeface="Wingdings" panose="05000000000000000000" pitchFamily="2" charset="2"/>
              </a:rPr>
            </a:br>
            <a:r>
              <a:rPr lang="en-US" sz="2400" dirty="0">
                <a:latin typeface="+mj-lt"/>
                <a:sym typeface="Wingdings" panose="05000000000000000000" pitchFamily="2" charset="2"/>
              </a:rPr>
              <a:t>- fails to define and optimize a reasonable objective for scalable unsupervised feature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Objective that seeks to preserve local neighborhoods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- rely on a rigid notion of a network neighborhood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  <a:sym typeface="Wingdings" panose="05000000000000000000" pitchFamily="2" charset="2"/>
              </a:rPr>
              <a:t> insensitive to connectivity patterns unique to networks.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78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node2vec</a:t>
            </a:r>
            <a:r>
              <a:rPr lang="en-US" dirty="0"/>
              <a:t>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6338142" y="1567267"/>
            <a:ext cx="57450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</a:rPr>
              <a:t>Efficient neighborhood preserving scalable algorithm for feature learning in networks. </a:t>
            </a:r>
          </a:p>
          <a:p>
            <a:endParaRPr lang="en-US" altLang="ko-K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  <a:sym typeface="Wingdings" panose="05000000000000000000" pitchFamily="2" charset="2"/>
              </a:rPr>
              <a:t>Generalize prior work and can model the full spectrum of equivalences observed in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j-lt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  <a:sym typeface="Wingdings" panose="05000000000000000000" pitchFamily="2" charset="2"/>
              </a:rPr>
              <a:t>Extend node2vec from nodes to pairs of nodes (edge) prediction task</a:t>
            </a:r>
            <a:endParaRPr lang="en-US" altLang="ko-KR" sz="2800" dirty="0">
              <a:latin typeface="+mj-lt"/>
            </a:endParaRPr>
          </a:p>
        </p:txBody>
      </p:sp>
      <p:pic>
        <p:nvPicPr>
          <p:cNvPr id="1026" name="Picture 2" descr="—BF-S &#10;Figure I : BFS DES search Strategies from u (k 3). ">
            <a:extLst>
              <a:ext uri="{FF2B5EF4-FFF2-40B4-BE49-F238E27FC236}">
                <a16:creationId xmlns:a16="http://schemas.microsoft.com/office/drawing/2014/main" id="{402DB95B-1574-42C4-9869-3FF08E88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03" y="1556105"/>
            <a:ext cx="4710112" cy="20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8AACDEC-DAAB-438B-8D3F-7D2DD833EF2F}"/>
              </a:ext>
            </a:extLst>
          </p:cNvPr>
          <p:cNvCxnSpPr>
            <a:cxnSpLocks/>
          </p:cNvCxnSpPr>
          <p:nvPr/>
        </p:nvCxnSpPr>
        <p:spPr>
          <a:xfrm flipH="1">
            <a:off x="1078958" y="2692046"/>
            <a:ext cx="993188" cy="14941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42ADB1E6-338E-4086-8098-70DC49A2F629}"/>
              </a:ext>
            </a:extLst>
          </p:cNvPr>
          <p:cNvSpPr/>
          <p:nvPr/>
        </p:nvSpPr>
        <p:spPr>
          <a:xfrm>
            <a:off x="1226900" y="1618657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5B3563-FD9B-4550-8671-BAB294A3728F}"/>
              </a:ext>
            </a:extLst>
          </p:cNvPr>
          <p:cNvSpPr/>
          <p:nvPr/>
        </p:nvSpPr>
        <p:spPr>
          <a:xfrm>
            <a:off x="1836301" y="2158646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83ADD8-9F43-40F5-A989-FC1527D3B87B}"/>
              </a:ext>
            </a:extLst>
          </p:cNvPr>
          <p:cNvCxnSpPr>
            <a:cxnSpLocks/>
          </p:cNvCxnSpPr>
          <p:nvPr/>
        </p:nvCxnSpPr>
        <p:spPr>
          <a:xfrm flipH="1">
            <a:off x="941235" y="2130116"/>
            <a:ext cx="456096" cy="20722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EA85B0-EC4D-46D0-A19A-7A9B568CA5C1}"/>
              </a:ext>
            </a:extLst>
          </p:cNvPr>
          <p:cNvSpPr/>
          <p:nvPr/>
        </p:nvSpPr>
        <p:spPr>
          <a:xfrm>
            <a:off x="831273" y="4247941"/>
            <a:ext cx="2431255" cy="750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Homophily: same network community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9C33BD-A3C3-4EC4-8E8E-5BD34C440660}"/>
              </a:ext>
            </a:extLst>
          </p:cNvPr>
          <p:cNvCxnSpPr>
            <a:cxnSpLocks/>
          </p:cNvCxnSpPr>
          <p:nvPr/>
        </p:nvCxnSpPr>
        <p:spPr>
          <a:xfrm>
            <a:off x="3741740" y="2692046"/>
            <a:ext cx="656982" cy="14941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0A29B82-6B48-4C05-8F8E-F5E1C20BD761}"/>
              </a:ext>
            </a:extLst>
          </p:cNvPr>
          <p:cNvSpPr/>
          <p:nvPr/>
        </p:nvSpPr>
        <p:spPr>
          <a:xfrm>
            <a:off x="1853227" y="2180587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F3EB86-BAC1-4D03-A65C-E6C5871C6C20}"/>
              </a:ext>
            </a:extLst>
          </p:cNvPr>
          <p:cNvSpPr/>
          <p:nvPr/>
        </p:nvSpPr>
        <p:spPr>
          <a:xfrm>
            <a:off x="3505895" y="2158646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C6F5C9-A373-4206-9F94-0E51DFAFDAD3}"/>
              </a:ext>
            </a:extLst>
          </p:cNvPr>
          <p:cNvCxnSpPr>
            <a:cxnSpLocks/>
          </p:cNvCxnSpPr>
          <p:nvPr/>
        </p:nvCxnSpPr>
        <p:spPr>
          <a:xfrm>
            <a:off x="2023658" y="2692046"/>
            <a:ext cx="2350599" cy="14941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FFDC8-38A9-4A0C-A790-C5A36F39BB85}"/>
              </a:ext>
            </a:extLst>
          </p:cNvPr>
          <p:cNvSpPr/>
          <p:nvPr/>
        </p:nvSpPr>
        <p:spPr>
          <a:xfrm>
            <a:off x="3739602" y="4215048"/>
            <a:ext cx="2431255" cy="750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Structural equivalence: share similar roles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2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node2vec</a:t>
            </a:r>
            <a:r>
              <a:rPr lang="en-US" dirty="0"/>
              <a:t>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45128" y="1567267"/>
            <a:ext cx="112380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</a:rPr>
              <a:t>Evaluation</a:t>
            </a:r>
            <a:br>
              <a:rPr lang="en-US" altLang="ko-KR" sz="2800" dirty="0">
                <a:latin typeface="+mj-lt"/>
              </a:rPr>
            </a:br>
            <a:r>
              <a:rPr lang="en-US" altLang="ko-KR" sz="2800" dirty="0">
                <a:latin typeface="+mj-lt"/>
              </a:rPr>
              <a:t>- Multi-label classification task: Every node is assigned one or more class labels</a:t>
            </a:r>
            <a:br>
              <a:rPr lang="en-US" altLang="ko-KR" sz="2800" dirty="0">
                <a:latin typeface="+mj-lt"/>
              </a:rPr>
            </a:br>
            <a:r>
              <a:rPr lang="en-US" altLang="ko-KR" sz="2800" dirty="0">
                <a:latin typeface="+mj-lt"/>
              </a:rPr>
              <a:t>- Link prediction task: predict the existence of an edge given a pair of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</a:rPr>
              <a:t>Data</a:t>
            </a:r>
            <a:br>
              <a:rPr lang="en-US" altLang="ko-KR" sz="2800" dirty="0">
                <a:latin typeface="+mj-lt"/>
              </a:rPr>
            </a:br>
            <a:r>
              <a:rPr lang="en-US" altLang="ko-KR" sz="2800" dirty="0">
                <a:latin typeface="+mj-lt"/>
              </a:rPr>
              <a:t>- social network, information network, networks from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222500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node2vec</a:t>
            </a:r>
            <a:r>
              <a:rPr lang="en-US" dirty="0"/>
              <a:t>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763C1-134A-4EF2-9459-4BAB8947ADBB}"/>
              </a:ext>
            </a:extLst>
          </p:cNvPr>
          <p:cNvSpPr txBox="1"/>
          <p:nvPr/>
        </p:nvSpPr>
        <p:spPr>
          <a:xfrm>
            <a:off x="845127" y="2090172"/>
            <a:ext cx="11346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Inspired by Skip-gram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</a:rPr>
              <a:t>Skip-gram objective is based on the distributional hypothesis which states that words in similar contexts tend to have similar meanings.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</a:rPr>
              <a:t>Representing a network as a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</a:rPr>
              <a:t>Sample the sequences of nodes from the network with sampling strategy</a:t>
            </a:r>
          </a:p>
        </p:txBody>
      </p:sp>
    </p:spTree>
    <p:extLst>
      <p:ext uri="{BB962C8B-B14F-4D97-AF65-F5344CB8AC3E}">
        <p14:creationId xmlns:p14="http://schemas.microsoft.com/office/powerpoint/2010/main" val="354017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node2vec</a:t>
            </a:r>
            <a:r>
              <a:rPr lang="en-US" dirty="0"/>
              <a:t>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763C1-134A-4EF2-9459-4BAB8947ADBB}"/>
              </a:ext>
            </a:extLst>
          </p:cNvPr>
          <p:cNvSpPr txBox="1"/>
          <p:nvPr/>
        </p:nvSpPr>
        <p:spPr>
          <a:xfrm>
            <a:off x="925286" y="1332407"/>
            <a:ext cx="446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Feature Learning Framework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54FCF-B7E2-4103-945F-10B53383F06D}"/>
              </a:ext>
            </a:extLst>
          </p:cNvPr>
          <p:cNvSpPr txBox="1"/>
          <p:nvPr/>
        </p:nvSpPr>
        <p:spPr>
          <a:xfrm>
            <a:off x="925286" y="2438400"/>
            <a:ext cx="2485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Objective function</a:t>
            </a:r>
          </a:p>
          <a:p>
            <a:endParaRPr lang="ko-KR" altLang="en-US" sz="2400" dirty="0"/>
          </a:p>
        </p:txBody>
      </p:sp>
      <p:pic>
        <p:nvPicPr>
          <p:cNvPr id="2050" name="Picture 2" descr="E log &#10;uev• ">
            <a:extLst>
              <a:ext uri="{FF2B5EF4-FFF2-40B4-BE49-F238E27FC236}">
                <a16:creationId xmlns:a16="http://schemas.microsoft.com/office/drawing/2014/main" id="{3917CDE3-9593-40D5-8DF8-C4AE2507B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69" y="2434231"/>
            <a:ext cx="34004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Line Callout 1 5">
                <a:extLst>
                  <a:ext uri="{FF2B5EF4-FFF2-40B4-BE49-F238E27FC236}">
                    <a16:creationId xmlns:a16="http://schemas.microsoft.com/office/drawing/2014/main" id="{8EF57602-0174-4626-86CA-916400421BE8}"/>
                  </a:ext>
                </a:extLst>
              </p:cNvPr>
              <p:cNvSpPr/>
              <p:nvPr/>
            </p:nvSpPr>
            <p:spPr>
              <a:xfrm>
                <a:off x="5976258" y="3269397"/>
                <a:ext cx="4996542" cy="612648"/>
              </a:xfrm>
              <a:prstGeom prst="borderCallout1">
                <a:avLst>
                  <a:gd name="adj1" fmla="val 35489"/>
                  <a:gd name="adj2" fmla="val -1075"/>
                  <a:gd name="adj3" fmla="val -70231"/>
                  <a:gd name="adj4" fmla="val -1337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network neighborhood of node u generated through a neighborhood sampling strategy S </a:t>
                </a:r>
              </a:p>
            </p:txBody>
          </p:sp>
        </mc:Choice>
        <mc:Fallback>
          <p:sp>
            <p:nvSpPr>
              <p:cNvPr id="44" name="Line Callout 1 5">
                <a:extLst>
                  <a:ext uri="{FF2B5EF4-FFF2-40B4-BE49-F238E27FC236}">
                    <a16:creationId xmlns:a16="http://schemas.microsoft.com/office/drawing/2014/main" id="{8EF57602-0174-4626-86CA-916400421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58" y="3269397"/>
                <a:ext cx="4996542" cy="612648"/>
              </a:xfrm>
              <a:prstGeom prst="borderCallout1">
                <a:avLst>
                  <a:gd name="adj1" fmla="val 35489"/>
                  <a:gd name="adj2" fmla="val -1075"/>
                  <a:gd name="adj3" fmla="val -70231"/>
                  <a:gd name="adj4" fmla="val -13371"/>
                </a:avLst>
              </a:prstGeom>
              <a:blipFill>
                <a:blip r:embed="rId4"/>
                <a:stretch>
                  <a:fillRect r="-1288" b="-977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Line Callout 1 5">
                <a:extLst>
                  <a:ext uri="{FF2B5EF4-FFF2-40B4-BE49-F238E27FC236}">
                    <a16:creationId xmlns:a16="http://schemas.microsoft.com/office/drawing/2014/main" id="{E35F09A4-BB27-4B0A-A536-AFC9B23A84E2}"/>
                  </a:ext>
                </a:extLst>
              </p:cNvPr>
              <p:cNvSpPr/>
              <p:nvPr/>
            </p:nvSpPr>
            <p:spPr>
              <a:xfrm>
                <a:off x="6437137" y="1867711"/>
                <a:ext cx="4996542" cy="612648"/>
              </a:xfrm>
              <a:prstGeom prst="borderCallout1">
                <a:avLst>
                  <a:gd name="adj1" fmla="val 35489"/>
                  <a:gd name="adj2" fmla="val -1075"/>
                  <a:gd name="adj3" fmla="val 103898"/>
                  <a:gd name="adj4" fmla="val -5746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mapping function from nodes to feature representations</a:t>
                </a:r>
              </a:p>
            </p:txBody>
          </p:sp>
        </mc:Choice>
        <mc:Fallback>
          <p:sp>
            <p:nvSpPr>
              <p:cNvPr id="45" name="Line Callout 1 5">
                <a:extLst>
                  <a:ext uri="{FF2B5EF4-FFF2-40B4-BE49-F238E27FC236}">
                    <a16:creationId xmlns:a16="http://schemas.microsoft.com/office/drawing/2014/main" id="{E35F09A4-BB27-4B0A-A536-AFC9B23A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137" y="1867711"/>
                <a:ext cx="4996542" cy="612648"/>
              </a:xfrm>
              <a:prstGeom prst="borderCallout1">
                <a:avLst>
                  <a:gd name="adj1" fmla="val 35489"/>
                  <a:gd name="adj2" fmla="val -1075"/>
                  <a:gd name="adj3" fmla="val 103898"/>
                  <a:gd name="adj4" fmla="val -5746"/>
                </a:avLst>
              </a:prstGeom>
              <a:blipFill>
                <a:blip r:embed="rId5"/>
                <a:stretch>
                  <a:fillRect t="-5607" b="-1308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A02B8462-932A-4C78-BE07-07FDA1E0A7E3}"/>
              </a:ext>
            </a:extLst>
          </p:cNvPr>
          <p:cNvSpPr txBox="1"/>
          <p:nvPr/>
        </p:nvSpPr>
        <p:spPr>
          <a:xfrm>
            <a:off x="925286" y="4146808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Conditional independence</a:t>
            </a:r>
            <a:endParaRPr lang="ko-KR" altLang="en-US" sz="2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6DD65FB-7938-4249-906C-47D5DCAF9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917" y="4172395"/>
            <a:ext cx="3955596" cy="65262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1A039B9-45B8-4FFC-B991-CB97262BE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175" y="4825610"/>
            <a:ext cx="3277925" cy="6469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31946D7-F06C-4034-9390-A5CCB211D822}"/>
              </a:ext>
            </a:extLst>
          </p:cNvPr>
          <p:cNvSpPr txBox="1"/>
          <p:nvPr/>
        </p:nvSpPr>
        <p:spPr>
          <a:xfrm>
            <a:off x="925286" y="4867574"/>
            <a:ext cx="351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Symmetry in feature space</a:t>
            </a:r>
            <a:endParaRPr lang="ko-KR" altLang="en-US" sz="24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CB7A966-DF11-4E8D-84F6-C19151098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5817" y="5731613"/>
            <a:ext cx="4128712" cy="67648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09A3F3C-4CF0-442A-93DB-8F0A411A17B4}"/>
              </a:ext>
            </a:extLst>
          </p:cNvPr>
          <p:cNvSpPr txBox="1"/>
          <p:nvPr/>
        </p:nvSpPr>
        <p:spPr>
          <a:xfrm>
            <a:off x="925286" y="5900057"/>
            <a:ext cx="2554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Objective function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(Simplified)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B7876B4-EBA4-49E3-B235-C82735FEA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258" y="6453051"/>
            <a:ext cx="2554097" cy="2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120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6367</TotalTime>
  <Words>1259</Words>
  <Application>Microsoft Office PowerPoint</Application>
  <PresentationFormat>와이드스크린</PresentationFormat>
  <Paragraphs>237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DengXian</vt:lpstr>
      <vt:lpstr>맑은 고딕</vt:lpstr>
      <vt:lpstr>Arial</vt:lpstr>
      <vt:lpstr>Calibri</vt:lpstr>
      <vt:lpstr>Calibri Light</vt:lpstr>
      <vt:lpstr>Cambria Math</vt:lpstr>
      <vt:lpstr>Georgia</vt:lpstr>
      <vt:lpstr>Wingdings</vt:lpstr>
      <vt:lpstr>Wingdings 2</vt:lpstr>
      <vt:lpstr>HDOfficeLightV0</vt:lpstr>
      <vt:lpstr>node2vec: Scalable Feature Learning for Networks</vt:lpstr>
      <vt:lpstr>Contents</vt:lpstr>
      <vt:lpstr>Application of Graph representation</vt:lpstr>
      <vt:lpstr>Application of Graph representation</vt:lpstr>
      <vt:lpstr>Previous works</vt:lpstr>
      <vt:lpstr>node2vec introduction</vt:lpstr>
      <vt:lpstr>node2vec introduction</vt:lpstr>
      <vt:lpstr>node2vec approach </vt:lpstr>
      <vt:lpstr>node2vec approach </vt:lpstr>
      <vt:lpstr>node2vec approach </vt:lpstr>
      <vt:lpstr>node2vec approach </vt:lpstr>
      <vt:lpstr>node2vec approach </vt:lpstr>
      <vt:lpstr>node2vec approach </vt:lpstr>
      <vt:lpstr>node2vec approach </vt:lpstr>
      <vt:lpstr>Experiments – Case study (Les miserables)</vt:lpstr>
      <vt:lpstr>Result – Compared Algorithms</vt:lpstr>
      <vt:lpstr>Result – Dataset (Multi-label classification)</vt:lpstr>
      <vt:lpstr>Result - Multi-label classification</vt:lpstr>
      <vt:lpstr>Result – Dataset (Link prediction)</vt:lpstr>
      <vt:lpstr>Result – Link prediction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LINE: Large-scale Information Network Embedding</dc:title>
  <dc:creator>doyeon Lim</dc:creator>
  <cp:lastModifiedBy>doyeon Lim</cp:lastModifiedBy>
  <cp:revision>80</cp:revision>
  <cp:lastPrinted>2018-02-19T07:03:03Z</cp:lastPrinted>
  <dcterms:created xsi:type="dcterms:W3CDTF">2018-01-15T01:22:18Z</dcterms:created>
  <dcterms:modified xsi:type="dcterms:W3CDTF">2018-02-20T06:01:42Z</dcterms:modified>
</cp:coreProperties>
</file>