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96" r:id="rId5"/>
    <p:sldId id="284" r:id="rId6"/>
    <p:sldId id="264" r:id="rId7"/>
    <p:sldId id="297" r:id="rId8"/>
    <p:sldId id="298" r:id="rId9"/>
    <p:sldId id="299" r:id="rId10"/>
    <p:sldId id="273" r:id="rId11"/>
    <p:sldId id="291" r:id="rId12"/>
    <p:sldId id="300" r:id="rId13"/>
    <p:sldId id="280" r:id="rId1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2183" autoAdjust="0"/>
  </p:normalViewPr>
  <p:slideViewPr>
    <p:cSldViewPr snapToGrid="0">
      <p:cViewPr varScale="1">
        <p:scale>
          <a:sx n="70" d="100"/>
          <a:sy n="70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25BE7C-9AA8-4368-B073-6A758A175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220E6-E7E2-4F61-A231-92CA3E62C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FF20-E87C-43A4-9CD5-0FA0100EE22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6F647-9BE7-4BEC-A72F-3E915424B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19559-64AB-442D-9C1D-9383AD9CF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3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0213-BA1F-4CD5-9CD4-B3F6784A3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D0C1-77C5-4B8D-BB9C-90E405C3F2D7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6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8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8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8119-5956-4188-A28B-9B5934A14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2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7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FF0000"/>
                </a:solidFill>
              </a:rPr>
              <a:t>results may correlate with the characteristics of data sets: There are 1, 345 relation types in FB15K and only 13 relations types in FB13.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knowledge graph in FB13 is much denser than FB15K and even WN11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simpler models are able to better handle the sparse graph of FB15K with good generalization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5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8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8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0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6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8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58119-5956-4188-A28B-9B5934A140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8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88595-8D98-4B57-BCEE-1233692C40B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Learning Entity and Relation Embeddings for Knowledge Graph Completion</a:t>
            </a:r>
            <a:endParaRPr 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sz="1900" dirty="0" err="1"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ko-KR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900" dirty="0" err="1">
                <a:latin typeface="Arial" panose="020B0604020202020204" pitchFamily="34" charset="0"/>
                <a:cs typeface="Arial" panose="020B0604020202020204" pitchFamily="34" charset="0"/>
              </a:rPr>
              <a:t>Yankai</a:t>
            </a:r>
            <a:r>
              <a:rPr lang="ko-KR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sz="19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9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ko-KR" sz="1900" i="1" dirty="0">
                <a:latin typeface="Arial" panose="020B0604020202020204" pitchFamily="34" charset="0"/>
                <a:cs typeface="Arial" panose="020B0604020202020204" pitchFamily="34" charset="0"/>
              </a:rPr>
              <a:t>AAAI</a:t>
            </a:r>
            <a:r>
              <a:rPr lang="ko-KR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. 2015.</a:t>
            </a:r>
            <a:endParaRPr lang="en-US" altLang="ko-K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Doyeon Lim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2018.02.25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9B84F6-5FD6-4F07-A75C-07CFAA792428}"/>
              </a:ext>
            </a:extLst>
          </p:cNvPr>
          <p:cNvSpPr/>
          <p:nvPr/>
        </p:nvSpPr>
        <p:spPr>
          <a:xfrm>
            <a:off x="845127" y="1544828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+mj-lt"/>
              </a:rPr>
              <a:t>Data: 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 WordNet: </a:t>
            </a:r>
            <a:r>
              <a:rPr lang="en-US" altLang="ko-KR" sz="2400" dirty="0" err="1">
                <a:latin typeface="+mj-lt"/>
              </a:rPr>
              <a:t>synset</a:t>
            </a:r>
            <a:r>
              <a:rPr lang="en-US" altLang="ko-KR" sz="2400" dirty="0">
                <a:latin typeface="+mj-lt"/>
              </a:rPr>
              <a:t> consisting of several words, corresponding to distinct word sense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relation: hypernym, hyponym, meronym, </a:t>
            </a:r>
            <a:r>
              <a:rPr lang="en-US" altLang="ko-KR" sz="2400" dirty="0" err="1">
                <a:latin typeface="+mj-lt"/>
              </a:rPr>
              <a:t>holonym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 Freebase: general facts of the world</a:t>
            </a:r>
            <a:br>
              <a:rPr lang="en-US" altLang="ko-KR" sz="2400" dirty="0">
                <a:latin typeface="+mj-lt"/>
              </a:rPr>
            </a:br>
            <a:endParaRPr lang="en-US" altLang="ko-KR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+mj-lt"/>
              </a:rPr>
              <a:t>Evaluation:</a:t>
            </a:r>
            <a:r>
              <a:rPr lang="en-US" altLang="ko-KR" sz="2400" dirty="0">
                <a:latin typeface="+mj-lt"/>
              </a:rPr>
              <a:t> 1. Link prediction: </a:t>
            </a:r>
            <a:r>
              <a:rPr lang="en-US" altLang="ko-KR" sz="2400" dirty="0" err="1">
                <a:latin typeface="+mj-lt"/>
              </a:rPr>
              <a:t>arbitrarly</a:t>
            </a:r>
            <a:r>
              <a:rPr lang="en-US" altLang="ko-KR" sz="2400" dirty="0">
                <a:latin typeface="+mj-lt"/>
              </a:rPr>
              <a:t> empty the entity in triple to predict the blank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		2.  triple classification: give random triple with arbitrary combination of entity and relation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		</a:t>
            </a:r>
            <a:r>
              <a:rPr lang="en-US" altLang="ko-KR" sz="2400" dirty="0">
                <a:latin typeface="+mj-lt"/>
                <a:sym typeface="Wingdings" panose="05000000000000000000" pitchFamily="2" charset="2"/>
              </a:rPr>
              <a:t> Do binary classification</a:t>
            </a: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676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– </a:t>
            </a:r>
            <a:r>
              <a:rPr lang="en-US" altLang="ko-KR" b="1" dirty="0"/>
              <a:t>Link prediction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0769-49E9-44EC-8BC9-EBBDAF5C30AD}"/>
              </a:ext>
            </a:extLst>
          </p:cNvPr>
          <p:cNvSpPr txBox="1"/>
          <p:nvPr/>
        </p:nvSpPr>
        <p:spPr>
          <a:xfrm>
            <a:off x="1053849" y="5489056"/>
            <a:ext cx="643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Mean Rank: mean rank of correct entities</a:t>
            </a:r>
          </a:p>
          <a:p>
            <a:r>
              <a:rPr lang="en-US" altLang="ko-KR" dirty="0"/>
              <a:t>(2) Hits@10: proportion of correct entities in top-10 ranked entities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14D7A-573D-43BD-9B69-8751EC10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96" y="1480931"/>
            <a:ext cx="8786732" cy="38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Result – </a:t>
            </a:r>
            <a:r>
              <a:rPr lang="en-US" altLang="ko-KR" b="1" dirty="0"/>
              <a:t>triple classification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B9456F-668C-4EDB-842B-7B139612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333500"/>
            <a:ext cx="5619750" cy="4191000"/>
          </a:xfrm>
          <a:prstGeom prst="rect">
            <a:avLst/>
          </a:prstGeom>
        </p:spPr>
      </p:pic>
      <p:sp>
        <p:nvSpPr>
          <p:cNvPr id="7" name="Line Callout 1 5">
            <a:extLst>
              <a:ext uri="{FF2B5EF4-FFF2-40B4-BE49-F238E27FC236}">
                <a16:creationId xmlns:a16="http://schemas.microsoft.com/office/drawing/2014/main" id="{0822E869-517A-4BE8-8145-5DE3502C28E3}"/>
              </a:ext>
            </a:extLst>
          </p:cNvPr>
          <p:cNvSpPr/>
          <p:nvPr/>
        </p:nvSpPr>
        <p:spPr>
          <a:xfrm>
            <a:off x="195363" y="5774635"/>
            <a:ext cx="4213351" cy="909976"/>
          </a:xfrm>
          <a:prstGeom prst="borderCallout1">
            <a:avLst>
              <a:gd name="adj1" fmla="val 50090"/>
              <a:gd name="adj2" fmla="val 102562"/>
              <a:gd name="adj3" fmla="val -261888"/>
              <a:gd name="adj4" fmla="val 15557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NTN can learn complicated correlations using tensor transformation from the dense graph of FB13</a:t>
            </a:r>
          </a:p>
        </p:txBody>
      </p:sp>
    </p:spTree>
    <p:extLst>
      <p:ext uri="{BB962C8B-B14F-4D97-AF65-F5344CB8AC3E}">
        <p14:creationId xmlns:p14="http://schemas.microsoft.com/office/powerpoint/2010/main" val="2819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/>
              <a:t>Conclusion &amp; Further work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7623B-6014-4BA1-B426-014103900626}"/>
              </a:ext>
            </a:extLst>
          </p:cNvPr>
          <p:cNvSpPr txBox="1"/>
          <p:nvPr/>
        </p:nvSpPr>
        <p:spPr>
          <a:xfrm>
            <a:off x="1145918" y="1533590"/>
            <a:ext cx="102009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j-lt"/>
              </a:rPr>
              <a:t>TransR</a:t>
            </a:r>
            <a:r>
              <a:rPr lang="en-US" altLang="ko-KR" sz="2800" dirty="0">
                <a:latin typeface="+mj-lt"/>
              </a:rPr>
              <a:t> embeds entities and relations in </a:t>
            </a:r>
            <a:r>
              <a:rPr lang="en-US" altLang="ko-KR" sz="2800" dirty="0"/>
              <a:t>distinct entity space and relation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j-lt"/>
              </a:rPr>
              <a:t>CTransR</a:t>
            </a:r>
            <a:r>
              <a:rPr lang="en-US" altLang="ko-KR" sz="2800" dirty="0">
                <a:latin typeface="+mj-lt"/>
              </a:rPr>
              <a:t>, which aims to model </a:t>
            </a:r>
            <a:r>
              <a:rPr lang="en-US" altLang="ko-KR" sz="2800" dirty="0"/>
              <a:t>internal complicated correlations within each relation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Relation correlate with each other 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 err="1">
                <a:latin typeface="+mj-lt"/>
              </a:rPr>
              <a:t>e.g</a:t>
            </a:r>
            <a:r>
              <a:rPr lang="en-US" altLang="ko-KR" sz="2400" dirty="0">
                <a:latin typeface="+mj-lt"/>
              </a:rPr>
              <a:t>) (goldfish, </a:t>
            </a:r>
            <a:r>
              <a:rPr lang="en-US" altLang="ko-KR" sz="2400" dirty="0" err="1">
                <a:latin typeface="+mj-lt"/>
              </a:rPr>
              <a:t>kind_of</a:t>
            </a:r>
            <a:r>
              <a:rPr lang="en-US" altLang="ko-KR" sz="2400" dirty="0">
                <a:latin typeface="+mj-lt"/>
              </a:rPr>
              <a:t>, fish) (fish, </a:t>
            </a:r>
            <a:r>
              <a:rPr lang="en-US" altLang="ko-KR" sz="2400" dirty="0" err="1">
                <a:latin typeface="+mj-lt"/>
              </a:rPr>
              <a:t>kind_of</a:t>
            </a:r>
            <a:r>
              <a:rPr lang="en-US" altLang="ko-KR" sz="2400" dirty="0">
                <a:latin typeface="+mj-lt"/>
              </a:rPr>
              <a:t>, animal) then (goldfish, </a:t>
            </a:r>
            <a:r>
              <a:rPr lang="en-US" altLang="ko-KR" sz="2400" dirty="0" err="1">
                <a:latin typeface="+mj-lt"/>
              </a:rPr>
              <a:t>kind_of</a:t>
            </a:r>
            <a:r>
              <a:rPr lang="en-US" altLang="ko-KR" sz="2400" dirty="0">
                <a:latin typeface="+mj-lt"/>
              </a:rPr>
              <a:t>, animal). </a:t>
            </a:r>
            <a:r>
              <a:rPr lang="en-US" altLang="ko-KR" sz="2400" dirty="0" err="1">
                <a:latin typeface="+mj-lt"/>
              </a:rPr>
              <a:t>Kind_of</a:t>
            </a:r>
            <a:r>
              <a:rPr lang="en-US" altLang="ko-KR" sz="2400" dirty="0">
                <a:latin typeface="+mj-lt"/>
              </a:rPr>
              <a:t> --&gt; </a:t>
            </a:r>
            <a:r>
              <a:rPr lang="en-US" altLang="ko-KR" sz="2400" dirty="0"/>
              <a:t>transitive relation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lt"/>
              </a:rPr>
              <a:t>CTransR</a:t>
            </a:r>
            <a:r>
              <a:rPr lang="en-US" altLang="ko-KR" sz="2400" dirty="0">
                <a:latin typeface="+mj-lt"/>
              </a:rPr>
              <a:t> is an initial exploration for modeling internal correlations within each relation type. </a:t>
            </a:r>
            <a:r>
              <a:rPr lang="en-US" altLang="ko-KR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+mj-lt"/>
              </a:rPr>
              <a:t>investigate more sophisticated models for this purpose. </a:t>
            </a:r>
          </a:p>
        </p:txBody>
      </p:sp>
    </p:spTree>
    <p:extLst>
      <p:ext uri="{BB962C8B-B14F-4D97-AF65-F5344CB8AC3E}">
        <p14:creationId xmlns:p14="http://schemas.microsoft.com/office/powerpoint/2010/main" val="12882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508442"/>
            <a:ext cx="10515600" cy="4506278"/>
          </a:xfrm>
        </p:spPr>
        <p:txBody>
          <a:bodyPr numCol="1">
            <a:noAutofit/>
          </a:bodyPr>
          <a:lstStyle/>
          <a:p>
            <a:r>
              <a:rPr lang="en-US" sz="2400" dirty="0"/>
              <a:t>Application of knowledge graph embedding</a:t>
            </a:r>
          </a:p>
          <a:p>
            <a:r>
              <a:rPr lang="en-US" sz="2400" dirty="0" err="1"/>
              <a:t>transE</a:t>
            </a:r>
            <a:r>
              <a:rPr lang="en-US" sz="2400" dirty="0"/>
              <a:t>, </a:t>
            </a:r>
            <a:r>
              <a:rPr lang="en-US" sz="2400" dirty="0" err="1"/>
              <a:t>transH</a:t>
            </a:r>
            <a:endParaRPr lang="en-US" sz="2400" dirty="0"/>
          </a:p>
          <a:p>
            <a:r>
              <a:rPr lang="en-US" sz="2400" dirty="0" err="1"/>
              <a:t>transR</a:t>
            </a:r>
            <a:endParaRPr lang="en-US" sz="2400" dirty="0"/>
          </a:p>
          <a:p>
            <a:r>
              <a:rPr lang="en-US" sz="2400" dirty="0"/>
              <a:t>Result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K</a:t>
            </a:r>
            <a:r>
              <a:rPr lang="en-US" altLang="ko-KR" dirty="0"/>
              <a:t>nowledge Graph Embedding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B34144-A50D-49B2-9497-6443DD45DA64}"/>
              </a:ext>
            </a:extLst>
          </p:cNvPr>
          <p:cNvSpPr/>
          <p:nvPr/>
        </p:nvSpPr>
        <p:spPr>
          <a:xfrm>
            <a:off x="845126" y="1784457"/>
            <a:ext cx="95149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ea typeface="Malgun Gothic" panose="020B0503020000020004" pitchFamily="50" charset="-127"/>
              </a:rPr>
              <a:t>Knowledge graph completion aims to perform link prediction between entities.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ea typeface="Malgun Gothic" panose="020B0503020000020004" pitchFamily="50" charset="-127"/>
              </a:rPr>
              <a:t>Knowledge Graph encode a </a:t>
            </a:r>
            <a:r>
              <a:rPr lang="en-US" altLang="ko-KR" sz="2400" dirty="0" err="1">
                <a:ea typeface="Malgun Gothic" panose="020B0503020000020004" pitchFamily="50" charset="-127"/>
              </a:rPr>
              <a:t>structred</a:t>
            </a:r>
            <a:r>
              <a:rPr lang="en-US" altLang="ko-KR" sz="2400" dirty="0">
                <a:ea typeface="Malgun Gothic" panose="020B0503020000020004" pitchFamily="50" charset="-127"/>
              </a:rPr>
              <a:t> information within entity and relation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>
                <a:ea typeface="Malgun Gothic" panose="020B0503020000020004" pitchFamily="50" charset="-127"/>
              </a:rPr>
              <a:t>Application</a:t>
            </a:r>
            <a:br>
              <a:rPr lang="en-US" altLang="ko-KR" sz="2400" dirty="0">
                <a:ea typeface="Malgun Gothic" panose="020B0503020000020004" pitchFamily="50" charset="-127"/>
              </a:rPr>
            </a:br>
            <a:r>
              <a:rPr lang="en-US" altLang="ko-KR" sz="2400" dirty="0">
                <a:ea typeface="Malgun Gothic" panose="020B0503020000020004" pitchFamily="50" charset="-127"/>
              </a:rPr>
              <a:t>- Question Answering</a:t>
            </a:r>
            <a:br>
              <a:rPr lang="en-US" altLang="ko-KR" sz="2400" dirty="0">
                <a:ea typeface="Malgun Gothic" panose="020B0503020000020004" pitchFamily="50" charset="-127"/>
              </a:rPr>
            </a:br>
            <a:r>
              <a:rPr lang="en-US" altLang="ko-KR" sz="2400" dirty="0">
                <a:ea typeface="Malgun Gothic" panose="020B0503020000020004" pitchFamily="50" charset="-127"/>
              </a:rPr>
              <a:t>- Relation Extraction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Why Knowledge graph prediction is harder than network link prediction?</a:t>
            </a:r>
            <a:br>
              <a:rPr lang="en-US" altLang="ko-KR" sz="2400" dirty="0"/>
            </a:br>
            <a:r>
              <a:rPr lang="en-US" altLang="ko-KR" sz="2400" dirty="0"/>
              <a:t>- Nodes have their own type and attribute</a:t>
            </a:r>
            <a:br>
              <a:rPr lang="en-US" altLang="ko-KR" sz="2400" dirty="0"/>
            </a:br>
            <a:r>
              <a:rPr lang="en-US" altLang="ko-KR" sz="2400" dirty="0"/>
              <a:t>- Relation has different type </a:t>
            </a:r>
            <a:r>
              <a:rPr lang="en-US" altLang="ko-KR" sz="2400" dirty="0">
                <a:sym typeface="Wingdings" panose="05000000000000000000" pitchFamily="2" charset="2"/>
              </a:rPr>
              <a:t> not only consider the linking but also the type of the relation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61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completion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B34144-A50D-49B2-9497-6443DD45DA64}"/>
              </a:ext>
            </a:extLst>
          </p:cNvPr>
          <p:cNvSpPr/>
          <p:nvPr/>
        </p:nvSpPr>
        <p:spPr>
          <a:xfrm>
            <a:off x="845126" y="1784457"/>
            <a:ext cx="9514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A0DC0-E24C-4E63-81AB-02100D5472FC}"/>
              </a:ext>
            </a:extLst>
          </p:cNvPr>
          <p:cNvSpPr txBox="1"/>
          <p:nvPr/>
        </p:nvSpPr>
        <p:spPr>
          <a:xfrm>
            <a:off x="845126" y="1784457"/>
            <a:ext cx="502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Doyeon studies in KAIST </a:t>
            </a:r>
            <a:r>
              <a:rPr lang="en-US" altLang="ko-KR" dirty="0">
                <a:sym typeface="Wingdings" panose="05000000000000000000" pitchFamily="2" charset="2"/>
              </a:rPr>
              <a:t> (Doyeon, School, KAIST)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03A2D-9849-4E12-96E8-8559186FF18C}"/>
              </a:ext>
            </a:extLst>
          </p:cNvPr>
          <p:cNvSpPr/>
          <p:nvPr/>
        </p:nvSpPr>
        <p:spPr>
          <a:xfrm>
            <a:off x="3095365" y="2434206"/>
            <a:ext cx="5014451" cy="3254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194464-6C93-4841-96A3-78F0A7EEEAE1}"/>
              </a:ext>
            </a:extLst>
          </p:cNvPr>
          <p:cNvSpPr/>
          <p:nvPr/>
        </p:nvSpPr>
        <p:spPr>
          <a:xfrm>
            <a:off x="4118235" y="4559300"/>
            <a:ext cx="304800" cy="317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B3F50D-D55D-4748-83CE-81082C6E0EF1}"/>
              </a:ext>
            </a:extLst>
          </p:cNvPr>
          <p:cNvSpPr/>
          <p:nvPr/>
        </p:nvSpPr>
        <p:spPr>
          <a:xfrm>
            <a:off x="6696335" y="3270250"/>
            <a:ext cx="304800" cy="317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C4148C-B8A6-4C50-A63B-9517ECD62538}"/>
              </a:ext>
            </a:extLst>
          </p:cNvPr>
          <p:cNvCxnSpPr>
            <a:cxnSpLocks/>
          </p:cNvCxnSpPr>
          <p:nvPr/>
        </p:nvCxnSpPr>
        <p:spPr>
          <a:xfrm flipV="1">
            <a:off x="4378398" y="3473046"/>
            <a:ext cx="2317937" cy="1176797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B4041-AEF9-47A5-8491-9F42AB9A4AAA}"/>
              </a:ext>
            </a:extLst>
          </p:cNvPr>
          <p:cNvSpPr txBox="1"/>
          <p:nvPr/>
        </p:nvSpPr>
        <p:spPr>
          <a:xfrm>
            <a:off x="3527435" y="4189967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Doyeon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29A4B3-2A3C-4CDB-A6C2-EF98DD8AE6E2}"/>
              </a:ext>
            </a:extLst>
          </p:cNvPr>
          <p:cNvCxnSpPr>
            <a:endCxn id="6" idx="3"/>
          </p:cNvCxnSpPr>
          <p:nvPr/>
        </p:nvCxnSpPr>
        <p:spPr>
          <a:xfrm flipV="1">
            <a:off x="3095365" y="4830303"/>
            <a:ext cx="1067507" cy="8583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C3186D-D7F2-4D55-B1AB-099B441AF4B5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095365" y="3541253"/>
            <a:ext cx="3645607" cy="21241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493A3E-14D1-408A-A995-E91A32352B7B}"/>
              </a:ext>
            </a:extLst>
          </p:cNvPr>
          <p:cNvSpPr txBox="1"/>
          <p:nvPr/>
        </p:nvSpPr>
        <p:spPr>
          <a:xfrm>
            <a:off x="6384945" y="29838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KAIST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F6429-81D2-4518-95F0-B490783D0674}"/>
              </a:ext>
            </a:extLst>
          </p:cNvPr>
          <p:cNvSpPr txBox="1"/>
          <p:nvPr/>
        </p:nvSpPr>
        <p:spPr>
          <a:xfrm>
            <a:off x="4918168" y="370225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School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CDF68-6668-4115-BB7F-564C40020781}"/>
              </a:ext>
            </a:extLst>
          </p:cNvPr>
          <p:cNvSpPr txBox="1"/>
          <p:nvPr/>
        </p:nvSpPr>
        <p:spPr>
          <a:xfrm>
            <a:off x="4116898" y="45333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agneto" panose="04030805050802020D02" pitchFamily="82" charset="0"/>
              </a:rPr>
              <a:t>h</a:t>
            </a:r>
            <a:endParaRPr lang="ko-KR" altLang="en-US" dirty="0">
              <a:latin typeface="Magneto" panose="04030805050802020D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6BDF1-117F-4F87-95C2-A06816EA7F2F}"/>
              </a:ext>
            </a:extLst>
          </p:cNvPr>
          <p:cNvSpPr txBox="1"/>
          <p:nvPr/>
        </p:nvSpPr>
        <p:spPr>
          <a:xfrm>
            <a:off x="6722042" y="323671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agneto" panose="04030805050802020D02" pitchFamily="82" charset="0"/>
              </a:rPr>
              <a:t>t</a:t>
            </a:r>
            <a:endParaRPr lang="ko-KR" altLang="en-US" dirty="0"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526222"/>
                <a:ext cx="10515600" cy="5077778"/>
              </a:xfrm>
            </p:spPr>
            <p:txBody>
              <a:bodyPr numCol="1"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sz="2400" dirty="0">
                    <a:latin typeface="+mj-lt"/>
                  </a:rPr>
                  <a:t>transE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make vector for </a:t>
                </a:r>
                <a:r>
                  <a:rPr lang="en-US" sz="2400" dirty="0" err="1">
                    <a:latin typeface="+mj-lt"/>
                  </a:rPr>
                  <a:t>h,r,t</a:t>
                </a:r>
                <a:r>
                  <a:rPr lang="en-US" sz="2400" dirty="0">
                    <a:latin typeface="+mj-lt"/>
                  </a:rPr>
                  <a:t> when the triple (h, r, t) exists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Score function</a:t>
                </a: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It cannot consider the multiple aspect of the entity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1-to-N, N-to-N relation is not applied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sz="2400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sz="2400" dirty="0" err="1">
                    <a:latin typeface="+mj-lt"/>
                  </a:rPr>
                  <a:t>transH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Every relation r has its own hyperplane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. Relation embedding is on the </a:t>
                </a:r>
                <a:r>
                  <a:rPr lang="en-US" altLang="ko-KR" sz="2400" dirty="0">
                    <a:latin typeface="+mj-lt"/>
                  </a:rPr>
                  <a:t>hyperplane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Entity embedding is projected on the hyperplane of given relation.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Score function</a:t>
                </a: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526222"/>
                <a:ext cx="10515600" cy="5077778"/>
              </a:xfrm>
              <a:blipFill>
                <a:blip r:embed="rId3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r(h, t) &#10;Ilh+r— tll$ ">
            <a:extLst>
              <a:ext uri="{FF2B5EF4-FFF2-40B4-BE49-F238E27FC236}">
                <a16:creationId xmlns:a16="http://schemas.microsoft.com/office/drawing/2014/main" id="{C6B8ECE5-2EA9-4BE7-8BDA-D493C94C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750184"/>
            <a:ext cx="29908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(h, t) = IlhL + r — ">
            <a:extLst>
              <a:ext uri="{FF2B5EF4-FFF2-40B4-BE49-F238E27FC236}">
                <a16:creationId xmlns:a16="http://schemas.microsoft.com/office/drawing/2014/main" id="{746B9809-DA75-48B9-BEB6-46899E3E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6216650"/>
            <a:ext cx="34385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8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transR</a:t>
            </a:r>
            <a:r>
              <a:rPr lang="en-US" b="1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2DA-739A-4373-B65B-1688C9753EE7}"/>
              </a:ext>
            </a:extLst>
          </p:cNvPr>
          <p:cNvSpPr txBox="1"/>
          <p:nvPr/>
        </p:nvSpPr>
        <p:spPr>
          <a:xfrm>
            <a:off x="845128" y="1567267"/>
            <a:ext cx="11238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j-lt"/>
              </a:rPr>
              <a:t>Entity and relation has totally different characteristic</a:t>
            </a:r>
            <a:br>
              <a:rPr lang="en-US" altLang="ko-KR" sz="2800" dirty="0">
                <a:latin typeface="+mj-lt"/>
              </a:rPr>
            </a:br>
            <a:r>
              <a:rPr lang="en-US" altLang="ko-KR" sz="2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sz="2800" dirty="0">
                <a:latin typeface="+mj-lt"/>
              </a:rPr>
              <a:t>proposed a new method which models entities and relations in distinct semantic spaces (dimension for entity and relation can be different)</a:t>
            </a:r>
            <a:br>
              <a:rPr lang="en-US" altLang="ko-KR" sz="2800" dirty="0">
                <a:latin typeface="+mj-lt"/>
              </a:rPr>
            </a:br>
            <a:br>
              <a:rPr lang="en-US" altLang="ko-KR" sz="2800" dirty="0">
                <a:latin typeface="+mj-lt"/>
              </a:rPr>
            </a:br>
            <a:br>
              <a:rPr lang="en-US" altLang="ko-KR" sz="2800" dirty="0">
                <a:latin typeface="+mj-lt"/>
              </a:rPr>
            </a:br>
            <a:br>
              <a:rPr lang="en-US" altLang="ko-KR" sz="2800" dirty="0">
                <a:latin typeface="+mj-lt"/>
              </a:rPr>
            </a:br>
            <a:br>
              <a:rPr lang="en-US" altLang="ko-KR" sz="2800" dirty="0">
                <a:latin typeface="+mj-lt"/>
              </a:rPr>
            </a:br>
            <a:r>
              <a:rPr lang="en-US" altLang="ko-KR" sz="2800" dirty="0">
                <a:latin typeface="+mj-lt"/>
              </a:rPr>
              <a:t>Score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j-lt"/>
            </a:endParaRPr>
          </a:p>
        </p:txBody>
      </p:sp>
      <p:pic>
        <p:nvPicPr>
          <p:cNvPr id="2050" name="Picture 2" descr="hMr &#10;tr = tMr ">
            <a:extLst>
              <a:ext uri="{FF2B5EF4-FFF2-40B4-BE49-F238E27FC236}">
                <a16:creationId xmlns:a16="http://schemas.microsoft.com/office/drawing/2014/main" id="{CAB1B3B1-EC6E-4CB6-8926-7B3497A8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2952262"/>
            <a:ext cx="32289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27B86-DF30-4561-B191-3067DEBE8282}"/>
                  </a:ext>
                </a:extLst>
              </p:cNvPr>
              <p:cNvSpPr txBox="1"/>
              <p:nvPr/>
            </p:nvSpPr>
            <p:spPr>
              <a:xfrm>
                <a:off x="1054100" y="4000500"/>
                <a:ext cx="3535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:  projection matrix for Relation 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27B86-DF30-4561-B191-3067DEBE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000500"/>
                <a:ext cx="3535455" cy="369332"/>
              </a:xfrm>
              <a:prstGeom prst="rect">
                <a:avLst/>
              </a:prstGeom>
              <a:blipFill>
                <a:blip r:embed="rId4"/>
                <a:stretch>
                  <a:fillRect t="-8197" r="-34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= Ilhr + r — trll$. ">
            <a:extLst>
              <a:ext uri="{FF2B5EF4-FFF2-40B4-BE49-F238E27FC236}">
                <a16:creationId xmlns:a16="http://schemas.microsoft.com/office/drawing/2014/main" id="{685E3AE7-3316-4E4C-9116-ADE3DB65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4991729"/>
            <a:ext cx="31813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tity Space &#10;Relation Space Of r ">
            <a:extLst>
              <a:ext uri="{FF2B5EF4-FFF2-40B4-BE49-F238E27FC236}">
                <a16:creationId xmlns:a16="http://schemas.microsoft.com/office/drawing/2014/main" id="{746FFA2E-20B7-460D-88F8-F151B972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3265525"/>
            <a:ext cx="6646402" cy="34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2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transR</a:t>
            </a:r>
            <a:r>
              <a:rPr lang="en-US" b="1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DAA-DD73-4CAC-A5FC-AF68E77DE683}"/>
              </a:ext>
            </a:extLst>
          </p:cNvPr>
          <p:cNvSpPr txBox="1"/>
          <p:nvPr/>
        </p:nvSpPr>
        <p:spPr>
          <a:xfrm>
            <a:off x="845127" y="1691322"/>
            <a:ext cx="10918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Entity Daejeon, Seoul may be closer in an aspect, location-contain, than Daejeon and Doyeon</a:t>
            </a:r>
          </a:p>
          <a:p>
            <a:r>
              <a:rPr lang="en-US" altLang="ko-KR" sz="2400" dirty="0"/>
              <a:t>Entity Daejeon, Doyeon may be closer in an aspect, location-living in, than Daejeon and Seoul</a:t>
            </a:r>
          </a:p>
        </p:txBody>
      </p:sp>
      <p:pic>
        <p:nvPicPr>
          <p:cNvPr id="9" name="Picture 6" descr="Entity Space &#10;Relation Space Of r ">
            <a:extLst>
              <a:ext uri="{FF2B5EF4-FFF2-40B4-BE49-F238E27FC236}">
                <a16:creationId xmlns:a16="http://schemas.microsoft.com/office/drawing/2014/main" id="{DFE7BAAB-12E7-42D6-A6CF-3CD32CC1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26" y="3260982"/>
            <a:ext cx="6646402" cy="34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transR</a:t>
            </a:r>
            <a:r>
              <a:rPr lang="en-US" b="1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DAA-DD73-4CAC-A5FC-AF68E77DE683}"/>
              </a:ext>
            </a:extLst>
          </p:cNvPr>
          <p:cNvSpPr txBox="1"/>
          <p:nvPr/>
        </p:nvSpPr>
        <p:spPr>
          <a:xfrm>
            <a:off x="845127" y="1691322"/>
            <a:ext cx="10918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For the same relation, '</a:t>
            </a:r>
            <a:r>
              <a:rPr lang="en-US" altLang="ko-KR" sz="2400" dirty="0" err="1">
                <a:latin typeface="+mj-lt"/>
              </a:rPr>
              <a:t>location_location_contains</a:t>
            </a:r>
            <a:r>
              <a:rPr lang="en-US" altLang="ko-KR" sz="2400" dirty="0">
                <a:latin typeface="+mj-lt"/>
              </a:rPr>
              <a:t>’, head, tail relation can be  different</a:t>
            </a:r>
          </a:p>
          <a:p>
            <a:r>
              <a:rPr lang="en-US" altLang="ko-KR" sz="2400" dirty="0" err="1">
                <a:latin typeface="+mj-lt"/>
              </a:rPr>
              <a:t>e.g</a:t>
            </a:r>
            <a:r>
              <a:rPr lang="en-US" altLang="ko-KR" sz="2400" dirty="0">
                <a:latin typeface="+mj-lt"/>
              </a:rPr>
              <a:t>) country-city/ country-university/continent-country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>
                <a:latin typeface="+mj-lt"/>
                <a:sym typeface="Wingdings" panose="05000000000000000000" pitchFamily="2" charset="2"/>
              </a:rPr>
              <a:t>Suggest </a:t>
            </a:r>
            <a:r>
              <a:rPr lang="en-US" altLang="ko-KR" sz="2400" dirty="0" err="1">
                <a:latin typeface="+mj-lt"/>
                <a:sym typeface="Wingdings" panose="05000000000000000000" pitchFamily="2" charset="2"/>
              </a:rPr>
              <a:t>CtransR</a:t>
            </a:r>
            <a:r>
              <a:rPr lang="en-US" altLang="ko-KR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+mj-lt"/>
              </a:rPr>
              <a:t>(cluster-based </a:t>
            </a:r>
            <a:r>
              <a:rPr lang="en-US" altLang="ko-KR" sz="2400" dirty="0" err="1">
                <a:latin typeface="+mj-lt"/>
              </a:rPr>
              <a:t>TransR</a:t>
            </a:r>
            <a:r>
              <a:rPr lang="en-US" altLang="ko-KR" sz="2400" dirty="0">
                <a:latin typeface="+mj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lt"/>
              </a:rPr>
              <a:t>CtransR</a:t>
            </a:r>
            <a:r>
              <a:rPr lang="en-US" altLang="ko-KR" sz="2400" dirty="0">
                <a:latin typeface="+mj-lt"/>
              </a:rPr>
              <a:t> clusters the same relation in several clusters according to the </a:t>
            </a:r>
            <a:r>
              <a:rPr lang="en-US" altLang="ko-KR" sz="2400" dirty="0" err="1">
                <a:latin typeface="+mj-lt"/>
              </a:rPr>
              <a:t>transE</a:t>
            </a:r>
            <a:r>
              <a:rPr lang="en-US" altLang="ko-KR" sz="2400" dirty="0">
                <a:latin typeface="+mj-lt"/>
              </a:rPr>
              <a:t> results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head-tail pairs are grouped using K-means clustering</a:t>
            </a: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     Score function</a:t>
            </a:r>
          </a:p>
        </p:txBody>
      </p:sp>
      <p:pic>
        <p:nvPicPr>
          <p:cNvPr id="3074" name="Picture 2" descr="fr(h, t) = &quot;hr, c + rc — tr,clß -+- allrc — rl &#10;2, ">
            <a:extLst>
              <a:ext uri="{FF2B5EF4-FFF2-40B4-BE49-F238E27FC236}">
                <a16:creationId xmlns:a16="http://schemas.microsoft.com/office/drawing/2014/main" id="{4B62F6DF-79A0-4CA8-9090-DD1C41E8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20" y="4738310"/>
            <a:ext cx="5383386" cy="7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2A284D-E100-405C-BDE1-AC93FC2F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85" y="1405476"/>
            <a:ext cx="7440230" cy="46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transR</a:t>
            </a:r>
            <a:r>
              <a:rPr lang="en-US" b="1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DAA-DD73-4CAC-A5FC-AF68E77DE683}"/>
              </a:ext>
            </a:extLst>
          </p:cNvPr>
          <p:cNvSpPr txBox="1"/>
          <p:nvPr/>
        </p:nvSpPr>
        <p:spPr>
          <a:xfrm>
            <a:off x="845127" y="1691322"/>
            <a:ext cx="109189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function (margin-based score function):</a:t>
            </a:r>
            <a:br>
              <a:rPr lang="en-US" altLang="ko-KR" sz="2800" dirty="0"/>
            </a:b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3200" dirty="0"/>
          </a:p>
          <a:p>
            <a:r>
              <a:rPr lang="en-US" altLang="ko-KR" sz="2000" dirty="0"/>
              <a:t>S: correct triples, S': incorrect triples</a:t>
            </a:r>
          </a:p>
          <a:p>
            <a:endParaRPr lang="en-US" altLang="ko-KR" sz="2000" dirty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To avoid overfitting, initialize entity embedding to </a:t>
            </a:r>
            <a:r>
              <a:rPr lang="en-US" altLang="ko-KR" sz="2400" dirty="0" err="1">
                <a:latin typeface="+mj-lt"/>
              </a:rPr>
              <a:t>transE</a:t>
            </a:r>
            <a:r>
              <a:rPr lang="en-US" altLang="ko-KR" sz="2400" dirty="0">
                <a:latin typeface="+mj-lt"/>
              </a:rPr>
              <a:t> result, and relation projection matrix to identity matrix</a:t>
            </a:r>
          </a:p>
        </p:txBody>
      </p:sp>
      <p:pic>
        <p:nvPicPr>
          <p:cNvPr id="5122" name="Picture 2" descr="max (O, fr(h, t) +7 — fr(W, ">
            <a:extLst>
              <a:ext uri="{FF2B5EF4-FFF2-40B4-BE49-F238E27FC236}">
                <a16:creationId xmlns:a16="http://schemas.microsoft.com/office/drawing/2014/main" id="{8AEBB2A5-D866-43BE-B492-A6BA5C59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352675"/>
            <a:ext cx="65341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5552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TM02900743[[fn=자연주의]]</Template>
  <TotalTime>8604</TotalTime>
  <Words>347</Words>
  <Application>Microsoft Office PowerPoint</Application>
  <PresentationFormat>와이드스크린</PresentationFormat>
  <Paragraphs>83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맑은 고딕</vt:lpstr>
      <vt:lpstr>맑은 고딕</vt:lpstr>
      <vt:lpstr>Arial</vt:lpstr>
      <vt:lpstr>Calibri</vt:lpstr>
      <vt:lpstr>Calibri Light</vt:lpstr>
      <vt:lpstr>Cambria Math</vt:lpstr>
      <vt:lpstr>Magneto</vt:lpstr>
      <vt:lpstr>Wingdings</vt:lpstr>
      <vt:lpstr>Wingdings 2</vt:lpstr>
      <vt:lpstr>HDOfficeLightV0</vt:lpstr>
      <vt:lpstr>Learning Entity and Relation Embeddings for Knowledge Graph Completion</vt:lpstr>
      <vt:lpstr>Contents</vt:lpstr>
      <vt:lpstr>Application of Knowledge Graph Embedding</vt:lpstr>
      <vt:lpstr>Knowledge graph completion</vt:lpstr>
      <vt:lpstr>Previous works</vt:lpstr>
      <vt:lpstr>transR approach</vt:lpstr>
      <vt:lpstr>transR approach</vt:lpstr>
      <vt:lpstr>transR approach</vt:lpstr>
      <vt:lpstr>transR approach</vt:lpstr>
      <vt:lpstr>Result</vt:lpstr>
      <vt:lpstr>Result – Link prediction</vt:lpstr>
      <vt:lpstr>Result – triple classification</vt:lpstr>
      <vt:lpstr>Conclusion &amp;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LINE: Large-scale Information Network Embedding</dc:title>
  <dc:creator>doyeon Lim</dc:creator>
  <cp:lastModifiedBy>doyeon Lim</cp:lastModifiedBy>
  <cp:revision>91</cp:revision>
  <cp:lastPrinted>2018-02-19T07:03:03Z</cp:lastPrinted>
  <dcterms:created xsi:type="dcterms:W3CDTF">2018-01-15T01:22:18Z</dcterms:created>
  <dcterms:modified xsi:type="dcterms:W3CDTF">2018-02-26T03:08:16Z</dcterms:modified>
</cp:coreProperties>
</file>