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1" r:id="rId5"/>
    <p:sldId id="262" r:id="rId6"/>
    <p:sldId id="263" r:id="rId7"/>
    <p:sldId id="264" r:id="rId8"/>
    <p:sldId id="265" r:id="rId9"/>
    <p:sldId id="266" r:id="rId10"/>
    <p:sldId id="267" r:id="rId11"/>
    <p:sldId id="268" r:id="rId12"/>
    <p:sldId id="270" r:id="rId13"/>
    <p:sldId id="269"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4FD0-18AD-6D41-8F60-AA017ADD5245}" type="datetimeFigureOut">
              <a:rPr kumimoji="1" lang="zh-CN" altLang="en-US" smtClean="0"/>
              <a:t>2019/5/3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6558D-8A75-8A4D-8657-0053FB7AA8EB}" type="slidenum">
              <a:rPr kumimoji="1" lang="zh-CN" altLang="en-US" smtClean="0"/>
              <a:t>‹#›</a:t>
            </a:fld>
            <a:endParaRPr kumimoji="1" lang="zh-CN" altLang="en-US"/>
          </a:p>
        </p:txBody>
      </p:sp>
    </p:spTree>
    <p:extLst>
      <p:ext uri="{BB962C8B-B14F-4D97-AF65-F5344CB8AC3E}">
        <p14:creationId xmlns:p14="http://schemas.microsoft.com/office/powerpoint/2010/main" val="24519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8FC2-3CC9-C942-B15E-230A2E38C50E}" type="datetimeFigureOut">
              <a:rPr kumimoji="1" lang="zh-CN" altLang="en-US" smtClean="0"/>
              <a:t>2019/5/3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4</a:t>
            </a:r>
            <a:endParaRPr kumimoji="1" lang="zh-CN" altLang="en-US" dirty="0"/>
          </a:p>
        </p:txBody>
      </p:sp>
      <p:sp>
        <p:nvSpPr>
          <p:cNvPr id="3" name="副标题 2"/>
          <p:cNvSpPr>
            <a:spLocks noGrp="1"/>
          </p:cNvSpPr>
          <p:nvPr>
            <p:ph type="subTitle" idx="1"/>
          </p:nvPr>
        </p:nvSpPr>
        <p:spPr/>
        <p:txBody>
          <a:bodyPr/>
          <a:lstStyle/>
          <a:p>
            <a:r>
              <a:rPr kumimoji="1" lang="zh-CN" altLang="en-US" dirty="0" smtClean="0"/>
              <a:t>题目：给定一</a:t>
            </a:r>
            <a:r>
              <a:rPr kumimoji="1" lang="en-US" altLang="zh-CN" dirty="0" smtClean="0"/>
              <a:t>M</a:t>
            </a:r>
            <a:r>
              <a:rPr kumimoji="1" lang="zh-CN" altLang="en-US" dirty="0" smtClean="0"/>
              <a:t>*</a:t>
            </a:r>
            <a:r>
              <a:rPr kumimoji="1" lang="en-US" altLang="zh-CN" dirty="0" smtClean="0"/>
              <a:t>N</a:t>
            </a:r>
            <a:r>
              <a:rPr kumimoji="1" lang="zh-CN" altLang="en-US" dirty="0" smtClean="0"/>
              <a:t> 的</a:t>
            </a:r>
            <a:r>
              <a:rPr kumimoji="1" lang="en-US" altLang="zh-CN" dirty="0" smtClean="0"/>
              <a:t>0,1</a:t>
            </a:r>
            <a:r>
              <a:rPr kumimoji="1" lang="zh-CN" altLang="en-US" dirty="0" smtClean="0"/>
              <a:t>矩阵，找到其中最大的以</a:t>
            </a:r>
            <a:r>
              <a:rPr kumimoji="1" lang="en-US" altLang="zh-CN" dirty="0" smtClean="0"/>
              <a:t>1</a:t>
            </a:r>
            <a:r>
              <a:rPr kumimoji="1" lang="zh-CN" altLang="en-US" dirty="0" smtClean="0"/>
              <a:t>为边的矩形</a:t>
            </a:r>
            <a:endParaRPr kumimoji="1" lang="zh-CN" altLang="en-US"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8298" y="637505"/>
            <a:ext cx="1683953" cy="580768"/>
          </a:xfrm>
        </p:spPr>
        <p:txBody>
          <a:bodyPr>
            <a:normAutofit/>
          </a:bodyPr>
          <a:lstStyle/>
          <a:p>
            <a:r>
              <a:rPr kumimoji="1" lang="zh-CN" altLang="en-US" sz="2800" dirty="0" smtClean="0"/>
              <a:t>算法</a:t>
            </a:r>
            <a:r>
              <a:rPr kumimoji="1" lang="zh-CN" altLang="en-US" sz="2800" dirty="0" smtClean="0"/>
              <a:t>思想</a:t>
            </a:r>
            <a:r>
              <a:rPr kumimoji="1" lang="zh-CN" altLang="en-US" sz="2800" dirty="0" smtClean="0"/>
              <a:t>：</a:t>
            </a:r>
            <a:endParaRPr kumimoji="1" lang="zh-CN" altLang="en-US" sz="2800" dirty="0"/>
          </a:p>
        </p:txBody>
      </p:sp>
      <p:sp>
        <p:nvSpPr>
          <p:cNvPr id="12" name="文本框 11"/>
          <p:cNvSpPr txBox="1"/>
          <p:nvPr/>
        </p:nvSpPr>
        <p:spPr>
          <a:xfrm>
            <a:off x="160638" y="1482811"/>
            <a:ext cx="11399274" cy="1754326"/>
          </a:xfrm>
          <a:prstGeom prst="rect">
            <a:avLst/>
          </a:prstGeom>
          <a:noFill/>
        </p:spPr>
        <p:txBody>
          <a:bodyPr wrap="none" rtlCol="0">
            <a:spAutoFit/>
          </a:bodyPr>
          <a:lstStyle/>
          <a:p>
            <a:r>
              <a:rPr kumimoji="1" lang="zh-CN" altLang="en-US" dirty="0" smtClean="0"/>
              <a:t>题目要求根据在</a:t>
            </a:r>
            <a:r>
              <a:rPr kumimoji="1" lang="en-US" altLang="zh-CN" dirty="0" smtClean="0"/>
              <a:t>01</a:t>
            </a:r>
            <a:r>
              <a:rPr kumimoji="1" lang="zh-CN" altLang="en-US" dirty="0" smtClean="0"/>
              <a:t>矩阵中找到以</a:t>
            </a:r>
            <a:r>
              <a:rPr kumimoji="1" lang="en-US" altLang="zh-CN" dirty="0" smtClean="0"/>
              <a:t>1</a:t>
            </a:r>
            <a:r>
              <a:rPr kumimoji="1" lang="zh-CN" altLang="en-US" dirty="0" smtClean="0"/>
              <a:t>位边的矩形，可以用矩形组成要素进行分类，先求解出每个类别的最大矩形，</a:t>
            </a:r>
            <a:endParaRPr kumimoji="1" lang="en-US" altLang="zh-CN" dirty="0" smtClean="0"/>
          </a:p>
          <a:p>
            <a:r>
              <a:rPr kumimoji="1" lang="zh-CN" altLang="en-US" dirty="0" smtClean="0"/>
              <a:t>再比较求解出整体最大值，具体过程为</a:t>
            </a:r>
            <a:r>
              <a:rPr kumimoji="1" lang="en-US" altLang="zh-CN" dirty="0" smtClean="0">
                <a:sym typeface="Wingdings"/>
              </a:rPr>
              <a:t>:</a:t>
            </a:r>
            <a:r>
              <a:rPr kumimoji="1" lang="zh-CN" altLang="en-US" dirty="0" smtClean="0">
                <a:sym typeface="Wingdings"/>
              </a:rPr>
              <a:t> （矩阵行数为</a:t>
            </a:r>
            <a:r>
              <a:rPr kumimoji="1" lang="en-US" altLang="zh-CN" dirty="0" smtClean="0">
                <a:sym typeface="Wingdings"/>
              </a:rPr>
              <a:t>M</a:t>
            </a:r>
            <a:r>
              <a:rPr kumimoji="1" lang="zh-CN" altLang="en-US" dirty="0" smtClean="0">
                <a:sym typeface="Wingdings"/>
              </a:rPr>
              <a:t>，列数为</a:t>
            </a:r>
            <a:r>
              <a:rPr kumimoji="1" lang="en-US" altLang="zh-CN" dirty="0" smtClean="0">
                <a:sym typeface="Wingdings"/>
              </a:rPr>
              <a:t>N</a:t>
            </a:r>
            <a:r>
              <a:rPr kumimoji="1" lang="zh-CN" altLang="en-US" dirty="0" smtClean="0">
                <a:sym typeface="Wingdings"/>
              </a:rPr>
              <a:t>）</a:t>
            </a:r>
            <a:endParaRPr kumimoji="1" lang="en-US" altLang="zh-CN" dirty="0" smtClean="0"/>
          </a:p>
          <a:p>
            <a:endParaRPr kumimoji="1" lang="en-US" altLang="zh-CN" dirty="0" smtClean="0"/>
          </a:p>
          <a:p>
            <a:pPr marL="342900" indent="-342900">
              <a:buFont typeface="+mj-lt"/>
              <a:buAutoNum type="arabicPeriod"/>
            </a:pPr>
            <a:r>
              <a:rPr kumimoji="1" lang="zh-CN" altLang="en-US" dirty="0" smtClean="0"/>
              <a:t>首先根据矩形的</a:t>
            </a:r>
            <a:r>
              <a:rPr kumimoji="1" lang="en-US" altLang="zh-CN" dirty="0" smtClean="0"/>
              <a:t>“</a:t>
            </a:r>
            <a:r>
              <a:rPr kumimoji="1" lang="zh-CN" altLang="en-US" dirty="0"/>
              <a:t>首行</a:t>
            </a:r>
            <a:r>
              <a:rPr kumimoji="1" lang="zh-CN" altLang="en-US" dirty="0" smtClean="0"/>
              <a:t>位置</a:t>
            </a:r>
            <a:r>
              <a:rPr kumimoji="1" lang="en-US" altLang="zh-CN" dirty="0" smtClean="0"/>
              <a:t>”</a:t>
            </a:r>
            <a:r>
              <a:rPr kumimoji="1" lang="zh-CN" altLang="en-US" dirty="0" smtClean="0"/>
              <a:t>进行分类，可分成</a:t>
            </a:r>
            <a:r>
              <a:rPr kumimoji="1" lang="en-US" altLang="zh-CN" dirty="0" smtClean="0"/>
              <a:t>M</a:t>
            </a:r>
            <a:r>
              <a:rPr kumimoji="1" lang="zh-CN" altLang="en-US" dirty="0" smtClean="0"/>
              <a:t>类。</a:t>
            </a:r>
            <a:endParaRPr kumimoji="1" lang="en-US" altLang="zh-CN" dirty="0" smtClean="0"/>
          </a:p>
          <a:p>
            <a:pPr marL="342900" indent="-342900">
              <a:buFont typeface="+mj-lt"/>
              <a:buAutoNum type="arabicPeriod"/>
            </a:pPr>
            <a:r>
              <a:rPr kumimoji="1" lang="zh-CN" altLang="en-US" dirty="0" smtClean="0"/>
              <a:t>确定</a:t>
            </a:r>
            <a:r>
              <a:rPr kumimoji="1" lang="en-US" altLang="zh-CN" dirty="0"/>
              <a:t>“</a:t>
            </a:r>
            <a:r>
              <a:rPr kumimoji="1" lang="zh-CN" altLang="en-US" dirty="0"/>
              <a:t>首行位置</a:t>
            </a:r>
            <a:r>
              <a:rPr kumimoji="1" lang="en-US" altLang="zh-CN" dirty="0" smtClean="0"/>
              <a:t>”,</a:t>
            </a:r>
            <a:r>
              <a:rPr kumimoji="1" lang="zh-CN" altLang="en-US" dirty="0" smtClean="0"/>
              <a:t>可根据每行的“连续</a:t>
            </a:r>
            <a:r>
              <a:rPr kumimoji="1" lang="en-US" altLang="zh-CN" dirty="0" smtClean="0"/>
              <a:t>1</a:t>
            </a:r>
            <a:r>
              <a:rPr kumimoji="1" lang="zh-CN" altLang="en-US" dirty="0" smtClean="0"/>
              <a:t>集合”进行分类。</a:t>
            </a:r>
            <a:endParaRPr kumimoji="1" lang="en-US" altLang="zh-CN" dirty="0" smtClean="0"/>
          </a:p>
          <a:p>
            <a:pPr marL="342900" indent="-342900">
              <a:buFont typeface="+mj-lt"/>
              <a:buAutoNum type="arabicPeriod"/>
            </a:pPr>
            <a:r>
              <a:rPr kumimoji="1" lang="zh-CN" altLang="en-US" dirty="0" smtClean="0"/>
              <a:t>确定“首</a:t>
            </a:r>
            <a:r>
              <a:rPr kumimoji="1" lang="zh-CN" altLang="en-US" dirty="0"/>
              <a:t>行位置</a:t>
            </a:r>
            <a:r>
              <a:rPr kumimoji="1" lang="en-US" altLang="zh-CN" dirty="0" smtClean="0"/>
              <a:t>”</a:t>
            </a:r>
            <a:r>
              <a:rPr kumimoji="1" lang="zh-CN" altLang="en-US" dirty="0" smtClean="0"/>
              <a:t>与</a:t>
            </a:r>
            <a:r>
              <a:rPr kumimoji="1" lang="zh-CN" altLang="en-US" dirty="0"/>
              <a:t>“连续</a:t>
            </a:r>
            <a:r>
              <a:rPr kumimoji="1" lang="en-US" altLang="zh-CN" dirty="0"/>
              <a:t>1</a:t>
            </a:r>
            <a:r>
              <a:rPr kumimoji="1" lang="zh-CN" altLang="en-US" dirty="0" smtClean="0"/>
              <a:t>集合”，再根据矩形高度进行分类。</a:t>
            </a:r>
            <a:endParaRPr kumimoji="1" lang="zh-CN" altLang="en-US" dirty="0"/>
          </a:p>
        </p:txBody>
      </p:sp>
      <p:grpSp>
        <p:nvGrpSpPr>
          <p:cNvPr id="26" name="组 25"/>
          <p:cNvGrpSpPr/>
          <p:nvPr/>
        </p:nvGrpSpPr>
        <p:grpSpPr>
          <a:xfrm>
            <a:off x="616293" y="3954164"/>
            <a:ext cx="5957502" cy="2450242"/>
            <a:chOff x="616293" y="3385751"/>
            <a:chExt cx="5957502" cy="2450242"/>
          </a:xfrm>
        </p:grpSpPr>
        <p:pic>
          <p:nvPicPr>
            <p:cNvPr id="3" name="图片 2"/>
            <p:cNvPicPr>
              <a:picLocks noChangeAspect="1"/>
            </p:cNvPicPr>
            <p:nvPr/>
          </p:nvPicPr>
          <p:blipFill>
            <a:blip r:embed="rId2"/>
            <a:stretch>
              <a:fillRect/>
            </a:stretch>
          </p:blipFill>
          <p:spPr>
            <a:xfrm>
              <a:off x="616293" y="3740493"/>
              <a:ext cx="1790700" cy="2095500"/>
            </a:xfrm>
            <a:prstGeom prst="rect">
              <a:avLst/>
            </a:prstGeom>
          </p:spPr>
        </p:pic>
        <p:sp>
          <p:nvSpPr>
            <p:cNvPr id="4" name="圆角矩形 3"/>
            <p:cNvSpPr/>
            <p:nvPr/>
          </p:nvSpPr>
          <p:spPr>
            <a:xfrm>
              <a:off x="1371600" y="3765207"/>
              <a:ext cx="444843" cy="300166"/>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圆角矩形 14"/>
            <p:cNvSpPr/>
            <p:nvPr/>
          </p:nvSpPr>
          <p:spPr>
            <a:xfrm>
              <a:off x="1184960" y="4399006"/>
              <a:ext cx="631483" cy="24824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 name="圆角矩形 15"/>
            <p:cNvSpPr/>
            <p:nvPr/>
          </p:nvSpPr>
          <p:spPr>
            <a:xfrm>
              <a:off x="840259" y="4098840"/>
              <a:ext cx="344701" cy="300166"/>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3" name="圆角矩形 12"/>
            <p:cNvSpPr/>
            <p:nvPr/>
          </p:nvSpPr>
          <p:spPr>
            <a:xfrm>
              <a:off x="3398108" y="3385751"/>
              <a:ext cx="3175687" cy="37945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smtClean="0"/>
                <a:t>长度为</a:t>
              </a:r>
              <a:r>
                <a:rPr kumimoji="1" lang="en-US" altLang="zh-CN" dirty="0" smtClean="0"/>
                <a:t>2</a:t>
              </a:r>
              <a:r>
                <a:rPr kumimoji="1" lang="zh-CN" altLang="en-US" dirty="0" smtClean="0"/>
                <a:t>的“</a:t>
              </a:r>
              <a:r>
                <a:rPr kumimoji="1" lang="zh-CN" altLang="en-US" dirty="0"/>
                <a:t>连续</a:t>
              </a:r>
              <a:r>
                <a:rPr kumimoji="1" lang="en-US" altLang="zh-CN" dirty="0"/>
                <a:t>1</a:t>
              </a:r>
              <a:r>
                <a:rPr kumimoji="1" lang="zh-CN" altLang="en-US" dirty="0"/>
                <a:t>集合”</a:t>
              </a:r>
              <a:r>
                <a:rPr kumimoji="1" lang="zh-CN" altLang="en-US" dirty="0" smtClean="0"/>
                <a:t>”</a:t>
              </a:r>
              <a:endParaRPr kumimoji="1" lang="zh-CN" altLang="en-US" dirty="0"/>
            </a:p>
          </p:txBody>
        </p:sp>
        <p:sp>
          <p:nvSpPr>
            <p:cNvPr id="17" name="圆角矩形 16"/>
            <p:cNvSpPr/>
            <p:nvPr/>
          </p:nvSpPr>
          <p:spPr>
            <a:xfrm>
              <a:off x="3398108" y="4248923"/>
              <a:ext cx="3175687" cy="37945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smtClean="0"/>
                <a:t>长度为</a:t>
              </a:r>
              <a:r>
                <a:rPr kumimoji="1" lang="en-US" altLang="zh-CN" dirty="0"/>
                <a:t>1</a:t>
              </a:r>
              <a:r>
                <a:rPr kumimoji="1" lang="zh-CN" altLang="en-US" dirty="0" smtClean="0"/>
                <a:t>的“</a:t>
              </a:r>
              <a:r>
                <a:rPr kumimoji="1" lang="zh-CN" altLang="en-US" dirty="0"/>
                <a:t>连续</a:t>
              </a:r>
              <a:r>
                <a:rPr kumimoji="1" lang="en-US" altLang="zh-CN" dirty="0"/>
                <a:t>1</a:t>
              </a:r>
              <a:r>
                <a:rPr kumimoji="1" lang="zh-CN" altLang="en-US" dirty="0"/>
                <a:t>集合”</a:t>
              </a:r>
              <a:r>
                <a:rPr kumimoji="1" lang="zh-CN" altLang="en-US" dirty="0" smtClean="0"/>
                <a:t>”</a:t>
              </a:r>
              <a:endParaRPr kumimoji="1" lang="zh-CN" altLang="en-US" dirty="0"/>
            </a:p>
          </p:txBody>
        </p:sp>
        <p:sp>
          <p:nvSpPr>
            <p:cNvPr id="18" name="圆角矩形 17"/>
            <p:cNvSpPr/>
            <p:nvPr/>
          </p:nvSpPr>
          <p:spPr>
            <a:xfrm>
              <a:off x="3398108" y="5216869"/>
              <a:ext cx="3175687" cy="37945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smtClean="0"/>
                <a:t>长度为</a:t>
              </a:r>
              <a:r>
                <a:rPr kumimoji="1" lang="en-US" altLang="zh-CN" dirty="0"/>
                <a:t>1</a:t>
              </a:r>
              <a:r>
                <a:rPr kumimoji="1" lang="zh-CN" altLang="en-US" dirty="0" smtClean="0"/>
                <a:t>的“连续</a:t>
              </a:r>
              <a:r>
                <a:rPr kumimoji="1" lang="en-US" altLang="zh-CN" dirty="0" smtClean="0"/>
                <a:t>3</a:t>
              </a:r>
              <a:r>
                <a:rPr kumimoji="1" lang="zh-CN" altLang="en-US" dirty="0" smtClean="0"/>
                <a:t>集合</a:t>
              </a:r>
              <a:r>
                <a:rPr kumimoji="1" lang="zh-CN" altLang="en-US" dirty="0"/>
                <a:t>”</a:t>
              </a:r>
              <a:r>
                <a:rPr kumimoji="1" lang="zh-CN" altLang="en-US" dirty="0" smtClean="0"/>
                <a:t>”</a:t>
              </a:r>
              <a:endParaRPr kumimoji="1" lang="zh-CN" altLang="en-US" dirty="0"/>
            </a:p>
          </p:txBody>
        </p:sp>
        <p:cxnSp>
          <p:nvCxnSpPr>
            <p:cNvPr id="20" name="直线箭头连接符 19"/>
            <p:cNvCxnSpPr>
              <a:endCxn id="13" idx="1"/>
            </p:cNvCxnSpPr>
            <p:nvPr/>
          </p:nvCxnSpPr>
          <p:spPr>
            <a:xfrm flipV="1">
              <a:off x="1816443" y="3575479"/>
              <a:ext cx="1581665" cy="1650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a:off x="1184960" y="4269258"/>
              <a:ext cx="2213148" cy="189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endCxn id="18" idx="1"/>
            </p:cNvCxnSpPr>
            <p:nvPr/>
          </p:nvCxnSpPr>
          <p:spPr>
            <a:xfrm>
              <a:off x="1816443" y="4609069"/>
              <a:ext cx="1581665" cy="7975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8" name="图片 27"/>
          <p:cNvPicPr>
            <a:picLocks noChangeAspect="1"/>
          </p:cNvPicPr>
          <p:nvPr/>
        </p:nvPicPr>
        <p:blipFill>
          <a:blip r:embed="rId3"/>
          <a:stretch>
            <a:fillRect/>
          </a:stretch>
        </p:blipFill>
        <p:spPr>
          <a:xfrm>
            <a:off x="7564910" y="3140006"/>
            <a:ext cx="2679700" cy="2946400"/>
          </a:xfrm>
          <a:prstGeom prst="rect">
            <a:avLst/>
          </a:prstGeom>
        </p:spPr>
      </p:pic>
      <p:sp>
        <p:nvSpPr>
          <p:cNvPr id="29" name="圆角矩形 28"/>
          <p:cNvSpPr/>
          <p:nvPr/>
        </p:nvSpPr>
        <p:spPr>
          <a:xfrm>
            <a:off x="8180174" y="4423719"/>
            <a:ext cx="259492" cy="339570"/>
          </a:xfrm>
          <a:prstGeom prst="round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rgbClr val="FFFF00"/>
              </a:solidFill>
            </a:endParaRPr>
          </a:p>
        </p:txBody>
      </p:sp>
      <p:cxnSp>
        <p:nvCxnSpPr>
          <p:cNvPr id="30" name="直线箭头连接符 29"/>
          <p:cNvCxnSpPr/>
          <p:nvPr/>
        </p:nvCxnSpPr>
        <p:spPr>
          <a:xfrm flipV="1">
            <a:off x="8463350" y="4143892"/>
            <a:ext cx="2114034" cy="42739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10577384" y="3381560"/>
            <a:ext cx="1482811" cy="1077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该矩形的</a:t>
            </a:r>
            <a:r>
              <a:rPr kumimoji="1" lang="zh-CN" altLang="en-US" sz="1600" dirty="0"/>
              <a:t>首行位置</a:t>
            </a:r>
            <a:r>
              <a:rPr kumimoji="1" lang="en-US" altLang="zh-CN" sz="1600" dirty="0" smtClean="0"/>
              <a:t>”</a:t>
            </a:r>
            <a:r>
              <a:rPr kumimoji="1" lang="zh-CN" altLang="en-US" sz="1600" dirty="0" smtClean="0"/>
              <a:t>为</a:t>
            </a:r>
            <a:r>
              <a:rPr kumimoji="1" lang="en-US" altLang="zh-CN" sz="1600" dirty="0" smtClean="0"/>
              <a:t>5</a:t>
            </a:r>
            <a:endParaRPr kumimoji="1" lang="zh-CN" altLang="en-US" sz="1600" dirty="0"/>
          </a:p>
        </p:txBody>
      </p:sp>
    </p:spTree>
    <p:extLst>
      <p:ext uri="{BB962C8B-B14F-4D97-AF65-F5344CB8AC3E}">
        <p14:creationId xmlns:p14="http://schemas.microsoft.com/office/powerpoint/2010/main" val="903597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kumimoji="1" lang="zh-CN" altLang="en-US" dirty="0" smtClean="0"/>
              <a:t>数据结构</a:t>
            </a:r>
            <a:r>
              <a:rPr kumimoji="1" lang="zh-CN" altLang="en-US" sz="1600" dirty="0" smtClean="0"/>
              <a:t>简单示意</a:t>
            </a:r>
            <a:endParaRPr kumimoji="1" lang="zh-CN" altLang="en-US" sz="1600" dirty="0"/>
          </a:p>
        </p:txBody>
      </p:sp>
      <p:sp>
        <p:nvSpPr>
          <p:cNvPr id="52" name="文本框 51"/>
          <p:cNvSpPr txBox="1"/>
          <p:nvPr/>
        </p:nvSpPr>
        <p:spPr>
          <a:xfrm>
            <a:off x="511415" y="4296333"/>
            <a:ext cx="1172116" cy="369332"/>
          </a:xfrm>
          <a:prstGeom prst="rect">
            <a:avLst/>
          </a:prstGeom>
          <a:noFill/>
        </p:spPr>
        <p:txBody>
          <a:bodyPr wrap="none" rtlCol="0">
            <a:spAutoFit/>
          </a:bodyPr>
          <a:lstStyle/>
          <a:p>
            <a:r>
              <a:rPr kumimoji="1" lang="zh-CN" altLang="en-US" dirty="0" smtClean="0"/>
              <a:t>原</a:t>
            </a:r>
            <a:r>
              <a:rPr kumimoji="1" lang="en-US" altLang="zh-CN" dirty="0" smtClean="0"/>
              <a:t>0,1</a:t>
            </a:r>
            <a:r>
              <a:rPr kumimoji="1" lang="zh-CN" altLang="en-US" dirty="0" smtClean="0"/>
              <a:t>矩阵</a:t>
            </a:r>
            <a:endParaRPr kumimoji="1" lang="zh-CN" altLang="en-US" dirty="0"/>
          </a:p>
        </p:txBody>
      </p:sp>
      <p:pic>
        <p:nvPicPr>
          <p:cNvPr id="5" name="图片 4"/>
          <p:cNvPicPr>
            <a:picLocks noChangeAspect="1"/>
          </p:cNvPicPr>
          <p:nvPr/>
        </p:nvPicPr>
        <p:blipFill>
          <a:blip r:embed="rId2"/>
          <a:stretch>
            <a:fillRect/>
          </a:stretch>
        </p:blipFill>
        <p:spPr>
          <a:xfrm>
            <a:off x="666828" y="3038540"/>
            <a:ext cx="861290" cy="900000"/>
          </a:xfrm>
          <a:prstGeom prst="rect">
            <a:avLst/>
          </a:prstGeom>
        </p:spPr>
      </p:pic>
      <p:pic>
        <p:nvPicPr>
          <p:cNvPr id="23" name="图片 22"/>
          <p:cNvPicPr>
            <a:picLocks noChangeAspect="1"/>
          </p:cNvPicPr>
          <p:nvPr/>
        </p:nvPicPr>
        <p:blipFill>
          <a:blip r:embed="rId3"/>
          <a:stretch>
            <a:fillRect/>
          </a:stretch>
        </p:blipFill>
        <p:spPr>
          <a:xfrm>
            <a:off x="2365976" y="3038540"/>
            <a:ext cx="5878724" cy="900000"/>
          </a:xfrm>
          <a:prstGeom prst="rect">
            <a:avLst/>
          </a:prstGeom>
        </p:spPr>
      </p:pic>
      <p:pic>
        <p:nvPicPr>
          <p:cNvPr id="25" name="图片 24"/>
          <p:cNvPicPr>
            <a:picLocks noChangeAspect="1"/>
          </p:cNvPicPr>
          <p:nvPr/>
        </p:nvPicPr>
        <p:blipFill>
          <a:blip r:embed="rId4"/>
          <a:stretch>
            <a:fillRect/>
          </a:stretch>
        </p:blipFill>
        <p:spPr>
          <a:xfrm>
            <a:off x="8847348" y="3038540"/>
            <a:ext cx="2506452" cy="900000"/>
          </a:xfrm>
          <a:prstGeom prst="rect">
            <a:avLst/>
          </a:prstGeom>
        </p:spPr>
      </p:pic>
      <p:sp>
        <p:nvSpPr>
          <p:cNvPr id="28" name="矩形 27"/>
          <p:cNvSpPr/>
          <p:nvPr/>
        </p:nvSpPr>
        <p:spPr>
          <a:xfrm>
            <a:off x="4667984" y="4296333"/>
            <a:ext cx="1274708" cy="369332"/>
          </a:xfrm>
          <a:prstGeom prst="rect">
            <a:avLst/>
          </a:prstGeom>
        </p:spPr>
        <p:txBody>
          <a:bodyPr wrap="none">
            <a:spAutoFit/>
          </a:bodyPr>
          <a:lstStyle/>
          <a:p>
            <a:r>
              <a:rPr lang="zh-CN" altLang="en-US" dirty="0"/>
              <a:t>nodeArray:</a:t>
            </a:r>
          </a:p>
        </p:txBody>
      </p:sp>
      <p:sp>
        <p:nvSpPr>
          <p:cNvPr id="29" name="矩形 28"/>
          <p:cNvSpPr/>
          <p:nvPr/>
        </p:nvSpPr>
        <p:spPr>
          <a:xfrm>
            <a:off x="9809468" y="4296333"/>
            <a:ext cx="955711" cy="369332"/>
          </a:xfrm>
          <a:prstGeom prst="rect">
            <a:avLst/>
          </a:prstGeom>
        </p:spPr>
        <p:txBody>
          <a:bodyPr wrap="none">
            <a:spAutoFit/>
          </a:bodyPr>
          <a:lstStyle/>
          <a:p>
            <a:r>
              <a:rPr lang="en-US" altLang="zh-CN" dirty="0" err="1" smtClean="0"/>
              <a:t>rowInfs</a:t>
            </a:r>
            <a:r>
              <a:rPr lang="en-US" altLang="zh-CN" dirty="0" smtClean="0"/>
              <a:t>:</a:t>
            </a:r>
            <a:endParaRPr lang="en-US" altLang="zh-CN" dirty="0"/>
          </a:p>
        </p:txBody>
      </p:sp>
    </p:spTree>
    <p:extLst>
      <p:ext uri="{BB962C8B-B14F-4D97-AF65-F5344CB8AC3E}">
        <p14:creationId xmlns:p14="http://schemas.microsoft.com/office/powerpoint/2010/main" val="28449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1180805" cy="1325563"/>
          </a:xfrm>
        </p:spPr>
        <p:txBody>
          <a:bodyPr/>
          <a:lstStyle/>
          <a:p>
            <a:r>
              <a:rPr kumimoji="1" lang="zh-CN" altLang="en-US" dirty="0" smtClean="0"/>
              <a:t>数据</a:t>
            </a:r>
            <a:r>
              <a:rPr kumimoji="1" lang="zh-CN" altLang="en-US" dirty="0" smtClean="0"/>
              <a:t>结构</a:t>
            </a:r>
            <a:r>
              <a:rPr lang="zh-CN" altLang="en-US" sz="1600" dirty="0">
                <a:solidFill>
                  <a:srgbClr val="FF0000"/>
                </a:solidFill>
              </a:rPr>
              <a:t>nodeArray</a:t>
            </a:r>
            <a:r>
              <a:rPr lang="zh-CN" altLang="en-US" sz="1600" dirty="0" smtClean="0">
                <a:solidFill>
                  <a:srgbClr val="FF0000"/>
                </a:solidFill>
              </a:rPr>
              <a:t>:</a:t>
            </a:r>
            <a:endParaRPr kumimoji="1" lang="zh-CN" altLang="en-US" sz="1600" dirty="0">
              <a:solidFill>
                <a:srgbClr val="FF0000"/>
              </a:solidFill>
            </a:endParaRPr>
          </a:p>
        </p:txBody>
      </p:sp>
      <p:pic>
        <p:nvPicPr>
          <p:cNvPr id="23" name="图片 22"/>
          <p:cNvPicPr>
            <a:picLocks noChangeAspect="1"/>
          </p:cNvPicPr>
          <p:nvPr/>
        </p:nvPicPr>
        <p:blipFill>
          <a:blip r:embed="rId2"/>
          <a:stretch>
            <a:fillRect/>
          </a:stretch>
        </p:blipFill>
        <p:spPr>
          <a:xfrm>
            <a:off x="643190" y="1897585"/>
            <a:ext cx="8463740" cy="1420228"/>
          </a:xfrm>
          <a:prstGeom prst="rect">
            <a:avLst/>
          </a:prstGeom>
        </p:spPr>
      </p:pic>
      <p:sp>
        <p:nvSpPr>
          <p:cNvPr id="3" name="圆角矩形 2"/>
          <p:cNvSpPr/>
          <p:nvPr/>
        </p:nvSpPr>
        <p:spPr>
          <a:xfrm>
            <a:off x="272488" y="5087672"/>
            <a:ext cx="853495" cy="757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节点行号</a:t>
            </a:r>
            <a:endParaRPr kumimoji="1" lang="zh-CN" altLang="en-US" dirty="0"/>
          </a:p>
        </p:txBody>
      </p:sp>
      <p:sp>
        <p:nvSpPr>
          <p:cNvPr id="10" name="圆角矩形 9"/>
          <p:cNvSpPr/>
          <p:nvPr/>
        </p:nvSpPr>
        <p:spPr>
          <a:xfrm>
            <a:off x="1401071" y="5087672"/>
            <a:ext cx="865799" cy="757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节点列号</a:t>
            </a:r>
            <a:endParaRPr kumimoji="1" lang="zh-CN" altLang="en-US"/>
          </a:p>
        </p:txBody>
      </p:sp>
      <p:sp>
        <p:nvSpPr>
          <p:cNvPr id="11" name="圆角矩形 10"/>
          <p:cNvSpPr/>
          <p:nvPr/>
        </p:nvSpPr>
        <p:spPr>
          <a:xfrm>
            <a:off x="2739718" y="5087672"/>
            <a:ext cx="2705996" cy="757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节点归属的“连续</a:t>
            </a:r>
            <a:r>
              <a:rPr kumimoji="1" lang="en-US" altLang="zh-CN" dirty="0"/>
              <a:t>1</a:t>
            </a:r>
            <a:r>
              <a:rPr kumimoji="1" lang="zh-CN" altLang="en-US" dirty="0"/>
              <a:t>集合</a:t>
            </a:r>
            <a:r>
              <a:rPr kumimoji="1" lang="zh-CN" altLang="en-US" dirty="0" smtClean="0"/>
              <a:t>”的左起点</a:t>
            </a:r>
            <a:endParaRPr kumimoji="1" lang="zh-CN" altLang="en-US" dirty="0"/>
          </a:p>
        </p:txBody>
      </p:sp>
      <p:sp>
        <p:nvSpPr>
          <p:cNvPr id="13" name="圆角矩形 12"/>
          <p:cNvSpPr/>
          <p:nvPr/>
        </p:nvSpPr>
        <p:spPr>
          <a:xfrm>
            <a:off x="6166658" y="5087672"/>
            <a:ext cx="2479797" cy="757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节点归属的“连续</a:t>
            </a:r>
            <a:r>
              <a:rPr kumimoji="1" lang="en-US" altLang="zh-CN" dirty="0"/>
              <a:t>1</a:t>
            </a:r>
            <a:r>
              <a:rPr kumimoji="1" lang="zh-CN" altLang="en-US" dirty="0"/>
              <a:t>集合</a:t>
            </a:r>
            <a:r>
              <a:rPr kumimoji="1" lang="zh-CN" altLang="en-US" dirty="0" smtClean="0"/>
              <a:t>”的右终点</a:t>
            </a:r>
            <a:endParaRPr kumimoji="1" lang="zh-CN" altLang="en-US" dirty="0"/>
          </a:p>
        </p:txBody>
      </p:sp>
      <p:sp>
        <p:nvSpPr>
          <p:cNvPr id="14" name="圆角矩形 13"/>
          <p:cNvSpPr/>
          <p:nvPr/>
        </p:nvSpPr>
        <p:spPr>
          <a:xfrm>
            <a:off x="9354701" y="5087672"/>
            <a:ext cx="865799" cy="757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节点高度</a:t>
            </a:r>
            <a:endParaRPr kumimoji="1" lang="zh-CN" altLang="en-US" dirty="0"/>
          </a:p>
        </p:txBody>
      </p:sp>
      <p:cxnSp>
        <p:nvCxnSpPr>
          <p:cNvPr id="6" name="直线箭头连接符 5"/>
          <p:cNvCxnSpPr>
            <a:stCxn id="3" idx="0"/>
          </p:cNvCxnSpPr>
          <p:nvPr/>
        </p:nvCxnSpPr>
        <p:spPr>
          <a:xfrm flipV="1">
            <a:off x="699236" y="2866768"/>
            <a:ext cx="2538234" cy="222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0" idx="0"/>
          </p:cNvCxnSpPr>
          <p:nvPr/>
        </p:nvCxnSpPr>
        <p:spPr>
          <a:xfrm flipV="1">
            <a:off x="1833971" y="2866768"/>
            <a:ext cx="1630677" cy="222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11" idx="0"/>
          </p:cNvCxnSpPr>
          <p:nvPr/>
        </p:nvCxnSpPr>
        <p:spPr>
          <a:xfrm flipH="1" flipV="1">
            <a:off x="3806517" y="2866768"/>
            <a:ext cx="286199" cy="222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13" idx="0"/>
          </p:cNvCxnSpPr>
          <p:nvPr/>
        </p:nvCxnSpPr>
        <p:spPr>
          <a:xfrm flipH="1" flipV="1">
            <a:off x="4149027" y="2866768"/>
            <a:ext cx="3257530" cy="222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14" idx="0"/>
          </p:cNvCxnSpPr>
          <p:nvPr/>
        </p:nvCxnSpPr>
        <p:spPr>
          <a:xfrm flipH="1" flipV="1">
            <a:off x="4372551" y="2866768"/>
            <a:ext cx="5415050" cy="222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6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96562"/>
            <a:ext cx="11180805" cy="1325563"/>
          </a:xfrm>
        </p:spPr>
        <p:txBody>
          <a:bodyPr/>
          <a:lstStyle/>
          <a:p>
            <a:r>
              <a:rPr kumimoji="1" lang="zh-CN" altLang="en-US" dirty="0" smtClean="0"/>
              <a:t>数据</a:t>
            </a:r>
            <a:r>
              <a:rPr kumimoji="1" lang="zh-CN" altLang="en-US" dirty="0" smtClean="0"/>
              <a:t>结构</a:t>
            </a:r>
            <a:r>
              <a:rPr lang="zh-CN" altLang="en-US" sz="1600" dirty="0" smtClean="0"/>
              <a:t>nodeArray:</a:t>
            </a:r>
            <a:endParaRPr kumimoji="1" lang="zh-CN" altLang="en-US" sz="1600" dirty="0"/>
          </a:p>
        </p:txBody>
      </p:sp>
      <p:pic>
        <p:nvPicPr>
          <p:cNvPr id="31" name="图片 30"/>
          <p:cNvPicPr>
            <a:picLocks noChangeAspect="1"/>
          </p:cNvPicPr>
          <p:nvPr/>
        </p:nvPicPr>
        <p:blipFill>
          <a:blip r:embed="rId2"/>
          <a:stretch>
            <a:fillRect/>
          </a:stretch>
        </p:blipFill>
        <p:spPr>
          <a:xfrm>
            <a:off x="198505" y="1504406"/>
            <a:ext cx="5608373" cy="2423297"/>
          </a:xfrm>
          <a:prstGeom prst="rect">
            <a:avLst/>
          </a:prstGeom>
        </p:spPr>
      </p:pic>
      <p:pic>
        <p:nvPicPr>
          <p:cNvPr id="33" name="图片 32"/>
          <p:cNvPicPr>
            <a:picLocks noChangeAspect="1"/>
          </p:cNvPicPr>
          <p:nvPr/>
        </p:nvPicPr>
        <p:blipFill>
          <a:blip r:embed="rId3"/>
          <a:stretch>
            <a:fillRect/>
          </a:stretch>
        </p:blipFill>
        <p:spPr>
          <a:xfrm>
            <a:off x="1323170" y="4494095"/>
            <a:ext cx="1679522" cy="1755007"/>
          </a:xfrm>
          <a:prstGeom prst="rect">
            <a:avLst/>
          </a:prstGeom>
        </p:spPr>
      </p:pic>
      <p:sp>
        <p:nvSpPr>
          <p:cNvPr id="32" name="矩形 31"/>
          <p:cNvSpPr/>
          <p:nvPr/>
        </p:nvSpPr>
        <p:spPr>
          <a:xfrm>
            <a:off x="1779374" y="5371598"/>
            <a:ext cx="197708" cy="877504"/>
          </a:xfrm>
          <a:prstGeom prst="rect">
            <a:avLst/>
          </a:prstGeom>
          <a:noFill/>
          <a:ln w="28575">
            <a:solidFill>
              <a:schemeClr val="bg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椭圆 33"/>
          <p:cNvSpPr/>
          <p:nvPr/>
        </p:nvSpPr>
        <p:spPr>
          <a:xfrm>
            <a:off x="1668162" y="5445740"/>
            <a:ext cx="420130" cy="263083"/>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p:cNvSpPr txBox="1"/>
          <p:nvPr/>
        </p:nvSpPr>
        <p:spPr>
          <a:xfrm>
            <a:off x="4040659" y="4609070"/>
            <a:ext cx="1922321" cy="369332"/>
          </a:xfrm>
          <a:prstGeom prst="rect">
            <a:avLst/>
          </a:prstGeom>
          <a:noFill/>
        </p:spPr>
        <p:txBody>
          <a:bodyPr wrap="none" rtlCol="0">
            <a:spAutoFit/>
          </a:bodyPr>
          <a:lstStyle/>
          <a:p>
            <a:r>
              <a:rPr kumimoji="1" lang="zh-CN" altLang="en-US" dirty="0" smtClean="0">
                <a:solidFill>
                  <a:srgbClr val="FF0000"/>
                </a:solidFill>
              </a:rPr>
              <a:t>该节点的高度为</a:t>
            </a:r>
            <a:r>
              <a:rPr kumimoji="1" lang="en-US" altLang="zh-CN" dirty="0" smtClean="0">
                <a:solidFill>
                  <a:srgbClr val="FF0000"/>
                </a:solidFill>
              </a:rPr>
              <a:t>2</a:t>
            </a:r>
          </a:p>
        </p:txBody>
      </p:sp>
      <p:cxnSp>
        <p:nvCxnSpPr>
          <p:cNvPr id="38" name="直线箭头连接符 37"/>
          <p:cNvCxnSpPr>
            <a:stCxn id="35" idx="1"/>
          </p:cNvCxnSpPr>
          <p:nvPr/>
        </p:nvCxnSpPr>
        <p:spPr>
          <a:xfrm flipH="1">
            <a:off x="2088293" y="4793736"/>
            <a:ext cx="1952366" cy="791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6638870" y="1958980"/>
            <a:ext cx="5149475" cy="348676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节点高度定义</a:t>
            </a:r>
            <a:endParaRPr kumimoji="1" lang="zh-CN" altLang="en-US" dirty="0"/>
          </a:p>
        </p:txBody>
      </p:sp>
    </p:spTree>
    <p:extLst>
      <p:ext uri="{BB962C8B-B14F-4D97-AF65-F5344CB8AC3E}">
        <p14:creationId xmlns:p14="http://schemas.microsoft.com/office/powerpoint/2010/main" val="15067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1045755" y="1325563"/>
            <a:ext cx="4989872" cy="1791730"/>
          </a:xfrm>
          <a:prstGeom prst="rect">
            <a:avLst/>
          </a:prstGeom>
        </p:spPr>
      </p:pic>
      <p:sp>
        <p:nvSpPr>
          <p:cNvPr id="2" name="标题 1"/>
          <p:cNvSpPr>
            <a:spLocks noGrp="1"/>
          </p:cNvSpPr>
          <p:nvPr>
            <p:ph type="title"/>
          </p:nvPr>
        </p:nvSpPr>
        <p:spPr>
          <a:xfrm>
            <a:off x="0" y="0"/>
            <a:ext cx="11180805" cy="1325563"/>
          </a:xfrm>
        </p:spPr>
        <p:txBody>
          <a:bodyPr/>
          <a:lstStyle/>
          <a:p>
            <a:r>
              <a:rPr kumimoji="1" lang="zh-CN" altLang="en-US" dirty="0" smtClean="0"/>
              <a:t>数据</a:t>
            </a:r>
            <a:r>
              <a:rPr kumimoji="1" lang="zh-CN" altLang="en-US" dirty="0" smtClean="0"/>
              <a:t>结构</a:t>
            </a:r>
            <a:r>
              <a:rPr lang="en-US" altLang="zh-CN" sz="1600" dirty="0" err="1"/>
              <a:t>rowInfs</a:t>
            </a:r>
            <a:r>
              <a:rPr lang="en-US" altLang="zh-CN" sz="1600" dirty="0"/>
              <a:t>:</a:t>
            </a:r>
            <a:endParaRPr lang="en-US" altLang="zh-CN" sz="1600" dirty="0"/>
          </a:p>
        </p:txBody>
      </p:sp>
      <p:sp>
        <p:nvSpPr>
          <p:cNvPr id="3" name="圆角矩形 2"/>
          <p:cNvSpPr/>
          <p:nvPr/>
        </p:nvSpPr>
        <p:spPr>
          <a:xfrm>
            <a:off x="272488" y="5087672"/>
            <a:ext cx="853495" cy="757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行号</a:t>
            </a:r>
            <a:endParaRPr kumimoji="1" lang="zh-CN" altLang="en-US" dirty="0"/>
          </a:p>
        </p:txBody>
      </p:sp>
      <p:sp>
        <p:nvSpPr>
          <p:cNvPr id="10" name="圆角矩形 9"/>
          <p:cNvSpPr/>
          <p:nvPr/>
        </p:nvSpPr>
        <p:spPr>
          <a:xfrm>
            <a:off x="1401071" y="5087672"/>
            <a:ext cx="2800226" cy="757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连续</a:t>
            </a:r>
            <a:r>
              <a:rPr kumimoji="1" lang="en-US" altLang="zh-CN" dirty="0"/>
              <a:t>1</a:t>
            </a:r>
            <a:r>
              <a:rPr kumimoji="1" lang="zh-CN" altLang="en-US" dirty="0"/>
              <a:t>集合”的左起点</a:t>
            </a:r>
            <a:endParaRPr kumimoji="1" lang="zh-CN" altLang="en-US" dirty="0"/>
          </a:p>
        </p:txBody>
      </p:sp>
      <p:sp>
        <p:nvSpPr>
          <p:cNvPr id="11" name="圆角矩形 10"/>
          <p:cNvSpPr/>
          <p:nvPr/>
        </p:nvSpPr>
        <p:spPr>
          <a:xfrm>
            <a:off x="4608938" y="5087672"/>
            <a:ext cx="2705996" cy="757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“连续</a:t>
            </a:r>
            <a:r>
              <a:rPr kumimoji="1" lang="en-US" altLang="zh-CN" dirty="0"/>
              <a:t>1</a:t>
            </a:r>
            <a:r>
              <a:rPr kumimoji="1" lang="zh-CN" altLang="en-US" dirty="0"/>
              <a:t>集合”的右终点</a:t>
            </a:r>
            <a:endParaRPr kumimoji="1" lang="zh-CN" altLang="en-US" dirty="0"/>
          </a:p>
        </p:txBody>
      </p:sp>
      <p:sp>
        <p:nvSpPr>
          <p:cNvPr id="13" name="圆角矩形 12"/>
          <p:cNvSpPr/>
          <p:nvPr/>
        </p:nvSpPr>
        <p:spPr>
          <a:xfrm>
            <a:off x="7786882" y="5087672"/>
            <a:ext cx="4038534" cy="757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“连续</a:t>
            </a:r>
            <a:r>
              <a:rPr kumimoji="1" lang="en-US" altLang="zh-CN" dirty="0"/>
              <a:t>1</a:t>
            </a:r>
            <a:r>
              <a:rPr kumimoji="1" lang="zh-CN" altLang="en-US" dirty="0"/>
              <a:t>集合</a:t>
            </a:r>
            <a:r>
              <a:rPr kumimoji="1" lang="zh-CN" altLang="en-US" dirty="0" smtClean="0"/>
              <a:t>”内部的最高节点高度</a:t>
            </a:r>
            <a:endParaRPr kumimoji="1" lang="zh-CN" altLang="en-US" dirty="0"/>
          </a:p>
        </p:txBody>
      </p:sp>
      <p:cxnSp>
        <p:nvCxnSpPr>
          <p:cNvPr id="6" name="直线箭头连接符 5"/>
          <p:cNvCxnSpPr>
            <a:stCxn id="3" idx="0"/>
          </p:cNvCxnSpPr>
          <p:nvPr/>
        </p:nvCxnSpPr>
        <p:spPr>
          <a:xfrm flipV="1">
            <a:off x="699236" y="1762533"/>
            <a:ext cx="800584" cy="332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0" idx="0"/>
          </p:cNvCxnSpPr>
          <p:nvPr/>
        </p:nvCxnSpPr>
        <p:spPr>
          <a:xfrm flipH="1" flipV="1">
            <a:off x="1926570" y="1762534"/>
            <a:ext cx="874614" cy="3325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11" idx="0"/>
          </p:cNvCxnSpPr>
          <p:nvPr/>
        </p:nvCxnSpPr>
        <p:spPr>
          <a:xfrm flipH="1" flipV="1">
            <a:off x="2329236" y="1762533"/>
            <a:ext cx="3632700" cy="332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13" idx="0"/>
          </p:cNvCxnSpPr>
          <p:nvPr/>
        </p:nvCxnSpPr>
        <p:spPr>
          <a:xfrm flipH="1" flipV="1">
            <a:off x="2801184" y="1762533"/>
            <a:ext cx="7004965" cy="332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右箭头 24"/>
          <p:cNvSpPr/>
          <p:nvPr/>
        </p:nvSpPr>
        <p:spPr>
          <a:xfrm>
            <a:off x="5721178" y="1428900"/>
            <a:ext cx="1593756" cy="23029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右箭头 27"/>
          <p:cNvSpPr/>
          <p:nvPr/>
        </p:nvSpPr>
        <p:spPr>
          <a:xfrm>
            <a:off x="5721178" y="1901260"/>
            <a:ext cx="1593756" cy="23029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右箭头 28"/>
          <p:cNvSpPr/>
          <p:nvPr/>
        </p:nvSpPr>
        <p:spPr>
          <a:xfrm>
            <a:off x="5721178" y="2338230"/>
            <a:ext cx="1593756" cy="23029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右箭头 30"/>
          <p:cNvSpPr/>
          <p:nvPr/>
        </p:nvSpPr>
        <p:spPr>
          <a:xfrm>
            <a:off x="5721178" y="2775200"/>
            <a:ext cx="1593756" cy="23029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圆角矩形 31"/>
          <p:cNvSpPr/>
          <p:nvPr/>
        </p:nvSpPr>
        <p:spPr>
          <a:xfrm>
            <a:off x="7506796" y="1842891"/>
            <a:ext cx="4038534" cy="75707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每行的“连续</a:t>
            </a:r>
            <a:r>
              <a:rPr kumimoji="1" lang="en-US" altLang="zh-CN" dirty="0"/>
              <a:t>1</a:t>
            </a:r>
            <a:r>
              <a:rPr kumimoji="1" lang="zh-CN" altLang="en-US" dirty="0"/>
              <a:t>集合</a:t>
            </a:r>
            <a:r>
              <a:rPr kumimoji="1" lang="zh-CN" altLang="en-US" dirty="0" smtClean="0"/>
              <a:t>”信息</a:t>
            </a:r>
            <a:endParaRPr kumimoji="1" lang="zh-CN" altLang="en-US" dirty="0"/>
          </a:p>
        </p:txBody>
      </p:sp>
    </p:spTree>
    <p:extLst>
      <p:ext uri="{BB962C8B-B14F-4D97-AF65-F5344CB8AC3E}">
        <p14:creationId xmlns:p14="http://schemas.microsoft.com/office/powerpoint/2010/main" val="62830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算法问题</a:t>
            </a:r>
            <a:endParaRPr kumimoji="1" lang="zh-CN" altLang="en-US" sz="1600" dirty="0"/>
          </a:p>
        </p:txBody>
      </p:sp>
      <p:sp>
        <p:nvSpPr>
          <p:cNvPr id="4" name="文本框 3"/>
          <p:cNvSpPr txBox="1"/>
          <p:nvPr/>
        </p:nvSpPr>
        <p:spPr>
          <a:xfrm>
            <a:off x="620105" y="1812266"/>
            <a:ext cx="9396253" cy="276999"/>
          </a:xfrm>
          <a:prstGeom prst="rect">
            <a:avLst/>
          </a:prstGeom>
          <a:noFill/>
        </p:spPr>
        <p:txBody>
          <a:bodyPr wrap="square" rtlCol="0">
            <a:spAutoFit/>
          </a:bodyPr>
          <a:lstStyle/>
          <a:p>
            <a:pPr marL="228600" marR="0" lvl="0" indent="-228600" defTabSz="914400" eaLnBrk="1" fontAlgn="auto" latinLnBrk="0" hangingPunct="1">
              <a:lnSpc>
                <a:spcPct val="100000"/>
              </a:lnSpc>
              <a:spcBef>
                <a:spcPts val="0"/>
              </a:spcBef>
              <a:spcAft>
                <a:spcPts val="0"/>
              </a:spcAft>
              <a:buClrTx/>
              <a:buSzTx/>
              <a:buFont typeface="+mj-lt"/>
              <a:buNone/>
              <a:tabLst/>
              <a:defRPr/>
            </a:pPr>
            <a:r>
              <a:rPr kumimoji="1" lang="zh-CN" altLang="en-US" sz="1200" dirty="0" smtClean="0"/>
              <a:t>时间复杂度太高，若</a:t>
            </a:r>
            <a:r>
              <a:rPr kumimoji="1" lang="en-US" altLang="zh-CN" sz="1200" dirty="0" smtClean="0"/>
              <a:t>MN</a:t>
            </a:r>
            <a:r>
              <a:rPr kumimoji="1" lang="zh-CN" altLang="en-US" sz="1200" dirty="0" smtClean="0"/>
              <a:t>是同一个量级的，则该算法的上界可达到</a:t>
            </a:r>
            <a:r>
              <a:rPr kumimoji="1" lang="en-US" altLang="zh-CN" sz="1200" dirty="0" smtClean="0"/>
              <a:t>O(n^3)</a:t>
            </a:r>
            <a:endParaRPr kumimoji="1" lang="zh-CN" altLang="en-US" sz="1200" dirty="0"/>
          </a:p>
        </p:txBody>
      </p:sp>
    </p:spTree>
    <p:extLst>
      <p:ext uri="{BB962C8B-B14F-4D97-AF65-F5344CB8AC3E}">
        <p14:creationId xmlns:p14="http://schemas.microsoft.com/office/powerpoint/2010/main" val="44486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913" y="2169211"/>
            <a:ext cx="10515600" cy="1325563"/>
          </a:xfrm>
        </p:spPr>
        <p:txBody>
          <a:bodyPr/>
          <a:lstStyle/>
          <a:p>
            <a:pPr algn="ctr"/>
            <a:r>
              <a:rPr kumimoji="1" lang="zh-CN" altLang="en-US" dirty="0" smtClean="0"/>
              <a:t>求解</a:t>
            </a:r>
            <a:r>
              <a:rPr kumimoji="1" lang="zh-CN" altLang="en-US" dirty="0" smtClean="0"/>
              <a:t>思路</a:t>
            </a:r>
            <a:r>
              <a:rPr kumimoji="1" lang="en-US" altLang="zh-CN" dirty="0"/>
              <a:t>1</a:t>
            </a:r>
            <a:r>
              <a:rPr kumimoji="1" lang="zh-CN" altLang="en-US" dirty="0" smtClean="0"/>
              <a:t>：</a:t>
            </a:r>
            <a:r>
              <a:rPr kumimoji="1" lang="zh-CN" altLang="en-US" dirty="0" smtClean="0"/>
              <a:t>生成矩形</a:t>
            </a:r>
            <a:endParaRPr kumimoji="1" lang="zh-CN" altLang="en-US" dirty="0"/>
          </a:p>
        </p:txBody>
      </p:sp>
    </p:spTree>
    <p:extLst>
      <p:ext uri="{BB962C8B-B14F-4D97-AF65-F5344CB8AC3E}">
        <p14:creationId xmlns:p14="http://schemas.microsoft.com/office/powerpoint/2010/main" val="1718493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1816" y="757620"/>
            <a:ext cx="1683953" cy="580768"/>
          </a:xfrm>
        </p:spPr>
        <p:txBody>
          <a:bodyPr>
            <a:normAutofit/>
          </a:bodyPr>
          <a:lstStyle/>
          <a:p>
            <a:r>
              <a:rPr kumimoji="1" lang="zh-CN" altLang="en-US" sz="2800" dirty="0" smtClean="0"/>
              <a:t>算法</a:t>
            </a:r>
            <a:r>
              <a:rPr kumimoji="1" lang="zh-CN" altLang="en-US" sz="2800" dirty="0" smtClean="0"/>
              <a:t>思想</a:t>
            </a:r>
            <a:r>
              <a:rPr kumimoji="1" lang="zh-CN" altLang="en-US" sz="2800" dirty="0" smtClean="0"/>
              <a:t>：</a:t>
            </a:r>
            <a:endParaRPr kumimoji="1"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428556212"/>
              </p:ext>
            </p:extLst>
          </p:nvPr>
        </p:nvGraphicFramePr>
        <p:xfrm>
          <a:off x="358347" y="273475"/>
          <a:ext cx="4893277" cy="5979044"/>
        </p:xfrm>
        <a:graphic>
          <a:graphicData uri="http://schemas.openxmlformats.org/drawingml/2006/table">
            <a:tbl>
              <a:tblPr>
                <a:tableStyleId>{5C22544A-7EE6-4342-B048-85BDC9FD1C3A}</a:tableStyleId>
              </a:tblPr>
              <a:tblGrid>
                <a:gridCol w="338529"/>
                <a:gridCol w="461630"/>
                <a:gridCol w="3239103"/>
                <a:gridCol w="854015"/>
              </a:tblGrid>
              <a:tr h="356720">
                <a:tc gridSpan="2">
                  <a:txBody>
                    <a:bodyPr/>
                    <a:lstStyle/>
                    <a:p>
                      <a:pPr algn="ctr" fontAlgn="ctr"/>
                      <a:r>
                        <a:rPr lang="zh-CN" altLang="en-US" sz="1200" u="none" strike="noStrike" dirty="0">
                          <a:solidFill>
                            <a:srgbClr val="0070C0"/>
                          </a:solidFill>
                          <a:effectLst/>
                        </a:rPr>
                        <a:t>分类</a:t>
                      </a:r>
                      <a:endParaRPr lang="zh-CN" altLang="en-US" sz="1200" b="0" i="0" u="none" strike="noStrike" dirty="0">
                        <a:solidFill>
                          <a:srgbClr val="0070C0"/>
                        </a:solidFill>
                        <a:effectLst/>
                        <a:latin typeface="DengXian" charset="-122"/>
                      </a:endParaRPr>
                    </a:p>
                  </a:txBody>
                  <a:tcPr marL="6343" marR="6343" marT="6343" marB="0" anchor="ctr"/>
                </a:tc>
                <a:tc hMerge="1">
                  <a:txBody>
                    <a:bodyPr/>
                    <a:lstStyle/>
                    <a:p>
                      <a:endParaRPr lang="zh-CN" altLang="en-US"/>
                    </a:p>
                  </a:txBody>
                  <a:tcPr/>
                </a:tc>
                <a:tc>
                  <a:txBody>
                    <a:bodyPr/>
                    <a:lstStyle/>
                    <a:p>
                      <a:pPr algn="ctr" fontAlgn="ctr"/>
                      <a:r>
                        <a:rPr lang="zh-CN" altLang="en-US" sz="1200" u="none" strike="noStrike" dirty="0">
                          <a:solidFill>
                            <a:srgbClr val="0070C0"/>
                          </a:solidFill>
                          <a:effectLst/>
                        </a:rPr>
                        <a:t>举例</a:t>
                      </a:r>
                      <a:endParaRPr lang="zh-CN" altLang="en-US" sz="1200" b="0" i="0" u="none" strike="noStrike" dirty="0">
                        <a:solidFill>
                          <a:srgbClr val="0070C0"/>
                        </a:solidFill>
                        <a:effectLst/>
                        <a:latin typeface="DengXian" charset="-122"/>
                      </a:endParaRPr>
                    </a:p>
                  </a:txBody>
                  <a:tcPr marL="6343" marR="6343" marT="6343" marB="0" anchor="ctr"/>
                </a:tc>
                <a:tc>
                  <a:txBody>
                    <a:bodyPr/>
                    <a:lstStyle/>
                    <a:p>
                      <a:pPr algn="ctr" fontAlgn="ctr"/>
                      <a:r>
                        <a:rPr lang="zh-CN" altLang="en-US" sz="1200" u="none" strike="noStrike" dirty="0">
                          <a:solidFill>
                            <a:srgbClr val="0070C0"/>
                          </a:solidFill>
                          <a:effectLst/>
                        </a:rPr>
                        <a:t>作用</a:t>
                      </a:r>
                      <a:endParaRPr lang="zh-CN" altLang="en-US" sz="1200" b="0" i="0" u="none" strike="noStrike" dirty="0">
                        <a:solidFill>
                          <a:srgbClr val="0070C0"/>
                        </a:solidFill>
                        <a:effectLst/>
                        <a:latin typeface="DengXian" charset="-122"/>
                      </a:endParaRPr>
                    </a:p>
                  </a:txBody>
                  <a:tcPr marL="6343" marR="6343" marT="6343" marB="0" anchor="ctr"/>
                </a:tc>
              </a:tr>
              <a:tr h="762356">
                <a:tc gridSpan="2">
                  <a:txBody>
                    <a:bodyPr/>
                    <a:lstStyle/>
                    <a:p>
                      <a:pPr algn="ctr" fontAlgn="ctr"/>
                      <a:r>
                        <a:rPr lang="zh-CN" altLang="en-US" sz="1200" u="none" strike="noStrike">
                          <a:effectLst/>
                        </a:rPr>
                        <a:t>孤立点</a:t>
                      </a:r>
                      <a:endParaRPr lang="zh-CN" altLang="en-US" sz="1200" b="0" i="0" u="none" strike="noStrike">
                        <a:solidFill>
                          <a:srgbClr val="000000"/>
                        </a:solidFill>
                        <a:effectLst/>
                        <a:latin typeface="DengXian" charset="-122"/>
                      </a:endParaRPr>
                    </a:p>
                  </a:txBody>
                  <a:tcPr marL="6343" marR="6343" marT="6343" marB="0" anchor="ctr"/>
                </a:tc>
                <a:tc h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r>
                        <a:rPr lang="zh-CN" altLang="en-US" sz="1200" u="none" strike="noStrike">
                          <a:effectLst/>
                        </a:rPr>
                        <a:t>对形成矩阵无任何作用</a:t>
                      </a:r>
                      <a:endParaRPr lang="zh-CN" altLang="en-US" sz="1200" b="0" i="0" u="none" strike="noStrike">
                        <a:solidFill>
                          <a:srgbClr val="000000"/>
                        </a:solidFill>
                        <a:effectLst/>
                        <a:latin typeface="DengXian" charset="-122"/>
                      </a:endParaRPr>
                    </a:p>
                  </a:txBody>
                  <a:tcPr marL="6343" marR="6343" marT="6343" marB="0" anchor="ctr"/>
                </a:tc>
              </a:tr>
              <a:tr h="1179791">
                <a:tc rowSpan="2">
                  <a:txBody>
                    <a:bodyPr/>
                    <a:lstStyle/>
                    <a:p>
                      <a:pPr algn="ctr" fontAlgn="ctr"/>
                      <a:r>
                        <a:rPr lang="zh-CN" altLang="en-US" sz="1200" u="none" strike="noStrike">
                          <a:effectLst/>
                        </a:rPr>
                        <a:t>边点</a:t>
                      </a:r>
                      <a:endParaRPr lang="zh-CN" altLang="en-US" sz="1200" b="0" i="0" u="none" strike="noStrike">
                        <a:solidFill>
                          <a:srgbClr val="000000"/>
                        </a:solidFill>
                        <a:effectLst/>
                        <a:latin typeface="DengXian" charset="-122"/>
                      </a:endParaRPr>
                    </a:p>
                  </a:txBody>
                  <a:tcPr marL="6343" marR="6343" marT="6343" marB="0" anchor="ctr"/>
                </a:tc>
                <a:tc>
                  <a:txBody>
                    <a:bodyPr/>
                    <a:lstStyle/>
                    <a:p>
                      <a:pPr algn="ctr" fontAlgn="ctr"/>
                      <a:r>
                        <a:rPr lang="zh-CN" altLang="en-US" sz="1200" u="none" strike="noStrike" dirty="0" smtClean="0">
                          <a:effectLst/>
                        </a:rPr>
                        <a:t>纵边型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rowSpan="2">
                  <a:txBody>
                    <a:bodyPr/>
                    <a:lstStyle/>
                    <a:p>
                      <a:pPr algn="ctr" fontAlgn="ctr"/>
                      <a:r>
                        <a:rPr lang="zh-CN" altLang="en-US" sz="1200" u="none" strike="noStrike">
                          <a:effectLst/>
                        </a:rPr>
                        <a:t>可能是矩形某条边上的一点</a:t>
                      </a:r>
                      <a:br>
                        <a:rPr lang="zh-CN" altLang="en-US" sz="1200" u="none" strike="noStrike">
                          <a:effectLst/>
                        </a:rPr>
                      </a:br>
                      <a:r>
                        <a:rPr lang="zh-CN" altLang="en-US" sz="1200" u="none" strike="noStrike">
                          <a:effectLst/>
                        </a:rPr>
                        <a:t>但不可能是矩形的顶点</a:t>
                      </a:r>
                      <a:endParaRPr lang="zh-CN" altLang="en-US" sz="1200" b="0" i="0" u="none" strike="noStrike">
                        <a:solidFill>
                          <a:srgbClr val="000000"/>
                        </a:solidFill>
                        <a:effectLst/>
                        <a:latin typeface="DengXian" charset="-122"/>
                      </a:endParaRPr>
                    </a:p>
                  </a:txBody>
                  <a:tcPr marL="6343" marR="6343" marT="6343" marB="0" anchor="ctr"/>
                </a:tc>
              </a:tr>
              <a:tr h="762356">
                <a:tc vMerge="1">
                  <a:txBody>
                    <a:bodyPr/>
                    <a:lstStyle/>
                    <a:p>
                      <a:endParaRPr lang="zh-CN" altLang="en-US"/>
                    </a:p>
                  </a:txBody>
                  <a:tcPr/>
                </a:tc>
                <a:tc>
                  <a:txBody>
                    <a:bodyPr/>
                    <a:lstStyle/>
                    <a:p>
                      <a:pPr algn="ctr" fontAlgn="ctr"/>
                      <a:r>
                        <a:rPr lang="zh-CN" altLang="en-US" sz="1200" u="none" strike="noStrike" dirty="0" smtClean="0">
                          <a:effectLst/>
                        </a:rPr>
                        <a:t>横边型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a:solidFill>
                          <a:srgbClr val="000000"/>
                        </a:solidFill>
                        <a:effectLst/>
                        <a:latin typeface="DengXian" charset="-122"/>
                      </a:endParaRPr>
                    </a:p>
                  </a:txBody>
                  <a:tcPr marL="6343" marR="6343" marT="6343" marB="0" anchor="ctr"/>
                </a:tc>
                <a:tc vMerge="1">
                  <a:txBody>
                    <a:bodyPr/>
                    <a:lstStyle/>
                    <a:p>
                      <a:endParaRPr lang="zh-CN" altLang="en-US"/>
                    </a:p>
                  </a:txBody>
                  <a:tcPr/>
                </a:tc>
              </a:tr>
              <a:tr h="762356">
                <a:tc rowSpan="3">
                  <a:txBody>
                    <a:bodyPr/>
                    <a:lstStyle/>
                    <a:p>
                      <a:pPr algn="ctr" fontAlgn="ctr"/>
                      <a:r>
                        <a:rPr lang="zh-CN" altLang="en-US" sz="1200" b="1" u="none" strike="noStrike" dirty="0">
                          <a:solidFill>
                            <a:srgbClr val="FF0000"/>
                          </a:solidFill>
                          <a:effectLst/>
                        </a:rPr>
                        <a:t>角点</a:t>
                      </a:r>
                      <a:endParaRPr lang="zh-CN" altLang="en-US" sz="1200" b="1" i="0" u="none" strike="noStrike" dirty="0">
                        <a:solidFill>
                          <a:srgbClr val="FF0000"/>
                        </a:solidFill>
                        <a:effectLst/>
                        <a:latin typeface="DengXian" charset="-122"/>
                      </a:endParaRPr>
                    </a:p>
                  </a:txBody>
                  <a:tcPr marL="6343" marR="6343" marT="6343" marB="0" anchor="ctr"/>
                </a:tc>
                <a:tc>
                  <a:txBody>
                    <a:bodyPr/>
                    <a:lstStyle/>
                    <a:p>
                      <a:pPr algn="ctr" fontAlgn="ctr"/>
                      <a:r>
                        <a:rPr lang="zh-CN" altLang="en-US" sz="1200" u="none" strike="noStrike" dirty="0">
                          <a:effectLst/>
                        </a:rPr>
                        <a:t>拐点型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rowSpan="3">
                  <a:txBody>
                    <a:bodyPr/>
                    <a:lstStyle/>
                    <a:p>
                      <a:pPr algn="l" fontAlgn="ctr"/>
                      <a:r>
                        <a:rPr lang="zh-CN" altLang="en-US" sz="1200" u="none" strike="noStrike">
                          <a:effectLst/>
                        </a:rPr>
                        <a:t>可能是矩形的一个顶点</a:t>
                      </a:r>
                      <a:endParaRPr lang="zh-CN" altLang="en-US" sz="1200" b="0" i="0" u="none" strike="noStrike">
                        <a:solidFill>
                          <a:srgbClr val="000000"/>
                        </a:solidFill>
                        <a:effectLst/>
                        <a:latin typeface="DengXian" charset="-122"/>
                      </a:endParaRPr>
                    </a:p>
                  </a:txBody>
                  <a:tcPr marL="6343" marR="6343" marT="6343" marB="0" anchor="ctr"/>
                </a:tc>
              </a:tr>
              <a:tr h="971353">
                <a:tc vMerge="1">
                  <a:txBody>
                    <a:bodyPr/>
                    <a:lstStyle/>
                    <a:p>
                      <a:endParaRPr lang="zh-CN" altLang="en-US"/>
                    </a:p>
                  </a:txBody>
                  <a:tcPr/>
                </a:tc>
                <a:tc>
                  <a:txBody>
                    <a:bodyPr/>
                    <a:lstStyle/>
                    <a:p>
                      <a:pPr algn="ctr" fontAlgn="ctr"/>
                      <a:r>
                        <a:rPr lang="en-US" altLang="zh-CN" sz="1200" u="none" strike="noStrike">
                          <a:effectLst/>
                        </a:rPr>
                        <a:t>T</a:t>
                      </a:r>
                      <a:r>
                        <a:rPr lang="zh-CN" altLang="en-US" sz="1200" u="none" strike="noStrike">
                          <a:effectLst/>
                        </a:rPr>
                        <a:t>字型</a:t>
                      </a: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vMerge="1">
                  <a:txBody>
                    <a:bodyPr/>
                    <a:lstStyle/>
                    <a:p>
                      <a:endParaRPr lang="zh-CN" altLang="en-US"/>
                    </a:p>
                  </a:txBody>
                  <a:tcPr/>
                </a:tc>
              </a:tr>
              <a:tr h="1184112">
                <a:tc vMerge="1">
                  <a:txBody>
                    <a:bodyPr/>
                    <a:lstStyle/>
                    <a:p>
                      <a:endParaRPr lang="zh-CN" altLang="en-US"/>
                    </a:p>
                  </a:txBody>
                  <a:tcPr/>
                </a:tc>
                <a:tc>
                  <a:txBody>
                    <a:bodyPr/>
                    <a:lstStyle/>
                    <a:p>
                      <a:pPr algn="ctr" fontAlgn="ctr"/>
                      <a:r>
                        <a:rPr lang="zh-CN" altLang="en-US" sz="1200" u="none" strike="noStrike">
                          <a:effectLst/>
                        </a:rPr>
                        <a:t>十字型</a:t>
                      </a: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vMerge="1">
                  <a:txBody>
                    <a:bodyPr/>
                    <a:lstStyle/>
                    <a:p>
                      <a:endParaRPr lang="zh-CN" altLang="en-US"/>
                    </a:p>
                  </a:txBody>
                  <a:tcPr/>
                </a:tc>
              </a:tr>
            </a:tbl>
          </a:graphicData>
        </a:graphic>
      </p:graphicFrame>
      <p:pic>
        <p:nvPicPr>
          <p:cNvPr id="5" name="图片 4"/>
          <p:cNvPicPr>
            <a:picLocks noChangeAspect="1"/>
          </p:cNvPicPr>
          <p:nvPr/>
        </p:nvPicPr>
        <p:blipFill>
          <a:blip r:embed="rId2"/>
          <a:stretch>
            <a:fillRect/>
          </a:stretch>
        </p:blipFill>
        <p:spPr>
          <a:xfrm>
            <a:off x="1560385" y="668892"/>
            <a:ext cx="2489200" cy="622300"/>
          </a:xfrm>
          <a:prstGeom prst="rect">
            <a:avLst/>
          </a:prstGeom>
        </p:spPr>
      </p:pic>
      <p:pic>
        <p:nvPicPr>
          <p:cNvPr id="7" name="图片 6"/>
          <p:cNvPicPr>
            <a:picLocks noChangeAspect="1"/>
          </p:cNvPicPr>
          <p:nvPr/>
        </p:nvPicPr>
        <p:blipFill>
          <a:blip r:embed="rId3"/>
          <a:stretch>
            <a:fillRect/>
          </a:stretch>
        </p:blipFill>
        <p:spPr>
          <a:xfrm>
            <a:off x="2042299" y="1467019"/>
            <a:ext cx="1537881" cy="1004330"/>
          </a:xfrm>
          <a:prstGeom prst="rect">
            <a:avLst/>
          </a:prstGeom>
        </p:spPr>
      </p:pic>
      <p:pic>
        <p:nvPicPr>
          <p:cNvPr id="8" name="图片 7"/>
          <p:cNvPicPr>
            <a:picLocks noChangeAspect="1"/>
          </p:cNvPicPr>
          <p:nvPr/>
        </p:nvPicPr>
        <p:blipFill>
          <a:blip r:embed="rId4"/>
          <a:stretch>
            <a:fillRect/>
          </a:stretch>
        </p:blipFill>
        <p:spPr>
          <a:xfrm>
            <a:off x="1406267" y="2755018"/>
            <a:ext cx="2798710" cy="420665"/>
          </a:xfrm>
          <a:prstGeom prst="rect">
            <a:avLst/>
          </a:prstGeom>
        </p:spPr>
      </p:pic>
      <p:pic>
        <p:nvPicPr>
          <p:cNvPr id="9" name="图片 8"/>
          <p:cNvPicPr>
            <a:picLocks noChangeAspect="1"/>
          </p:cNvPicPr>
          <p:nvPr/>
        </p:nvPicPr>
        <p:blipFill>
          <a:blip r:embed="rId5"/>
          <a:stretch>
            <a:fillRect/>
          </a:stretch>
        </p:blipFill>
        <p:spPr>
          <a:xfrm>
            <a:off x="2022046" y="3384675"/>
            <a:ext cx="1565875" cy="647122"/>
          </a:xfrm>
          <a:prstGeom prst="rect">
            <a:avLst/>
          </a:prstGeom>
        </p:spPr>
      </p:pic>
      <p:pic>
        <p:nvPicPr>
          <p:cNvPr id="10" name="图片 9"/>
          <p:cNvPicPr>
            <a:picLocks noChangeAspect="1"/>
          </p:cNvPicPr>
          <p:nvPr/>
        </p:nvPicPr>
        <p:blipFill>
          <a:blip r:embed="rId6"/>
          <a:stretch>
            <a:fillRect/>
          </a:stretch>
        </p:blipFill>
        <p:spPr>
          <a:xfrm>
            <a:off x="1434245" y="4240789"/>
            <a:ext cx="2741479" cy="681165"/>
          </a:xfrm>
          <a:prstGeom prst="rect">
            <a:avLst/>
          </a:prstGeom>
        </p:spPr>
      </p:pic>
      <p:pic>
        <p:nvPicPr>
          <p:cNvPr id="11" name="图片 10"/>
          <p:cNvPicPr>
            <a:picLocks noChangeAspect="1"/>
          </p:cNvPicPr>
          <p:nvPr/>
        </p:nvPicPr>
        <p:blipFill>
          <a:blip r:embed="rId7"/>
          <a:stretch>
            <a:fillRect/>
          </a:stretch>
        </p:blipFill>
        <p:spPr>
          <a:xfrm>
            <a:off x="1887409" y="5193702"/>
            <a:ext cx="1875653" cy="927047"/>
          </a:xfrm>
          <a:prstGeom prst="rect">
            <a:avLst/>
          </a:prstGeom>
        </p:spPr>
      </p:pic>
      <p:sp>
        <p:nvSpPr>
          <p:cNvPr id="12" name="文本框 11"/>
          <p:cNvSpPr txBox="1"/>
          <p:nvPr/>
        </p:nvSpPr>
        <p:spPr>
          <a:xfrm>
            <a:off x="5881816" y="1532238"/>
            <a:ext cx="4916731" cy="923330"/>
          </a:xfrm>
          <a:prstGeom prst="rect">
            <a:avLst/>
          </a:prstGeom>
          <a:noFill/>
        </p:spPr>
        <p:txBody>
          <a:bodyPr wrap="none" rtlCol="0">
            <a:spAutoFit/>
          </a:bodyPr>
          <a:lstStyle/>
          <a:p>
            <a:pPr marL="342900" indent="-342900">
              <a:buFont typeface="+mj-lt"/>
              <a:buAutoNum type="arabicPeriod"/>
            </a:pPr>
            <a:r>
              <a:rPr kumimoji="1" lang="zh-CN" altLang="en-US" dirty="0" smtClean="0"/>
              <a:t>找出所有的角点。</a:t>
            </a:r>
            <a:endParaRPr kumimoji="1" lang="en-US" altLang="zh-CN" dirty="0" smtClean="0"/>
          </a:p>
          <a:p>
            <a:pPr marL="342900" indent="-342900">
              <a:buFont typeface="+mj-lt"/>
              <a:buAutoNum type="arabicPeriod"/>
            </a:pPr>
            <a:r>
              <a:rPr kumimoji="1" lang="zh-CN" altLang="en-US" dirty="0" smtClean="0"/>
              <a:t>然后用这些角点去生成矩阵。</a:t>
            </a:r>
            <a:endParaRPr kumimoji="1" lang="en-US" altLang="zh-CN" dirty="0"/>
          </a:p>
          <a:p>
            <a:pPr marL="342900" indent="-342900">
              <a:buFont typeface="+mj-lt"/>
              <a:buAutoNum type="arabicPeriod"/>
            </a:pPr>
            <a:r>
              <a:rPr kumimoji="1" lang="zh-CN" altLang="en-US" dirty="0" smtClean="0"/>
              <a:t>然后从所有生成的矩形中找出面积最大的。</a:t>
            </a:r>
            <a:endParaRPr kumimoji="1" lang="zh-CN" altLang="en-US" dirty="0"/>
          </a:p>
        </p:txBody>
      </p:sp>
      <p:sp>
        <p:nvSpPr>
          <p:cNvPr id="14" name="矩形 13"/>
          <p:cNvSpPr/>
          <p:nvPr/>
        </p:nvSpPr>
        <p:spPr>
          <a:xfrm>
            <a:off x="5640078" y="5790854"/>
            <a:ext cx="6096000" cy="923330"/>
          </a:xfrm>
          <a:prstGeom prst="rect">
            <a:avLst/>
          </a:prstGeom>
        </p:spPr>
        <p:txBody>
          <a:bodyPr>
            <a:spAutoFit/>
          </a:bodyPr>
          <a:lstStyle/>
          <a:p>
            <a:r>
              <a:rPr kumimoji="1" lang="zh-CN" altLang="en-US" dirty="0" smtClean="0">
                <a:solidFill>
                  <a:srgbClr val="0070C0"/>
                </a:solidFill>
              </a:rPr>
              <a:t>注意，角点也是一种边点，只不过角点即是纵边点，也是横边点，这也是角点的判断依据。如果一个点是边点但不是角点，那么我称之为纯边点。</a:t>
            </a:r>
            <a:endParaRPr kumimoji="1" lang="zh-CN" altLang="en-US" dirty="0">
              <a:solidFill>
                <a:srgbClr val="0070C0"/>
              </a:solidFill>
            </a:endParaRPr>
          </a:p>
        </p:txBody>
      </p:sp>
    </p:spTree>
    <p:extLst>
      <p:ext uri="{BB962C8B-B14F-4D97-AF65-F5344CB8AC3E}">
        <p14:creationId xmlns:p14="http://schemas.microsoft.com/office/powerpoint/2010/main" val="322481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算法步骤</a:t>
            </a:r>
            <a:endParaRPr kumimoji="1" lang="zh-CN" altLang="en-US" dirty="0"/>
          </a:p>
        </p:txBody>
      </p:sp>
      <p:sp>
        <p:nvSpPr>
          <p:cNvPr id="4" name="文本框 3"/>
          <p:cNvSpPr txBox="1"/>
          <p:nvPr/>
        </p:nvSpPr>
        <p:spPr>
          <a:xfrm>
            <a:off x="1051034" y="2448910"/>
            <a:ext cx="9886040" cy="2031325"/>
          </a:xfrm>
          <a:prstGeom prst="rect">
            <a:avLst/>
          </a:prstGeom>
          <a:noFill/>
        </p:spPr>
        <p:txBody>
          <a:bodyPr wrap="none" rtlCol="0">
            <a:spAutoFit/>
          </a:bodyPr>
          <a:lstStyle/>
          <a:p>
            <a:pPr marL="342900" indent="-342900">
              <a:buFont typeface="+mj-lt"/>
              <a:buAutoNum type="arabicPeriod"/>
            </a:pPr>
            <a:r>
              <a:rPr kumimoji="1" lang="zh-CN" altLang="en-US" dirty="0" smtClean="0"/>
              <a:t>构造生成图结构</a:t>
            </a:r>
            <a:endParaRPr kumimoji="1" lang="en-US" altLang="zh-CN" dirty="0" smtClean="0"/>
          </a:p>
          <a:p>
            <a:pPr marL="800100" lvl="1" indent="-342900">
              <a:buFont typeface="+mj-lt"/>
              <a:buAutoNum type="arabicPeriod"/>
            </a:pPr>
            <a:r>
              <a:rPr kumimoji="1" lang="zh-CN" altLang="en-US" dirty="0" smtClean="0"/>
              <a:t>横边检测：检测每一行，标记每一个</a:t>
            </a:r>
            <a:r>
              <a:rPr kumimoji="1" lang="en-US" altLang="zh-CN" dirty="0" smtClean="0"/>
              <a:t>1</a:t>
            </a:r>
            <a:r>
              <a:rPr kumimoji="1" lang="zh-CN" altLang="en-US" dirty="0" smtClean="0"/>
              <a:t>的分类</a:t>
            </a:r>
            <a:r>
              <a:rPr kumimoji="1" lang="en-US" altLang="zh-CN" dirty="0" smtClean="0"/>
              <a:t>(</a:t>
            </a:r>
            <a:r>
              <a:rPr kumimoji="1" lang="zh-CN" altLang="en-US" dirty="0" smtClean="0"/>
              <a:t>是横孤立点</a:t>
            </a:r>
            <a:r>
              <a:rPr kumimoji="1" lang="en-US" altLang="zh-CN" dirty="0" smtClean="0"/>
              <a:t>,</a:t>
            </a:r>
            <a:r>
              <a:rPr kumimoji="1" lang="zh-CN" altLang="en-US" dirty="0" smtClean="0"/>
              <a:t>还是某个横边的点</a:t>
            </a:r>
            <a:r>
              <a:rPr kumimoji="1" lang="en-US" altLang="zh-CN" dirty="0" smtClean="0"/>
              <a:t>)</a:t>
            </a:r>
          </a:p>
          <a:p>
            <a:pPr marL="800100" lvl="1" indent="-342900">
              <a:buFont typeface="+mj-lt"/>
              <a:buAutoNum type="arabicPeriod"/>
            </a:pPr>
            <a:r>
              <a:rPr kumimoji="1" lang="zh-CN" altLang="en-US" dirty="0" smtClean="0"/>
              <a:t>纵边检测：检测每一行，进一步标记每一个</a:t>
            </a:r>
            <a:r>
              <a:rPr kumimoji="1" lang="en-US" altLang="zh-CN" dirty="0" smtClean="0"/>
              <a:t>1</a:t>
            </a:r>
            <a:r>
              <a:rPr kumimoji="1" lang="zh-CN" altLang="en-US" dirty="0" smtClean="0"/>
              <a:t>的分类（是纵孤立点，还是某个纵边的点）</a:t>
            </a:r>
            <a:endParaRPr kumimoji="1" lang="en-US" altLang="zh-CN" dirty="0" smtClean="0"/>
          </a:p>
          <a:p>
            <a:pPr marL="800100" lvl="1" indent="-342900">
              <a:buFont typeface="+mj-lt"/>
              <a:buAutoNum type="arabicPeriod"/>
            </a:pPr>
            <a:r>
              <a:rPr kumimoji="1" lang="zh-CN" altLang="en-US" dirty="0" smtClean="0"/>
              <a:t>注意：如果一个点即是横边的点，优势纵边的点，那么这个点就是角点。</a:t>
            </a:r>
            <a:endParaRPr kumimoji="1" lang="en-US" altLang="zh-CN" dirty="0" smtClean="0"/>
          </a:p>
          <a:p>
            <a:pPr marL="342900" indent="-342900">
              <a:buFont typeface="+mj-lt"/>
              <a:buAutoNum type="arabicPeriod"/>
            </a:pPr>
            <a:r>
              <a:rPr kumimoji="1" lang="en-US" altLang="zh-CN" dirty="0" smtClean="0"/>
              <a:t>BFS</a:t>
            </a:r>
            <a:r>
              <a:rPr kumimoji="1" lang="zh-CN" altLang="en-US" dirty="0" smtClean="0"/>
              <a:t>所有角点构造极大联通子图，并生成单位矩形。</a:t>
            </a:r>
            <a:endParaRPr kumimoji="1" lang="en-US" altLang="zh-CN" dirty="0" smtClean="0"/>
          </a:p>
          <a:p>
            <a:pPr marL="342900" indent="-342900">
              <a:buFont typeface="+mj-lt"/>
              <a:buAutoNum type="arabicPeriod"/>
            </a:pPr>
            <a:r>
              <a:rPr kumimoji="1" lang="zh-CN" altLang="en-US" dirty="0" smtClean="0"/>
              <a:t>合并单位矩形成为更大矩形，求解出个联通子图最大矩形。</a:t>
            </a:r>
            <a:endParaRPr kumimoji="1" lang="en-US" altLang="zh-CN" dirty="0" smtClean="0"/>
          </a:p>
          <a:p>
            <a:pPr marL="342900" indent="-342900">
              <a:buFont typeface="+mj-lt"/>
              <a:buAutoNum type="arabicPeriod"/>
            </a:pPr>
            <a:r>
              <a:rPr kumimoji="1" lang="zh-CN" altLang="en-US" dirty="0" smtClean="0"/>
              <a:t>比较各联通子图，求解出最终</a:t>
            </a:r>
            <a:r>
              <a:rPr kumimoji="1" lang="en-US" altLang="zh-CN" dirty="0" smtClean="0"/>
              <a:t>MAX</a:t>
            </a:r>
            <a:r>
              <a:rPr kumimoji="1" lang="zh-CN" altLang="en-US" dirty="0" smtClean="0"/>
              <a:t>矩形。</a:t>
            </a:r>
            <a:endParaRPr kumimoji="1" lang="en-US" altLang="zh-CN" dirty="0" smtClean="0"/>
          </a:p>
        </p:txBody>
      </p:sp>
    </p:spTree>
    <p:extLst>
      <p:ext uri="{BB962C8B-B14F-4D97-AF65-F5344CB8AC3E}">
        <p14:creationId xmlns:p14="http://schemas.microsoft.com/office/powerpoint/2010/main" val="176233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r>
              <a:rPr kumimoji="1" lang="zh-CN" altLang="en-US" sz="1600" dirty="0" smtClean="0"/>
              <a:t>简单示意</a:t>
            </a:r>
            <a:r>
              <a:rPr kumimoji="1" lang="en-US" altLang="zh-CN" sz="1600" dirty="0" smtClean="0"/>
              <a:t>:</a:t>
            </a:r>
            <a:endParaRPr kumimoji="1" lang="zh-CN" altLang="en-US" sz="1600" dirty="0"/>
          </a:p>
        </p:txBody>
      </p:sp>
      <p:pic>
        <p:nvPicPr>
          <p:cNvPr id="5" name="图片 4"/>
          <p:cNvPicPr>
            <a:picLocks noChangeAspect="1"/>
          </p:cNvPicPr>
          <p:nvPr/>
        </p:nvPicPr>
        <p:blipFill>
          <a:blip r:embed="rId2"/>
          <a:stretch>
            <a:fillRect/>
          </a:stretch>
        </p:blipFill>
        <p:spPr>
          <a:xfrm>
            <a:off x="1069428" y="3570382"/>
            <a:ext cx="9607515" cy="1933309"/>
          </a:xfrm>
          <a:prstGeom prst="rect">
            <a:avLst/>
          </a:prstGeom>
        </p:spPr>
      </p:pic>
      <p:sp>
        <p:nvSpPr>
          <p:cNvPr id="3" name="文本框 2"/>
          <p:cNvSpPr txBox="1"/>
          <p:nvPr/>
        </p:nvSpPr>
        <p:spPr>
          <a:xfrm>
            <a:off x="4923884" y="2696764"/>
            <a:ext cx="1172116" cy="369332"/>
          </a:xfrm>
          <a:prstGeom prst="rect">
            <a:avLst/>
          </a:prstGeom>
          <a:noFill/>
        </p:spPr>
        <p:txBody>
          <a:bodyPr wrap="none" rtlCol="0">
            <a:spAutoFit/>
          </a:bodyPr>
          <a:lstStyle/>
          <a:p>
            <a:r>
              <a:rPr kumimoji="1" lang="zh-CN" altLang="en-US" dirty="0" smtClean="0"/>
              <a:t>原</a:t>
            </a:r>
            <a:r>
              <a:rPr kumimoji="1" lang="en-US" altLang="zh-CN" dirty="0" smtClean="0"/>
              <a:t>0,1</a:t>
            </a:r>
            <a:r>
              <a:rPr kumimoji="1" lang="zh-CN" altLang="en-US" dirty="0" smtClean="0"/>
              <a:t>矩阵</a:t>
            </a:r>
            <a:endParaRPr kumimoji="1" lang="zh-CN" altLang="en-US" dirty="0"/>
          </a:p>
        </p:txBody>
      </p:sp>
    </p:spTree>
    <p:extLst>
      <p:ext uri="{BB962C8B-B14F-4D97-AF65-F5344CB8AC3E}">
        <p14:creationId xmlns:p14="http://schemas.microsoft.com/office/powerpoint/2010/main" val="75525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r>
              <a:rPr kumimoji="1" lang="zh-CN" altLang="en-US" sz="1600" dirty="0" smtClean="0"/>
              <a:t>简单示意</a:t>
            </a:r>
            <a:endParaRPr kumimoji="1" lang="zh-CN" altLang="en-US" sz="1600" dirty="0"/>
          </a:p>
        </p:txBody>
      </p:sp>
      <p:sp>
        <p:nvSpPr>
          <p:cNvPr id="6" name="椭圆 5"/>
          <p:cNvSpPr/>
          <p:nvPr/>
        </p:nvSpPr>
        <p:spPr>
          <a:xfrm>
            <a:off x="6537434" y="1027906"/>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7" name="椭圆 6"/>
          <p:cNvSpPr/>
          <p:nvPr/>
        </p:nvSpPr>
        <p:spPr>
          <a:xfrm>
            <a:off x="7877503" y="1027906"/>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1,3</a:t>
            </a:r>
            <a:endParaRPr kumimoji="1" lang="zh-CN" altLang="en-US" sz="1100" dirty="0"/>
          </a:p>
        </p:txBody>
      </p:sp>
      <p:cxnSp>
        <p:nvCxnSpPr>
          <p:cNvPr id="9" name="直线箭头连接符 8"/>
          <p:cNvCxnSpPr>
            <a:stCxn id="6" idx="6"/>
          </p:cNvCxnSpPr>
          <p:nvPr/>
        </p:nvCxnSpPr>
        <p:spPr>
          <a:xfrm>
            <a:off x="7062951" y="1274899"/>
            <a:ext cx="814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537434" y="202775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1" name="椭圆 10"/>
          <p:cNvSpPr/>
          <p:nvPr/>
        </p:nvSpPr>
        <p:spPr>
          <a:xfrm>
            <a:off x="7877503" y="2027757"/>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2" name="椭圆 11"/>
          <p:cNvSpPr/>
          <p:nvPr/>
        </p:nvSpPr>
        <p:spPr>
          <a:xfrm>
            <a:off x="10557641" y="202775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1,3</a:t>
            </a:r>
            <a:endParaRPr kumimoji="1" lang="zh-CN" altLang="en-US" sz="1100" dirty="0"/>
          </a:p>
        </p:txBody>
      </p:sp>
      <p:sp>
        <p:nvSpPr>
          <p:cNvPr id="14" name="椭圆 13"/>
          <p:cNvSpPr/>
          <p:nvPr/>
        </p:nvSpPr>
        <p:spPr>
          <a:xfrm>
            <a:off x="7893268" y="368986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7" name="椭圆 16"/>
          <p:cNvSpPr/>
          <p:nvPr/>
        </p:nvSpPr>
        <p:spPr>
          <a:xfrm>
            <a:off x="9217572" y="3683195"/>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8" name="椭圆 17"/>
          <p:cNvSpPr/>
          <p:nvPr/>
        </p:nvSpPr>
        <p:spPr>
          <a:xfrm>
            <a:off x="10557641" y="3683195"/>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9" name="椭圆 18"/>
          <p:cNvSpPr/>
          <p:nvPr/>
        </p:nvSpPr>
        <p:spPr>
          <a:xfrm>
            <a:off x="7893267" y="4718464"/>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20" name="椭圆 19"/>
          <p:cNvSpPr/>
          <p:nvPr/>
        </p:nvSpPr>
        <p:spPr>
          <a:xfrm>
            <a:off x="9217571" y="4718464"/>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21" name="椭圆 20"/>
          <p:cNvSpPr/>
          <p:nvPr/>
        </p:nvSpPr>
        <p:spPr>
          <a:xfrm>
            <a:off x="10557641" y="4718464"/>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cxnSp>
        <p:nvCxnSpPr>
          <p:cNvPr id="22" name="直线箭头连接符 21"/>
          <p:cNvCxnSpPr>
            <a:stCxn id="10" idx="6"/>
          </p:cNvCxnSpPr>
          <p:nvPr/>
        </p:nvCxnSpPr>
        <p:spPr>
          <a:xfrm>
            <a:off x="7062951" y="2274750"/>
            <a:ext cx="830316" cy="2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6" idx="4"/>
            <a:endCxn id="10" idx="0"/>
          </p:cNvCxnSpPr>
          <p:nvPr/>
        </p:nvCxnSpPr>
        <p:spPr>
          <a:xfrm>
            <a:off x="6800193" y="1521892"/>
            <a:ext cx="0" cy="50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7" idx="4"/>
            <a:endCxn id="11" idx="0"/>
          </p:cNvCxnSpPr>
          <p:nvPr/>
        </p:nvCxnSpPr>
        <p:spPr>
          <a:xfrm>
            <a:off x="8140262" y="1521892"/>
            <a:ext cx="0" cy="50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11" idx="6"/>
            <a:endCxn id="12" idx="2"/>
          </p:cNvCxnSpPr>
          <p:nvPr/>
        </p:nvCxnSpPr>
        <p:spPr>
          <a:xfrm>
            <a:off x="8403020" y="2274750"/>
            <a:ext cx="215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1" idx="4"/>
            <a:endCxn id="14" idx="0"/>
          </p:cNvCxnSpPr>
          <p:nvPr/>
        </p:nvCxnSpPr>
        <p:spPr>
          <a:xfrm>
            <a:off x="8140262" y="2521743"/>
            <a:ext cx="15765" cy="116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14" idx="4"/>
            <a:endCxn id="19" idx="0"/>
          </p:cNvCxnSpPr>
          <p:nvPr/>
        </p:nvCxnSpPr>
        <p:spPr>
          <a:xfrm flipH="1">
            <a:off x="8156026" y="4183853"/>
            <a:ext cx="1" cy="53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4" idx="6"/>
            <a:endCxn id="17" idx="2"/>
          </p:cNvCxnSpPr>
          <p:nvPr/>
        </p:nvCxnSpPr>
        <p:spPr>
          <a:xfrm flipV="1">
            <a:off x="8418785" y="3930188"/>
            <a:ext cx="798787" cy="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7" idx="6"/>
          </p:cNvCxnSpPr>
          <p:nvPr/>
        </p:nvCxnSpPr>
        <p:spPr>
          <a:xfrm>
            <a:off x="9743089" y="3930188"/>
            <a:ext cx="814552" cy="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19" idx="6"/>
            <a:endCxn id="20" idx="2"/>
          </p:cNvCxnSpPr>
          <p:nvPr/>
        </p:nvCxnSpPr>
        <p:spPr>
          <a:xfrm>
            <a:off x="8418784" y="4965457"/>
            <a:ext cx="798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17" idx="4"/>
            <a:endCxn id="20" idx="0"/>
          </p:cNvCxnSpPr>
          <p:nvPr/>
        </p:nvCxnSpPr>
        <p:spPr>
          <a:xfrm flipH="1">
            <a:off x="9480330" y="4177181"/>
            <a:ext cx="1" cy="54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20" idx="6"/>
            <a:endCxn id="21" idx="2"/>
          </p:cNvCxnSpPr>
          <p:nvPr/>
        </p:nvCxnSpPr>
        <p:spPr>
          <a:xfrm>
            <a:off x="9743088" y="4965457"/>
            <a:ext cx="814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12" idx="4"/>
            <a:endCxn id="18" idx="0"/>
          </p:cNvCxnSpPr>
          <p:nvPr/>
        </p:nvCxnSpPr>
        <p:spPr>
          <a:xfrm>
            <a:off x="10820400" y="2521743"/>
            <a:ext cx="0" cy="116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18" idx="4"/>
            <a:endCxn id="21" idx="0"/>
          </p:cNvCxnSpPr>
          <p:nvPr/>
        </p:nvCxnSpPr>
        <p:spPr>
          <a:xfrm>
            <a:off x="10820400" y="4177181"/>
            <a:ext cx="0" cy="54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2" idx="0"/>
          </p:cNvCxnSpPr>
          <p:nvPr/>
        </p:nvCxnSpPr>
        <p:spPr>
          <a:xfrm flipH="1" flipV="1">
            <a:off x="10820399" y="861848"/>
            <a:ext cx="1" cy="116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10557641" y="1076542"/>
            <a:ext cx="525516"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smtClean="0">
                <a:solidFill>
                  <a:schemeClr val="tx1"/>
                </a:solidFill>
              </a:rPr>
              <a:t>1,3</a:t>
            </a:r>
            <a:endParaRPr kumimoji="1" lang="zh-CN" altLang="en-US" sz="900" dirty="0">
              <a:solidFill>
                <a:schemeClr val="tx1"/>
              </a:solidFill>
            </a:endParaRPr>
          </a:p>
        </p:txBody>
      </p:sp>
      <p:sp>
        <p:nvSpPr>
          <p:cNvPr id="15" name="椭圆 14"/>
          <p:cNvSpPr/>
          <p:nvPr/>
        </p:nvSpPr>
        <p:spPr>
          <a:xfrm>
            <a:off x="9217573" y="2027757"/>
            <a:ext cx="525516"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smtClean="0">
                <a:solidFill>
                  <a:schemeClr val="tx1"/>
                </a:solidFill>
              </a:rPr>
              <a:t>1,3</a:t>
            </a:r>
            <a:endParaRPr kumimoji="1" lang="zh-CN" altLang="en-US" sz="900" dirty="0">
              <a:solidFill>
                <a:schemeClr val="tx1"/>
              </a:solidFill>
            </a:endParaRPr>
          </a:p>
        </p:txBody>
      </p:sp>
      <p:sp>
        <p:nvSpPr>
          <p:cNvPr id="16" name="椭圆 15"/>
          <p:cNvSpPr/>
          <p:nvPr/>
        </p:nvSpPr>
        <p:spPr>
          <a:xfrm>
            <a:off x="7893267" y="2863328"/>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65" name="椭圆 64"/>
          <p:cNvSpPr/>
          <p:nvPr/>
        </p:nvSpPr>
        <p:spPr>
          <a:xfrm>
            <a:off x="10557641" y="2858812"/>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cxnSp>
        <p:nvCxnSpPr>
          <p:cNvPr id="66" name="直线箭头连接符 65"/>
          <p:cNvCxnSpPr>
            <a:stCxn id="14" idx="2"/>
          </p:cNvCxnSpPr>
          <p:nvPr/>
        </p:nvCxnSpPr>
        <p:spPr>
          <a:xfrm flipH="1">
            <a:off x="4939862" y="3936860"/>
            <a:ext cx="2953406" cy="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6540061" y="3682455"/>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70" name="椭圆 69"/>
          <p:cNvSpPr/>
          <p:nvPr/>
        </p:nvSpPr>
        <p:spPr>
          <a:xfrm>
            <a:off x="5184226" y="3689867"/>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72" name="椭圆 71"/>
          <p:cNvSpPr/>
          <p:nvPr/>
        </p:nvSpPr>
        <p:spPr>
          <a:xfrm>
            <a:off x="5186852" y="5133473"/>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6,2</a:t>
            </a:r>
            <a:endParaRPr kumimoji="1" lang="zh-CN" altLang="en-US" sz="1100" dirty="0"/>
          </a:p>
        </p:txBody>
      </p:sp>
      <p:sp>
        <p:nvSpPr>
          <p:cNvPr id="73" name="椭圆 72"/>
          <p:cNvSpPr/>
          <p:nvPr/>
        </p:nvSpPr>
        <p:spPr>
          <a:xfrm>
            <a:off x="6537433" y="513347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cxnSp>
        <p:nvCxnSpPr>
          <p:cNvPr id="76" name="直线箭头连接符 75"/>
          <p:cNvCxnSpPr/>
          <p:nvPr/>
        </p:nvCxnSpPr>
        <p:spPr>
          <a:xfrm>
            <a:off x="5720251" y="5380466"/>
            <a:ext cx="1757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72" idx="2"/>
          </p:cNvCxnSpPr>
          <p:nvPr/>
        </p:nvCxnSpPr>
        <p:spPr>
          <a:xfrm flipH="1">
            <a:off x="3553805" y="5380466"/>
            <a:ext cx="1633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p:cNvCxnSpPr>
            <a:stCxn id="72" idx="4"/>
          </p:cNvCxnSpPr>
          <p:nvPr/>
        </p:nvCxnSpPr>
        <p:spPr>
          <a:xfrm flipH="1">
            <a:off x="5446984" y="5627459"/>
            <a:ext cx="2627" cy="117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163204" y="608309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sp>
        <p:nvSpPr>
          <p:cNvPr id="46" name="椭圆 45"/>
          <p:cNvSpPr/>
          <p:nvPr/>
        </p:nvSpPr>
        <p:spPr>
          <a:xfrm>
            <a:off x="3831018" y="513347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sp>
        <p:nvSpPr>
          <p:cNvPr id="4" name="文本框 3"/>
          <p:cNvSpPr txBox="1"/>
          <p:nvPr/>
        </p:nvSpPr>
        <p:spPr>
          <a:xfrm>
            <a:off x="210202" y="1570528"/>
            <a:ext cx="4269827" cy="4339650"/>
          </a:xfrm>
          <a:prstGeom prst="rect">
            <a:avLst/>
          </a:prstGeom>
          <a:noFill/>
        </p:spPr>
        <p:txBody>
          <a:bodyPr wrap="square" rtlCol="0">
            <a:spAutoFit/>
          </a:bodyPr>
          <a:lstStyle/>
          <a:p>
            <a:pPr marL="228600" indent="-228600">
              <a:buFont typeface="+mj-lt"/>
              <a:buAutoNum type="arabicPeriod"/>
            </a:pPr>
            <a:r>
              <a:rPr kumimoji="1" lang="zh-CN" altLang="en-US" sz="1200" dirty="0" smtClean="0"/>
              <a:t>可以看出此例中，会形成两个</a:t>
            </a:r>
            <a:r>
              <a:rPr kumimoji="1" lang="zh-CN" altLang="en-US" sz="1200" dirty="0" smtClean="0">
                <a:solidFill>
                  <a:srgbClr val="FF0000"/>
                </a:solidFill>
              </a:rPr>
              <a:t>极大联通子图</a:t>
            </a:r>
            <a:r>
              <a:rPr kumimoji="1" lang="zh-CN" altLang="en-US" sz="1200" dirty="0" smtClean="0"/>
              <a:t>，</a:t>
            </a:r>
            <a:endParaRPr kumimoji="1" lang="en-US" altLang="zh-CN" sz="1200" dirty="0" smtClean="0"/>
          </a:p>
          <a:p>
            <a:pPr marL="228600" indent="-228600">
              <a:buFont typeface="+mj-lt"/>
              <a:buAutoNum type="arabicPeriod"/>
            </a:pPr>
            <a:r>
              <a:rPr kumimoji="1" lang="zh-CN" altLang="en-US" sz="1200" dirty="0" smtClean="0"/>
              <a:t>注意每个圆圈中的数字即为其所属的极大联通子图的编号</a:t>
            </a:r>
            <a:r>
              <a:rPr kumimoji="1" lang="en-US" altLang="zh-CN" sz="1200" dirty="0" smtClean="0"/>
              <a:t>(</a:t>
            </a:r>
            <a:r>
              <a:rPr kumimoji="1" lang="zh-CN" altLang="en-US" sz="1200" dirty="0" smtClean="0"/>
              <a:t>用起始点的位置进行编号</a:t>
            </a:r>
            <a:r>
              <a:rPr kumimoji="1" lang="en-US" altLang="zh-CN" sz="1200" dirty="0" smtClean="0"/>
              <a:t>)</a:t>
            </a:r>
          </a:p>
          <a:p>
            <a:pPr marL="228600" indent="-228600">
              <a:buFont typeface="+mj-lt"/>
              <a:buAutoNum type="arabicPeriod"/>
            </a:pPr>
            <a:r>
              <a:rPr kumimoji="1" lang="zh-CN" altLang="en-US" sz="1200" dirty="0" smtClean="0"/>
              <a:t>生成图总是从未被纳入极大联通子图中找最左最上的角点来开始生成。</a:t>
            </a:r>
            <a:endParaRPr kumimoji="1" lang="en-US" altLang="zh-CN" sz="1200" dirty="0" smtClean="0"/>
          </a:p>
          <a:p>
            <a:pPr marL="228600" indent="-228600">
              <a:buFont typeface="+mj-lt"/>
              <a:buAutoNum type="arabicPeriod"/>
            </a:pPr>
            <a:r>
              <a:rPr kumimoji="1" lang="zh-CN" altLang="en-US" sz="1200" dirty="0" smtClean="0"/>
              <a:t>某个极大联通子图生成过程是一个</a:t>
            </a:r>
            <a:r>
              <a:rPr kumimoji="1" lang="en-US" altLang="zh-CN" sz="1200" dirty="0" smtClean="0">
                <a:solidFill>
                  <a:srgbClr val="FF0000"/>
                </a:solidFill>
              </a:rPr>
              <a:t>BFS</a:t>
            </a:r>
            <a:r>
              <a:rPr kumimoji="1" lang="zh-CN" altLang="en-US" sz="1200" dirty="0" smtClean="0">
                <a:solidFill>
                  <a:srgbClr val="FF0000"/>
                </a:solidFill>
              </a:rPr>
              <a:t>过程</a:t>
            </a:r>
            <a:r>
              <a:rPr kumimoji="1" lang="zh-CN" altLang="en-US" sz="1200" dirty="0" smtClean="0"/>
              <a:t>。</a:t>
            </a:r>
            <a:endParaRPr kumimoji="1" lang="en-US" altLang="zh-CN" sz="1200" dirty="0" smtClean="0"/>
          </a:p>
          <a:p>
            <a:pPr marL="228600" indent="-228600">
              <a:buFont typeface="+mj-lt"/>
              <a:buAutoNum type="arabicPeriod"/>
            </a:pPr>
            <a:r>
              <a:rPr kumimoji="1" lang="en-US" altLang="zh-CN" sz="1200" dirty="0" smtClean="0"/>
              <a:t>BFS</a:t>
            </a:r>
            <a:r>
              <a:rPr kumimoji="1" lang="zh-CN" altLang="en-US" sz="1200" dirty="0" smtClean="0"/>
              <a:t>过程中当遇到双父亲节点时候（图中黑圈角点）就说明遇到了一个单位矩形（无内涵矩形），这时需要从当前双父亲节点向祖先</a:t>
            </a:r>
            <a:r>
              <a:rPr kumimoji="1" lang="zh-CN" altLang="en-US" sz="1200" dirty="0" smtClean="0">
                <a:solidFill>
                  <a:srgbClr val="FF0000"/>
                </a:solidFill>
              </a:rPr>
              <a:t>回溯</a:t>
            </a:r>
            <a:r>
              <a:rPr kumimoji="1" lang="zh-CN" altLang="en-US" sz="1200" dirty="0" smtClean="0"/>
              <a:t>寻找该单位矩阵的起始节点，例如对于</a:t>
            </a:r>
            <a:r>
              <a:rPr kumimoji="1" lang="en-US" altLang="zh-CN" sz="1200" dirty="0" smtClean="0"/>
              <a:t>A</a:t>
            </a:r>
            <a:r>
              <a:rPr kumimoji="1" lang="zh-CN" altLang="en-US" sz="1200" dirty="0" smtClean="0"/>
              <a:t>点来说，其单位矩阵的起始节点即为</a:t>
            </a:r>
            <a:r>
              <a:rPr kumimoji="1" lang="en-US" altLang="zh-CN" sz="1200" dirty="0" smtClean="0"/>
              <a:t>B.</a:t>
            </a:r>
          </a:p>
          <a:p>
            <a:pPr marL="228600" indent="-228600">
              <a:buFont typeface="+mj-lt"/>
              <a:buAutoNum type="arabicPeriod"/>
            </a:pPr>
            <a:r>
              <a:rPr kumimoji="1" lang="zh-CN" altLang="en-US" sz="1200" dirty="0" smtClean="0"/>
              <a:t>双父亲节点的回溯过程可沿着任意父亲路径进行，如图中箭头所示，这里关键在于定义起始节点的独特特征：</a:t>
            </a:r>
            <a:endParaRPr kumimoji="1" lang="en-US" altLang="zh-CN" sz="1200" dirty="0" smtClean="0"/>
          </a:p>
          <a:p>
            <a:pPr marL="685800" lvl="1" indent="-228600">
              <a:buFont typeface="+mj-lt"/>
              <a:buAutoNum type="arabicPeriod"/>
            </a:pPr>
            <a:r>
              <a:rPr kumimoji="1" lang="zh-CN" altLang="en-US" sz="1200" dirty="0" smtClean="0"/>
              <a:t>一定位于双父节点的左上侧。</a:t>
            </a:r>
            <a:endParaRPr kumimoji="1" lang="en-US" altLang="zh-CN" sz="1200" dirty="0" smtClean="0"/>
          </a:p>
          <a:p>
            <a:pPr marL="685800" lvl="1" indent="-228600">
              <a:buFont typeface="+mj-lt"/>
              <a:buAutoNum type="arabicPeriod"/>
            </a:pPr>
            <a:r>
              <a:rPr kumimoji="1" lang="zh-CN" altLang="en-US" sz="1200" dirty="0" smtClean="0"/>
              <a:t>一定具有向右的孩子，和向下的孩子</a:t>
            </a:r>
            <a:endParaRPr kumimoji="1" lang="en-US" altLang="zh-CN" sz="1200" dirty="0" smtClean="0"/>
          </a:p>
          <a:p>
            <a:pPr marL="228600" indent="-228600">
              <a:buFont typeface="+mj-lt"/>
              <a:buAutoNum type="arabicPeriod"/>
            </a:pPr>
            <a:r>
              <a:rPr kumimoji="1" lang="zh-CN" altLang="en-US" sz="1200" dirty="0" smtClean="0"/>
              <a:t>通过双父节点和对应的起始节点就能够确定一个单位矩形，继续</a:t>
            </a:r>
            <a:r>
              <a:rPr kumimoji="1" lang="en-US" altLang="zh-CN" sz="1200" dirty="0" smtClean="0"/>
              <a:t>BFS</a:t>
            </a:r>
            <a:r>
              <a:rPr kumimoji="1" lang="zh-CN" altLang="en-US" sz="1200" dirty="0" smtClean="0"/>
              <a:t>过程，可以找到这个极大联通子图的</a:t>
            </a:r>
            <a:r>
              <a:rPr kumimoji="1" lang="zh-CN" altLang="en-US" sz="1200" dirty="0" smtClean="0">
                <a:solidFill>
                  <a:srgbClr val="FF0000"/>
                </a:solidFill>
              </a:rPr>
              <a:t>所有单位矩形。</a:t>
            </a:r>
            <a:endParaRPr kumimoji="1" lang="en-US" altLang="zh-CN" sz="1200" dirty="0" smtClean="0">
              <a:solidFill>
                <a:srgbClr val="FF0000"/>
              </a:solidFill>
            </a:endParaRPr>
          </a:p>
          <a:p>
            <a:pPr marL="228600" indent="-228600">
              <a:buFont typeface="+mj-lt"/>
              <a:buAutoNum type="arabicPeriod"/>
            </a:pPr>
            <a:r>
              <a:rPr kumimoji="1" lang="zh-CN" altLang="en-US" sz="1200" dirty="0" smtClean="0"/>
              <a:t>可以观察到，有些边同时位于</a:t>
            </a:r>
            <a:r>
              <a:rPr kumimoji="1" lang="en-US" altLang="zh-CN" sz="1200" dirty="0" smtClean="0"/>
              <a:t>2</a:t>
            </a:r>
            <a:r>
              <a:rPr kumimoji="1" lang="zh-CN" altLang="en-US" sz="1200" dirty="0" smtClean="0"/>
              <a:t>个矩形中，所以接下来我们可以通过重合边进行矩形合并（类似于</a:t>
            </a:r>
            <a:r>
              <a:rPr kumimoji="1" lang="zh-CN" altLang="en-US" sz="1200" dirty="0" smtClean="0">
                <a:solidFill>
                  <a:srgbClr val="FF0000"/>
                </a:solidFill>
              </a:rPr>
              <a:t>并查集合并</a:t>
            </a:r>
            <a:r>
              <a:rPr kumimoji="1" lang="zh-CN" altLang="en-US" sz="1200" dirty="0" smtClean="0"/>
              <a:t>）进而构造出更大的矩形，直至不能合并，及所有矩形都达到了极大值。</a:t>
            </a:r>
            <a:endParaRPr kumimoji="1" lang="en-US" altLang="zh-CN" sz="1200" dirty="0" smtClean="0"/>
          </a:p>
          <a:p>
            <a:pPr marL="228600" indent="-228600">
              <a:buFont typeface="+mj-lt"/>
              <a:buAutoNum type="arabicPeriod"/>
            </a:pPr>
            <a:r>
              <a:rPr kumimoji="1" lang="zh-CN" altLang="en-US" sz="1200" dirty="0" smtClean="0"/>
              <a:t>从所有</a:t>
            </a:r>
            <a:r>
              <a:rPr kumimoji="1" lang="zh-CN" altLang="en-US" sz="1200" dirty="0" smtClean="0">
                <a:solidFill>
                  <a:srgbClr val="FF0000"/>
                </a:solidFill>
              </a:rPr>
              <a:t>极大值</a:t>
            </a:r>
            <a:r>
              <a:rPr kumimoji="1" lang="zh-CN" altLang="en-US" sz="1200" dirty="0" smtClean="0"/>
              <a:t>举行中找出该极大联通子图的最大矩形。</a:t>
            </a:r>
            <a:endParaRPr kumimoji="1" lang="en-US" altLang="zh-CN" sz="1200" dirty="0" smtClean="0"/>
          </a:p>
          <a:p>
            <a:pPr marL="228600" indent="-228600">
              <a:buFont typeface="+mj-lt"/>
              <a:buAutoNum type="arabicPeriod"/>
            </a:pPr>
            <a:r>
              <a:rPr kumimoji="1" lang="zh-CN" altLang="en-US" sz="1200" dirty="0" smtClean="0"/>
              <a:t>找出所有极大联通子图的最大值，即为极大值。</a:t>
            </a:r>
            <a:endParaRPr kumimoji="1" lang="zh-CN" altLang="en-US" sz="1200" dirty="0"/>
          </a:p>
        </p:txBody>
      </p:sp>
      <p:sp>
        <p:nvSpPr>
          <p:cNvPr id="49" name="文本框 48"/>
          <p:cNvSpPr txBox="1"/>
          <p:nvPr/>
        </p:nvSpPr>
        <p:spPr>
          <a:xfrm>
            <a:off x="8456882" y="228183"/>
            <a:ext cx="877163" cy="369332"/>
          </a:xfrm>
          <a:prstGeom prst="rect">
            <a:avLst/>
          </a:prstGeom>
          <a:noFill/>
        </p:spPr>
        <p:txBody>
          <a:bodyPr wrap="none" rtlCol="0">
            <a:spAutoFit/>
          </a:bodyPr>
          <a:lstStyle/>
          <a:p>
            <a:r>
              <a:rPr kumimoji="1" lang="zh-CN" altLang="en-US" dirty="0" smtClean="0"/>
              <a:t>生成图</a:t>
            </a:r>
            <a:endParaRPr kumimoji="1" lang="zh-CN" altLang="en-US" dirty="0"/>
          </a:p>
        </p:txBody>
      </p:sp>
      <p:sp>
        <p:nvSpPr>
          <p:cNvPr id="8" name="矩形 7"/>
          <p:cNvSpPr/>
          <p:nvPr/>
        </p:nvSpPr>
        <p:spPr>
          <a:xfrm>
            <a:off x="10292911" y="3396443"/>
            <a:ext cx="324511" cy="523220"/>
          </a:xfrm>
          <a:prstGeom prst="rect">
            <a:avLst/>
          </a:prstGeom>
          <a:noFill/>
        </p:spPr>
        <p:txBody>
          <a:bodyPr wrap="square" lIns="91440" tIns="45720" rIns="91440" bIns="45720">
            <a:spAutoFit/>
          </a:bodyPr>
          <a:lstStyle/>
          <a:p>
            <a:pPr algn="ctr"/>
            <a:r>
              <a:rPr lang="en-US" altLang="zh-CN" sz="2800" b="0" cap="none" spc="0" dirty="0" smtClean="0">
                <a:ln w="0"/>
                <a:effectLst>
                  <a:outerShdw blurRad="38100" dist="25400" dir="5400000" algn="ctr" rotWithShape="0">
                    <a:srgbClr val="6E747A">
                      <a:alpha val="43000"/>
                    </a:srgbClr>
                  </a:outerShdw>
                </a:effectLst>
              </a:rPr>
              <a:t>A</a:t>
            </a:r>
            <a:endParaRPr lang="zh-CN" altLang="en-US" sz="2800" b="0" cap="none" spc="0" dirty="0">
              <a:ln w="0"/>
              <a:effectLst>
                <a:outerShdw blurRad="38100" dist="25400" dir="5400000" algn="ctr" rotWithShape="0">
                  <a:srgbClr val="6E747A">
                    <a:alpha val="43000"/>
                  </a:srgbClr>
                </a:outerShdw>
              </a:effectLst>
            </a:endParaRPr>
          </a:p>
        </p:txBody>
      </p:sp>
      <p:sp>
        <p:nvSpPr>
          <p:cNvPr id="50" name="矩形 49"/>
          <p:cNvSpPr/>
          <p:nvPr/>
        </p:nvSpPr>
        <p:spPr>
          <a:xfrm>
            <a:off x="8294627" y="1642651"/>
            <a:ext cx="324511" cy="523220"/>
          </a:xfrm>
          <a:prstGeom prst="rect">
            <a:avLst/>
          </a:prstGeom>
          <a:noFill/>
        </p:spPr>
        <p:txBody>
          <a:bodyPr wrap="square" lIns="91440" tIns="45720" rIns="91440" bIns="45720">
            <a:spAutoFit/>
          </a:bodyPr>
          <a:lstStyle/>
          <a:p>
            <a:pPr algn="ctr"/>
            <a:r>
              <a:rPr lang="en-US" altLang="zh-CN" sz="2800" dirty="0" smtClean="0">
                <a:ln w="0"/>
                <a:effectLst>
                  <a:outerShdw blurRad="38100" dist="25400" dir="5400000" algn="ctr" rotWithShape="0">
                    <a:srgbClr val="6E747A">
                      <a:alpha val="43000"/>
                    </a:srgbClr>
                  </a:outerShdw>
                </a:effectLst>
              </a:rPr>
              <a:t>B</a:t>
            </a:r>
            <a:endParaRPr lang="zh-CN" altLang="en-US" sz="2800" b="0" cap="none" spc="0" dirty="0">
              <a:ln w="0"/>
              <a:effectLst>
                <a:outerShdw blurRad="38100" dist="25400" dir="5400000" algn="ctr" rotWithShape="0">
                  <a:srgbClr val="6E747A">
                    <a:alpha val="43000"/>
                  </a:srgbClr>
                </a:outerShdw>
              </a:effectLst>
            </a:endParaRPr>
          </a:p>
        </p:txBody>
      </p:sp>
      <p:sp>
        <p:nvSpPr>
          <p:cNvPr id="26" name="上箭头 25"/>
          <p:cNvSpPr/>
          <p:nvPr/>
        </p:nvSpPr>
        <p:spPr>
          <a:xfrm flipH="1">
            <a:off x="10324528" y="2635564"/>
            <a:ext cx="255137" cy="76942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56" name="上箭头 55"/>
          <p:cNvSpPr/>
          <p:nvPr/>
        </p:nvSpPr>
        <p:spPr>
          <a:xfrm rot="16200000" flipH="1">
            <a:off x="9585203" y="3095655"/>
            <a:ext cx="255137" cy="76942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8237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性能讨论</a:t>
            </a:r>
            <a:endParaRPr kumimoji="1" lang="zh-CN" altLang="en-US" sz="1600" dirty="0"/>
          </a:p>
        </p:txBody>
      </p:sp>
      <p:sp>
        <p:nvSpPr>
          <p:cNvPr id="4" name="文本框 3"/>
          <p:cNvSpPr txBox="1"/>
          <p:nvPr/>
        </p:nvSpPr>
        <p:spPr>
          <a:xfrm>
            <a:off x="620105" y="1812266"/>
            <a:ext cx="9396253" cy="1754326"/>
          </a:xfrm>
          <a:prstGeom prst="rect">
            <a:avLst/>
          </a:prstGeom>
          <a:noFill/>
        </p:spPr>
        <p:txBody>
          <a:bodyPr wrap="square" rtlCol="0">
            <a:spAutoFit/>
          </a:bodyPr>
          <a:lstStyle/>
          <a:p>
            <a:pPr marL="228600" indent="-228600">
              <a:buFont typeface="+mj-lt"/>
              <a:buAutoNum type="arabicPeriod"/>
            </a:pPr>
            <a:r>
              <a:rPr kumimoji="1" lang="zh-CN" altLang="en-US" sz="1200" dirty="0" smtClean="0"/>
              <a:t>该算法整体上式生成思路，类似于动态规划，而不是搜索思路。生成思路往往能够避免大量重复计算，本质上是以时间换空间，从这个角度该算法可能具有较好的时间复杂度。</a:t>
            </a:r>
            <a:endParaRPr kumimoji="1" lang="en-US" altLang="zh-CN" sz="1200" dirty="0" smtClean="0"/>
          </a:p>
          <a:p>
            <a:pPr marL="228600" indent="-228600">
              <a:buFont typeface="+mj-lt"/>
              <a:buAutoNum type="arabicPeriod"/>
            </a:pPr>
            <a:r>
              <a:rPr kumimoji="1" lang="zh-CN" altLang="en-US" sz="1200" dirty="0" smtClean="0"/>
              <a:t>可以看到，在求解最大矩形的时候，该算法首先根据联通性，将矩阵进行划分，进而分治，求解每个部分的最大值。对于规模比较大的问题，分治策略往往可快速降低时间复杂度。</a:t>
            </a:r>
            <a:endParaRPr kumimoji="1" lang="en-US" altLang="zh-CN" sz="1200" dirty="0" smtClean="0"/>
          </a:p>
          <a:p>
            <a:pPr marL="228600" indent="-228600">
              <a:buFont typeface="+mj-lt"/>
              <a:buAutoNum type="arabicPeriod"/>
            </a:pPr>
            <a:r>
              <a:rPr kumimoji="1" lang="zh-CN" altLang="en-US" sz="1200" dirty="0" smtClean="0"/>
              <a:t>本算法并未直接生成所有矩形，而是只生成单位矩形，再利用重合边进行矩形组合。这种操作充分利用了</a:t>
            </a:r>
            <a:r>
              <a:rPr kumimoji="1" lang="zh-CN" altLang="en-US" sz="1200" dirty="0" smtClean="0">
                <a:solidFill>
                  <a:srgbClr val="FF0000"/>
                </a:solidFill>
              </a:rPr>
              <a:t>图形的自带几何性质</a:t>
            </a:r>
            <a:r>
              <a:rPr kumimoji="1" lang="zh-CN" altLang="en-US" sz="1200" dirty="0" smtClean="0"/>
              <a:t>，相比生成所有矩形的算法，</a:t>
            </a:r>
            <a:r>
              <a:rPr kumimoji="1" lang="zh-CN" altLang="en-US" sz="1200" dirty="0" smtClean="0">
                <a:solidFill>
                  <a:srgbClr val="FF0000"/>
                </a:solidFill>
              </a:rPr>
              <a:t>极大的减少了矩形的生成量</a:t>
            </a:r>
            <a:r>
              <a:rPr kumimoji="1" lang="zh-CN" altLang="en-US" sz="1200" dirty="0" smtClean="0"/>
              <a:t>，进而极大的提升算法性能。</a:t>
            </a:r>
            <a:endParaRPr kumimoji="1" lang="en-US" altLang="zh-CN" sz="1200" dirty="0" smtClean="0"/>
          </a:p>
          <a:p>
            <a:pPr marL="228600" indent="-228600">
              <a:buFont typeface="+mj-lt"/>
              <a:buAutoNum type="arabicPeriod"/>
            </a:pPr>
            <a:r>
              <a:rPr kumimoji="1" lang="zh-CN" altLang="en-US" sz="1200" dirty="0" smtClean="0"/>
              <a:t>数学上一个求解一个函数的最大值的基本思路是：先找到各个独立的定义域的多个极大值，再通过比较找出最大值，再求出整个定义域的最大值。</a:t>
            </a:r>
            <a:r>
              <a:rPr kumimoji="1" lang="zh-CN" altLang="en-US" sz="1200" dirty="0" smtClean="0">
                <a:solidFill>
                  <a:srgbClr val="FF0000"/>
                </a:solidFill>
              </a:rPr>
              <a:t>本算法与这个函数求最大值具有极高相似性</a:t>
            </a:r>
            <a:r>
              <a:rPr kumimoji="1" lang="zh-CN" altLang="en-US" sz="1200" dirty="0" smtClean="0"/>
              <a:t>，本算法是先求出各个独立联通子图的多个极大值</a:t>
            </a:r>
            <a:r>
              <a:rPr kumimoji="1" lang="en-US" altLang="zh-CN" sz="1200" dirty="0" smtClean="0"/>
              <a:t>(</a:t>
            </a:r>
            <a:r>
              <a:rPr kumimoji="1" lang="zh-CN" altLang="en-US" sz="1200" dirty="0" smtClean="0"/>
              <a:t>矩形合并的极限</a:t>
            </a:r>
            <a:r>
              <a:rPr kumimoji="1" lang="en-US" altLang="zh-CN" sz="1200" dirty="0" smtClean="0"/>
              <a:t>)</a:t>
            </a:r>
            <a:r>
              <a:rPr kumimoji="1" lang="zh-CN" altLang="en-US" sz="1200" dirty="0" smtClean="0"/>
              <a:t>，再通过比较求出最大值，再求出所有联通子图中的最大值。</a:t>
            </a:r>
            <a:endParaRPr kumimoji="1" lang="zh-CN" altLang="en-US" sz="1200" dirty="0"/>
          </a:p>
        </p:txBody>
      </p:sp>
    </p:spTree>
    <p:extLst>
      <p:ext uri="{BB962C8B-B14F-4D97-AF65-F5344CB8AC3E}">
        <p14:creationId xmlns:p14="http://schemas.microsoft.com/office/powerpoint/2010/main" val="47075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算法问题</a:t>
            </a:r>
            <a:endParaRPr kumimoji="1" lang="zh-CN" altLang="en-US" sz="1600" dirty="0"/>
          </a:p>
        </p:txBody>
      </p:sp>
      <p:sp>
        <p:nvSpPr>
          <p:cNvPr id="4" name="文本框 3"/>
          <p:cNvSpPr txBox="1"/>
          <p:nvPr/>
        </p:nvSpPr>
        <p:spPr>
          <a:xfrm>
            <a:off x="620105" y="1812266"/>
            <a:ext cx="9396253" cy="461665"/>
          </a:xfrm>
          <a:prstGeom prst="rect">
            <a:avLst/>
          </a:prstGeom>
          <a:noFill/>
        </p:spPr>
        <p:txBody>
          <a:bodyPr wrap="square" rtlCol="0">
            <a:spAutoFit/>
          </a:bodyPr>
          <a:lstStyle/>
          <a:p>
            <a:pPr marL="228600" indent="-228600">
              <a:buFont typeface="+mj-lt"/>
              <a:buAutoNum type="arabicPeriod"/>
            </a:pPr>
            <a:r>
              <a:rPr kumimoji="1" lang="zh-CN" altLang="en-US" sz="1200" dirty="0" smtClean="0"/>
              <a:t>本算法核心问题是</a:t>
            </a:r>
            <a:r>
              <a:rPr kumimoji="1" lang="zh-CN" altLang="en-US" sz="1200" dirty="0" smtClean="0">
                <a:solidFill>
                  <a:srgbClr val="FF0000"/>
                </a:solidFill>
              </a:rPr>
              <a:t>缺乏数理逻辑上的完备性证明</a:t>
            </a:r>
            <a:r>
              <a:rPr kumimoji="1" lang="zh-CN" altLang="en-US" sz="1200" dirty="0" smtClean="0"/>
              <a:t>，虽然根据直观推理该算法能够找出最大矩形，但是受限于我的数学功底，目前我还无法严格证明这点，所以该算法无法严格正确。</a:t>
            </a:r>
            <a:endParaRPr kumimoji="1" lang="zh-CN" altLang="en-US" sz="1200" dirty="0"/>
          </a:p>
        </p:txBody>
      </p:sp>
    </p:spTree>
    <p:extLst>
      <p:ext uri="{BB962C8B-B14F-4D97-AF65-F5344CB8AC3E}">
        <p14:creationId xmlns:p14="http://schemas.microsoft.com/office/powerpoint/2010/main" val="140399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913" y="2169211"/>
            <a:ext cx="10515600" cy="1325563"/>
          </a:xfrm>
        </p:spPr>
        <p:txBody>
          <a:bodyPr/>
          <a:lstStyle/>
          <a:p>
            <a:pPr algn="ctr"/>
            <a:r>
              <a:rPr kumimoji="1" lang="zh-CN" altLang="en-US" dirty="0" smtClean="0"/>
              <a:t>求解</a:t>
            </a:r>
            <a:r>
              <a:rPr kumimoji="1" lang="zh-CN" altLang="en-US" dirty="0" smtClean="0"/>
              <a:t>思路</a:t>
            </a:r>
            <a:r>
              <a:rPr kumimoji="1" lang="en-US" altLang="zh-CN" dirty="0" smtClean="0"/>
              <a:t>2</a:t>
            </a:r>
            <a:r>
              <a:rPr kumimoji="1" lang="zh-CN" altLang="en-US" dirty="0" smtClean="0"/>
              <a:t>：分类讨论</a:t>
            </a:r>
            <a:endParaRPr kumimoji="1" lang="zh-CN" altLang="en-US"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1246</Words>
  <Application>Microsoft Macintosh PowerPoint</Application>
  <PresentationFormat>宽屏</PresentationFormat>
  <Paragraphs>109</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DengXian</vt:lpstr>
      <vt:lpstr>DengXian Light</vt:lpstr>
      <vt:lpstr>Wingdings</vt:lpstr>
      <vt:lpstr>Arial</vt:lpstr>
      <vt:lpstr>Office 主题</vt:lpstr>
      <vt:lpstr>4</vt:lpstr>
      <vt:lpstr>求解思路1：生成矩形</vt:lpstr>
      <vt:lpstr>算法思想：</vt:lpstr>
      <vt:lpstr>算法步骤</vt:lpstr>
      <vt:lpstr>数据结构简单示意:</vt:lpstr>
      <vt:lpstr>数据结构简单示意</vt:lpstr>
      <vt:lpstr>性能讨论</vt:lpstr>
      <vt:lpstr>算法问题</vt:lpstr>
      <vt:lpstr>求解思路2：分类讨论</vt:lpstr>
      <vt:lpstr>算法思想：</vt:lpstr>
      <vt:lpstr>数据结构简单示意</vt:lpstr>
      <vt:lpstr>数据结构nodeArray:</vt:lpstr>
      <vt:lpstr>数据结构nodeArray:</vt:lpstr>
      <vt:lpstr>数据结构rowInfs:</vt:lpstr>
      <vt:lpstr>算法问题</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题目</dc:title>
  <dc:creator>龙 齐</dc:creator>
  <cp:lastModifiedBy>龙 齐</cp:lastModifiedBy>
  <cp:revision>136</cp:revision>
  <cp:lastPrinted>2019-05-03T09:26:03Z</cp:lastPrinted>
  <dcterms:created xsi:type="dcterms:W3CDTF">2019-05-02T06:17:06Z</dcterms:created>
  <dcterms:modified xsi:type="dcterms:W3CDTF">2019-05-03T09:26:15Z</dcterms:modified>
</cp:coreProperties>
</file>