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4" r:id="rId6"/>
    <p:sldId id="263" r:id="rId7"/>
    <p:sldId id="260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7" autoAdjust="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EAE1-291D-4A39-AC76-972832D5FA2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9F463-1F37-4B58-B9D3-7E72CC8E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9F463-1F37-4B58-B9D3-7E72CC8ED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9F463-1F37-4B58-B9D3-7E72CC8ED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9F463-1F37-4B58-B9D3-7E72CC8ED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227F-7CA0-49CC-A1B2-4634484D9C2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2E4A-49FC-4EE4-8033-235FBD1A9B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227F-7CA0-49CC-A1B2-4634484D9C2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66DE2E4A-49FC-4EE4-8033-235FBD1A9B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227F-7CA0-49CC-A1B2-4634484D9C2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66DE2E4A-49FC-4EE4-8033-235FBD1A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227F-7CA0-49CC-A1B2-4634484D9C2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66DE2E4A-49FC-4EE4-8033-235FBD1A9B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B39C07C-26C9-4944-8FBF-403282297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721" y="2596714"/>
            <a:ext cx="9144000" cy="1655762"/>
          </a:xfrm>
        </p:spPr>
        <p:txBody>
          <a:bodyPr/>
          <a:lstStyle>
            <a:lvl1pPr marL="0" indent="0" algn="ctr">
              <a:buNone/>
              <a:defRPr sz="32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B19A227F-7CA0-49CC-A1B2-4634484D9C2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66DE2E4A-49FC-4EE4-8033-235FBD1A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8B0C-095B-4DC3-A5FD-9925F4EA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Sentaurus for PID device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B17B4-75A3-4400-8BB2-91771C8DE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2/19/2020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25018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6F85-3608-46FD-A774-7F21DA9D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3285-7C30-45CB-8467-27B9F13B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7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I.  Overview of the simulation environment</a:t>
            </a:r>
          </a:p>
          <a:p>
            <a:pPr marL="0" indent="0">
              <a:buNone/>
            </a:pPr>
            <a:r>
              <a:rPr lang="en-US" dirty="0"/>
              <a:t>II. Running the simulations</a:t>
            </a:r>
          </a:p>
          <a:p>
            <a:pPr marL="0" indent="0">
              <a:buNone/>
            </a:pPr>
            <a:r>
              <a:rPr lang="en-US" dirty="0"/>
              <a:t>III. Output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144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706D-2032-4156-905B-7EBDBF29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Overview of the simulation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FD9AE-6826-4D17-A17C-55C40BB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42" y="726753"/>
            <a:ext cx="3191540" cy="587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Simulation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1291E9-78FC-49B3-B85B-8BC985384394}"/>
              </a:ext>
            </a:extLst>
          </p:cNvPr>
          <p:cNvSpPr txBox="1">
            <a:spLocks/>
          </p:cNvSpPr>
          <p:nvPr/>
        </p:nvSpPr>
        <p:spPr>
          <a:xfrm>
            <a:off x="380442" y="1636103"/>
            <a:ext cx="68922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At each time t, the Na migration profile is converted to a conductivity profile</a:t>
            </a:r>
          </a:p>
          <a:p>
            <a:r>
              <a:rPr lang="en-US" sz="2400" dirty="0"/>
              <a:t>A geometry is created in Sentaurus Structure editor</a:t>
            </a:r>
          </a:p>
          <a:p>
            <a:r>
              <a:rPr lang="en-US" sz="2400" dirty="0"/>
              <a:t>Poisson equation and transport equation are solved in Sentaurus Device at this time point and efficiency is extracted</a:t>
            </a:r>
          </a:p>
          <a:p>
            <a:r>
              <a:rPr lang="en-US" sz="2400" dirty="0"/>
              <a:t>The same procedure is repeated for Na migration profiles at all time points, leading to an efficiency curve as a function of time</a:t>
            </a:r>
          </a:p>
          <a:p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7CF6C5-5B70-4AA3-8566-0066D4E98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7" t="12286" r="6360" b="28691"/>
          <a:stretch/>
        </p:blipFill>
        <p:spPr>
          <a:xfrm>
            <a:off x="7804621" y="2751301"/>
            <a:ext cx="5272210" cy="4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3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line_datanalysis">
            <a:extLst>
              <a:ext uri="{FF2B5EF4-FFF2-40B4-BE49-F238E27FC236}">
                <a16:creationId xmlns:a16="http://schemas.microsoft.com/office/drawing/2014/main" id="{5B4229A0-8244-47BC-827F-A6B7F9C8357C}"/>
              </a:ext>
            </a:extLst>
          </p:cNvPr>
          <p:cNvCxnSpPr>
            <a:cxnSpLocks/>
          </p:cNvCxnSpPr>
          <p:nvPr/>
        </p:nvCxnSpPr>
        <p:spPr>
          <a:xfrm>
            <a:off x="9850197" y="2002701"/>
            <a:ext cx="7262" cy="4510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FF960D-36F8-41C9-9B7A-8E688F06A946}"/>
              </a:ext>
            </a:extLst>
          </p:cNvPr>
          <p:cNvCxnSpPr>
            <a:cxnSpLocks/>
          </p:cNvCxnSpPr>
          <p:nvPr/>
        </p:nvCxnSpPr>
        <p:spPr>
          <a:xfrm>
            <a:off x="6061278" y="2030195"/>
            <a:ext cx="0" cy="3566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0AFB75-1611-4D9D-B918-D1FA063DFA8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907176" y="2017259"/>
            <a:ext cx="0" cy="4279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0337B9-E2CE-4DA9-920E-54F2461E0FF8}"/>
              </a:ext>
            </a:extLst>
          </p:cNvPr>
          <p:cNvSpPr txBox="1">
            <a:spLocks/>
          </p:cNvSpPr>
          <p:nvPr/>
        </p:nvSpPr>
        <p:spPr>
          <a:xfrm>
            <a:off x="341048" y="4000753"/>
            <a:ext cx="3721557" cy="3386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Returns the conductivity profile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7706D-2032-4156-905B-7EBDBF29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Overview of the simulation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C028-7EC3-492A-B0D0-6CC7DAA4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8" y="2893174"/>
            <a:ext cx="4193096" cy="35053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Main function </a:t>
            </a:r>
            <a:r>
              <a:rPr lang="en-US" sz="1800" dirty="0"/>
              <a:t>running PID simulations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FD6746-E90C-4829-AFF8-024148FFFC5D}"/>
              </a:ext>
            </a:extLst>
          </p:cNvPr>
          <p:cNvSpPr/>
          <p:nvPr/>
        </p:nvSpPr>
        <p:spPr>
          <a:xfrm>
            <a:off x="5010597" y="754644"/>
            <a:ext cx="2122968" cy="829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runSent.py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E27EA0-7166-4073-B60B-58C69E9B3DFF}"/>
              </a:ext>
            </a:extLst>
          </p:cNvPr>
          <p:cNvSpPr/>
          <p:nvPr/>
        </p:nvSpPr>
        <p:spPr>
          <a:xfrm>
            <a:off x="806706" y="754645"/>
            <a:ext cx="2122968" cy="829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PIDmodel.py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55566-FBF8-4938-9E60-B0E7B561673A}"/>
              </a:ext>
            </a:extLst>
          </p:cNvPr>
          <p:cNvSpPr/>
          <p:nvPr/>
        </p:nvSpPr>
        <p:spPr>
          <a:xfrm>
            <a:off x="8560451" y="785971"/>
            <a:ext cx="2594020" cy="829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DatAnalysis.py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511E57-594C-44D4-BB45-B62E05CFD0CA}"/>
              </a:ext>
            </a:extLst>
          </p:cNvPr>
          <p:cNvSpPr/>
          <p:nvPr/>
        </p:nvSpPr>
        <p:spPr>
          <a:xfrm>
            <a:off x="806706" y="2336525"/>
            <a:ext cx="2200940" cy="58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runPIDsim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136586-D994-41D7-8178-C43AEAEB605E}"/>
              </a:ext>
            </a:extLst>
          </p:cNvPr>
          <p:cNvSpPr/>
          <p:nvPr/>
        </p:nvSpPr>
        <p:spPr>
          <a:xfrm>
            <a:off x="806706" y="3430107"/>
            <a:ext cx="2200940" cy="58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condmodel</a:t>
            </a:r>
            <a:endParaRPr lang="en-US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B3A8C2-3E1B-40FC-BFC9-5A95F572FB18}"/>
              </a:ext>
            </a:extLst>
          </p:cNvPr>
          <p:cNvSpPr/>
          <p:nvPr/>
        </p:nvSpPr>
        <p:spPr>
          <a:xfrm>
            <a:off x="806706" y="5709668"/>
            <a:ext cx="2200940" cy="58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SRVparam</a:t>
            </a:r>
            <a:endParaRPr lang="en-US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A34102B-91B8-4024-911F-5A47AF7A3A75}"/>
              </a:ext>
            </a:extLst>
          </p:cNvPr>
          <p:cNvSpPr txBox="1">
            <a:spLocks/>
          </p:cNvSpPr>
          <p:nvPr/>
        </p:nvSpPr>
        <p:spPr>
          <a:xfrm>
            <a:off x="0" y="5073202"/>
            <a:ext cx="4062605" cy="5234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Implements physical parameters in .</a:t>
            </a:r>
            <a:r>
              <a:rPr lang="en-US" sz="1800" dirty="0" err="1"/>
              <a:t>cmd</a:t>
            </a:r>
            <a:r>
              <a:rPr lang="en-US" sz="1800" dirty="0"/>
              <a:t> templates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F70CA84-8E97-4C4F-AC44-62D20BC5CB31}"/>
              </a:ext>
            </a:extLst>
          </p:cNvPr>
          <p:cNvSpPr txBox="1">
            <a:spLocks/>
          </p:cNvSpPr>
          <p:nvPr/>
        </p:nvSpPr>
        <p:spPr>
          <a:xfrm>
            <a:off x="341048" y="6361000"/>
            <a:ext cx="3721557" cy="48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Implements SRV parameterization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AC84CB0-6F2E-4996-98DC-0D16C3D63308}"/>
              </a:ext>
            </a:extLst>
          </p:cNvPr>
          <p:cNvSpPr txBox="1">
            <a:spLocks/>
          </p:cNvSpPr>
          <p:nvPr/>
        </p:nvSpPr>
        <p:spPr>
          <a:xfrm>
            <a:off x="486949" y="1615310"/>
            <a:ext cx="3010631" cy="35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Module 1: Physical models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1F73DEA-2BD6-4020-9363-6BC9BD2BFB3A}"/>
              </a:ext>
            </a:extLst>
          </p:cNvPr>
          <p:cNvSpPr txBox="1">
            <a:spLocks/>
          </p:cNvSpPr>
          <p:nvPr/>
        </p:nvSpPr>
        <p:spPr>
          <a:xfrm>
            <a:off x="4847034" y="1633651"/>
            <a:ext cx="2762481" cy="48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Module 2: OS interfacing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B795DD-FD4A-4159-AEEE-906FBFD0F3AA}"/>
              </a:ext>
            </a:extLst>
          </p:cNvPr>
          <p:cNvSpPr txBox="1">
            <a:spLocks/>
          </p:cNvSpPr>
          <p:nvPr/>
        </p:nvSpPr>
        <p:spPr>
          <a:xfrm>
            <a:off x="8318094" y="1612323"/>
            <a:ext cx="3470221" cy="49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Module 3: Output data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97D347-806C-45D8-944F-B9717E5FAD77}"/>
              </a:ext>
            </a:extLst>
          </p:cNvPr>
          <p:cNvSpPr/>
          <p:nvPr/>
        </p:nvSpPr>
        <p:spPr>
          <a:xfrm>
            <a:off x="806706" y="4482716"/>
            <a:ext cx="2200940" cy="58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changefiles</a:t>
            </a:r>
            <a:endParaRPr lang="en-US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C8B2A2-D2E1-46D2-87B3-C750C8AEABEB}"/>
              </a:ext>
            </a:extLst>
          </p:cNvPr>
          <p:cNvSpPr/>
          <p:nvPr/>
        </p:nvSpPr>
        <p:spPr>
          <a:xfrm>
            <a:off x="4980059" y="3785914"/>
            <a:ext cx="2200940" cy="58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run_sde</a:t>
            </a:r>
            <a:endParaRPr lang="en-US" sz="20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02CC4E-E190-487D-BBCF-F91141072102}"/>
              </a:ext>
            </a:extLst>
          </p:cNvPr>
          <p:cNvSpPr/>
          <p:nvPr/>
        </p:nvSpPr>
        <p:spPr>
          <a:xfrm>
            <a:off x="4980059" y="5154192"/>
            <a:ext cx="2200940" cy="58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run_sdevice</a:t>
            </a:r>
            <a:endParaRPr lang="en-US" sz="20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5B03393-A731-46BB-9CC0-F585F205DB87}"/>
              </a:ext>
            </a:extLst>
          </p:cNvPr>
          <p:cNvSpPr txBox="1">
            <a:spLocks/>
          </p:cNvSpPr>
          <p:nvPr/>
        </p:nvSpPr>
        <p:spPr>
          <a:xfrm>
            <a:off x="4699295" y="3004948"/>
            <a:ext cx="2762467" cy="5873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Runs Sentaurus visual</a:t>
            </a:r>
            <a:br>
              <a:rPr lang="en-US" sz="1800" dirty="0"/>
            </a:br>
            <a:r>
              <a:rPr lang="en-US" sz="1600" dirty="0"/>
              <a:t>(visualization)</a:t>
            </a:r>
            <a:endParaRPr lang="en-US" sz="14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2843090-1634-4748-BBAE-FDF181C1EDF8}"/>
              </a:ext>
            </a:extLst>
          </p:cNvPr>
          <p:cNvSpPr txBox="1">
            <a:spLocks/>
          </p:cNvSpPr>
          <p:nvPr/>
        </p:nvSpPr>
        <p:spPr>
          <a:xfrm>
            <a:off x="3983983" y="4383854"/>
            <a:ext cx="4154590" cy="5873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Runs Sentaurus Device Editor</a:t>
            </a:r>
            <a:br>
              <a:rPr lang="en-US" sz="1800" dirty="0"/>
            </a:br>
            <a:r>
              <a:rPr lang="en-US" sz="1600" dirty="0"/>
              <a:t>(geometry)</a:t>
            </a:r>
            <a:endParaRPr lang="en-US" sz="14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0F5244C-9644-4AC3-9762-35F5D4D3EFA2}"/>
              </a:ext>
            </a:extLst>
          </p:cNvPr>
          <p:cNvSpPr txBox="1">
            <a:spLocks/>
          </p:cNvSpPr>
          <p:nvPr/>
        </p:nvSpPr>
        <p:spPr>
          <a:xfrm>
            <a:off x="4513042" y="5835610"/>
            <a:ext cx="3096473" cy="5244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Runs Sentaurus Device</a:t>
            </a:r>
            <a:br>
              <a:rPr lang="en-US" sz="1800" dirty="0"/>
            </a:br>
            <a:r>
              <a:rPr lang="en-US" sz="1600" dirty="0"/>
              <a:t>(physics)</a:t>
            </a:r>
            <a:endParaRPr lang="en-US" sz="1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ADE072-3E52-4F49-B3E9-6F117A1FEC20}"/>
              </a:ext>
            </a:extLst>
          </p:cNvPr>
          <p:cNvSpPr/>
          <p:nvPr/>
        </p:nvSpPr>
        <p:spPr>
          <a:xfrm>
            <a:off x="4980059" y="2427899"/>
            <a:ext cx="2200940" cy="58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run_svisual</a:t>
            </a:r>
            <a:endParaRPr lang="en-US" sz="20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EF8DC42-1B19-4677-8BCA-353643805423}"/>
              </a:ext>
            </a:extLst>
          </p:cNvPr>
          <p:cNvSpPr txBox="1">
            <a:spLocks/>
          </p:cNvSpPr>
          <p:nvPr/>
        </p:nvSpPr>
        <p:spPr>
          <a:xfrm>
            <a:off x="7609515" y="2546342"/>
            <a:ext cx="4337510" cy="3426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Extracts IV data from each .</a:t>
            </a:r>
            <a:r>
              <a:rPr lang="en-US" sz="1800" dirty="0" err="1"/>
              <a:t>plt</a:t>
            </a:r>
            <a:r>
              <a:rPr lang="en-US" sz="1800" dirty="0"/>
              <a:t> output file</a:t>
            </a:r>
            <a:endParaRPr lang="en-US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C710FA6-918B-4FC3-98C4-83FEB5D2A412}"/>
              </a:ext>
            </a:extLst>
          </p:cNvPr>
          <p:cNvSpPr txBox="1">
            <a:spLocks/>
          </p:cNvSpPr>
          <p:nvPr/>
        </p:nvSpPr>
        <p:spPr>
          <a:xfrm>
            <a:off x="7819163" y="3307333"/>
            <a:ext cx="4015435" cy="3692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Analyzes and plots all time points</a:t>
            </a:r>
            <a:endParaRPr lang="en-US" sz="14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502352-F564-4F64-BC9C-8B399BCCAEA6}"/>
              </a:ext>
            </a:extLst>
          </p:cNvPr>
          <p:cNvSpPr/>
          <p:nvPr/>
        </p:nvSpPr>
        <p:spPr>
          <a:xfrm>
            <a:off x="8749727" y="3738089"/>
            <a:ext cx="2200940" cy="36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+mj-lt"/>
              </a:rPr>
              <a:t>findeff</a:t>
            </a:r>
            <a:endParaRPr lang="en-US" sz="2000" dirty="0">
              <a:latin typeface="+mj-lt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49C194F-734C-4643-B13D-7B177572000E}"/>
              </a:ext>
            </a:extLst>
          </p:cNvPr>
          <p:cNvSpPr txBox="1">
            <a:spLocks/>
          </p:cNvSpPr>
          <p:nvPr/>
        </p:nvSpPr>
        <p:spPr>
          <a:xfrm>
            <a:off x="7971874" y="4104331"/>
            <a:ext cx="3816441" cy="3692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Calculates efficiency from IV curves</a:t>
            </a:r>
            <a:endParaRPr 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873C53-7A6E-4033-B324-7D912C81347C}"/>
              </a:ext>
            </a:extLst>
          </p:cNvPr>
          <p:cNvSpPr/>
          <p:nvPr/>
        </p:nvSpPr>
        <p:spPr>
          <a:xfrm>
            <a:off x="8749727" y="2112048"/>
            <a:ext cx="2200940" cy="451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+mj-lt"/>
              </a:rPr>
              <a:t>analyzedata</a:t>
            </a:r>
            <a:endParaRPr lang="en-US" sz="2000" dirty="0">
              <a:latin typeface="+mj-lt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047647-A555-4A67-BC1C-74268A196441}"/>
              </a:ext>
            </a:extLst>
          </p:cNvPr>
          <p:cNvSpPr/>
          <p:nvPr/>
        </p:nvSpPr>
        <p:spPr>
          <a:xfrm>
            <a:off x="8749727" y="2918368"/>
            <a:ext cx="2200940" cy="423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+mj-lt"/>
              </a:rPr>
              <a:t>batchanalysis</a:t>
            </a:r>
            <a:endParaRPr lang="en-US" sz="2000" dirty="0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FA46AB-56A8-4E7F-B32F-CCD2C1FCEC71}"/>
              </a:ext>
            </a:extLst>
          </p:cNvPr>
          <p:cNvSpPr/>
          <p:nvPr/>
        </p:nvSpPr>
        <p:spPr>
          <a:xfrm>
            <a:off x="8756989" y="6153049"/>
            <a:ext cx="2208202" cy="29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NaNlist</a:t>
            </a:r>
            <a:endParaRPr lang="en-US" sz="1600" dirty="0"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F21403A-B317-4C4E-8C10-04267BACD91D}"/>
              </a:ext>
            </a:extLst>
          </p:cNvPr>
          <p:cNvSpPr/>
          <p:nvPr/>
        </p:nvSpPr>
        <p:spPr>
          <a:xfrm>
            <a:off x="8749727" y="6526887"/>
            <a:ext cx="2208202" cy="293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makePIDvideo</a:t>
            </a:r>
            <a:endParaRPr lang="en-US" sz="1600" dirty="0">
              <a:latin typeface="+mj-lt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AB7F0D6-6EBC-49E7-A4CE-0D2DCED127CF}"/>
              </a:ext>
            </a:extLst>
          </p:cNvPr>
          <p:cNvSpPr txBox="1">
            <a:spLocks/>
          </p:cNvSpPr>
          <p:nvPr/>
        </p:nvSpPr>
        <p:spPr>
          <a:xfrm>
            <a:off x="8018157" y="4901328"/>
            <a:ext cx="3816441" cy="3537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Logs parameters to a .txt file</a:t>
            </a:r>
            <a:endParaRPr lang="en-US" sz="1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E6866FE-D82A-450E-860E-95262D4B379B}"/>
              </a:ext>
            </a:extLst>
          </p:cNvPr>
          <p:cNvSpPr/>
          <p:nvPr/>
        </p:nvSpPr>
        <p:spPr>
          <a:xfrm>
            <a:off x="8756989" y="4524788"/>
            <a:ext cx="2200940" cy="36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+mj-lt"/>
              </a:rPr>
              <a:t>createlog</a:t>
            </a:r>
            <a:endParaRPr lang="en-US" sz="2000" dirty="0">
              <a:latin typeface="+mj-lt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C0D0249-B980-4CC4-B115-0C32756C89E3}"/>
              </a:ext>
            </a:extLst>
          </p:cNvPr>
          <p:cNvSpPr txBox="1">
            <a:spLocks/>
          </p:cNvSpPr>
          <p:nvPr/>
        </p:nvSpPr>
        <p:spPr>
          <a:xfrm>
            <a:off x="7616186" y="5690227"/>
            <a:ext cx="4620382" cy="4015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Modifies a line in a Sentaurus template file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E7F98A9-C116-4BD7-8C87-B443408BD301}"/>
              </a:ext>
            </a:extLst>
          </p:cNvPr>
          <p:cNvSpPr/>
          <p:nvPr/>
        </p:nvSpPr>
        <p:spPr>
          <a:xfrm>
            <a:off x="8764251" y="5305298"/>
            <a:ext cx="2200940" cy="36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+mj-lt"/>
              </a:rPr>
              <a:t>replace_line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8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uiExpand="1" build="p" animBg="1"/>
      <p:bldP spid="4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/>
      <p:bldP spid="17" grpId="0"/>
      <p:bldP spid="18" grpId="0"/>
      <p:bldP spid="19" grpId="0"/>
      <p:bldP spid="1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3" grpId="0" animBg="1"/>
      <p:bldP spid="33" grpId="0" animBg="1"/>
      <p:bldP spid="40" grpId="0" animBg="1"/>
      <p:bldP spid="41" grpId="0" animBg="1"/>
      <p:bldP spid="42" grpId="0" animBg="1"/>
      <p:bldP spid="32" grpId="0" animBg="1"/>
      <p:bldP spid="34" grpId="0" animBg="1"/>
      <p:bldP spid="44" grpId="0" animBg="1"/>
      <p:bldP spid="45" grpId="0" animBg="1"/>
      <p:bldP spid="49" grpId="0" animBg="1"/>
      <p:bldP spid="46" grpId="0" animBg="1"/>
      <p:bldP spid="50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D35-E53F-455B-B088-13E89A93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Overview of the simulation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6EED-4174-4D51-87B1-1E92B0EA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72" y="867683"/>
            <a:ext cx="3370942" cy="5873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Other useful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807A5E-7BF0-42E1-9637-3816557127BF}"/>
              </a:ext>
            </a:extLst>
          </p:cNvPr>
          <p:cNvSpPr/>
          <p:nvPr/>
        </p:nvSpPr>
        <p:spPr>
          <a:xfrm>
            <a:off x="828973" y="1985420"/>
            <a:ext cx="3046340" cy="587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Extract_NaImp.py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191CEA-4C90-4D9C-BD35-36B614535DB3}"/>
              </a:ext>
            </a:extLst>
          </p:cNvPr>
          <p:cNvSpPr/>
          <p:nvPr/>
        </p:nvSpPr>
        <p:spPr>
          <a:xfrm>
            <a:off x="828972" y="3170463"/>
            <a:ext cx="3046341" cy="58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Plot_model_params.py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E2AD39-8EE6-4484-88A6-8779A7D988D5}"/>
              </a:ext>
            </a:extLst>
          </p:cNvPr>
          <p:cNvSpPr txBox="1">
            <a:spLocks/>
          </p:cNvSpPr>
          <p:nvPr/>
        </p:nvSpPr>
        <p:spPr>
          <a:xfrm>
            <a:off x="301172" y="6158590"/>
            <a:ext cx="11883571" cy="587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Path to all functions </a:t>
            </a:r>
            <a:r>
              <a:rPr lang="en-US" dirty="0">
                <a:cs typeface="Courier New" panose="02070309020205020404" pitchFamily="49" charset="0"/>
              </a:rPr>
              <a:t>“/home/</a:t>
            </a:r>
            <a:r>
              <a:rPr lang="en-US" dirty="0" err="1">
                <a:cs typeface="Courier New" panose="02070309020205020404" pitchFamily="49" charset="0"/>
              </a:rPr>
              <a:t>linux</a:t>
            </a:r>
            <a:r>
              <a:rPr lang="en-US" dirty="0">
                <a:cs typeface="Courier New" panose="02070309020205020404" pitchFamily="49" charset="0"/>
              </a:rPr>
              <a:t>/ieng6/na299x/na299x/DB/Guillaume/</a:t>
            </a:r>
            <a:r>
              <a:rPr lang="en-US" dirty="0" err="1">
                <a:cs typeface="Courier New" panose="02070309020205020404" pitchFamily="49" charset="0"/>
              </a:rPr>
              <a:t>cell_AlBSF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cs typeface="Courier New" panose="02070309020205020404" pitchFamily="49" charset="0"/>
              </a:rPr>
              <a:t>Al_BSF</a:t>
            </a:r>
            <a:r>
              <a:rPr lang="en-US" dirty="0">
                <a:cs typeface="Courier New" panose="02070309020205020404" pitchFamily="49" charset="0"/>
              </a:rPr>
              <a:t>”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C628E-B9CB-4A64-959B-BFE597FB0638}"/>
              </a:ext>
            </a:extLst>
          </p:cNvPr>
          <p:cNvSpPr txBox="1"/>
          <p:nvPr/>
        </p:nvSpPr>
        <p:spPr>
          <a:xfrm>
            <a:off x="4267199" y="1985420"/>
            <a:ext cx="648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Extracts data from </a:t>
            </a:r>
            <a:r>
              <a:rPr lang="en-US" dirty="0" err="1"/>
              <a:t>Korol</a:t>
            </a:r>
            <a:r>
              <a:rPr lang="en-US" dirty="0"/>
              <a:t> et al, Sodium implantation in silicon.</a:t>
            </a:r>
            <a:br>
              <a:rPr lang="en-US" dirty="0"/>
            </a:br>
            <a:r>
              <a:rPr lang="en-US" dirty="0"/>
              <a:t>Returns the coefficients for the shunt model (hard-coded in function </a:t>
            </a:r>
            <a:r>
              <a:rPr lang="en-US" dirty="0" err="1"/>
              <a:t>condmodel</a:t>
            </a:r>
            <a:r>
              <a:rPr lang="en-US" dirty="0"/>
              <a:t>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8B3A7-BFED-4BA7-A92C-D80181FBF7AC}"/>
              </a:ext>
            </a:extLst>
          </p:cNvPr>
          <p:cNvSpPr txBox="1"/>
          <p:nvPr/>
        </p:nvSpPr>
        <p:spPr>
          <a:xfrm>
            <a:off x="4267200" y="3140984"/>
            <a:ext cx="519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various useful parameters such as the sodium migration profiles or a comparison of the sodium conductivity models.</a:t>
            </a:r>
          </a:p>
        </p:txBody>
      </p:sp>
    </p:spTree>
    <p:extLst>
      <p:ext uri="{BB962C8B-B14F-4D97-AF65-F5344CB8AC3E}">
        <p14:creationId xmlns:p14="http://schemas.microsoft.com/office/powerpoint/2010/main" val="31322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C462-D6C0-4940-9C0B-5FA477F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Running Sentaurus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AEB2-0E46-414C-8B6F-CE0281EF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43" y="841830"/>
            <a:ext cx="11830957" cy="57621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/>
              <a:t>1. Connect to the server (see Sentaurus primer for instructions)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/>
              <a:t>2. Change directory to the code location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“/home/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linux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/ieng6/na299x/na299x/DB/Guillaume/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cell_AlBSF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Al_BSF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”</a:t>
            </a:r>
            <a:br>
              <a:rPr lang="en-US" sz="1800" dirty="0">
                <a:latin typeface="+mj-lt"/>
                <a:cs typeface="Courier New" panose="02070309020205020404" pitchFamily="49" charset="0"/>
              </a:rPr>
            </a:br>
            <a:br>
              <a:rPr lang="en-US" sz="1800" dirty="0">
                <a:latin typeface="+mj-lt"/>
                <a:cs typeface="Courier New" panose="02070309020205020404" pitchFamily="49" charset="0"/>
              </a:rPr>
            </a:br>
            <a:r>
              <a:rPr lang="en-US" sz="1800" dirty="0">
                <a:latin typeface="+mj-lt"/>
                <a:cs typeface="Courier New" panose="02070309020205020404" pitchFamily="49" charset="0"/>
              </a:rPr>
              <a:t>It contains the template files (sde_dvs.cmd, sdevice_light_des.cmd,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sdevice.par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+mj-lt"/>
                <a:cs typeface="Courier New" panose="02070309020205020404" pitchFamily="49" charset="0"/>
              </a:rPr>
            </a:br>
            <a:br>
              <a:rPr lang="en-US" sz="1800" dirty="0">
                <a:latin typeface="+mj-lt"/>
                <a:cs typeface="Courier New" panose="02070309020205020404" pitchFamily="49" charset="0"/>
              </a:rPr>
            </a:br>
            <a:r>
              <a:rPr lang="en-US" sz="1800" dirty="0">
                <a:latin typeface="+mj-lt"/>
                <a:cs typeface="Courier New" panose="02070309020205020404" pitchFamily="49" charset="0"/>
              </a:rPr>
              <a:t>the Na migration profiles (*.h5) and the optical generation profile (*.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plx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).</a:t>
            </a:r>
            <a:br>
              <a:rPr lang="en-US" sz="1800" dirty="0">
                <a:latin typeface="+mj-lt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/>
              <a:t>3. Load </a:t>
            </a:r>
            <a:r>
              <a:rPr lang="en-US" sz="1800" u="sng" dirty="0"/>
              <a:t>Python with the h5py package installed</a:t>
            </a:r>
            <a:r>
              <a:rPr lang="en-US" sz="1800" dirty="0"/>
              <a:t>, and start Python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python-3.7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4. Import the main module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PIDmodel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5. Run batch simulations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Example: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PIDmodel.runPIDsim(batchdir="./testdir",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=200,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use_SRV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=True, 	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startstep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endstep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=700)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Simulation data will be saved in the directory “testdir”.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Startstep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endstep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correspond to the time points.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6. Analyze simulation data and plot solar cell efficiency as a function of time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PIDmodel.DatAnalysis.batchanalysis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(‘./testdir’,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startstep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=0,endstep=700)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Note that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startstep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endstep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can both be set to 0, in which case the script will search for all time points.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9ED61-A22B-4205-B335-6FAE99242D31}"/>
              </a:ext>
            </a:extLst>
          </p:cNvPr>
          <p:cNvGrpSpPr/>
          <p:nvPr/>
        </p:nvGrpSpPr>
        <p:grpSpPr>
          <a:xfrm>
            <a:off x="8150588" y="986552"/>
            <a:ext cx="3553370" cy="3321139"/>
            <a:chOff x="9055707" y="841830"/>
            <a:chExt cx="3248779" cy="30364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BFC1A2-EF98-4161-888F-3E3F22DC2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39"/>
            <a:stretch/>
          </p:blipFill>
          <p:spPr>
            <a:xfrm>
              <a:off x="9055707" y="841830"/>
              <a:ext cx="3009293" cy="24867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425FF1-60FC-4515-B1EC-0F95722321DE}"/>
                </a:ext>
              </a:extLst>
            </p:cNvPr>
            <p:cNvSpPr txBox="1"/>
            <p:nvPr/>
          </p:nvSpPr>
          <p:spPr>
            <a:xfrm>
              <a:off x="9295193" y="3343636"/>
              <a:ext cx="3009293" cy="534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Efficiency simulation results after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52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8921-60E4-4025-B975-7DA6DF0A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Output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2037-ED03-40D2-ADC0-2E1B007B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64" y="2795488"/>
            <a:ext cx="8517201" cy="3480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Example for a simulation point at t=900 s</a:t>
            </a:r>
            <a:br>
              <a:rPr lang="en-US" sz="1800" u="sng" dirty="0"/>
            </a:br>
            <a:br>
              <a:rPr lang="en-US" sz="1800" dirty="0"/>
            </a:br>
            <a:r>
              <a:rPr lang="en-US" sz="1800" dirty="0"/>
              <a:t>Output from Sentaurus Device (physics) at a voltage of 0 V: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PIDmodel.runSent.run_svisual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(‘n_t900_light_000000_des.tdr’)</a:t>
            </a:r>
          </a:p>
          <a:p>
            <a:pPr marL="0" indent="0">
              <a:buNone/>
            </a:pPr>
            <a:r>
              <a:rPr lang="en-US" sz="1800" i="1" dirty="0">
                <a:latin typeface="+mj-lt"/>
                <a:cs typeface="Courier New" panose="02070309020205020404" pitchFamily="49" charset="0"/>
              </a:rPr>
              <a:t>Note: The number of voltages that can be accessed is defined in the sdevice_light_des.cmd template file by the command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plot { range=(0, 1) intervals=2 }</a:t>
            </a:r>
            <a:r>
              <a:rPr lang="en-US" sz="1800" i="1" dirty="0">
                <a:latin typeface="+mj-lt"/>
                <a:cs typeface="Courier New" panose="02070309020205020404" pitchFamily="49" charset="0"/>
              </a:rPr>
              <a:t>, called during ramping from 0 V to 0.8 V of the terminal voltage.</a:t>
            </a:r>
            <a:br>
              <a:rPr lang="en-US" sz="1800" i="1" dirty="0">
                <a:latin typeface="+mj-lt"/>
                <a:cs typeface="Courier New" panose="02070309020205020404" pitchFamily="49" charset="0"/>
              </a:rPr>
            </a:br>
            <a:r>
              <a:rPr lang="en-US" sz="1800" i="1" dirty="0">
                <a:latin typeface="+mj-lt"/>
                <a:cs typeface="Courier New" panose="02070309020205020404" pitchFamily="49" charset="0"/>
              </a:rPr>
              <a:t>In this case, two intervals are defined so three ‘*.</a:t>
            </a:r>
            <a:r>
              <a:rPr lang="en-US" sz="1800" i="1" dirty="0" err="1">
                <a:latin typeface="+mj-lt"/>
                <a:cs typeface="Courier New" panose="02070309020205020404" pitchFamily="49" charset="0"/>
              </a:rPr>
              <a:t>tdr</a:t>
            </a:r>
            <a:r>
              <a:rPr lang="en-US" sz="1800" i="1" dirty="0">
                <a:latin typeface="+mj-lt"/>
                <a:cs typeface="Courier New" panose="02070309020205020404" pitchFamily="49" charset="0"/>
              </a:rPr>
              <a:t>’ files are created from the </a:t>
            </a:r>
            <a:r>
              <a:rPr lang="en-US" sz="1800" i="1" dirty="0" err="1">
                <a:latin typeface="+mj-lt"/>
                <a:cs typeface="Courier New" panose="02070309020205020404" pitchFamily="49" charset="0"/>
              </a:rPr>
              <a:t>intial</a:t>
            </a:r>
            <a:r>
              <a:rPr lang="en-US" sz="1800" i="1" dirty="0">
                <a:latin typeface="+mj-lt"/>
                <a:cs typeface="Courier New" panose="02070309020205020404" pitchFamily="49" charset="0"/>
              </a:rPr>
              <a:t> voltage to the final voltage (0 V, 0.4 V and 0.8 V).</a:t>
            </a:r>
          </a:p>
          <a:p>
            <a:pPr marL="0" indent="0">
              <a:buNone/>
            </a:pPr>
            <a:r>
              <a:rPr lang="en-US" sz="1800" dirty="0"/>
              <a:t>Output from Sentaurus Structure Editor (geometry):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PIDmodel.runSent.run_svisual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(‘n_t900_msh.tdr’)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A9135-E32A-49E8-9CD2-6A6A0B9A6117}"/>
              </a:ext>
            </a:extLst>
          </p:cNvPr>
          <p:cNvGrpSpPr/>
          <p:nvPr/>
        </p:nvGrpSpPr>
        <p:grpSpPr>
          <a:xfrm>
            <a:off x="7738565" y="801147"/>
            <a:ext cx="4445769" cy="2832533"/>
            <a:chOff x="4450086" y="3918452"/>
            <a:chExt cx="4747451" cy="30247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333BD6-C949-445A-B997-37E818FDA1C0}"/>
                </a:ext>
              </a:extLst>
            </p:cNvPr>
            <p:cNvGrpSpPr/>
            <p:nvPr/>
          </p:nvGrpSpPr>
          <p:grpSpPr>
            <a:xfrm>
              <a:off x="4673977" y="3918452"/>
              <a:ext cx="4523560" cy="3024743"/>
              <a:chOff x="4789875" y="3812475"/>
              <a:chExt cx="4523560" cy="30247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A9EBA47-2EE3-4ABC-BC88-4BC137BFE5FA}"/>
                  </a:ext>
                </a:extLst>
              </p:cNvPr>
              <p:cNvGrpSpPr/>
              <p:nvPr/>
            </p:nvGrpSpPr>
            <p:grpSpPr>
              <a:xfrm>
                <a:off x="4789875" y="3812475"/>
                <a:ext cx="4149240" cy="2536059"/>
                <a:chOff x="3543300" y="3707043"/>
                <a:chExt cx="5217566" cy="3189032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B4124295-5A1C-4E16-B884-0EEC729EA6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5286" r="16502"/>
                <a:stretch/>
              </p:blipFill>
              <p:spPr>
                <a:xfrm>
                  <a:off x="3543300" y="3707043"/>
                  <a:ext cx="5217566" cy="3189032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5A14C79-BB34-4F1B-8D29-1D31960F2E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973" t="2517" r="20491" b="65275"/>
                <a:stretch/>
              </p:blipFill>
              <p:spPr>
                <a:xfrm>
                  <a:off x="7441206" y="3812985"/>
                  <a:ext cx="1074144" cy="2365108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AFE250-F4C6-4E18-98C6-49CAD4480B7D}"/>
                  </a:ext>
                </a:extLst>
              </p:cNvPr>
              <p:cNvSpPr txBox="1"/>
              <p:nvPr/>
            </p:nvSpPr>
            <p:spPr>
              <a:xfrm>
                <a:off x="4959113" y="6190887"/>
                <a:ext cx="4354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Simulated cell cross section and shunt from a geometry output file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3030BF-ED67-42C4-95B4-AE8AEB917704}"/>
                </a:ext>
              </a:extLst>
            </p:cNvPr>
            <p:cNvSpPr txBox="1"/>
            <p:nvPr/>
          </p:nvSpPr>
          <p:spPr>
            <a:xfrm>
              <a:off x="7336588" y="6085179"/>
              <a:ext cx="85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(um)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C7D8D7-C288-470E-A2EC-3190EFC9D663}"/>
                </a:ext>
              </a:extLst>
            </p:cNvPr>
            <p:cNvSpPr txBox="1"/>
            <p:nvPr/>
          </p:nvSpPr>
          <p:spPr>
            <a:xfrm>
              <a:off x="4450086" y="4407136"/>
              <a:ext cx="85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(um)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B33B0-12C5-452A-8BFA-C75D1F46C4F3}"/>
              </a:ext>
            </a:extLst>
          </p:cNvPr>
          <p:cNvSpPr/>
          <p:nvPr/>
        </p:nvSpPr>
        <p:spPr>
          <a:xfrm>
            <a:off x="368300" y="956324"/>
            <a:ext cx="7683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output files will be saved in the directory defined when calling the runPIDsim function, for instance ‘./testdir’.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‘*.</a:t>
            </a:r>
            <a:r>
              <a:rPr lang="en-US" dirty="0" err="1"/>
              <a:t>tdr</a:t>
            </a:r>
            <a:r>
              <a:rPr lang="en-US" dirty="0"/>
              <a:t>’ files have an HDF format and can be used to plot spatial simulation results. This can be done simply using Sentaurus Visual.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4AFA6-2A81-4461-A833-B5E122638A5D}"/>
              </a:ext>
            </a:extLst>
          </p:cNvPr>
          <p:cNvGrpSpPr/>
          <p:nvPr/>
        </p:nvGrpSpPr>
        <p:grpSpPr>
          <a:xfrm>
            <a:off x="8538490" y="4968277"/>
            <a:ext cx="4077621" cy="3131183"/>
            <a:chOff x="8138527" y="3670419"/>
            <a:chExt cx="4077621" cy="31311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8BFEEA-688C-401F-B621-5A05F5F18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87" t="12286" r="6360" b="28691"/>
            <a:stretch/>
          </p:blipFill>
          <p:spPr>
            <a:xfrm>
              <a:off x="8617842" y="3670419"/>
              <a:ext cx="3118990" cy="23787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E5316D-8756-4D09-AAF8-F2559B0A7E8E}"/>
                </a:ext>
              </a:extLst>
            </p:cNvPr>
            <p:cNvSpPr txBox="1"/>
            <p:nvPr/>
          </p:nvSpPr>
          <p:spPr>
            <a:xfrm>
              <a:off x="8138527" y="5970605"/>
              <a:ext cx="4077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Simulated near-shunt electron density after 93 h of sodium migration. Plot obtained from a physics output file.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76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2BD-2E21-419E-9536-5CA5B195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shunt conductivity on shunting?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62526-9F12-4018-9405-BDF88668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2" y="3594866"/>
            <a:ext cx="2893864" cy="217039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B641A-5DC9-4D73-96E0-29B5A5D7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18" y="3585441"/>
            <a:ext cx="2918997" cy="218924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1D1BE-E491-4A89-9A4A-9A093268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519" y="1009562"/>
            <a:ext cx="2918997" cy="21892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C6674F-13B4-414C-B7FD-B34ECDADE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9" y="1073887"/>
            <a:ext cx="2918997" cy="2189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B42D01-6E30-40CB-9F15-5C1F3D0B64A4}"/>
              </a:ext>
            </a:extLst>
          </p:cNvPr>
          <p:cNvSpPr txBox="1"/>
          <p:nvPr/>
        </p:nvSpPr>
        <p:spPr>
          <a:xfrm>
            <a:off x="7145079" y="883488"/>
            <a:ext cx="4784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Segregation coefficients of 1e-4, 1e-2, 10, 500 (conductivity at the junction from 0.1 S/cm to 1000 S/cm) cause no difference in efficiency. In principle they should.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shunt is depicted by a metallic region in the cross-section below, but it does not contribute to conductivity (replaced by the external conductivity profile).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8E738-8106-407F-AE29-F00CCED68B7E}"/>
              </a:ext>
            </a:extLst>
          </p:cNvPr>
          <p:cNvGrpSpPr/>
          <p:nvPr/>
        </p:nvGrpSpPr>
        <p:grpSpPr>
          <a:xfrm>
            <a:off x="7396717" y="3494535"/>
            <a:ext cx="4077621" cy="3131183"/>
            <a:chOff x="8138527" y="3670419"/>
            <a:chExt cx="4077621" cy="31311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4F4735-8F6A-4570-B476-7131B6E211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87" t="12286" r="6360" b="28691"/>
            <a:stretch/>
          </p:blipFill>
          <p:spPr>
            <a:xfrm>
              <a:off x="8617842" y="3670419"/>
              <a:ext cx="3118990" cy="23787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7244A4-E61B-489A-AFE0-9FD015B7E1FD}"/>
                </a:ext>
              </a:extLst>
            </p:cNvPr>
            <p:cNvSpPr txBox="1"/>
            <p:nvPr/>
          </p:nvSpPr>
          <p:spPr>
            <a:xfrm>
              <a:off x="8138527" y="5970605"/>
              <a:ext cx="4077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Simulated near-shunt electron density after 93 h of sodium migration, corresponding to the efficiencies on the left.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34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7EF3-24D1-40B4-946E-14CA7065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DFEE-2CBF-4837-9165-6042318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19" y="11664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 data visualization</a:t>
            </a:r>
          </a:p>
          <a:p>
            <a:r>
              <a:rPr lang="en-US" sz="2000" dirty="0"/>
              <a:t>Find how to plot the 2D cell cross-section externally (raw data is saved in the .</a:t>
            </a:r>
            <a:r>
              <a:rPr lang="en-US" sz="2000" dirty="0" err="1"/>
              <a:t>tdr</a:t>
            </a:r>
            <a:r>
              <a:rPr lang="en-US" sz="2000" dirty="0"/>
              <a:t> file opened with </a:t>
            </a:r>
            <a:r>
              <a:rPr lang="en-US" sz="2000" dirty="0" err="1"/>
              <a:t>svisual</a:t>
            </a:r>
            <a:r>
              <a:rPr lang="en-US" sz="2000" dirty="0"/>
              <a:t>, which is actually an HDF file)</a:t>
            </a:r>
          </a:p>
          <a:p>
            <a:r>
              <a:rPr lang="en-US" sz="2000" dirty="0"/>
              <a:t>Solve problem of </a:t>
            </a:r>
            <a:r>
              <a:rPr lang="en-US" sz="2000" dirty="0" err="1"/>
              <a:t>vectorial</a:t>
            </a:r>
            <a:r>
              <a:rPr lang="en-US" sz="2000" dirty="0"/>
              <a:t> values representation in </a:t>
            </a:r>
            <a:r>
              <a:rPr lang="en-US" sz="2000" dirty="0" err="1"/>
              <a:t>svisual</a:t>
            </a:r>
            <a:r>
              <a:rPr lang="en-US" sz="2000" dirty="0"/>
              <a:t>, such as electron/hole currents. Compare with simple PN junction example where it works.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Simulations</a:t>
            </a:r>
          </a:p>
          <a:p>
            <a:r>
              <a:rPr lang="en-US" sz="2000" dirty="0"/>
              <a:t>Find why different conductivities do not seem to affect shunting severity</a:t>
            </a:r>
          </a:p>
        </p:txBody>
      </p:sp>
    </p:spTree>
    <p:extLst>
      <p:ext uri="{BB962C8B-B14F-4D97-AF65-F5344CB8AC3E}">
        <p14:creationId xmlns:p14="http://schemas.microsoft.com/office/powerpoint/2010/main" val="3644832646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D_4-19-2019" id="{8DC8BBF9-7D9E-4B47-9785-3C7A1240B73F}" vid="{BC7000B8-E9DE-4BEC-B904-2E22A58752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231</TotalTime>
  <Words>597</Words>
  <Application>Microsoft Office PowerPoint</Application>
  <PresentationFormat>Widescreen</PresentationFormat>
  <Paragraphs>97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Gadugi</vt:lpstr>
      <vt:lpstr>FRG_PPT_TEMPLATE_SOLEIL_use_this</vt:lpstr>
      <vt:lpstr>Sentaurus for PID device simulations</vt:lpstr>
      <vt:lpstr>Outline</vt:lpstr>
      <vt:lpstr>I. Overview of the simulation environment</vt:lpstr>
      <vt:lpstr>I. Overview of the simulation environment</vt:lpstr>
      <vt:lpstr>I. Overview of the simulation environment</vt:lpstr>
      <vt:lpstr>II. Running Sentaurus simulations</vt:lpstr>
      <vt:lpstr>III. Output data visualization</vt:lpstr>
      <vt:lpstr>Effect of shunt conductivity on shunting?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Sentaurus and PID device simulations</dc:title>
  <dc:creator>Von Gastrow, Guillaume</dc:creator>
  <cp:lastModifiedBy>Von Gastrow, Guillaume</cp:lastModifiedBy>
  <cp:revision>144</cp:revision>
  <dcterms:created xsi:type="dcterms:W3CDTF">2020-02-19T17:44:02Z</dcterms:created>
  <dcterms:modified xsi:type="dcterms:W3CDTF">2020-02-19T21:35:20Z</dcterms:modified>
</cp:coreProperties>
</file>