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0" r:id="rId3"/>
    <p:sldId id="261" r:id="rId4"/>
    <p:sldId id="268" r:id="rId5"/>
    <p:sldId id="265" r:id="rId6"/>
    <p:sldId id="262" r:id="rId7"/>
    <p:sldId id="263" r:id="rId8"/>
    <p:sldId id="264" r:id="rId9"/>
    <p:sldId id="266" r:id="rId10"/>
    <p:sldId id="258" r:id="rId11"/>
    <p:sldId id="259" r:id="rId12"/>
    <p:sldId id="256" r:id="rId13"/>
    <p:sldId id="25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2" autoAdjust="0"/>
    <p:restoredTop sz="82884" autoAdjust="0"/>
  </p:normalViewPr>
  <p:slideViewPr>
    <p:cSldViewPr>
      <p:cViewPr>
        <p:scale>
          <a:sx n="75" d="100"/>
          <a:sy n="75" d="100"/>
        </p:scale>
        <p:origin x="2600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3180-CE4C-45DC-AF73-5BCBA96E60C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9828-B77F-41D1-ADE3-DFB5BF707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Handler/HandlerAdapter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HandlerMapping</a:t>
            </a:r>
            <a:r>
              <a:rPr lang="zh-CN" altLang="en-US" dirty="0" smtClean="0"/>
              <a:t>返回给</a:t>
            </a:r>
            <a:r>
              <a:rPr lang="en-US" altLang="zh-CN" dirty="0" smtClean="0"/>
              <a:t>DispatcherServlet</a:t>
            </a:r>
            <a:r>
              <a:rPr lang="zh-CN" altLang="en-US" dirty="0" smtClean="0"/>
              <a:t>的，然后</a:t>
            </a:r>
            <a:r>
              <a:rPr lang="en-US" altLang="zh-CN" dirty="0" smtClean="0"/>
              <a:t>HandlerAdapter</a:t>
            </a:r>
            <a:r>
              <a:rPr lang="zh-CN" altLang="en-US" dirty="0" smtClean="0"/>
              <a:t>执行完后返回一个</a:t>
            </a:r>
            <a:r>
              <a:rPr lang="en-US" altLang="zh-CN" dirty="0" smtClean="0"/>
              <a:t>ModelAndView</a:t>
            </a:r>
            <a:r>
              <a:rPr lang="zh-CN" altLang="en-US" dirty="0" smtClean="0"/>
              <a:t>给</a:t>
            </a:r>
            <a:r>
              <a:rPr lang="en-US" altLang="zh-CN" dirty="0" smtClean="0"/>
              <a:t>DispatcherServlet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9828-B77F-41D1-ADE3-DFB5BF707AE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9828-B77F-41D1-ADE3-DFB5BF707AE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FFC000"/>
                </a:solidFill>
              </a:rPr>
              <a:t>Spring  AOP</a:t>
            </a:r>
            <a:endParaRPr lang="zh-CN" altLang="en-US" sz="72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3436" t="14187" r="14355" b="11061"/>
          <a:stretch>
            <a:fillRect/>
          </a:stretch>
        </p:blipFill>
        <p:spPr bwMode="auto">
          <a:xfrm>
            <a:off x="500034" y="1000108"/>
            <a:ext cx="8001056" cy="432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785918" y="785794"/>
            <a:ext cx="142876" cy="478634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Filter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910" t="14423" r="22143" b="10989"/>
          <a:stretch>
            <a:fillRect/>
          </a:stretch>
        </p:blipFill>
        <p:spPr bwMode="auto">
          <a:xfrm>
            <a:off x="500034" y="428604"/>
            <a:ext cx="728667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341051" y="71414"/>
            <a:ext cx="4390460" cy="2571768"/>
            <a:chOff x="2341051" y="714356"/>
            <a:chExt cx="4390460" cy="2571768"/>
          </a:xfrm>
        </p:grpSpPr>
        <p:sp>
          <p:nvSpPr>
            <p:cNvPr id="4" name="圆角矩形 3"/>
            <p:cNvSpPr/>
            <p:nvPr/>
          </p:nvSpPr>
          <p:spPr>
            <a:xfrm>
              <a:off x="2341051" y="714356"/>
              <a:ext cx="4390460" cy="25717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                                                         </a:t>
              </a:r>
              <a:r>
                <a:rPr lang="en-US" altLang="zh-CN" sz="1600" dirty="0" smtClean="0">
                  <a:solidFill>
                    <a:srgbClr val="FFFF00"/>
                  </a:solidFill>
                </a:rPr>
                <a:t>HandlerAdapter</a:t>
              </a:r>
              <a:br>
                <a:rPr lang="en-US" altLang="zh-CN" sz="1600" dirty="0" smtClean="0">
                  <a:solidFill>
                    <a:srgbClr val="FFFF00"/>
                  </a:solidFill>
                </a:rPr>
              </a:br>
              <a:r>
                <a:rPr lang="en-US" altLang="zh-CN" sz="1600" dirty="0" smtClean="0">
                  <a:solidFill>
                    <a:schemeClr val="bg1"/>
                  </a:solidFill>
                </a:rPr>
                <a:t>                                             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Dispatcher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内部使用的一个类）</a:t>
              </a:r>
            </a:p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889859" y="978127"/>
              <a:ext cx="3018441" cy="19123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HandlerInterceptor</a:t>
              </a:r>
            </a:p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44469" y="1505669"/>
              <a:ext cx="1577822" cy="923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Controller</a:t>
              </a:r>
              <a:endParaRPr lang="zh-CN" altLang="en-US" sz="16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2714612" y="2786058"/>
            <a:ext cx="3714775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HandlerAdapter</a:t>
            </a:r>
            <a:r>
              <a:rPr lang="zh-CN" altLang="en-US" sz="9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前端控制器和</a:t>
            </a:r>
            <a:r>
              <a:rPr lang="en-US" altLang="zh-CN" sz="900" dirty="0" smtClean="0">
                <a:latin typeface="宋体" pitchFamily="2" charset="-122"/>
                <a:ea typeface="宋体" pitchFamily="2" charset="-122"/>
              </a:rPr>
              <a:t>Controller</a:t>
            </a:r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间的一个过度对象，</a:t>
            </a:r>
            <a:r>
              <a:rPr lang="en-US" altLang="zh-CN" sz="900" dirty="0" smtClean="0">
                <a:latin typeface="宋体" pitchFamily="2" charset="-122"/>
                <a:ea typeface="宋体" pitchFamily="2" charset="-122"/>
              </a:rPr>
              <a:t>HandlerMapping</a:t>
            </a:r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工作完后返回</a:t>
            </a:r>
            <a:r>
              <a:rPr lang="en-US" altLang="zh-CN" sz="900" dirty="0" smtClean="0">
                <a:latin typeface="宋体" pitchFamily="2" charset="-122"/>
                <a:ea typeface="宋体" pitchFamily="2" charset="-122"/>
              </a:rPr>
              <a:t>DispatcherServlet</a:t>
            </a:r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的一个由</a:t>
            </a:r>
            <a:r>
              <a:rPr lang="en-US" altLang="zh-CN" sz="900" dirty="0" smtClean="0">
                <a:latin typeface="宋体" pitchFamily="2" charset="-122"/>
                <a:ea typeface="宋体" pitchFamily="2" charset="-122"/>
              </a:rPr>
              <a:t>Controller</a:t>
            </a:r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的实例和包裹其的</a:t>
            </a:r>
            <a:r>
              <a:rPr lang="en-US" altLang="zh-CN" sz="900" dirty="0" smtClean="0">
                <a:latin typeface="宋体" pitchFamily="2" charset="-122"/>
                <a:ea typeface="宋体" pitchFamily="2" charset="-122"/>
              </a:rPr>
              <a:t>HandlerInterceptor</a:t>
            </a:r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组成的一个</a:t>
            </a:r>
            <a:r>
              <a:rPr lang="zh-CN" altLang="en-US" sz="9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执行链条</a:t>
            </a:r>
            <a:r>
              <a:rPr lang="en-US" altLang="zh-CN" sz="9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这个链条就是</a:t>
            </a:r>
            <a:r>
              <a:rPr lang="en-US" altLang="zh-CN" sz="900" dirty="0" smtClean="0">
                <a:latin typeface="宋体" pitchFamily="2" charset="-122"/>
                <a:ea typeface="宋体" pitchFamily="2" charset="-122"/>
              </a:rPr>
              <a:t>HA</a:t>
            </a:r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900" dirty="0" smtClean="0">
                <a:latin typeface="宋体" pitchFamily="2" charset="-122"/>
                <a:ea typeface="宋体" pitchFamily="2" charset="-122"/>
              </a:rPr>
              <a:t>DispatcherServlet</a:t>
            </a:r>
            <a:r>
              <a:rPr lang="zh-CN" altLang="en-US" sz="900" dirty="0" smtClean="0">
                <a:latin typeface="宋体" pitchFamily="2" charset="-122"/>
                <a:ea typeface="宋体" pitchFamily="2" charset="-122"/>
              </a:rPr>
              <a:t>只能识别并调用</a:t>
            </a:r>
            <a:r>
              <a:rPr lang="en-US" altLang="zh-CN" sz="900" dirty="0" smtClean="0">
                <a:latin typeface="宋体" pitchFamily="2" charset="-122"/>
                <a:ea typeface="宋体" pitchFamily="2" charset="-122"/>
              </a:rPr>
              <a:t>HA</a:t>
            </a:r>
            <a:endParaRPr lang="zh-CN" altLang="en-US" sz="900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85786" y="3714752"/>
            <a:ext cx="7500990" cy="1285884"/>
            <a:chOff x="785786" y="4643446"/>
            <a:chExt cx="7500990" cy="1285884"/>
          </a:xfrm>
        </p:grpSpPr>
        <p:sp>
          <p:nvSpPr>
            <p:cNvPr id="43" name="矩形 42"/>
            <p:cNvSpPr/>
            <p:nvPr/>
          </p:nvSpPr>
          <p:spPr>
            <a:xfrm>
              <a:off x="3143240" y="4643446"/>
              <a:ext cx="2714644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Handler  Execution  Chain</a:t>
              </a:r>
              <a:endParaRPr lang="zh-CN" altLang="en-US" dirty="0" smtClean="0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85786" y="5143512"/>
              <a:ext cx="7500990" cy="785818"/>
              <a:chOff x="714348" y="5143512"/>
              <a:chExt cx="7500990" cy="78581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4348" y="5143512"/>
                <a:ext cx="7500990" cy="78581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7224" y="5322107"/>
                <a:ext cx="1428760" cy="42862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preHandle</a:t>
                </a:r>
                <a:endParaRPr lang="zh-CN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14876" y="5322107"/>
                <a:ext cx="1428760" cy="42862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postHandle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57950" y="5322107"/>
                <a:ext cx="1714512" cy="42862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afterCompletion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500298" y="5322107"/>
                <a:ext cx="2000264" cy="42862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Controller  Method</a:t>
                </a:r>
                <a:endParaRPr lang="zh-CN" altLang="en-US" dirty="0"/>
              </a:p>
            </p:txBody>
          </p:sp>
          <p:cxnSp>
            <p:nvCxnSpPr>
              <p:cNvPr id="40" name="直接箭头连接符 39"/>
              <p:cNvCxnSpPr>
                <a:stCxn id="36" idx="3"/>
                <a:endCxn id="39" idx="1"/>
              </p:cNvCxnSpPr>
              <p:nvPr/>
            </p:nvCxnSpPr>
            <p:spPr>
              <a:xfrm>
                <a:off x="2285984" y="5536421"/>
                <a:ext cx="214314" cy="1588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9" idx="3"/>
                <a:endCxn id="37" idx="1"/>
              </p:cNvCxnSpPr>
              <p:nvPr/>
            </p:nvCxnSpPr>
            <p:spPr>
              <a:xfrm>
                <a:off x="4500562" y="5536421"/>
                <a:ext cx="214314" cy="1588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7" idx="3"/>
                <a:endCxn id="38" idx="1"/>
              </p:cNvCxnSpPr>
              <p:nvPr/>
            </p:nvCxnSpPr>
            <p:spPr>
              <a:xfrm>
                <a:off x="6143636" y="5536421"/>
                <a:ext cx="214314" cy="1588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箭头连接符 54"/>
          <p:cNvCxnSpPr>
            <a:endCxn id="43" idx="0"/>
          </p:cNvCxnSpPr>
          <p:nvPr/>
        </p:nvCxnSpPr>
        <p:spPr>
          <a:xfrm rot="10800000" flipV="1">
            <a:off x="4500562" y="3286124"/>
            <a:ext cx="1071570" cy="42862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7188" t="27673" r="26562" b="28472"/>
          <a:stretch>
            <a:fillRect/>
          </a:stretch>
        </p:blipFill>
        <p:spPr bwMode="auto">
          <a:xfrm>
            <a:off x="2500298" y="5072074"/>
            <a:ext cx="4214842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929586" y="5072074"/>
            <a:ext cx="1071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绿色部分是</a:t>
            </a:r>
            <a:r>
              <a:rPr lang="en-US" altLang="zh-CN" sz="900" dirty="0" smtClean="0"/>
              <a:t>Spring Interceptor</a:t>
            </a:r>
            <a:r>
              <a:rPr lang="zh-CN" altLang="en-US" sz="900" dirty="0" smtClean="0"/>
              <a:t>接口的三个方法</a:t>
            </a:r>
            <a:endParaRPr lang="zh-CN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285984" y="1643050"/>
            <a:ext cx="1785950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ViewResolve</a:t>
            </a:r>
            <a:endParaRPr lang="zh-CN" altLang="en-US" dirty="0" smtClean="0"/>
          </a:p>
        </p:txBody>
      </p:sp>
      <p:sp>
        <p:nvSpPr>
          <p:cNvPr id="36" name="矩形 35"/>
          <p:cNvSpPr/>
          <p:nvPr/>
        </p:nvSpPr>
        <p:spPr>
          <a:xfrm>
            <a:off x="5214942" y="1643050"/>
            <a:ext cx="785818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 smtClean="0"/>
          </a:p>
        </p:txBody>
      </p:sp>
      <p:grpSp>
        <p:nvGrpSpPr>
          <p:cNvPr id="37" name="组合 36"/>
          <p:cNvGrpSpPr/>
          <p:nvPr/>
        </p:nvGrpSpPr>
        <p:grpSpPr>
          <a:xfrm>
            <a:off x="1357290" y="3714752"/>
            <a:ext cx="6000792" cy="785818"/>
            <a:chOff x="1571604" y="1142984"/>
            <a:chExt cx="6000792" cy="785818"/>
          </a:xfrm>
        </p:grpSpPr>
        <p:sp>
          <p:nvSpPr>
            <p:cNvPr id="38" name="矩形 37"/>
            <p:cNvSpPr/>
            <p:nvPr/>
          </p:nvSpPr>
          <p:spPr>
            <a:xfrm>
              <a:off x="1571604" y="1142984"/>
              <a:ext cx="6000792" cy="7858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785918" y="1303719"/>
              <a:ext cx="1428760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preHandle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14744" y="1303719"/>
              <a:ext cx="1428760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postHandle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643570" y="1303719"/>
              <a:ext cx="1714512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afterCompletion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39" idx="3"/>
              <a:endCxn id="40" idx="1"/>
            </p:cNvCxnSpPr>
            <p:nvPr/>
          </p:nvCxnSpPr>
          <p:spPr>
            <a:xfrm>
              <a:off x="3214678" y="1518033"/>
              <a:ext cx="50006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40" idx="3"/>
              <a:endCxn id="41" idx="1"/>
            </p:cNvCxnSpPr>
            <p:nvPr/>
          </p:nvCxnSpPr>
          <p:spPr>
            <a:xfrm>
              <a:off x="5143504" y="1518033"/>
              <a:ext cx="50006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3250397" y="4643446"/>
            <a:ext cx="2214578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HandlerInterceptor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698" t="10628" r="10187" b="5555"/>
          <a:stretch>
            <a:fillRect/>
          </a:stretch>
        </p:blipFill>
        <p:spPr bwMode="auto">
          <a:xfrm>
            <a:off x="0" y="642918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左箭头 11"/>
          <p:cNvSpPr/>
          <p:nvPr/>
        </p:nvSpPr>
        <p:spPr>
          <a:xfrm rot="14400000">
            <a:off x="2508587" y="2181743"/>
            <a:ext cx="1643074" cy="142876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14348" y="500042"/>
            <a:ext cx="1785950" cy="51435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altLang="zh-CN" sz="900" dirty="0" smtClean="0"/>
          </a:p>
          <a:p>
            <a:endParaRPr lang="en-US" altLang="zh-CN" sz="900" dirty="0" smtClean="0"/>
          </a:p>
          <a:p>
            <a:endParaRPr lang="en-US" altLang="zh-CN" sz="900" dirty="0" smtClean="0"/>
          </a:p>
          <a:p>
            <a:endParaRPr lang="en-US" altLang="zh-CN" sz="900" dirty="0" smtClean="0"/>
          </a:p>
          <a:p>
            <a:endParaRPr lang="en-US" altLang="zh-CN" sz="900" dirty="0" smtClean="0"/>
          </a:p>
          <a:p>
            <a:endParaRPr lang="en-US" altLang="zh-CN" sz="900" dirty="0" smtClean="0"/>
          </a:p>
          <a:p>
            <a:endParaRPr lang="en-US" altLang="zh-CN" sz="900" dirty="0" smtClean="0"/>
          </a:p>
          <a:p>
            <a:endParaRPr lang="en-US" altLang="zh-CN" sz="900" dirty="0" smtClean="0"/>
          </a:p>
          <a:p>
            <a:endParaRPr lang="en-US" altLang="zh-CN" dirty="0" smtClean="0"/>
          </a:p>
          <a:p>
            <a:pPr algn="ctr"/>
            <a:endParaRPr lang="en-US" altLang="zh-CN" sz="1600" dirty="0" smtClean="0"/>
          </a:p>
          <a:p>
            <a:pPr algn="ctr"/>
            <a:r>
              <a:rPr lang="en-US" altLang="zh-CN" sz="1600" dirty="0" smtClean="0"/>
              <a:t>@Aspect</a:t>
            </a:r>
            <a:r>
              <a:rPr lang="zh-CN" altLang="en-US" sz="1400" dirty="0" smtClean="0"/>
              <a:t>定义了一个切面</a:t>
            </a:r>
            <a:endParaRPr lang="zh-CN" altLang="en-US" sz="1400" dirty="0"/>
          </a:p>
        </p:txBody>
      </p:sp>
      <p:sp>
        <p:nvSpPr>
          <p:cNvPr id="5" name="竖卷形 4"/>
          <p:cNvSpPr/>
          <p:nvPr/>
        </p:nvSpPr>
        <p:spPr>
          <a:xfrm flipH="1">
            <a:off x="5357818" y="571480"/>
            <a:ext cx="2857520" cy="5072098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public  class Test{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   public  void met(){</a:t>
            </a:r>
          </a:p>
          <a:p>
            <a:r>
              <a:rPr lang="en-US" altLang="zh-CN" sz="1600" dirty="0" smtClean="0"/>
              <a:t>           ……</a:t>
            </a:r>
          </a:p>
          <a:p>
            <a:r>
              <a:rPr lang="en-US" altLang="zh-CN" sz="1600" dirty="0" smtClean="0"/>
              <a:t>           ……</a:t>
            </a:r>
          </a:p>
          <a:p>
            <a:r>
              <a:rPr lang="en-US" altLang="zh-CN" sz="1600" dirty="0" smtClean="0"/>
              <a:t>           ……</a:t>
            </a:r>
          </a:p>
          <a:p>
            <a:r>
              <a:rPr lang="en-US" altLang="zh-CN" sz="1600" dirty="0" smtClean="0"/>
              <a:t>    }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6" name="左箭头 5"/>
          <p:cNvSpPr/>
          <p:nvPr/>
        </p:nvSpPr>
        <p:spPr>
          <a:xfrm>
            <a:off x="6572264" y="2786058"/>
            <a:ext cx="1643074" cy="142876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15338" y="2643182"/>
            <a:ext cx="78578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   </a:t>
            </a:r>
            <a:r>
              <a:rPr lang="zh-CN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连接点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joinpoint</a:t>
            </a:r>
            <a:r>
              <a:rPr lang="zh-CN" altLang="en-US" sz="1000" dirty="0" smtClean="0"/>
              <a:t>）</a:t>
            </a:r>
            <a:endParaRPr lang="zh-CN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3714776" cy="237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/>
              <a:t>@Aspect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/>
              <a:t>public class AfterAdviceTest {</a:t>
            </a:r>
          </a:p>
          <a:p>
            <a:pPr>
              <a:lnSpc>
                <a:spcPct val="150000"/>
              </a:lnSpc>
            </a:pPr>
            <a:endParaRPr lang="zh-CN" altLang="en-US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// </a:t>
            </a:r>
            <a:r>
              <a:rPr lang="zh-CN" altLang="en-US" sz="1000" dirty="0" smtClean="0"/>
              <a:t>匹配 </a:t>
            </a:r>
            <a:r>
              <a:rPr lang="en-US" altLang="zh-CN" sz="1000" dirty="0" smtClean="0"/>
              <a:t>com.dalin. service </a:t>
            </a:r>
            <a:r>
              <a:rPr lang="zh-CN" altLang="en-US" sz="1000" dirty="0" smtClean="0"/>
              <a:t>包下所有类的所有方法作为切入点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@After(</a:t>
            </a:r>
            <a:r>
              <a:rPr lang="en-US" altLang="zh-CN" sz="1000" dirty="0" err="1" smtClean="0"/>
              <a:t>pointcut</a:t>
            </a:r>
            <a:r>
              <a:rPr lang="en-US" altLang="zh-CN" sz="1000" dirty="0" smtClean="0"/>
              <a:t>="execution(* com.dalin.service.*.*(..))")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/>
              <a:t>public void release() {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     System.</a:t>
            </a:r>
            <a:r>
              <a:rPr lang="en-US" altLang="zh-CN" sz="1000" i="1" dirty="0" smtClean="0"/>
              <a:t>out.println("</a:t>
            </a:r>
            <a:r>
              <a:rPr lang="zh-CN" altLang="en-US" sz="1000" i="1" dirty="0" smtClean="0"/>
              <a:t>释放资源</a:t>
            </a:r>
            <a:r>
              <a:rPr lang="en-US" altLang="zh-CN" sz="1000" i="1" dirty="0" smtClean="0"/>
              <a:t>...");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}</a:t>
            </a:r>
          </a:p>
          <a:p>
            <a:pPr>
              <a:lnSpc>
                <a:spcPct val="150000"/>
              </a:lnSpc>
            </a:pP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785786" y="3214686"/>
            <a:ext cx="2000264" cy="64294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7224" y="3000372"/>
            <a:ext cx="3000396" cy="14287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 rot="3600000">
            <a:off x="2294273" y="4533381"/>
            <a:ext cx="1643074" cy="142876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28860" y="1148800"/>
            <a:ext cx="78578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   </a:t>
            </a:r>
            <a:r>
              <a:rPr lang="zh-CN" altLang="en-US" sz="1000" b="1" dirty="0" smtClean="0"/>
              <a:t>切入点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pointcut</a:t>
            </a:r>
            <a:r>
              <a:rPr lang="zh-CN" altLang="en-US" sz="1000" dirty="0" smtClean="0"/>
              <a:t>）</a:t>
            </a:r>
            <a:endParaRPr lang="zh-CN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3214679" y="5286388"/>
            <a:ext cx="78578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   </a:t>
            </a:r>
            <a:r>
              <a:rPr lang="zh-CN" altLang="en-US" sz="1000" b="1" dirty="0" smtClean="0"/>
              <a:t>通知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advice</a:t>
            </a:r>
            <a:r>
              <a:rPr lang="zh-CN" altLang="en-US" sz="1000" dirty="0" smtClean="0"/>
              <a:t>）</a:t>
            </a:r>
            <a:endParaRPr lang="zh-CN" altLang="en-US" sz="1000" dirty="0"/>
          </a:p>
        </p:txBody>
      </p:sp>
      <p:sp>
        <p:nvSpPr>
          <p:cNvPr id="16" name="矩形 15"/>
          <p:cNvSpPr/>
          <p:nvPr/>
        </p:nvSpPr>
        <p:spPr>
          <a:xfrm>
            <a:off x="357158" y="5857892"/>
            <a:ext cx="5786478" cy="785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weaving</a:t>
            </a:r>
            <a:r>
              <a:rPr lang="zh-CN" altLang="en-US" sz="1200" dirty="0" smtClean="0"/>
              <a:t>：通知被整合到目标对象后创建的新的目标对象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AOP Proxy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AOP</a:t>
            </a:r>
            <a:r>
              <a:rPr lang="zh-CN" altLang="en-US" sz="1200" dirty="0" smtClean="0"/>
              <a:t>框架自动创建的对象，用来通知方法（</a:t>
            </a:r>
            <a:r>
              <a:rPr lang="en-US" altLang="zh-CN" sz="1200" dirty="0" smtClean="0"/>
              <a:t>advice</a:t>
            </a:r>
            <a:r>
              <a:rPr lang="zh-CN" altLang="en-US" sz="1200" dirty="0" smtClean="0"/>
              <a:t>）的执行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8100392" y="1988840"/>
            <a:ext cx="785786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目标对象（</a:t>
            </a:r>
            <a:r>
              <a:rPr lang="en-US" altLang="zh-CN" sz="1000" dirty="0" smtClean="0"/>
              <a:t>joinpoint</a:t>
            </a:r>
            <a:r>
              <a:rPr lang="zh-CN" altLang="en-US" sz="1000" dirty="0" smtClean="0"/>
              <a:t>）</a:t>
            </a:r>
            <a:endParaRPr lang="zh-CN" altLang="en-US" sz="1000" dirty="0"/>
          </a:p>
        </p:txBody>
      </p:sp>
      <p:sp>
        <p:nvSpPr>
          <p:cNvPr id="18" name="左箭头 17"/>
          <p:cNvSpPr/>
          <p:nvPr/>
        </p:nvSpPr>
        <p:spPr>
          <a:xfrm>
            <a:off x="7236296" y="2132856"/>
            <a:ext cx="864096" cy="144016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72200" y="2060848"/>
            <a:ext cx="848136" cy="28290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9" y="44624"/>
            <a:ext cx="8676456" cy="68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FFC000"/>
                </a:solidFill>
              </a:rPr>
              <a:t>Spring Interceptor</a:t>
            </a:r>
            <a:endParaRPr lang="zh-CN" altLang="en-US" sz="7200" b="1" u="sng" dirty="0" smtClean="0">
              <a:solidFill>
                <a:srgbClr val="FFC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 Interceptor</a:t>
            </a:r>
            <a:br>
              <a:rPr lang="en-US" altLang="zh-CN" dirty="0" smtClean="0"/>
            </a:br>
            <a:r>
              <a:rPr lang="en-US" altLang="zh-CN" sz="3600" dirty="0" smtClean="0"/>
              <a:t>                       --</a:t>
            </a:r>
            <a:r>
              <a:rPr lang="zh-CN" altLang="en-US" sz="3600" dirty="0" smtClean="0"/>
              <a:t>拦截器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20442" r="22461" b="34038"/>
          <a:stretch>
            <a:fillRect/>
          </a:stretch>
        </p:blipFill>
        <p:spPr bwMode="auto">
          <a:xfrm>
            <a:off x="714348" y="2000240"/>
            <a:ext cx="664373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4572008"/>
            <a:ext cx="8858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 smtClean="0"/>
              <a:t>mvc:interceptors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&lt;</a:t>
            </a:r>
            <a:r>
              <a:rPr lang="en-US" sz="1600" dirty="0" err="1" smtClean="0"/>
              <a:t>mvc:interceptor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  &lt;</a:t>
            </a:r>
            <a:r>
              <a:rPr lang="en-US" sz="1600" dirty="0" err="1" smtClean="0"/>
              <a:t>mvc:mapping</a:t>
            </a:r>
            <a:r>
              <a:rPr lang="en-US" sz="1600" dirty="0" smtClean="0"/>
              <a:t> path="/**"/&gt;</a:t>
            </a:r>
            <a:br>
              <a:rPr lang="en-US" sz="1600" dirty="0" smtClean="0"/>
            </a:br>
            <a:r>
              <a:rPr lang="en-US" sz="1600" dirty="0" smtClean="0"/>
              <a:t>      &lt;bean id="</a:t>
            </a:r>
            <a:r>
              <a:rPr lang="en-US" sz="1600" dirty="0" err="1" smtClean="0"/>
              <a:t>authenticationInterceptor</a:t>
            </a:r>
            <a:r>
              <a:rPr lang="en-US" sz="1600" dirty="0" smtClean="0"/>
              <a:t>" class="</a:t>
            </a:r>
            <a:r>
              <a:rPr lang="en-US" sz="1600" dirty="0" err="1" smtClean="0"/>
              <a:t>com.paic.bs.backend.portal.AuthenticationInterceptor</a:t>
            </a:r>
            <a:r>
              <a:rPr lang="en-US" sz="1600" dirty="0" smtClean="0"/>
              <a:t>"&gt;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      </a:t>
            </a:r>
            <a:r>
              <a:rPr lang="en-US" sz="1600" dirty="0" smtClean="0"/>
              <a:t>&lt;/bean&gt;</a:t>
            </a:r>
            <a:br>
              <a:rPr lang="en-US" sz="1600" dirty="0" smtClean="0"/>
            </a:br>
            <a:r>
              <a:rPr lang="en-US" sz="1600" dirty="0" smtClean="0"/>
              <a:t>   &lt;/</a:t>
            </a:r>
            <a:r>
              <a:rPr lang="en-US" sz="1600" dirty="0" err="1" smtClean="0"/>
              <a:t>mvc:interceptor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&lt;/</a:t>
            </a:r>
            <a:r>
              <a:rPr lang="en-US" sz="1600" dirty="0" err="1" smtClean="0"/>
              <a:t>mvc:interceptors</a:t>
            </a:r>
            <a:r>
              <a:rPr lang="en-US" sz="1600" dirty="0" smtClean="0"/>
              <a:t>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Interceptor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VS   Filter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5234" t="25000" r="15234" b="42361"/>
          <a:stretch>
            <a:fillRect/>
          </a:stretch>
        </p:blipFill>
        <p:spPr bwMode="auto">
          <a:xfrm>
            <a:off x="285688" y="2071678"/>
            <a:ext cx="8858312" cy="23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514351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注：</a:t>
            </a:r>
            <a:r>
              <a:rPr lang="en-US" altLang="zh-CN" dirty="0" smtClean="0">
                <a:latin typeface="+mn-ea"/>
              </a:rPr>
              <a:t>Interceptor</a:t>
            </a:r>
            <a:r>
              <a:rPr lang="zh-CN" altLang="en-US" dirty="0" smtClean="0">
                <a:latin typeface="+mn-ea"/>
              </a:rPr>
              <a:t>是基于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级别的，而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err="1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；所以</a:t>
            </a:r>
            <a:r>
              <a:rPr lang="en-US" altLang="zh-CN" dirty="0" smtClean="0">
                <a:latin typeface="+mn-ea"/>
              </a:rPr>
              <a:t>Filter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是同一级别的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FFC000"/>
                </a:solidFill>
              </a:rPr>
              <a:t>Spring  MVC </a:t>
            </a:r>
            <a:r>
              <a:rPr lang="zh-CN" altLang="en-US" sz="7200" dirty="0" smtClean="0">
                <a:solidFill>
                  <a:srgbClr val="FFC000"/>
                </a:solidFill>
              </a:rPr>
              <a:t>起步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085" t="3472" r="5089" b="4166"/>
          <a:stretch>
            <a:fillRect/>
          </a:stretch>
        </p:blipFill>
        <p:spPr bwMode="auto">
          <a:xfrm>
            <a:off x="214282" y="642918"/>
            <a:ext cx="8929718" cy="566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10598</TotalTime>
  <Words>254</Words>
  <Application>Microsoft Macintosh PowerPoint</Application>
  <PresentationFormat>全屏显示(4:3)</PresentationFormat>
  <Paragraphs>74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Calibri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Spring Interceptor                        --拦截器</vt:lpstr>
      <vt:lpstr>Interceptor    VS   Filter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大林</dc:creator>
  <cp:lastModifiedBy>Microsoft Office 用户</cp:lastModifiedBy>
  <cp:revision>78</cp:revision>
  <dcterms:created xsi:type="dcterms:W3CDTF">2015-12-01T14:28:46Z</dcterms:created>
  <dcterms:modified xsi:type="dcterms:W3CDTF">2018-04-02T07:02:09Z</dcterms:modified>
</cp:coreProperties>
</file>