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8" r:id="rId2"/>
    <p:sldId id="264" r:id="rId3"/>
    <p:sldId id="259" r:id="rId4"/>
    <p:sldId id="261" r:id="rId5"/>
    <p:sldId id="262"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2CBAD3C-E122-4BD7-ABC9-48375F7E1C94}">
          <p14:sldIdLst>
            <p14:sldId id="258"/>
            <p14:sldId id="264"/>
          </p14:sldIdLst>
        </p14:section>
        <p14:section name="Untitled Section" id="{E5FAF89B-B6EE-4B4D-8717-B127009E5A66}">
          <p14:sldIdLst>
            <p14:sldId id="259"/>
            <p14:sldId id="261"/>
            <p14:sldId id="262"/>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66E1-229A-E18B-5570-D7E1E2FE3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387EA-B9AB-F594-8E35-1E4C0A6A02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7CED74-4CA8-75B6-45DA-294959A949E5}"/>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5" name="Footer Placeholder 4">
            <a:extLst>
              <a:ext uri="{FF2B5EF4-FFF2-40B4-BE49-F238E27FC236}">
                <a16:creationId xmlns:a16="http://schemas.microsoft.com/office/drawing/2014/main" id="{599286BE-AAB9-7FE1-A34A-734004D33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ADAA-CDEA-22F1-C21F-D73B40A044EA}"/>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362603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719E-3F54-7CC0-6006-ABD8C18F85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2E6FA-9908-025B-3C0F-1943F429B9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6D575-C45B-A74F-30D5-B31C85998DB8}"/>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5" name="Footer Placeholder 4">
            <a:extLst>
              <a:ext uri="{FF2B5EF4-FFF2-40B4-BE49-F238E27FC236}">
                <a16:creationId xmlns:a16="http://schemas.microsoft.com/office/drawing/2014/main" id="{1EE31C47-131B-C3A4-D1A7-27B639D15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F5408-C36C-C111-8CA1-1B3759FE79FA}"/>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2395938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CC6322-2849-AD79-DF1D-A3B6FD05E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C5C90-B2A6-6209-76E4-D5BD511A8D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46BEA-CCA9-9135-7E8A-A1E71A48FD5D}"/>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5" name="Footer Placeholder 4">
            <a:extLst>
              <a:ext uri="{FF2B5EF4-FFF2-40B4-BE49-F238E27FC236}">
                <a16:creationId xmlns:a16="http://schemas.microsoft.com/office/drawing/2014/main" id="{6FC8C569-B312-4A20-0F88-1FAC4F6EC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91722-44FC-56CB-2AD0-34D3E1C809D2}"/>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102469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580E-9F74-4326-F8A8-9BCF388AF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B08A1-953A-7962-B589-1D38F3D3D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8B573-356E-614E-DFDA-95E5F65DAF13}"/>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5" name="Footer Placeholder 4">
            <a:extLst>
              <a:ext uri="{FF2B5EF4-FFF2-40B4-BE49-F238E27FC236}">
                <a16:creationId xmlns:a16="http://schemas.microsoft.com/office/drawing/2014/main" id="{82917A85-FA8E-252C-B299-B3BEE53AD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D961F-E0B1-FB69-AC0A-E72CA9F2516E}"/>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62147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DF45-71CF-A88E-0F65-2D8D70B70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AA4497-1218-4EC9-5767-51AE7B81B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734EA9-5D68-44B1-147D-4E416F78535D}"/>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5" name="Footer Placeholder 4">
            <a:extLst>
              <a:ext uri="{FF2B5EF4-FFF2-40B4-BE49-F238E27FC236}">
                <a16:creationId xmlns:a16="http://schemas.microsoft.com/office/drawing/2014/main" id="{D408B738-4202-90E7-8143-7122CB5DE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9C03A-E637-505B-F133-3563CBBCEFDD}"/>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30567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D527-A710-2EA3-FBF6-877C07929B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3F5EF-058C-A6F0-9386-2DB033277A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CDC054-3B37-81FF-0DEC-E3ECABA27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962F5A-3DD4-D4C2-A48C-1DE09FC0C9B2}"/>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6" name="Footer Placeholder 5">
            <a:extLst>
              <a:ext uri="{FF2B5EF4-FFF2-40B4-BE49-F238E27FC236}">
                <a16:creationId xmlns:a16="http://schemas.microsoft.com/office/drawing/2014/main" id="{625CE158-C3D0-78AD-9512-A5FD04AEF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58B5A-9F03-5FFE-80F5-54AC11E0FB15}"/>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372099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89DF-104D-F5D9-0344-91C9F4AC4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BA98B8-D5DA-56F8-0CC6-7B6F8BB2C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121484-8EAB-0BD6-CC87-306FBC691D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F0E5A-80ED-1BA6-5380-C44807A94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0F882A-786D-3371-5364-175D671873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86DD87-B157-3416-C002-28039A2B3EA1}"/>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8" name="Footer Placeholder 7">
            <a:extLst>
              <a:ext uri="{FF2B5EF4-FFF2-40B4-BE49-F238E27FC236}">
                <a16:creationId xmlns:a16="http://schemas.microsoft.com/office/drawing/2014/main" id="{8D74B6B8-0E31-2A66-9BE6-8C506F230A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1BF357-FD3C-A9AA-7D49-C2ADB017DDCB}"/>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100066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B760-30A4-03B3-D011-9BDD8C072F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58E0EF-B6AD-8539-154B-2A8C6B12E2A9}"/>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4" name="Footer Placeholder 3">
            <a:extLst>
              <a:ext uri="{FF2B5EF4-FFF2-40B4-BE49-F238E27FC236}">
                <a16:creationId xmlns:a16="http://schemas.microsoft.com/office/drawing/2014/main" id="{0000860B-A888-BDF8-3E3B-ACA658113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1A03B-7CDB-D014-D32B-1B65B2402F45}"/>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318344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7F6EE-03E0-7686-0736-F0A91EB438D3}"/>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3" name="Footer Placeholder 2">
            <a:extLst>
              <a:ext uri="{FF2B5EF4-FFF2-40B4-BE49-F238E27FC236}">
                <a16:creationId xmlns:a16="http://schemas.microsoft.com/office/drawing/2014/main" id="{46D22F1B-61C7-9690-62FC-2879C24C2D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000296-2524-DD2D-4726-32168C72C8B0}"/>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112171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DBBA-0780-D881-8EEC-3D90E032F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9363A-69CB-AC39-FE80-9B6CA67EC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4352C7-8996-152B-9609-B8D1C52D3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7A805-836C-BFD6-452F-CFEBADDDE8BA}"/>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6" name="Footer Placeholder 5">
            <a:extLst>
              <a:ext uri="{FF2B5EF4-FFF2-40B4-BE49-F238E27FC236}">
                <a16:creationId xmlns:a16="http://schemas.microsoft.com/office/drawing/2014/main" id="{D4F234BA-9E9C-D791-34BF-29B9B275F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99A09-5266-6BF9-F3B5-1C2EAC84DB03}"/>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159060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25C8-8FEB-934F-7805-7F6A4088A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7A70F6-E973-0D9F-7C47-3318376EE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0147EE-132A-A4A5-0B33-8F192ACF6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55AAD-6B8A-0A8A-B822-442AA3110F6B}"/>
              </a:ext>
            </a:extLst>
          </p:cNvPr>
          <p:cNvSpPr>
            <a:spLocks noGrp="1"/>
          </p:cNvSpPr>
          <p:nvPr>
            <p:ph type="dt" sz="half" idx="10"/>
          </p:nvPr>
        </p:nvSpPr>
        <p:spPr/>
        <p:txBody>
          <a:bodyPr/>
          <a:lstStyle/>
          <a:p>
            <a:fld id="{7C816B81-D4FB-4EC4-9BFB-E6A422605B81}" type="datetimeFigureOut">
              <a:rPr lang="en-US" smtClean="0"/>
              <a:t>5/19/2023</a:t>
            </a:fld>
            <a:endParaRPr lang="en-US"/>
          </a:p>
        </p:txBody>
      </p:sp>
      <p:sp>
        <p:nvSpPr>
          <p:cNvPr id="6" name="Footer Placeholder 5">
            <a:extLst>
              <a:ext uri="{FF2B5EF4-FFF2-40B4-BE49-F238E27FC236}">
                <a16:creationId xmlns:a16="http://schemas.microsoft.com/office/drawing/2014/main" id="{7A061B0D-1EFD-D61D-659B-2A76A9B3F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15BBA-E83A-A677-0131-077273841637}"/>
              </a:ext>
            </a:extLst>
          </p:cNvPr>
          <p:cNvSpPr>
            <a:spLocks noGrp="1"/>
          </p:cNvSpPr>
          <p:nvPr>
            <p:ph type="sldNum" sz="quarter" idx="12"/>
          </p:nvPr>
        </p:nvSpPr>
        <p:spPr/>
        <p:txBody>
          <a:bodyPr/>
          <a:lstStyle/>
          <a:p>
            <a:fld id="{D07009BC-593F-4D3D-BA1C-03350165C365}" type="slidenum">
              <a:rPr lang="en-US" smtClean="0"/>
              <a:t>‹#›</a:t>
            </a:fld>
            <a:endParaRPr lang="en-US"/>
          </a:p>
        </p:txBody>
      </p:sp>
    </p:spTree>
    <p:extLst>
      <p:ext uri="{BB962C8B-B14F-4D97-AF65-F5344CB8AC3E}">
        <p14:creationId xmlns:p14="http://schemas.microsoft.com/office/powerpoint/2010/main" val="67636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1000" r="-2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9390E-11B9-4F11-F9F3-03DA3A07A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4D9F8A-9107-821E-2427-ADDDCDFCC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865EB-5F15-14B0-EAA3-CF43142AE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16B81-D4FB-4EC4-9BFB-E6A422605B81}" type="datetimeFigureOut">
              <a:rPr lang="en-US" smtClean="0"/>
              <a:t>5/19/2023</a:t>
            </a:fld>
            <a:endParaRPr lang="en-US"/>
          </a:p>
        </p:txBody>
      </p:sp>
      <p:sp>
        <p:nvSpPr>
          <p:cNvPr id="5" name="Footer Placeholder 4">
            <a:extLst>
              <a:ext uri="{FF2B5EF4-FFF2-40B4-BE49-F238E27FC236}">
                <a16:creationId xmlns:a16="http://schemas.microsoft.com/office/drawing/2014/main" id="{138CBE8A-F005-D435-EEED-22B08BF0DF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513BD4-897D-D5E3-BB64-B65517663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009BC-593F-4D3D-BA1C-03350165C365}" type="slidenum">
              <a:rPr lang="en-US" smtClean="0"/>
              <a:t>‹#›</a:t>
            </a:fld>
            <a:endParaRPr lang="en-US"/>
          </a:p>
        </p:txBody>
      </p:sp>
    </p:spTree>
    <p:extLst>
      <p:ext uri="{BB962C8B-B14F-4D97-AF65-F5344CB8AC3E}">
        <p14:creationId xmlns:p14="http://schemas.microsoft.com/office/powerpoint/2010/main" val="36042647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9E0801-5ECC-D1D8-89A4-0F0E8899D87E}"/>
              </a:ext>
            </a:extLst>
          </p:cNvPr>
          <p:cNvSpPr txBox="1">
            <a:spLocks/>
          </p:cNvSpPr>
          <p:nvPr/>
        </p:nvSpPr>
        <p:spPr>
          <a:xfrm>
            <a:off x="1316183" y="762000"/>
            <a:ext cx="10002982" cy="5334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D0D0D"/>
                </a:solidFill>
                <a:highlight>
                  <a:srgbClr val="FFFF00"/>
                </a:highlight>
                <a:latin typeface="Tempus Sans ITC" panose="04020404030D07020202" pitchFamily="82" charset="0"/>
              </a:rPr>
              <a:t>DINAS PERPUSTAKAAN DAN KEARSIPAN</a:t>
            </a:r>
          </a:p>
          <a:p>
            <a:pPr algn="ctr"/>
            <a:r>
              <a:rPr lang="en-US" sz="3200" b="1" dirty="0">
                <a:solidFill>
                  <a:srgbClr val="0D0D0D"/>
                </a:solidFill>
                <a:highlight>
                  <a:srgbClr val="FFFF00"/>
                </a:highlight>
                <a:latin typeface="Tempus Sans ITC" panose="04020404030D07020202" pitchFamily="82" charset="0"/>
              </a:rPr>
              <a:t>KABUPATEN BANGGAI</a:t>
            </a:r>
          </a:p>
          <a:p>
            <a:pPr marL="514350" indent="-514350">
              <a:buAutoNum type="arabicPeriod"/>
            </a:pPr>
            <a:r>
              <a:rPr lang="en-US" sz="2000" b="1" dirty="0">
                <a:solidFill>
                  <a:srgbClr val="0D0D0D"/>
                </a:solidFill>
                <a:highlight>
                  <a:srgbClr val="FFFF00"/>
                </a:highlight>
                <a:latin typeface="Tempus Sans ITC" panose="04020404030D07020202" pitchFamily="82" charset="0"/>
              </a:rPr>
              <a:t>VISI</a:t>
            </a:r>
          </a:p>
          <a:p>
            <a:endParaRPr lang="en-US" sz="2000" dirty="0">
              <a:solidFill>
                <a:srgbClr val="0D0D0D"/>
              </a:solidFill>
              <a:highlight>
                <a:srgbClr val="FFFF00"/>
              </a:highlight>
              <a:latin typeface="Tempus Sans ITC" panose="04020404030D07020202" pitchFamily="82" charset="0"/>
            </a:endParaRPr>
          </a:p>
          <a:p>
            <a:r>
              <a:rPr lang="en-US" sz="2000" b="0" i="0" dirty="0">
                <a:solidFill>
                  <a:srgbClr val="555555"/>
                </a:solidFill>
                <a:effectLst/>
                <a:highlight>
                  <a:srgbClr val="FFFF00"/>
                </a:highlight>
                <a:latin typeface="Tempus Sans ITC" panose="04020404030D07020202" pitchFamily="82" charset="0"/>
              </a:rPr>
              <a:t>“</a:t>
            </a:r>
            <a:r>
              <a:rPr lang="en-US" sz="2000" b="0" i="0" dirty="0" err="1">
                <a:solidFill>
                  <a:srgbClr val="555555"/>
                </a:solidFill>
                <a:effectLst/>
                <a:highlight>
                  <a:srgbClr val="FFFF00"/>
                </a:highlight>
                <a:latin typeface="Tempus Sans ITC" panose="04020404030D07020202" pitchFamily="82" charset="0"/>
              </a:rPr>
              <a:t>Menjalankan</a:t>
            </a:r>
            <a:r>
              <a:rPr lang="en-US" sz="2000" b="0" i="0" dirty="0">
                <a:solidFill>
                  <a:srgbClr val="555555"/>
                </a:solidFill>
                <a:effectLst/>
                <a:highlight>
                  <a:srgbClr val="FFFF00"/>
                </a:highlight>
                <a:latin typeface="Tempus Sans ITC" panose="04020404030D07020202" pitchFamily="82" charset="0"/>
              </a:rPr>
              <a:t> Masyarakat </a:t>
            </a:r>
            <a:r>
              <a:rPr lang="en-US" sz="2000" b="0" i="0" dirty="0" err="1">
                <a:solidFill>
                  <a:srgbClr val="555555"/>
                </a:solidFill>
                <a:effectLst/>
                <a:highlight>
                  <a:srgbClr val="FFFF00"/>
                </a:highlight>
                <a:latin typeface="Tempus Sans ITC" panose="04020404030D07020202" pitchFamily="82" charset="0"/>
              </a:rPr>
              <a:t>Menuju</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Banggai</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Gemar</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Membaca</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Arsip</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Sebagai</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Cermin</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Budaya</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Lokal</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Pemersatu</a:t>
            </a:r>
            <a:r>
              <a:rPr lang="en-US" sz="2000" b="0" i="0" dirty="0">
                <a:solidFill>
                  <a:srgbClr val="555555"/>
                </a:solidFill>
                <a:effectLst/>
                <a:highlight>
                  <a:srgbClr val="FFFF00"/>
                </a:highlight>
                <a:latin typeface="Tempus Sans ITC" panose="04020404030D07020202" pitchFamily="82" charset="0"/>
              </a:rPr>
              <a:t> Daerah ”</a:t>
            </a:r>
          </a:p>
          <a:p>
            <a:endParaRPr lang="en-US" sz="2000" dirty="0">
              <a:solidFill>
                <a:srgbClr val="0D0D0D"/>
              </a:solidFill>
              <a:highlight>
                <a:srgbClr val="FFFF00"/>
              </a:highlight>
              <a:latin typeface="Tempus Sans ITC" panose="04020404030D07020202" pitchFamily="82" charset="0"/>
            </a:endParaRPr>
          </a:p>
          <a:p>
            <a:r>
              <a:rPr lang="en-US" sz="2000" b="1" dirty="0">
                <a:solidFill>
                  <a:srgbClr val="0D0D0D"/>
                </a:solidFill>
                <a:highlight>
                  <a:srgbClr val="FFFF00"/>
                </a:highlight>
                <a:latin typeface="Tempus Sans ITC" panose="04020404030D07020202" pitchFamily="82" charset="0"/>
              </a:rPr>
              <a:t>2. MISI</a:t>
            </a:r>
          </a:p>
          <a:p>
            <a:endParaRPr lang="en-US" sz="2000" dirty="0">
              <a:solidFill>
                <a:srgbClr val="0D0D0D"/>
              </a:solidFill>
              <a:highlight>
                <a:srgbClr val="FFFF00"/>
              </a:highlight>
              <a:latin typeface="Tempus Sans ITC" panose="04020404030D07020202" pitchFamily="82" charset="0"/>
            </a:endParaRPr>
          </a:p>
          <a:p>
            <a:pPr algn="l"/>
            <a:r>
              <a:rPr lang="en-US" sz="2000" b="0" i="0" dirty="0">
                <a:solidFill>
                  <a:srgbClr val="555555"/>
                </a:solidFill>
                <a:effectLst/>
                <a:highlight>
                  <a:srgbClr val="FFFF00"/>
                </a:highlight>
                <a:latin typeface="Tempus Sans ITC" panose="04020404030D07020202" pitchFamily="82" charset="0"/>
              </a:rPr>
              <a:t>   1.  </a:t>
            </a:r>
            <a:r>
              <a:rPr lang="en-US" sz="2000" b="0" i="0" dirty="0" err="1">
                <a:solidFill>
                  <a:srgbClr val="555555"/>
                </a:solidFill>
                <a:effectLst/>
                <a:highlight>
                  <a:srgbClr val="FFFF00"/>
                </a:highlight>
                <a:latin typeface="Tempus Sans ITC" panose="04020404030D07020202" pitchFamily="82" charset="0"/>
              </a:rPr>
              <a:t>Meningkatkan</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Sumber</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Daya</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Manusia</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Pengelola</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Perpustakaan</a:t>
            </a:r>
            <a:r>
              <a:rPr lang="en-US" sz="2000" b="0" i="0" dirty="0">
                <a:solidFill>
                  <a:srgbClr val="555555"/>
                </a:solidFill>
                <a:effectLst/>
                <a:highlight>
                  <a:srgbClr val="FFFF00"/>
                </a:highlight>
                <a:latin typeface="Tempus Sans ITC" panose="04020404030D07020202" pitchFamily="82" charset="0"/>
              </a:rPr>
              <a:t> dan </a:t>
            </a:r>
            <a:r>
              <a:rPr lang="en-US" sz="2000" b="0" i="0" dirty="0" err="1">
                <a:solidFill>
                  <a:srgbClr val="555555"/>
                </a:solidFill>
                <a:effectLst/>
                <a:highlight>
                  <a:srgbClr val="FFFF00"/>
                </a:highlight>
                <a:latin typeface="Tempus Sans ITC" panose="04020404030D07020202" pitchFamily="82" charset="0"/>
              </a:rPr>
              <a:t>Kearsipan</a:t>
            </a:r>
            <a:endParaRPr lang="en-US" sz="2000" b="0" i="0" dirty="0">
              <a:solidFill>
                <a:srgbClr val="555555"/>
              </a:solidFill>
              <a:effectLst/>
              <a:highlight>
                <a:srgbClr val="FFFF00"/>
              </a:highlight>
              <a:latin typeface="Tempus Sans ITC" panose="04020404030D07020202" pitchFamily="82" charset="0"/>
            </a:endParaRPr>
          </a:p>
          <a:p>
            <a:pPr algn="l"/>
            <a:r>
              <a:rPr lang="en-US" sz="2000" b="0" i="0" dirty="0">
                <a:solidFill>
                  <a:srgbClr val="555555"/>
                </a:solidFill>
                <a:effectLst/>
                <a:highlight>
                  <a:srgbClr val="FFFF00"/>
                </a:highlight>
                <a:latin typeface="Tempus Sans ITC" panose="04020404030D07020202" pitchFamily="82" charset="0"/>
              </a:rPr>
              <a:t>   2.  </a:t>
            </a:r>
            <a:r>
              <a:rPr lang="en-US" sz="2000" b="0" i="0" dirty="0" err="1">
                <a:solidFill>
                  <a:srgbClr val="555555"/>
                </a:solidFill>
                <a:effectLst/>
                <a:highlight>
                  <a:srgbClr val="FFFF00"/>
                </a:highlight>
                <a:latin typeface="Tempus Sans ITC" panose="04020404030D07020202" pitchFamily="82" charset="0"/>
              </a:rPr>
              <a:t>Meningkatkan</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Minat</a:t>
            </a:r>
            <a:r>
              <a:rPr lang="en-US" sz="2000" b="0" i="0" dirty="0">
                <a:solidFill>
                  <a:srgbClr val="555555"/>
                </a:solidFill>
                <a:effectLst/>
                <a:highlight>
                  <a:srgbClr val="FFFF00"/>
                </a:highlight>
                <a:latin typeface="Tempus Sans ITC" panose="04020404030D07020202" pitchFamily="82" charset="0"/>
              </a:rPr>
              <a:t> Baca Masyarakat</a:t>
            </a:r>
          </a:p>
          <a:p>
            <a:pPr algn="l"/>
            <a:r>
              <a:rPr lang="en-US" sz="2000" b="0" i="0" dirty="0">
                <a:solidFill>
                  <a:srgbClr val="555555"/>
                </a:solidFill>
                <a:effectLst/>
                <a:highlight>
                  <a:srgbClr val="FFFF00"/>
                </a:highlight>
                <a:latin typeface="Tempus Sans ITC" panose="04020404030D07020202" pitchFamily="82" charset="0"/>
              </a:rPr>
              <a:t>   3. </a:t>
            </a:r>
            <a:r>
              <a:rPr lang="en-US" sz="2000" b="0" i="0" dirty="0" err="1">
                <a:solidFill>
                  <a:srgbClr val="555555"/>
                </a:solidFill>
                <a:effectLst/>
                <a:highlight>
                  <a:srgbClr val="FFFF00"/>
                </a:highlight>
                <a:latin typeface="Tempus Sans ITC" panose="04020404030D07020202" pitchFamily="82" charset="0"/>
              </a:rPr>
              <a:t>Meningkatkan</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Layanan</a:t>
            </a:r>
            <a:r>
              <a:rPr lang="en-US" sz="2000" b="0" i="0" dirty="0">
                <a:solidFill>
                  <a:srgbClr val="555555"/>
                </a:solidFill>
                <a:effectLst/>
                <a:highlight>
                  <a:srgbClr val="FFFF00"/>
                </a:highlight>
                <a:latin typeface="Tempus Sans ITC" panose="04020404030D07020202" pitchFamily="82" charset="0"/>
              </a:rPr>
              <a:t> dan </a:t>
            </a:r>
            <a:r>
              <a:rPr lang="en-US" sz="2000" b="0" i="0" dirty="0" err="1">
                <a:solidFill>
                  <a:srgbClr val="555555"/>
                </a:solidFill>
                <a:effectLst/>
                <a:highlight>
                  <a:srgbClr val="FFFF00"/>
                </a:highlight>
                <a:latin typeface="Tempus Sans ITC" panose="04020404030D07020202" pitchFamily="82" charset="0"/>
              </a:rPr>
              <a:t>Penertiban</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Bahan</a:t>
            </a:r>
            <a:r>
              <a:rPr lang="en-US" sz="2000" b="0" i="0" dirty="0">
                <a:solidFill>
                  <a:srgbClr val="555555"/>
                </a:solidFill>
                <a:effectLst/>
                <a:highlight>
                  <a:srgbClr val="FFFF00"/>
                </a:highlight>
                <a:latin typeface="Tempus Sans ITC" panose="04020404030D07020202" pitchFamily="82" charset="0"/>
              </a:rPr>
              <a:t> Pustaka</a:t>
            </a:r>
          </a:p>
          <a:p>
            <a:pPr algn="l"/>
            <a:r>
              <a:rPr lang="en-US" sz="2000" b="0" i="0" dirty="0">
                <a:solidFill>
                  <a:srgbClr val="555555"/>
                </a:solidFill>
                <a:effectLst/>
                <a:highlight>
                  <a:srgbClr val="FFFF00"/>
                </a:highlight>
                <a:latin typeface="Tempus Sans ITC" panose="04020404030D07020202" pitchFamily="82" charset="0"/>
              </a:rPr>
              <a:t>   4. </a:t>
            </a:r>
            <a:r>
              <a:rPr lang="en-US" sz="2000" b="0" i="0" dirty="0" err="1">
                <a:solidFill>
                  <a:srgbClr val="555555"/>
                </a:solidFill>
                <a:effectLst/>
                <a:highlight>
                  <a:srgbClr val="FFFF00"/>
                </a:highlight>
                <a:latin typeface="Tempus Sans ITC" panose="04020404030D07020202" pitchFamily="82" charset="0"/>
              </a:rPr>
              <a:t>Meningkatkan</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Penyebaran</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Informasi</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Bahan</a:t>
            </a:r>
            <a:r>
              <a:rPr lang="en-US" sz="2000" b="0" i="0" dirty="0">
                <a:solidFill>
                  <a:srgbClr val="555555"/>
                </a:solidFill>
                <a:effectLst/>
                <a:highlight>
                  <a:srgbClr val="FFFF00"/>
                </a:highlight>
                <a:latin typeface="Tempus Sans ITC" panose="04020404030D07020202" pitchFamily="82" charset="0"/>
              </a:rPr>
              <a:t> Pustaka Pada Masyarakat</a:t>
            </a:r>
          </a:p>
          <a:p>
            <a:pPr algn="l"/>
            <a:r>
              <a:rPr lang="en-US" sz="2000" b="0" i="0" dirty="0">
                <a:solidFill>
                  <a:srgbClr val="555555"/>
                </a:solidFill>
                <a:effectLst/>
                <a:highlight>
                  <a:srgbClr val="FFFF00"/>
                </a:highlight>
                <a:latin typeface="Tempus Sans ITC" panose="04020404030D07020202" pitchFamily="82" charset="0"/>
              </a:rPr>
              <a:t>   5. </a:t>
            </a:r>
            <a:r>
              <a:rPr lang="en-US" sz="2000" b="0" i="0" dirty="0" err="1">
                <a:solidFill>
                  <a:srgbClr val="555555"/>
                </a:solidFill>
                <a:effectLst/>
                <a:highlight>
                  <a:srgbClr val="FFFF00"/>
                </a:highlight>
                <a:latin typeface="Tempus Sans ITC" panose="04020404030D07020202" pitchFamily="82" charset="0"/>
              </a:rPr>
              <a:t>Peningkatan</a:t>
            </a:r>
            <a:r>
              <a:rPr lang="en-US" sz="2000" b="0" i="0" dirty="0">
                <a:solidFill>
                  <a:srgbClr val="555555"/>
                </a:solidFill>
                <a:effectLst/>
                <a:highlight>
                  <a:srgbClr val="FFFF00"/>
                </a:highlight>
                <a:latin typeface="Tempus Sans ITC" panose="04020404030D07020202" pitchFamily="82" charset="0"/>
              </a:rPr>
              <a:t> Sarana dan </a:t>
            </a:r>
            <a:r>
              <a:rPr lang="en-US" sz="2000" b="0" i="0" dirty="0" err="1">
                <a:solidFill>
                  <a:srgbClr val="555555"/>
                </a:solidFill>
                <a:effectLst/>
                <a:highlight>
                  <a:srgbClr val="FFFF00"/>
                </a:highlight>
                <a:latin typeface="Tempus Sans ITC" panose="04020404030D07020202" pitchFamily="82" charset="0"/>
              </a:rPr>
              <a:t>Prasarana</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serta</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Pengelolaan</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Ketatalaksanaan</a:t>
            </a:r>
            <a:r>
              <a:rPr lang="en-US" sz="2000" b="0" i="0" dirty="0">
                <a:solidFill>
                  <a:srgbClr val="555555"/>
                </a:solidFill>
                <a:effectLst/>
                <a:highlight>
                  <a:srgbClr val="FFFF00"/>
                </a:highlight>
                <a:latin typeface="Tempus Sans ITC" panose="04020404030D07020202" pitchFamily="82" charset="0"/>
              </a:rPr>
              <a:t> Kantor</a:t>
            </a:r>
          </a:p>
          <a:p>
            <a:pPr algn="l"/>
            <a:r>
              <a:rPr lang="en-US" sz="2000" b="0" i="0" dirty="0">
                <a:solidFill>
                  <a:srgbClr val="555555"/>
                </a:solidFill>
                <a:effectLst/>
                <a:highlight>
                  <a:srgbClr val="FFFF00"/>
                </a:highlight>
                <a:latin typeface="Tempus Sans ITC" panose="04020404030D07020202" pitchFamily="82" charset="0"/>
              </a:rPr>
              <a:t>   6. </a:t>
            </a:r>
            <a:r>
              <a:rPr lang="en-US" sz="2000" b="0" i="0" dirty="0" err="1">
                <a:solidFill>
                  <a:srgbClr val="555555"/>
                </a:solidFill>
                <a:effectLst/>
                <a:highlight>
                  <a:srgbClr val="FFFF00"/>
                </a:highlight>
                <a:latin typeface="Tempus Sans ITC" panose="04020404030D07020202" pitchFamily="82" charset="0"/>
              </a:rPr>
              <a:t>Meningkatkan</a:t>
            </a:r>
            <a:r>
              <a:rPr lang="en-US" sz="2000" b="0" i="0" dirty="0">
                <a:solidFill>
                  <a:srgbClr val="555555"/>
                </a:solidFill>
                <a:effectLst/>
                <a:highlight>
                  <a:srgbClr val="FFFF00"/>
                </a:highlight>
                <a:latin typeface="Tempus Sans ITC" panose="04020404030D07020202" pitchFamily="82" charset="0"/>
              </a:rPr>
              <a:t> Tata </a:t>
            </a:r>
            <a:r>
              <a:rPr lang="en-US" sz="2000" b="0" i="0" dirty="0" err="1">
                <a:solidFill>
                  <a:srgbClr val="555555"/>
                </a:solidFill>
                <a:effectLst/>
                <a:highlight>
                  <a:srgbClr val="FFFF00"/>
                </a:highlight>
                <a:latin typeface="Tempus Sans ITC" panose="04020404030D07020202" pitchFamily="82" charset="0"/>
              </a:rPr>
              <a:t>Kearsipan</a:t>
            </a:r>
            <a:r>
              <a:rPr lang="en-US" sz="2000" b="0" i="0" dirty="0">
                <a:solidFill>
                  <a:srgbClr val="555555"/>
                </a:solidFill>
                <a:effectLst/>
                <a:highlight>
                  <a:srgbClr val="FFFF00"/>
                </a:highlight>
                <a:latin typeface="Tempus Sans ITC" panose="04020404030D07020202" pitchFamily="82" charset="0"/>
              </a:rPr>
              <a:t> </a:t>
            </a:r>
            <a:r>
              <a:rPr lang="en-US" sz="2000" b="0" i="0" dirty="0" err="1">
                <a:solidFill>
                  <a:srgbClr val="555555"/>
                </a:solidFill>
                <a:effectLst/>
                <a:highlight>
                  <a:srgbClr val="FFFF00"/>
                </a:highlight>
                <a:latin typeface="Tempus Sans ITC" panose="04020404030D07020202" pitchFamily="82" charset="0"/>
              </a:rPr>
              <a:t>Pemerintah</a:t>
            </a:r>
            <a:r>
              <a:rPr lang="en-US" sz="2000" b="0" i="0" dirty="0">
                <a:solidFill>
                  <a:srgbClr val="555555"/>
                </a:solidFill>
                <a:effectLst/>
                <a:highlight>
                  <a:srgbClr val="FFFF00"/>
                </a:highlight>
                <a:latin typeface="Tempus Sans ITC" panose="04020404030D07020202" pitchFamily="82" charset="0"/>
              </a:rPr>
              <a:t> Daerah</a:t>
            </a:r>
          </a:p>
          <a:p>
            <a:br>
              <a:rPr lang="en-US" sz="3200" dirty="0">
                <a:solidFill>
                  <a:srgbClr val="0D0D0D"/>
                </a:solidFill>
                <a:highlight>
                  <a:srgbClr val="FFFF00"/>
                </a:highlight>
                <a:latin typeface="Tempus Sans ITC" panose="04020404030D07020202" pitchFamily="82" charset="0"/>
              </a:rPr>
            </a:br>
            <a:endParaRPr lang="en-US" sz="3200" dirty="0">
              <a:highlight>
                <a:srgbClr val="FFFF00"/>
              </a:highlight>
              <a:latin typeface="Tempus Sans ITC" panose="04020404030D07020202" pitchFamily="82" charset="0"/>
            </a:endParaRPr>
          </a:p>
        </p:txBody>
      </p:sp>
    </p:spTree>
    <p:extLst>
      <p:ext uri="{BB962C8B-B14F-4D97-AF65-F5344CB8AC3E}">
        <p14:creationId xmlns:p14="http://schemas.microsoft.com/office/powerpoint/2010/main" val="254206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4F982-CF64-9ACF-7147-6425AF2A7C8A}"/>
              </a:ext>
            </a:extLst>
          </p:cNvPr>
          <p:cNvSpPr>
            <a:spLocks noGrp="1"/>
          </p:cNvSpPr>
          <p:nvPr>
            <p:ph idx="1"/>
          </p:nvPr>
        </p:nvSpPr>
        <p:spPr>
          <a:xfrm>
            <a:off x="817418" y="804333"/>
            <a:ext cx="10439633" cy="5249334"/>
          </a:xfrm>
        </p:spPr>
        <p:txBody>
          <a:bodyPr anchor="ctr">
            <a:normAutofit/>
          </a:bodyPr>
          <a:lstStyle/>
          <a:p>
            <a:pPr marL="0" indent="0">
              <a:buNone/>
            </a:pPr>
            <a:r>
              <a:rPr lang="en-US" dirty="0">
                <a:highlight>
                  <a:srgbClr val="FFFF00"/>
                </a:highlight>
                <a:latin typeface="Tempus Sans ITC" panose="04020404030D07020202" pitchFamily="82" charset="0"/>
              </a:rPr>
              <a:t>1. </a:t>
            </a:r>
            <a:r>
              <a:rPr lang="en-US" dirty="0" err="1">
                <a:highlight>
                  <a:srgbClr val="FFFF00"/>
                </a:highlight>
                <a:latin typeface="Tempus Sans ITC" panose="04020404030D07020202" pitchFamily="82" charset="0"/>
              </a:rPr>
              <a:t>Layanan</a:t>
            </a:r>
            <a:r>
              <a:rPr lang="en-US" dirty="0">
                <a:highlight>
                  <a:srgbClr val="FFFF00"/>
                </a:highlight>
                <a:latin typeface="Tempus Sans ITC" panose="04020404030D07020202" pitchFamily="82" charset="0"/>
              </a:rPr>
              <a:t> </a:t>
            </a:r>
            <a:r>
              <a:rPr lang="en-US" dirty="0" err="1">
                <a:highlight>
                  <a:srgbClr val="FFFF00"/>
                </a:highlight>
                <a:latin typeface="Tempus Sans ITC" panose="04020404030D07020202" pitchFamily="82" charset="0"/>
              </a:rPr>
              <a:t>Sirkulasi</a:t>
            </a:r>
            <a:endParaRPr lang="en-US" dirty="0">
              <a:highlight>
                <a:srgbClr val="FFFF00"/>
              </a:highlight>
              <a:latin typeface="Tempus Sans ITC" panose="04020404030D07020202" pitchFamily="82" charset="0"/>
            </a:endParaRPr>
          </a:p>
          <a:p>
            <a:pPr marL="0" indent="0">
              <a:buNone/>
            </a:pPr>
            <a:r>
              <a:rPr lang="en-US" dirty="0">
                <a:highlight>
                  <a:srgbClr val="FFFF00"/>
                </a:highlight>
                <a:latin typeface="Tempus Sans ITC" panose="04020404030D07020202" pitchFamily="82" charset="0"/>
              </a:rPr>
              <a:t>2. </a:t>
            </a:r>
            <a:r>
              <a:rPr lang="en-US" dirty="0" err="1">
                <a:highlight>
                  <a:srgbClr val="FFFF00"/>
                </a:highlight>
                <a:latin typeface="Tempus Sans ITC" panose="04020404030D07020202" pitchFamily="82" charset="0"/>
              </a:rPr>
              <a:t>Layanan</a:t>
            </a:r>
            <a:r>
              <a:rPr lang="en-US" dirty="0">
                <a:highlight>
                  <a:srgbClr val="FFFF00"/>
                </a:highlight>
                <a:latin typeface="Tempus Sans ITC" panose="04020404030D07020202" pitchFamily="82" charset="0"/>
              </a:rPr>
              <a:t> </a:t>
            </a:r>
            <a:r>
              <a:rPr lang="en-US" dirty="0" err="1">
                <a:highlight>
                  <a:srgbClr val="FFFF00"/>
                </a:highlight>
                <a:latin typeface="Tempus Sans ITC" panose="04020404030D07020202" pitchFamily="82" charset="0"/>
              </a:rPr>
              <a:t>Perpustakaan</a:t>
            </a:r>
            <a:r>
              <a:rPr lang="en-US" dirty="0">
                <a:highlight>
                  <a:srgbClr val="FFFF00"/>
                </a:highlight>
                <a:latin typeface="Tempus Sans ITC" panose="04020404030D07020202" pitchFamily="82" charset="0"/>
              </a:rPr>
              <a:t> </a:t>
            </a:r>
            <a:r>
              <a:rPr lang="en-US" dirty="0" err="1">
                <a:highlight>
                  <a:srgbClr val="FFFF00"/>
                </a:highlight>
                <a:latin typeface="Tempus Sans ITC" panose="04020404030D07020202" pitchFamily="82" charset="0"/>
              </a:rPr>
              <a:t>Keliling</a:t>
            </a:r>
            <a:endParaRPr lang="en-US" dirty="0">
              <a:highlight>
                <a:srgbClr val="FFFF00"/>
              </a:highlight>
              <a:latin typeface="Tempus Sans ITC" panose="04020404030D07020202" pitchFamily="82" charset="0"/>
            </a:endParaRPr>
          </a:p>
          <a:p>
            <a:pPr marL="0" indent="0">
              <a:buNone/>
            </a:pPr>
            <a:r>
              <a:rPr lang="en-US" dirty="0">
                <a:highlight>
                  <a:srgbClr val="FFFF00"/>
                </a:highlight>
                <a:latin typeface="Tempus Sans ITC" panose="04020404030D07020202" pitchFamily="82" charset="0"/>
              </a:rPr>
              <a:t>3. </a:t>
            </a:r>
            <a:r>
              <a:rPr lang="en-US" dirty="0" err="1">
                <a:highlight>
                  <a:srgbClr val="FFFF00"/>
                </a:highlight>
                <a:latin typeface="Tempus Sans ITC" panose="04020404030D07020202" pitchFamily="82" charset="0"/>
              </a:rPr>
              <a:t>Layanan</a:t>
            </a:r>
            <a:r>
              <a:rPr lang="en-US" dirty="0">
                <a:highlight>
                  <a:srgbClr val="FFFF00"/>
                </a:highlight>
                <a:latin typeface="Tempus Sans ITC" panose="04020404030D07020202" pitchFamily="82" charset="0"/>
              </a:rPr>
              <a:t>  </a:t>
            </a:r>
            <a:r>
              <a:rPr lang="en-US" dirty="0" err="1">
                <a:highlight>
                  <a:srgbClr val="FFFF00"/>
                </a:highlight>
                <a:latin typeface="Tempus Sans ITC" panose="04020404030D07020202" pitchFamily="82" charset="0"/>
              </a:rPr>
              <a:t>Fhoto</a:t>
            </a:r>
            <a:r>
              <a:rPr lang="en-US" dirty="0">
                <a:highlight>
                  <a:srgbClr val="FFFF00"/>
                </a:highlight>
                <a:latin typeface="Tempus Sans ITC" panose="04020404030D07020202" pitchFamily="82" charset="0"/>
              </a:rPr>
              <a:t> Copy</a:t>
            </a:r>
          </a:p>
          <a:p>
            <a:pPr marL="0" indent="0">
              <a:buNone/>
            </a:pPr>
            <a:r>
              <a:rPr lang="en-US" dirty="0">
                <a:highlight>
                  <a:srgbClr val="FFFF00"/>
                </a:highlight>
                <a:latin typeface="Tempus Sans ITC" panose="04020404030D07020202" pitchFamily="82" charset="0"/>
              </a:rPr>
              <a:t>4. </a:t>
            </a:r>
            <a:r>
              <a:rPr lang="en-US" dirty="0" err="1">
                <a:highlight>
                  <a:srgbClr val="FFFF00"/>
                </a:highlight>
                <a:latin typeface="Tempus Sans ITC" panose="04020404030D07020202" pitchFamily="82" charset="0"/>
              </a:rPr>
              <a:t>Layanan</a:t>
            </a:r>
            <a:r>
              <a:rPr lang="en-US" dirty="0">
                <a:highlight>
                  <a:srgbClr val="FFFF00"/>
                </a:highlight>
                <a:latin typeface="Tempus Sans ITC" panose="04020404030D07020202" pitchFamily="82" charset="0"/>
              </a:rPr>
              <a:t> </a:t>
            </a:r>
            <a:r>
              <a:rPr lang="en-US" dirty="0" err="1">
                <a:highlight>
                  <a:srgbClr val="FFFF00"/>
                </a:highlight>
                <a:latin typeface="Tempus Sans ITC" panose="04020404030D07020202" pitchFamily="82" charset="0"/>
              </a:rPr>
              <a:t>Pembuatan</a:t>
            </a:r>
            <a:r>
              <a:rPr lang="en-US" dirty="0">
                <a:highlight>
                  <a:srgbClr val="FFFF00"/>
                </a:highlight>
                <a:latin typeface="Tempus Sans ITC" panose="04020404030D07020202" pitchFamily="82" charset="0"/>
              </a:rPr>
              <a:t> </a:t>
            </a:r>
            <a:r>
              <a:rPr lang="en-US" dirty="0" err="1">
                <a:highlight>
                  <a:srgbClr val="FFFF00"/>
                </a:highlight>
                <a:latin typeface="Tempus Sans ITC" panose="04020404030D07020202" pitchFamily="82" charset="0"/>
              </a:rPr>
              <a:t>Kartu</a:t>
            </a:r>
            <a:r>
              <a:rPr lang="en-US" dirty="0">
                <a:highlight>
                  <a:srgbClr val="FFFF00"/>
                </a:highlight>
                <a:latin typeface="Tempus Sans ITC" panose="04020404030D07020202" pitchFamily="82" charset="0"/>
              </a:rPr>
              <a:t> </a:t>
            </a:r>
            <a:r>
              <a:rPr lang="en-US" dirty="0" err="1">
                <a:highlight>
                  <a:srgbClr val="FFFF00"/>
                </a:highlight>
                <a:latin typeface="Tempus Sans ITC" panose="04020404030D07020202" pitchFamily="82" charset="0"/>
              </a:rPr>
              <a:t>Perpustakaan</a:t>
            </a:r>
            <a:r>
              <a:rPr lang="en-US" dirty="0">
                <a:highlight>
                  <a:srgbClr val="FFFF00"/>
                </a:highlight>
                <a:latin typeface="Tempus Sans ITC" panose="04020404030D07020202" pitchFamily="82" charset="0"/>
              </a:rPr>
              <a:t> </a:t>
            </a:r>
            <a:r>
              <a:rPr lang="en-US" dirty="0" err="1">
                <a:highlight>
                  <a:srgbClr val="FFFF00"/>
                </a:highlight>
                <a:latin typeface="Tempus Sans ITC" panose="04020404030D07020202" pitchFamily="82" charset="0"/>
              </a:rPr>
              <a:t>Secara</a:t>
            </a:r>
            <a:r>
              <a:rPr lang="en-US" dirty="0">
                <a:highlight>
                  <a:srgbClr val="FFFF00"/>
                </a:highlight>
                <a:latin typeface="Tempus Sans ITC" panose="04020404030D07020202" pitchFamily="82" charset="0"/>
              </a:rPr>
              <a:t> Gratis</a:t>
            </a:r>
          </a:p>
        </p:txBody>
      </p:sp>
      <p:sp>
        <p:nvSpPr>
          <p:cNvPr id="5" name="Title 4">
            <a:extLst>
              <a:ext uri="{FF2B5EF4-FFF2-40B4-BE49-F238E27FC236}">
                <a16:creationId xmlns:a16="http://schemas.microsoft.com/office/drawing/2014/main" id="{2CA41664-B652-5779-77C9-6740526FD4C9}"/>
              </a:ext>
            </a:extLst>
          </p:cNvPr>
          <p:cNvSpPr>
            <a:spLocks noGrp="1"/>
          </p:cNvSpPr>
          <p:nvPr>
            <p:ph type="title"/>
          </p:nvPr>
        </p:nvSpPr>
        <p:spPr>
          <a:xfrm>
            <a:off x="838200" y="365125"/>
            <a:ext cx="10515600" cy="1463675"/>
          </a:xfrm>
        </p:spPr>
        <p:txBody>
          <a:bodyPr>
            <a:normAutofit/>
          </a:bodyPr>
          <a:lstStyle/>
          <a:p>
            <a:r>
              <a:rPr lang="en-US" sz="2800" b="1" dirty="0">
                <a:highlight>
                  <a:srgbClr val="FFFF00"/>
                </a:highlight>
                <a:latin typeface="Tempus Sans ITC" panose="04020404030D07020202" pitchFamily="82" charset="0"/>
              </a:rPr>
              <a:t>4 </a:t>
            </a:r>
            <a:r>
              <a:rPr lang="en-US" sz="2800" b="1" dirty="0" err="1">
                <a:highlight>
                  <a:srgbClr val="FFFF00"/>
                </a:highlight>
                <a:latin typeface="Tempus Sans ITC" panose="04020404030D07020202" pitchFamily="82" charset="0"/>
              </a:rPr>
              <a:t>Jenis</a:t>
            </a:r>
            <a:r>
              <a:rPr lang="en-US" sz="2800" b="1" dirty="0">
                <a:highlight>
                  <a:srgbClr val="FFFF00"/>
                </a:highlight>
                <a:latin typeface="Tempus Sans ITC" panose="04020404030D07020202" pitchFamily="82" charset="0"/>
              </a:rPr>
              <a:t> </a:t>
            </a:r>
            <a:r>
              <a:rPr lang="en-US" sz="2800" b="1" dirty="0" err="1">
                <a:highlight>
                  <a:srgbClr val="FFFF00"/>
                </a:highlight>
                <a:latin typeface="Tempus Sans ITC" panose="04020404030D07020202" pitchFamily="82" charset="0"/>
              </a:rPr>
              <a:t>Layanan</a:t>
            </a:r>
            <a:r>
              <a:rPr lang="en-US" sz="2800" b="1" dirty="0">
                <a:highlight>
                  <a:srgbClr val="FFFF00"/>
                </a:highlight>
                <a:latin typeface="Tempus Sans ITC" panose="04020404030D07020202" pitchFamily="82" charset="0"/>
              </a:rPr>
              <a:t> yang </a:t>
            </a:r>
            <a:r>
              <a:rPr lang="en-US" sz="2800" b="1" dirty="0" err="1">
                <a:highlight>
                  <a:srgbClr val="FFFF00"/>
                </a:highlight>
                <a:latin typeface="Tempus Sans ITC" panose="04020404030D07020202" pitchFamily="82" charset="0"/>
              </a:rPr>
              <a:t>ada</a:t>
            </a:r>
            <a:r>
              <a:rPr lang="en-US" sz="2800" b="1" dirty="0">
                <a:highlight>
                  <a:srgbClr val="FFFF00"/>
                </a:highlight>
                <a:latin typeface="Tempus Sans ITC" panose="04020404030D07020202" pitchFamily="82" charset="0"/>
              </a:rPr>
              <a:t> pada  </a:t>
            </a:r>
            <a:br>
              <a:rPr lang="en-US" sz="2800" b="1" dirty="0">
                <a:highlight>
                  <a:srgbClr val="FFFF00"/>
                </a:highlight>
                <a:latin typeface="Tempus Sans ITC" panose="04020404030D07020202" pitchFamily="82" charset="0"/>
              </a:rPr>
            </a:br>
            <a:r>
              <a:rPr lang="en-US" sz="2800" b="1" dirty="0">
                <a:highlight>
                  <a:srgbClr val="FFFF00"/>
                </a:highlight>
                <a:latin typeface="Tempus Sans ITC" panose="04020404030D07020202" pitchFamily="82" charset="0"/>
              </a:rPr>
              <a:t>Dinas </a:t>
            </a:r>
            <a:r>
              <a:rPr lang="en-US" sz="2800" b="1" dirty="0" err="1">
                <a:highlight>
                  <a:srgbClr val="FFFF00"/>
                </a:highlight>
                <a:latin typeface="Tempus Sans ITC" panose="04020404030D07020202" pitchFamily="82" charset="0"/>
              </a:rPr>
              <a:t>Perpustakaan</a:t>
            </a:r>
            <a:r>
              <a:rPr lang="en-US" sz="2800" b="1" dirty="0">
                <a:highlight>
                  <a:srgbClr val="FFFF00"/>
                </a:highlight>
                <a:latin typeface="Tempus Sans ITC" panose="04020404030D07020202" pitchFamily="82" charset="0"/>
              </a:rPr>
              <a:t> dan </a:t>
            </a:r>
            <a:r>
              <a:rPr lang="en-US" sz="2800" b="1" dirty="0" err="1">
                <a:highlight>
                  <a:srgbClr val="FFFF00"/>
                </a:highlight>
                <a:latin typeface="Tempus Sans ITC" panose="04020404030D07020202" pitchFamily="82" charset="0"/>
              </a:rPr>
              <a:t>Kearsipan</a:t>
            </a:r>
            <a:r>
              <a:rPr lang="en-US" sz="2800" b="1" dirty="0">
                <a:highlight>
                  <a:srgbClr val="FFFF00"/>
                </a:highlight>
                <a:latin typeface="Tempus Sans ITC" panose="04020404030D07020202" pitchFamily="82" charset="0"/>
              </a:rPr>
              <a:t> </a:t>
            </a:r>
            <a:r>
              <a:rPr lang="en-US" sz="2800" b="1" dirty="0" err="1">
                <a:highlight>
                  <a:srgbClr val="FFFF00"/>
                </a:highlight>
                <a:latin typeface="Tempus Sans ITC" panose="04020404030D07020202" pitchFamily="82" charset="0"/>
              </a:rPr>
              <a:t>Kabupaten</a:t>
            </a:r>
            <a:r>
              <a:rPr lang="en-US" sz="2800" b="1" dirty="0">
                <a:highlight>
                  <a:srgbClr val="FFFF00"/>
                </a:highlight>
                <a:latin typeface="Tempus Sans ITC" panose="04020404030D07020202" pitchFamily="82" charset="0"/>
              </a:rPr>
              <a:t> </a:t>
            </a:r>
            <a:r>
              <a:rPr lang="en-US" sz="2800" b="1" dirty="0" err="1">
                <a:highlight>
                  <a:srgbClr val="FFFF00"/>
                </a:highlight>
                <a:latin typeface="Tempus Sans ITC" panose="04020404030D07020202" pitchFamily="82" charset="0"/>
              </a:rPr>
              <a:t>Banggai</a:t>
            </a:r>
            <a:endParaRPr lang="en-US" sz="2800" b="1" dirty="0">
              <a:highlight>
                <a:srgbClr val="FFFF00"/>
              </a:highlight>
              <a:latin typeface="Tempus Sans ITC" panose="04020404030D07020202" pitchFamily="82" charset="0"/>
            </a:endParaRPr>
          </a:p>
        </p:txBody>
      </p:sp>
    </p:spTree>
    <p:extLst>
      <p:ext uri="{BB962C8B-B14F-4D97-AF65-F5344CB8AC3E}">
        <p14:creationId xmlns:p14="http://schemas.microsoft.com/office/powerpoint/2010/main" val="199524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BD6E28-3707-A10F-E18F-177465999734}"/>
              </a:ext>
            </a:extLst>
          </p:cNvPr>
          <p:cNvSpPr txBox="1">
            <a:spLocks/>
          </p:cNvSpPr>
          <p:nvPr/>
        </p:nvSpPr>
        <p:spPr>
          <a:xfrm>
            <a:off x="918481" y="993018"/>
            <a:ext cx="10564324" cy="5249334"/>
          </a:xfrm>
          <a:prstGeom prst="rect">
            <a:avLst/>
          </a:prstGeom>
        </p:spPr>
        <p:txBody>
          <a:bodyPr vert="horz" lIns="45720" tIns="45720" rIns="4572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600"/>
              </a:spcAft>
              <a:buClr>
                <a:schemeClr val="accent1"/>
              </a:buClr>
            </a:pPr>
            <a:r>
              <a:rPr lang="en-US" sz="2800" b="1" dirty="0">
                <a:highlight>
                  <a:srgbClr val="FFFF00"/>
                </a:highlight>
                <a:latin typeface="Tempus Sans ITC" panose="04020404030D07020202" pitchFamily="82" charset="0"/>
                <a:ea typeface="+mn-ea"/>
                <a:cs typeface="+mn-cs"/>
              </a:rPr>
              <a:t>1. </a:t>
            </a:r>
            <a:r>
              <a:rPr lang="en-US" sz="2800" b="1" dirty="0" err="1">
                <a:highlight>
                  <a:srgbClr val="FFFF00"/>
                </a:highlight>
                <a:latin typeface="Tempus Sans ITC" panose="04020404030D07020202" pitchFamily="82" charset="0"/>
                <a:ea typeface="+mn-ea"/>
                <a:cs typeface="+mn-cs"/>
              </a:rPr>
              <a:t>Layanan</a:t>
            </a:r>
            <a:r>
              <a:rPr lang="en-US" sz="2800" b="1" dirty="0">
                <a:highlight>
                  <a:srgbClr val="FFFF00"/>
                </a:highlight>
                <a:latin typeface="Tempus Sans ITC" panose="04020404030D07020202" pitchFamily="82" charset="0"/>
                <a:ea typeface="+mn-ea"/>
                <a:cs typeface="+mn-cs"/>
              </a:rPr>
              <a:t> </a:t>
            </a:r>
            <a:r>
              <a:rPr lang="en-US" sz="2800" b="1" dirty="0" err="1">
                <a:highlight>
                  <a:srgbClr val="FFFF00"/>
                </a:highlight>
                <a:latin typeface="Tempus Sans ITC" panose="04020404030D07020202" pitchFamily="82" charset="0"/>
                <a:ea typeface="+mn-ea"/>
                <a:cs typeface="+mn-cs"/>
              </a:rPr>
              <a:t>Sirkulasi</a:t>
            </a:r>
            <a:endParaRPr lang="en-US" sz="2800" b="1" dirty="0">
              <a:highlight>
                <a:srgbClr val="FFFF00"/>
              </a:highlight>
              <a:latin typeface="Tempus Sans ITC" panose="04020404030D07020202" pitchFamily="82" charset="0"/>
              <a:ea typeface="+mn-ea"/>
              <a:cs typeface="+mn-cs"/>
            </a:endParaRPr>
          </a:p>
          <a:p>
            <a:pPr>
              <a:lnSpc>
                <a:spcPct val="150000"/>
              </a:lnSpc>
              <a:spcAft>
                <a:spcPts val="600"/>
              </a:spcAft>
              <a:buClr>
                <a:schemeClr val="accent1"/>
              </a:buClr>
            </a:pPr>
            <a:r>
              <a:rPr lang="en-US" sz="2800" dirty="0" err="1">
                <a:highlight>
                  <a:srgbClr val="FFFF00"/>
                </a:highlight>
                <a:latin typeface="Tempus Sans ITC" panose="04020404030D07020202" pitchFamily="82" charset="0"/>
                <a:ea typeface="+mn-ea"/>
                <a:cs typeface="+mn-cs"/>
              </a:rPr>
              <a:t>Layanan</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sirkulasi</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adalah</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kegiatan</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melayani</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pengguna</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perpustakaan</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dalam</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peminjaman</a:t>
            </a:r>
            <a:r>
              <a:rPr lang="en-US" sz="2800" dirty="0">
                <a:highlight>
                  <a:srgbClr val="FFFF00"/>
                </a:highlight>
                <a:latin typeface="Tempus Sans ITC" panose="04020404030D07020202" pitchFamily="82" charset="0"/>
                <a:ea typeface="+mn-ea"/>
                <a:cs typeface="+mn-cs"/>
              </a:rPr>
              <a:t> dan </a:t>
            </a:r>
            <a:r>
              <a:rPr lang="en-US" sz="2800" dirty="0" err="1">
                <a:highlight>
                  <a:srgbClr val="FFFF00"/>
                </a:highlight>
                <a:latin typeface="Tempus Sans ITC" panose="04020404030D07020202" pitchFamily="82" charset="0"/>
                <a:ea typeface="+mn-ea"/>
                <a:cs typeface="+mn-cs"/>
              </a:rPr>
              <a:t>pengembalian</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bahan</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pustaka</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beserta</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penyelesaian</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administrasinya</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baik</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secara</a:t>
            </a:r>
            <a:r>
              <a:rPr lang="en-US" sz="2800" dirty="0">
                <a:highlight>
                  <a:srgbClr val="FFFF00"/>
                </a:highlight>
                <a:latin typeface="Tempus Sans ITC" panose="04020404030D07020202" pitchFamily="82" charset="0"/>
                <a:ea typeface="+mn-ea"/>
                <a:cs typeface="+mn-cs"/>
              </a:rPr>
              <a:t> manual </a:t>
            </a:r>
            <a:r>
              <a:rPr lang="en-US" sz="2800" dirty="0" err="1">
                <a:highlight>
                  <a:srgbClr val="FFFF00"/>
                </a:highlight>
                <a:latin typeface="Tempus Sans ITC" panose="04020404030D07020202" pitchFamily="82" charset="0"/>
                <a:ea typeface="+mn-ea"/>
                <a:cs typeface="+mn-cs"/>
              </a:rPr>
              <a:t>maupun</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elektronik</a:t>
            </a:r>
            <a:r>
              <a:rPr lang="en-US" sz="2800" dirty="0">
                <a:highlight>
                  <a:srgbClr val="FFFF00"/>
                </a:highlight>
                <a:latin typeface="Tempus Sans ITC" panose="04020404030D07020202" pitchFamily="82" charset="0"/>
                <a:ea typeface="+mn-ea"/>
                <a:cs typeface="+mn-cs"/>
              </a:rPr>
              <a:t>.</a:t>
            </a:r>
            <a:br>
              <a:rPr lang="en-US" sz="2800" dirty="0">
                <a:highlight>
                  <a:srgbClr val="FFFF00"/>
                </a:highlight>
                <a:latin typeface="Tempus Sans ITC" panose="04020404030D07020202" pitchFamily="82" charset="0"/>
                <a:ea typeface="+mn-ea"/>
                <a:cs typeface="+mn-cs"/>
              </a:rPr>
            </a:br>
            <a:r>
              <a:rPr lang="en-US" sz="2800" dirty="0">
                <a:highlight>
                  <a:srgbClr val="FFFF00"/>
                </a:highlight>
                <a:latin typeface="Tempus Sans ITC" panose="04020404030D07020202" pitchFamily="82" charset="0"/>
                <a:ea typeface="+mn-ea"/>
                <a:cs typeface="+mn-cs"/>
              </a:rPr>
              <a:t>Jam </a:t>
            </a:r>
            <a:r>
              <a:rPr lang="en-US" sz="2800" dirty="0" err="1">
                <a:highlight>
                  <a:srgbClr val="FFFF00"/>
                </a:highlight>
                <a:latin typeface="Tempus Sans ITC" panose="04020404030D07020202" pitchFamily="82" charset="0"/>
                <a:ea typeface="+mn-ea"/>
                <a:cs typeface="+mn-cs"/>
              </a:rPr>
              <a:t>Layanan</a:t>
            </a:r>
            <a:r>
              <a:rPr lang="en-US" sz="2800" dirty="0">
                <a:highlight>
                  <a:srgbClr val="FFFF00"/>
                </a:highlight>
                <a:latin typeface="Tempus Sans ITC" panose="04020404030D07020202" pitchFamily="82" charset="0"/>
                <a:ea typeface="+mn-ea"/>
                <a:cs typeface="+mn-cs"/>
              </a:rPr>
              <a:t> :</a:t>
            </a:r>
            <a:br>
              <a:rPr lang="en-US" sz="2800" dirty="0">
                <a:highlight>
                  <a:srgbClr val="FFFF00"/>
                </a:highlight>
                <a:latin typeface="Tempus Sans ITC" panose="04020404030D07020202" pitchFamily="82" charset="0"/>
                <a:ea typeface="+mn-ea"/>
                <a:cs typeface="+mn-cs"/>
              </a:rPr>
            </a:br>
            <a:r>
              <a:rPr lang="en-US" sz="2800" dirty="0" err="1">
                <a:highlight>
                  <a:srgbClr val="FFFF00"/>
                </a:highlight>
                <a:latin typeface="Tempus Sans ITC" panose="04020404030D07020202" pitchFamily="82" charset="0"/>
                <a:ea typeface="+mn-ea"/>
                <a:cs typeface="+mn-cs"/>
              </a:rPr>
              <a:t>Senin</a:t>
            </a:r>
            <a:r>
              <a:rPr lang="en-US" sz="2800" dirty="0">
                <a:highlight>
                  <a:srgbClr val="FFFF00"/>
                </a:highlight>
                <a:latin typeface="Tempus Sans ITC" panose="04020404030D07020202" pitchFamily="82" charset="0"/>
                <a:ea typeface="+mn-ea"/>
                <a:cs typeface="+mn-cs"/>
              </a:rPr>
              <a:t> – </a:t>
            </a:r>
            <a:r>
              <a:rPr lang="en-US" sz="2800" dirty="0" err="1">
                <a:highlight>
                  <a:srgbClr val="FFFF00"/>
                </a:highlight>
                <a:latin typeface="Tempus Sans ITC" panose="04020404030D07020202" pitchFamily="82" charset="0"/>
                <a:ea typeface="+mn-ea"/>
                <a:cs typeface="+mn-cs"/>
              </a:rPr>
              <a:t>Kamis</a:t>
            </a:r>
            <a:r>
              <a:rPr lang="en-US" sz="2800" dirty="0">
                <a:highlight>
                  <a:srgbClr val="FFFF00"/>
                </a:highlight>
                <a:latin typeface="Tempus Sans ITC" panose="04020404030D07020202" pitchFamily="82" charset="0"/>
                <a:ea typeface="+mn-ea"/>
                <a:cs typeface="+mn-cs"/>
              </a:rPr>
              <a:t> : 08.00 – 17.00</a:t>
            </a:r>
            <a:br>
              <a:rPr lang="en-US" sz="2800" dirty="0">
                <a:highlight>
                  <a:srgbClr val="FFFF00"/>
                </a:highlight>
                <a:latin typeface="Tempus Sans ITC" panose="04020404030D07020202" pitchFamily="82" charset="0"/>
                <a:ea typeface="+mn-ea"/>
                <a:cs typeface="+mn-cs"/>
              </a:rPr>
            </a:br>
            <a:r>
              <a:rPr lang="en-US" sz="2800" dirty="0" err="1">
                <a:highlight>
                  <a:srgbClr val="FFFF00"/>
                </a:highlight>
                <a:latin typeface="Tempus Sans ITC" panose="04020404030D07020202" pitchFamily="82" charset="0"/>
                <a:ea typeface="+mn-ea"/>
                <a:cs typeface="+mn-cs"/>
              </a:rPr>
              <a:t>Jumat</a:t>
            </a:r>
            <a:r>
              <a:rPr lang="en-US" sz="2800" dirty="0">
                <a:highlight>
                  <a:srgbClr val="FFFF00"/>
                </a:highlight>
                <a:latin typeface="Tempus Sans ITC" panose="04020404030D07020202" pitchFamily="82" charset="0"/>
                <a:ea typeface="+mn-ea"/>
                <a:cs typeface="+mn-cs"/>
              </a:rPr>
              <a:t> : 08.00 – 17.00</a:t>
            </a:r>
            <a:br>
              <a:rPr lang="en-US" sz="2800" dirty="0">
                <a:highlight>
                  <a:srgbClr val="FFFF00"/>
                </a:highlight>
                <a:latin typeface="Tempus Sans ITC" panose="04020404030D07020202" pitchFamily="82" charset="0"/>
                <a:ea typeface="+mn-ea"/>
                <a:cs typeface="+mn-cs"/>
              </a:rPr>
            </a:br>
            <a:r>
              <a:rPr lang="en-US" sz="2800" dirty="0" err="1">
                <a:highlight>
                  <a:srgbClr val="FFFF00"/>
                </a:highlight>
                <a:latin typeface="Tempus Sans ITC" panose="04020404030D07020202" pitchFamily="82" charset="0"/>
                <a:ea typeface="+mn-ea"/>
                <a:cs typeface="+mn-cs"/>
              </a:rPr>
              <a:t>Istirahat</a:t>
            </a:r>
            <a:r>
              <a:rPr lang="en-US" sz="2800" dirty="0">
                <a:highlight>
                  <a:srgbClr val="FFFF00"/>
                </a:highlight>
                <a:latin typeface="Tempus Sans ITC" panose="04020404030D07020202" pitchFamily="82" charset="0"/>
                <a:ea typeface="+mn-ea"/>
                <a:cs typeface="+mn-cs"/>
              </a:rPr>
              <a:t> </a:t>
            </a:r>
            <a:r>
              <a:rPr lang="en-US" sz="2800" dirty="0" err="1">
                <a:highlight>
                  <a:srgbClr val="FFFF00"/>
                </a:highlight>
                <a:latin typeface="Tempus Sans ITC" panose="04020404030D07020202" pitchFamily="82" charset="0"/>
                <a:ea typeface="+mn-ea"/>
                <a:cs typeface="+mn-cs"/>
              </a:rPr>
              <a:t>Jumat</a:t>
            </a:r>
            <a:r>
              <a:rPr lang="en-US" sz="2800" dirty="0">
                <a:highlight>
                  <a:srgbClr val="FFFF00"/>
                </a:highlight>
                <a:latin typeface="Tempus Sans ITC" panose="04020404030D07020202" pitchFamily="82" charset="0"/>
                <a:ea typeface="+mn-ea"/>
                <a:cs typeface="+mn-cs"/>
              </a:rPr>
              <a:t> : 11.00 – 13.00</a:t>
            </a:r>
            <a:br>
              <a:rPr lang="en-US" sz="2800" dirty="0">
                <a:highlight>
                  <a:srgbClr val="FFFF00"/>
                </a:highlight>
                <a:latin typeface="Tempus Sans ITC" panose="04020404030D07020202" pitchFamily="82" charset="0"/>
                <a:ea typeface="+mn-ea"/>
                <a:cs typeface="+mn-cs"/>
              </a:rPr>
            </a:br>
            <a:r>
              <a:rPr lang="en-US" sz="2800" dirty="0" err="1">
                <a:highlight>
                  <a:srgbClr val="FFFF00"/>
                </a:highlight>
                <a:latin typeface="Tempus Sans ITC" panose="04020404030D07020202" pitchFamily="82" charset="0"/>
                <a:ea typeface="+mn-ea"/>
                <a:cs typeface="+mn-cs"/>
              </a:rPr>
              <a:t>Sabtu</a:t>
            </a:r>
            <a:r>
              <a:rPr lang="en-US" sz="2800" dirty="0">
                <a:highlight>
                  <a:srgbClr val="FFFF00"/>
                </a:highlight>
                <a:latin typeface="Tempus Sans ITC" panose="04020404030D07020202" pitchFamily="82" charset="0"/>
                <a:ea typeface="+mn-ea"/>
                <a:cs typeface="+mn-cs"/>
              </a:rPr>
              <a:t> – </a:t>
            </a:r>
            <a:r>
              <a:rPr lang="en-US" sz="2800" dirty="0" err="1">
                <a:highlight>
                  <a:srgbClr val="FFFF00"/>
                </a:highlight>
                <a:latin typeface="Tempus Sans ITC" panose="04020404030D07020202" pitchFamily="82" charset="0"/>
                <a:ea typeface="+mn-ea"/>
                <a:cs typeface="+mn-cs"/>
              </a:rPr>
              <a:t>Minggu</a:t>
            </a:r>
            <a:r>
              <a:rPr lang="en-US" sz="2800" dirty="0">
                <a:highlight>
                  <a:srgbClr val="FFFF00"/>
                </a:highlight>
                <a:latin typeface="Tempus Sans ITC" panose="04020404030D07020202" pitchFamily="82" charset="0"/>
                <a:ea typeface="+mn-ea"/>
                <a:cs typeface="+mn-cs"/>
              </a:rPr>
              <a:t> : 08.00 – 13.00</a:t>
            </a:r>
            <a:br>
              <a:rPr lang="en-US" sz="2800" dirty="0">
                <a:latin typeface="Tempus Sans ITC" panose="04020404030D07020202" pitchFamily="82" charset="0"/>
                <a:ea typeface="+mn-ea"/>
                <a:cs typeface="+mn-cs"/>
              </a:rPr>
            </a:br>
            <a:endParaRPr lang="en-US" sz="2800" dirty="0">
              <a:latin typeface="Tempus Sans ITC" panose="04020404030D07020202" pitchFamily="82" charset="0"/>
              <a:ea typeface="+mn-ea"/>
              <a:cs typeface="+mn-cs"/>
            </a:endParaRPr>
          </a:p>
        </p:txBody>
      </p:sp>
    </p:spTree>
    <p:extLst>
      <p:ext uri="{BB962C8B-B14F-4D97-AF65-F5344CB8AC3E}">
        <p14:creationId xmlns:p14="http://schemas.microsoft.com/office/powerpoint/2010/main" val="290120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DA52-3062-E712-8C76-AFB72BC8F0E9}"/>
              </a:ext>
            </a:extLst>
          </p:cNvPr>
          <p:cNvSpPr>
            <a:spLocks noGrp="1"/>
          </p:cNvSpPr>
          <p:nvPr>
            <p:ph type="ctrTitle"/>
          </p:nvPr>
        </p:nvSpPr>
        <p:spPr>
          <a:xfrm>
            <a:off x="890338" y="640080"/>
            <a:ext cx="10636644" cy="5414356"/>
          </a:xfrm>
        </p:spPr>
        <p:txBody>
          <a:bodyPr anchor="b">
            <a:normAutofit/>
          </a:bodyPr>
          <a:lstStyle/>
          <a:p>
            <a:pPr algn="l">
              <a:lnSpc>
                <a:spcPct val="200000"/>
              </a:lnSpc>
            </a:pPr>
            <a:r>
              <a:rPr lang="en-US" sz="2800" b="1" i="0" dirty="0">
                <a:effectLst/>
                <a:highlight>
                  <a:srgbClr val="FFFF00"/>
                </a:highlight>
                <a:latin typeface="Tempus Sans ITC" panose="04020404030D07020202" pitchFamily="82" charset="0"/>
              </a:rPr>
              <a:t>2. </a:t>
            </a:r>
            <a:r>
              <a:rPr lang="en-US" sz="2800" b="1" i="0" dirty="0" err="1">
                <a:effectLst/>
                <a:highlight>
                  <a:srgbClr val="FFFF00"/>
                </a:highlight>
                <a:latin typeface="Tempus Sans ITC" panose="04020404030D07020202" pitchFamily="82" charset="0"/>
              </a:rPr>
              <a:t>Layanan</a:t>
            </a:r>
            <a:r>
              <a:rPr lang="en-US" sz="2800" b="1" i="0" dirty="0">
                <a:effectLst/>
                <a:highlight>
                  <a:srgbClr val="FFFF00"/>
                </a:highlight>
                <a:latin typeface="Tempus Sans ITC" panose="04020404030D07020202" pitchFamily="82" charset="0"/>
              </a:rPr>
              <a:t> </a:t>
            </a:r>
            <a:r>
              <a:rPr lang="en-US" sz="2800" b="1" i="0" dirty="0" err="1">
                <a:effectLst/>
                <a:highlight>
                  <a:srgbClr val="FFFF00"/>
                </a:highlight>
                <a:latin typeface="Tempus Sans ITC" panose="04020404030D07020202" pitchFamily="82" charset="0"/>
              </a:rPr>
              <a:t>perpustakaan</a:t>
            </a:r>
            <a:r>
              <a:rPr lang="en-US" sz="2800" b="1" i="0" dirty="0">
                <a:effectLst/>
                <a:highlight>
                  <a:srgbClr val="FFFF00"/>
                </a:highlight>
                <a:latin typeface="Tempus Sans ITC" panose="04020404030D07020202" pitchFamily="82" charset="0"/>
              </a:rPr>
              <a:t> </a:t>
            </a:r>
            <a:r>
              <a:rPr lang="en-US" sz="2800" b="1" i="0" dirty="0" err="1">
                <a:effectLst/>
                <a:highlight>
                  <a:srgbClr val="FFFF00"/>
                </a:highlight>
                <a:latin typeface="Tempus Sans ITC" panose="04020404030D07020202" pitchFamily="82" charset="0"/>
              </a:rPr>
              <a:t>keliling</a:t>
            </a:r>
            <a:br>
              <a:rPr lang="en-US" sz="2800" b="0" i="0" dirty="0">
                <a:effectLst/>
                <a:highlight>
                  <a:srgbClr val="FFFF00"/>
                </a:highlight>
                <a:latin typeface="Tempus Sans ITC" panose="04020404030D07020202" pitchFamily="82" charset="0"/>
              </a:rPr>
            </a:br>
            <a:r>
              <a:rPr lang="en-US" sz="2800" b="0" i="0" dirty="0" err="1">
                <a:effectLst/>
                <a:highlight>
                  <a:srgbClr val="FFFF00"/>
                </a:highlight>
                <a:latin typeface="Tempus Sans ITC" panose="04020404030D07020202" pitchFamily="82" charset="0"/>
              </a:rPr>
              <a:t>Layanan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perpustakaan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keliling</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adalah</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kegiatan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layanan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perpustakaan</a:t>
            </a:r>
            <a:r>
              <a:rPr lang="en-US" sz="2800" b="0" i="0" dirty="0">
                <a:effectLst/>
                <a:highlight>
                  <a:srgbClr val="FFFF00"/>
                </a:highlight>
                <a:latin typeface="Tempus Sans ITC" panose="04020404030D07020202" pitchFamily="82" charset="0"/>
              </a:rPr>
              <a:t> yang </a:t>
            </a:r>
            <a:r>
              <a:rPr lang="en-US" sz="2800" b="0" i="0" dirty="0" err="1">
                <a:effectLst/>
                <a:highlight>
                  <a:srgbClr val="FFFF00"/>
                </a:highlight>
                <a:latin typeface="Tempus Sans ITC" panose="04020404030D07020202" pitchFamily="82" charset="0"/>
              </a:rPr>
              <a:t>bergerak</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dari</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satu</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tempat</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ke</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tempat</a:t>
            </a:r>
            <a:r>
              <a:rPr lang="en-US" sz="2800" b="0" i="0" dirty="0">
                <a:effectLst/>
                <a:highlight>
                  <a:srgbClr val="FFFF00"/>
                </a:highlight>
                <a:latin typeface="Tempus Sans ITC" panose="04020404030D07020202" pitchFamily="82" charset="0"/>
              </a:rPr>
              <a:t> lain </a:t>
            </a:r>
            <a:r>
              <a:rPr lang="en-US" sz="2800" b="0" i="0" dirty="0" err="1">
                <a:effectLst/>
                <a:highlight>
                  <a:srgbClr val="FFFF00"/>
                </a:highlight>
                <a:latin typeface="Tempus Sans ITC" panose="04020404030D07020202" pitchFamily="82" charset="0"/>
              </a:rPr>
              <a:t>dengan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menggunakan</a:t>
            </a:r>
            <a:r>
              <a:rPr lang="en-US" sz="2800" b="0" i="0" dirty="0">
                <a:effectLst/>
                <a:highlight>
                  <a:srgbClr val="FFFF00"/>
                </a:highlight>
                <a:latin typeface="Tempus Sans ITC" panose="04020404030D07020202" pitchFamily="82" charset="0"/>
              </a:rPr>
              <a:t> Mobil </a:t>
            </a:r>
            <a:r>
              <a:rPr lang="en-US" sz="2800" b="0" i="0" dirty="0" err="1">
                <a:effectLst/>
                <a:highlight>
                  <a:srgbClr val="FFFF00"/>
                </a:highlight>
                <a:latin typeface="Tempus Sans ITC" panose="04020404030D07020202" pitchFamily="82" charset="0"/>
              </a:rPr>
              <a:t>Perpustakaan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Keliling</a:t>
            </a:r>
            <a:r>
              <a:rPr lang="en-US" sz="2800" b="0" i="0" dirty="0">
                <a:effectLst/>
                <a:highlight>
                  <a:srgbClr val="FFFF00"/>
                </a:highlight>
                <a:latin typeface="Tempus Sans ITC" panose="04020404030D07020202" pitchFamily="82" charset="0"/>
              </a:rPr>
              <a:t> (MPK). </a:t>
            </a:r>
            <a:r>
              <a:rPr lang="en-US" sz="2800" b="0" i="0" dirty="0" err="1">
                <a:effectLst/>
                <a:highlight>
                  <a:srgbClr val="FFFF00"/>
                </a:highlight>
                <a:latin typeface="Tempus Sans ITC" panose="04020404030D07020202" pitchFamily="82" charset="0"/>
              </a:rPr>
              <a:t>Layanan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ini</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diselenggarakan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dalam</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bentuk</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layanan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paket</a:t>
            </a:r>
            <a:r>
              <a:rPr lang="en-US" sz="2800" b="0" i="0" dirty="0">
                <a:effectLst/>
                <a:highlight>
                  <a:srgbClr val="FFFF00"/>
                </a:highlight>
                <a:latin typeface="Tempus Sans ITC" panose="04020404030D07020202" pitchFamily="82" charset="0"/>
              </a:rPr>
              <a:t> dan </a:t>
            </a:r>
            <a:r>
              <a:rPr lang="en-US" sz="2800" b="0" i="0" dirty="0" err="1">
                <a:effectLst/>
                <a:highlight>
                  <a:srgbClr val="FFFF00"/>
                </a:highlight>
                <a:latin typeface="Tempus Sans ITC" panose="04020404030D07020202" pitchFamily="82" charset="0"/>
              </a:rPr>
              <a:t>layanan</a:t>
            </a:r>
            <a:r>
              <a:rPr lang="en-US" sz="2800" b="0" i="0" dirty="0">
                <a:effectLst/>
                <a:highlight>
                  <a:srgbClr val="FFFF00"/>
                </a:highlight>
                <a:latin typeface="Tempus Sans ITC" panose="04020404030D07020202" pitchFamily="82" charset="0"/>
              </a:rPr>
              <a:t> </a:t>
            </a:r>
            <a:r>
              <a:rPr lang="en-US" sz="2800" b="0" i="0" dirty="0" err="1">
                <a:effectLst/>
                <a:highlight>
                  <a:srgbClr val="FFFF00"/>
                </a:highlight>
                <a:latin typeface="Tempus Sans ITC" panose="04020404030D07020202" pitchFamily="82" charset="0"/>
              </a:rPr>
              <a:t>langsung</a:t>
            </a:r>
            <a:r>
              <a:rPr lang="en-US" sz="2800" b="0" i="0" dirty="0">
                <a:effectLst/>
                <a:highlight>
                  <a:srgbClr val="FFFF00"/>
                </a:highlight>
                <a:latin typeface="Tempus Sans ITC" panose="04020404030D07020202" pitchFamily="82" charset="0"/>
              </a:rPr>
              <a:t>.</a:t>
            </a:r>
            <a:br>
              <a:rPr lang="en-US" sz="2800" b="0" i="0" dirty="0">
                <a:effectLst/>
                <a:highlight>
                  <a:srgbClr val="FFFF00"/>
                </a:highlight>
                <a:latin typeface="Tempus Sans ITC" panose="04020404030D07020202" pitchFamily="82" charset="0"/>
              </a:rPr>
            </a:br>
            <a:endParaRPr lang="en-US" sz="2800" dirty="0">
              <a:highlight>
                <a:srgbClr val="FFFF00"/>
              </a:highlight>
              <a:latin typeface="Tempus Sans ITC" panose="04020404030D07020202" pitchFamily="82" charset="0"/>
            </a:endParaRPr>
          </a:p>
        </p:txBody>
      </p:sp>
    </p:spTree>
    <p:extLst>
      <p:ext uri="{BB962C8B-B14F-4D97-AF65-F5344CB8AC3E}">
        <p14:creationId xmlns:p14="http://schemas.microsoft.com/office/powerpoint/2010/main" val="203068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C7DC7-721A-8E1F-DA5A-CE1255B6C343}"/>
              </a:ext>
            </a:extLst>
          </p:cNvPr>
          <p:cNvSpPr>
            <a:spLocks noGrp="1"/>
          </p:cNvSpPr>
          <p:nvPr>
            <p:ph idx="1"/>
          </p:nvPr>
        </p:nvSpPr>
        <p:spPr>
          <a:xfrm>
            <a:off x="838200" y="1253331"/>
            <a:ext cx="10515600" cy="4351338"/>
          </a:xfrm>
        </p:spPr>
        <p:txBody>
          <a:bodyPr>
            <a:normAutofit/>
          </a:bodyPr>
          <a:lstStyle/>
          <a:p>
            <a:pPr marL="0" indent="0" algn="l">
              <a:lnSpc>
                <a:spcPct val="200000"/>
              </a:lnSpc>
              <a:buNone/>
            </a:pPr>
            <a:r>
              <a:rPr lang="en-US" b="1" dirty="0">
                <a:solidFill>
                  <a:srgbClr val="0D0D0D"/>
                </a:solidFill>
                <a:highlight>
                  <a:srgbClr val="FFFF00"/>
                </a:highlight>
                <a:latin typeface="Tempus Sans ITC" panose="04020404030D07020202" pitchFamily="82" charset="0"/>
              </a:rPr>
              <a:t>3. </a:t>
            </a:r>
            <a:r>
              <a:rPr lang="en-US" b="1" i="0" dirty="0" err="1">
                <a:solidFill>
                  <a:srgbClr val="0D0D0D"/>
                </a:solidFill>
                <a:effectLst/>
                <a:highlight>
                  <a:srgbClr val="FFFF00"/>
                </a:highlight>
                <a:latin typeface="Tempus Sans ITC" panose="04020404030D07020202" pitchFamily="82" charset="0"/>
              </a:rPr>
              <a:t>Layanan</a:t>
            </a:r>
            <a:r>
              <a:rPr lang="en-US" b="1" i="0" dirty="0">
                <a:solidFill>
                  <a:srgbClr val="0D0D0D"/>
                </a:solidFill>
                <a:effectLst/>
                <a:highlight>
                  <a:srgbClr val="FFFF00"/>
                </a:highlight>
                <a:latin typeface="Tempus Sans ITC" panose="04020404030D07020202" pitchFamily="82" charset="0"/>
              </a:rPr>
              <a:t> </a:t>
            </a:r>
            <a:r>
              <a:rPr lang="en-US" b="1" i="0" dirty="0" err="1">
                <a:solidFill>
                  <a:srgbClr val="0D0D0D"/>
                </a:solidFill>
                <a:effectLst/>
                <a:highlight>
                  <a:srgbClr val="FFFF00"/>
                </a:highlight>
                <a:latin typeface="Tempus Sans ITC" panose="04020404030D07020202" pitchFamily="82" charset="0"/>
              </a:rPr>
              <a:t>foto</a:t>
            </a:r>
            <a:r>
              <a:rPr lang="en-US" b="1" i="0" dirty="0">
                <a:solidFill>
                  <a:srgbClr val="0D0D0D"/>
                </a:solidFill>
                <a:effectLst/>
                <a:highlight>
                  <a:srgbClr val="FFFF00"/>
                </a:highlight>
                <a:latin typeface="Tempus Sans ITC" panose="04020404030D07020202" pitchFamily="82" charset="0"/>
              </a:rPr>
              <a:t> copy</a:t>
            </a:r>
            <a:endParaRPr lang="en-US" b="0" i="0" dirty="0">
              <a:solidFill>
                <a:srgbClr val="0D0D0D"/>
              </a:solidFill>
              <a:effectLst/>
              <a:highlight>
                <a:srgbClr val="FFFF00"/>
              </a:highlight>
              <a:latin typeface="Tempus Sans ITC" panose="04020404030D07020202" pitchFamily="82" charset="0"/>
            </a:endParaRPr>
          </a:p>
          <a:p>
            <a:pPr marL="0" indent="0" algn="l">
              <a:lnSpc>
                <a:spcPct val="200000"/>
              </a:lnSpc>
              <a:buNone/>
            </a:pPr>
            <a:r>
              <a:rPr lang="en-US" b="0" i="0" dirty="0" err="1">
                <a:solidFill>
                  <a:srgbClr val="0D0D0D"/>
                </a:solidFill>
                <a:effectLst/>
                <a:highlight>
                  <a:srgbClr val="FFFF00"/>
                </a:highlight>
                <a:latin typeface="Tempus Sans ITC" panose="04020404030D07020202" pitchFamily="82" charset="0"/>
              </a:rPr>
              <a:t>Layanan</a:t>
            </a:r>
            <a:r>
              <a:rPr lang="en-US" b="0" i="0" dirty="0">
                <a:solidFill>
                  <a:srgbClr val="0D0D0D"/>
                </a:solidFill>
                <a:effectLst/>
                <a:highlight>
                  <a:srgbClr val="FFFF00"/>
                </a:highlight>
                <a:latin typeface="Tempus Sans ITC" panose="04020404030D07020202" pitchFamily="82" charset="0"/>
              </a:rPr>
              <a:t> </a:t>
            </a:r>
            <a:r>
              <a:rPr lang="en-US" b="0" i="0" dirty="0" err="1">
                <a:solidFill>
                  <a:srgbClr val="0D0D0D"/>
                </a:solidFill>
                <a:effectLst/>
                <a:highlight>
                  <a:srgbClr val="FFFF00"/>
                </a:highlight>
                <a:latin typeface="Tempus Sans ITC" panose="04020404030D07020202" pitchFamily="82" charset="0"/>
              </a:rPr>
              <a:t>Foto</a:t>
            </a:r>
            <a:r>
              <a:rPr lang="en-US" b="0" i="0" dirty="0">
                <a:solidFill>
                  <a:srgbClr val="0D0D0D"/>
                </a:solidFill>
                <a:effectLst/>
                <a:highlight>
                  <a:srgbClr val="FFFF00"/>
                </a:highlight>
                <a:latin typeface="Tempus Sans ITC" panose="04020404030D07020202" pitchFamily="82" charset="0"/>
              </a:rPr>
              <a:t> Copy </a:t>
            </a:r>
            <a:r>
              <a:rPr lang="en-US" b="0" i="0" dirty="0" err="1">
                <a:solidFill>
                  <a:srgbClr val="0D0D0D"/>
                </a:solidFill>
                <a:effectLst/>
                <a:highlight>
                  <a:srgbClr val="FFFF00"/>
                </a:highlight>
                <a:latin typeface="Tempus Sans ITC" panose="04020404030D07020202" pitchFamily="82" charset="0"/>
              </a:rPr>
              <a:t>diperuntukkan</a:t>
            </a:r>
            <a:r>
              <a:rPr lang="en-US" b="0" i="0" dirty="0">
                <a:solidFill>
                  <a:srgbClr val="0D0D0D"/>
                </a:solidFill>
                <a:effectLst/>
                <a:highlight>
                  <a:srgbClr val="FFFF00"/>
                </a:highlight>
                <a:latin typeface="Tempus Sans ITC" panose="04020404030D07020202" pitchFamily="82" charset="0"/>
              </a:rPr>
              <a:t> </a:t>
            </a:r>
            <a:r>
              <a:rPr lang="en-US" b="0" i="0" dirty="0" err="1">
                <a:solidFill>
                  <a:srgbClr val="0D0D0D"/>
                </a:solidFill>
                <a:effectLst/>
                <a:highlight>
                  <a:srgbClr val="FFFF00"/>
                </a:highlight>
                <a:latin typeface="Tempus Sans ITC" panose="04020404030D07020202" pitchFamily="82" charset="0"/>
              </a:rPr>
              <a:t>bagi</a:t>
            </a:r>
            <a:r>
              <a:rPr lang="en-US" b="0" i="0" dirty="0">
                <a:solidFill>
                  <a:srgbClr val="0D0D0D"/>
                </a:solidFill>
                <a:effectLst/>
                <a:highlight>
                  <a:srgbClr val="FFFF00"/>
                </a:highlight>
                <a:latin typeface="Tempus Sans ITC" panose="04020404030D07020202" pitchFamily="82" charset="0"/>
              </a:rPr>
              <a:t> </a:t>
            </a:r>
            <a:r>
              <a:rPr lang="en-US" b="0" i="0" dirty="0" err="1">
                <a:solidFill>
                  <a:srgbClr val="0D0D0D"/>
                </a:solidFill>
                <a:effectLst/>
                <a:highlight>
                  <a:srgbClr val="FFFF00"/>
                </a:highlight>
                <a:latin typeface="Tempus Sans ITC" panose="04020404030D07020202" pitchFamily="82" charset="0"/>
              </a:rPr>
              <a:t>pemustaka</a:t>
            </a:r>
            <a:r>
              <a:rPr lang="en-US" b="0" i="0" dirty="0">
                <a:solidFill>
                  <a:srgbClr val="0D0D0D"/>
                </a:solidFill>
                <a:effectLst/>
                <a:highlight>
                  <a:srgbClr val="FFFF00"/>
                </a:highlight>
                <a:latin typeface="Tempus Sans ITC" panose="04020404030D07020202" pitchFamily="82" charset="0"/>
              </a:rPr>
              <a:t> yang </a:t>
            </a:r>
            <a:r>
              <a:rPr lang="en-US" b="0" i="0" dirty="0" err="1">
                <a:solidFill>
                  <a:srgbClr val="0D0D0D"/>
                </a:solidFill>
                <a:effectLst/>
                <a:highlight>
                  <a:srgbClr val="FFFF00"/>
                </a:highlight>
                <a:latin typeface="Tempus Sans ITC" panose="04020404030D07020202" pitchFamily="82" charset="0"/>
              </a:rPr>
              <a:t>menginginkan</a:t>
            </a:r>
            <a:r>
              <a:rPr lang="en-US" b="0" i="0" dirty="0">
                <a:solidFill>
                  <a:srgbClr val="0D0D0D"/>
                </a:solidFill>
                <a:effectLst/>
                <a:highlight>
                  <a:srgbClr val="FFFF00"/>
                </a:highlight>
                <a:latin typeface="Tempus Sans ITC" panose="04020404030D07020202" pitchFamily="82" charset="0"/>
              </a:rPr>
              <a:t> </a:t>
            </a:r>
            <a:r>
              <a:rPr lang="en-US" b="0" i="0" dirty="0" err="1">
                <a:solidFill>
                  <a:srgbClr val="0D0D0D"/>
                </a:solidFill>
                <a:effectLst/>
                <a:highlight>
                  <a:srgbClr val="FFFF00"/>
                </a:highlight>
                <a:latin typeface="Tempus Sans ITC" panose="04020404030D07020202" pitchFamily="82" charset="0"/>
              </a:rPr>
              <a:t>foto</a:t>
            </a:r>
            <a:r>
              <a:rPr lang="en-US" b="0" i="0" dirty="0">
                <a:solidFill>
                  <a:srgbClr val="0D0D0D"/>
                </a:solidFill>
                <a:effectLst/>
                <a:highlight>
                  <a:srgbClr val="FFFF00"/>
                </a:highlight>
                <a:latin typeface="Tempus Sans ITC" panose="04020404030D07020202" pitchFamily="82" charset="0"/>
              </a:rPr>
              <a:t> copy </a:t>
            </a:r>
            <a:r>
              <a:rPr lang="en-US" b="0" i="0" dirty="0" err="1">
                <a:solidFill>
                  <a:srgbClr val="0D0D0D"/>
                </a:solidFill>
                <a:effectLst/>
                <a:highlight>
                  <a:srgbClr val="FFFF00"/>
                </a:highlight>
                <a:latin typeface="Tempus Sans ITC" panose="04020404030D07020202" pitchFamily="82" charset="0"/>
              </a:rPr>
              <a:t>koleksi</a:t>
            </a:r>
            <a:r>
              <a:rPr lang="en-US" b="0" i="0" dirty="0">
                <a:solidFill>
                  <a:srgbClr val="0D0D0D"/>
                </a:solidFill>
                <a:effectLst/>
                <a:highlight>
                  <a:srgbClr val="FFFF00"/>
                </a:highlight>
                <a:latin typeface="Tempus Sans ITC" panose="04020404030D07020202" pitchFamily="82" charset="0"/>
              </a:rPr>
              <a:t> </a:t>
            </a:r>
            <a:r>
              <a:rPr lang="en-US" b="0" i="0" dirty="0" err="1">
                <a:solidFill>
                  <a:srgbClr val="0D0D0D"/>
                </a:solidFill>
                <a:effectLst/>
                <a:highlight>
                  <a:srgbClr val="FFFF00"/>
                </a:highlight>
                <a:latin typeface="Tempus Sans ITC" panose="04020404030D07020202" pitchFamily="82" charset="0"/>
              </a:rPr>
              <a:t>secara</a:t>
            </a:r>
            <a:r>
              <a:rPr lang="en-US" b="0" i="0" dirty="0">
                <a:solidFill>
                  <a:srgbClr val="0D0D0D"/>
                </a:solidFill>
                <a:effectLst/>
                <a:highlight>
                  <a:srgbClr val="FFFF00"/>
                </a:highlight>
                <a:latin typeface="Tempus Sans ITC" panose="04020404030D07020202" pitchFamily="82" charset="0"/>
              </a:rPr>
              <a:t> </a:t>
            </a:r>
            <a:r>
              <a:rPr lang="en-US" b="0" i="0" dirty="0" err="1">
                <a:solidFill>
                  <a:srgbClr val="0D0D0D"/>
                </a:solidFill>
                <a:effectLst/>
                <a:highlight>
                  <a:srgbClr val="FFFF00"/>
                </a:highlight>
                <a:latin typeface="Tempus Sans ITC" panose="04020404030D07020202" pitchFamily="82" charset="0"/>
              </a:rPr>
              <a:t>terbatas</a:t>
            </a:r>
            <a:r>
              <a:rPr lang="en-US" b="0" i="0" dirty="0">
                <a:solidFill>
                  <a:srgbClr val="0D0D0D"/>
                </a:solidFill>
                <a:effectLst/>
                <a:highlight>
                  <a:srgbClr val="FFFF00"/>
                </a:highlight>
                <a:latin typeface="Tempus Sans ITC" panose="04020404030D07020202" pitchFamily="82" charset="0"/>
              </a:rPr>
              <a:t> </a:t>
            </a:r>
            <a:r>
              <a:rPr lang="en-US" b="0" i="0" dirty="0" err="1">
                <a:solidFill>
                  <a:srgbClr val="0D0D0D"/>
                </a:solidFill>
                <a:effectLst/>
                <a:highlight>
                  <a:srgbClr val="FFFF00"/>
                </a:highlight>
                <a:latin typeface="Tempus Sans ITC" panose="04020404030D07020202" pitchFamily="82" charset="0"/>
              </a:rPr>
              <a:t>untuk</a:t>
            </a:r>
            <a:r>
              <a:rPr lang="en-US" b="0" i="0" dirty="0">
                <a:solidFill>
                  <a:srgbClr val="0D0D0D"/>
                </a:solidFill>
                <a:effectLst/>
                <a:highlight>
                  <a:srgbClr val="FFFF00"/>
                </a:highlight>
                <a:latin typeface="Tempus Sans ITC" panose="04020404030D07020202" pitchFamily="82" charset="0"/>
              </a:rPr>
              <a:t> </a:t>
            </a:r>
            <a:r>
              <a:rPr lang="en-US" b="0" i="0" dirty="0" err="1">
                <a:solidFill>
                  <a:srgbClr val="0D0D0D"/>
                </a:solidFill>
                <a:effectLst/>
                <a:highlight>
                  <a:srgbClr val="FFFF00"/>
                </a:highlight>
                <a:latin typeface="Tempus Sans ITC" panose="04020404030D07020202" pitchFamily="82" charset="0"/>
              </a:rPr>
              <a:t>kepentingan</a:t>
            </a:r>
            <a:r>
              <a:rPr lang="en-US" b="0" i="0" dirty="0">
                <a:solidFill>
                  <a:srgbClr val="0D0D0D"/>
                </a:solidFill>
                <a:effectLst/>
                <a:highlight>
                  <a:srgbClr val="FFFF00"/>
                </a:highlight>
                <a:latin typeface="Tempus Sans ITC" panose="04020404030D07020202" pitchFamily="82" charset="0"/>
              </a:rPr>
              <a:t> </a:t>
            </a:r>
            <a:r>
              <a:rPr lang="en-US" b="0" i="0" dirty="0" err="1">
                <a:solidFill>
                  <a:srgbClr val="0D0D0D"/>
                </a:solidFill>
                <a:effectLst/>
                <a:highlight>
                  <a:srgbClr val="FFFF00"/>
                </a:highlight>
                <a:latin typeface="Tempus Sans ITC" panose="04020404030D07020202" pitchFamily="82" charset="0"/>
              </a:rPr>
              <a:t>pendidikan</a:t>
            </a:r>
            <a:r>
              <a:rPr lang="en-US" b="0" i="0" dirty="0">
                <a:solidFill>
                  <a:srgbClr val="0D0D0D"/>
                </a:solidFill>
                <a:effectLst/>
                <a:highlight>
                  <a:srgbClr val="FFFF00"/>
                </a:highlight>
                <a:latin typeface="Tempus Sans ITC" panose="04020404030D07020202" pitchFamily="82" charset="0"/>
              </a:rPr>
              <a:t> dan </a:t>
            </a:r>
            <a:r>
              <a:rPr lang="en-US" b="0" i="0" dirty="0" err="1">
                <a:solidFill>
                  <a:srgbClr val="0D0D0D"/>
                </a:solidFill>
                <a:effectLst/>
                <a:highlight>
                  <a:srgbClr val="FFFF00"/>
                </a:highlight>
                <a:latin typeface="Tempus Sans ITC" panose="04020404030D07020202" pitchFamily="82" charset="0"/>
              </a:rPr>
              <a:t>penelitian</a:t>
            </a:r>
            <a:endParaRPr lang="en-US" b="0" i="0" dirty="0">
              <a:solidFill>
                <a:srgbClr val="0D0D0D"/>
              </a:solidFill>
              <a:effectLst/>
              <a:highlight>
                <a:srgbClr val="FFFF00"/>
              </a:highlight>
              <a:latin typeface="Tempus Sans ITC" panose="04020404030D07020202" pitchFamily="82" charset="0"/>
            </a:endParaRPr>
          </a:p>
        </p:txBody>
      </p:sp>
    </p:spTree>
    <p:extLst>
      <p:ext uri="{BB962C8B-B14F-4D97-AF65-F5344CB8AC3E}">
        <p14:creationId xmlns:p14="http://schemas.microsoft.com/office/powerpoint/2010/main" val="21251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FAFF-B5BE-06D8-5681-723A58137A95}"/>
              </a:ext>
            </a:extLst>
          </p:cNvPr>
          <p:cNvSpPr>
            <a:spLocks noGrp="1"/>
          </p:cNvSpPr>
          <p:nvPr>
            <p:ph type="ctrTitle"/>
          </p:nvPr>
        </p:nvSpPr>
        <p:spPr>
          <a:xfrm>
            <a:off x="1101437" y="97125"/>
            <a:ext cx="10764981" cy="6275965"/>
          </a:xfrm>
        </p:spPr>
        <p:txBody>
          <a:bodyPr>
            <a:normAutofit/>
          </a:bodyPr>
          <a:lstStyle/>
          <a:p>
            <a:pPr algn="l">
              <a:lnSpc>
                <a:spcPct val="100000"/>
              </a:lnSpc>
            </a:pPr>
            <a:r>
              <a:rPr lang="en-US" sz="2800" b="1" dirty="0">
                <a:highlight>
                  <a:srgbClr val="FFFF00"/>
                </a:highlight>
                <a:latin typeface="Tempus Sans ITC" panose="04020404030D07020202" pitchFamily="82" charset="0"/>
              </a:rPr>
              <a:t>4. </a:t>
            </a:r>
            <a:r>
              <a:rPr lang="en-US" sz="2800" b="1" dirty="0" err="1">
                <a:highlight>
                  <a:srgbClr val="FFFF00"/>
                </a:highlight>
                <a:latin typeface="Tempus Sans ITC" panose="04020404030D07020202" pitchFamily="82" charset="0"/>
              </a:rPr>
              <a:t>Layanan</a:t>
            </a:r>
            <a:r>
              <a:rPr lang="en-US" sz="2800" b="1" dirty="0">
                <a:highlight>
                  <a:srgbClr val="FFFF00"/>
                </a:highlight>
                <a:latin typeface="Tempus Sans ITC" panose="04020404030D07020202" pitchFamily="82" charset="0"/>
              </a:rPr>
              <a:t> </a:t>
            </a:r>
            <a:r>
              <a:rPr lang="en-US" sz="2800" b="1" dirty="0" err="1">
                <a:highlight>
                  <a:srgbClr val="FFFF00"/>
                </a:highlight>
                <a:latin typeface="Tempus Sans ITC" panose="04020404030D07020202" pitchFamily="82" charset="0"/>
              </a:rPr>
              <a:t>Pembuatan</a:t>
            </a:r>
            <a:r>
              <a:rPr lang="en-US" sz="2800" b="1" dirty="0">
                <a:highlight>
                  <a:srgbClr val="FFFF00"/>
                </a:highlight>
                <a:latin typeface="Tempus Sans ITC" panose="04020404030D07020202" pitchFamily="82" charset="0"/>
              </a:rPr>
              <a:t> </a:t>
            </a:r>
            <a:r>
              <a:rPr lang="en-US" sz="2800" b="1" dirty="0" err="1">
                <a:highlight>
                  <a:srgbClr val="FFFF00"/>
                </a:highlight>
                <a:latin typeface="Tempus Sans ITC" panose="04020404030D07020202" pitchFamily="82" charset="0"/>
              </a:rPr>
              <a:t>Kartu</a:t>
            </a:r>
            <a:r>
              <a:rPr lang="en-US" sz="2800" b="1" dirty="0">
                <a:highlight>
                  <a:srgbClr val="FFFF00"/>
                </a:highlight>
                <a:latin typeface="Tempus Sans ITC" panose="04020404030D07020202" pitchFamily="82" charset="0"/>
              </a:rPr>
              <a:t> </a:t>
            </a:r>
            <a:r>
              <a:rPr lang="en-US" sz="2800" b="1" dirty="0" err="1">
                <a:highlight>
                  <a:srgbClr val="FFFF00"/>
                </a:highlight>
                <a:latin typeface="Tempus Sans ITC" panose="04020404030D07020202" pitchFamily="82" charset="0"/>
              </a:rPr>
              <a:t>Perpustakaan</a:t>
            </a:r>
            <a:r>
              <a:rPr lang="en-US" sz="2800" b="1" dirty="0">
                <a:highlight>
                  <a:srgbClr val="FFFF00"/>
                </a:highlight>
                <a:latin typeface="Tempus Sans ITC" panose="04020404030D07020202" pitchFamily="82" charset="0"/>
              </a:rPr>
              <a:t> </a:t>
            </a:r>
            <a:r>
              <a:rPr lang="en-US" sz="2800" b="1" dirty="0" err="1">
                <a:highlight>
                  <a:srgbClr val="FFFF00"/>
                </a:highlight>
                <a:latin typeface="Tempus Sans ITC" panose="04020404030D07020202" pitchFamily="82" charset="0"/>
              </a:rPr>
              <a:t>Secara</a:t>
            </a:r>
            <a:r>
              <a:rPr lang="en-US" sz="2800" b="1" dirty="0">
                <a:highlight>
                  <a:srgbClr val="FFFF00"/>
                </a:highlight>
                <a:latin typeface="Tempus Sans ITC" panose="04020404030D07020202" pitchFamily="82" charset="0"/>
              </a:rPr>
              <a:t> Gratis</a:t>
            </a:r>
            <a:br>
              <a:rPr lang="en-US" sz="2800" dirty="0">
                <a:highlight>
                  <a:srgbClr val="FFFF00"/>
                </a:highlight>
                <a:latin typeface="Tempus Sans ITC" panose="04020404030D07020202" pitchFamily="82" charset="0"/>
              </a:rPr>
            </a:br>
            <a:r>
              <a:rPr lang="en-US" sz="3100" b="0" i="0" dirty="0">
                <a:solidFill>
                  <a:srgbClr val="555555"/>
                </a:solidFill>
                <a:effectLst/>
                <a:highlight>
                  <a:srgbClr val="FFFF00"/>
                </a:highlight>
                <a:latin typeface="Tempus Sans ITC" panose="04020404030D07020202" pitchFamily="82" charset="0"/>
              </a:rPr>
              <a:t>1. </a:t>
            </a:r>
            <a:r>
              <a:rPr lang="en-US" sz="3100" b="0" i="0" dirty="0" err="1">
                <a:solidFill>
                  <a:srgbClr val="555555"/>
                </a:solidFill>
                <a:effectLst/>
                <a:highlight>
                  <a:srgbClr val="FFFF00"/>
                </a:highlight>
                <a:latin typeface="Tempus Sans ITC" panose="04020404030D07020202" pitchFamily="82" charset="0"/>
              </a:rPr>
              <a:t>Memperlihatkan</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identitas</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diri</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yaitu</a:t>
            </a:r>
            <a:r>
              <a:rPr lang="en-US" sz="3100" b="0" i="0" dirty="0">
                <a:solidFill>
                  <a:srgbClr val="555555"/>
                </a:solidFill>
                <a:effectLst/>
                <a:highlight>
                  <a:srgbClr val="FFFF00"/>
                </a:highlight>
                <a:latin typeface="Tempus Sans ITC" panose="04020404030D07020202" pitchFamily="82" charset="0"/>
              </a:rPr>
              <a:t> :</a:t>
            </a:r>
            <a:br>
              <a:rPr lang="en-US" sz="3100" b="0" i="0" dirty="0">
                <a:solidFill>
                  <a:srgbClr val="555555"/>
                </a:solidFill>
                <a:effectLst/>
                <a:highlight>
                  <a:srgbClr val="FFFF00"/>
                </a:highlight>
                <a:latin typeface="Tempus Sans ITC" panose="04020404030D07020202" pitchFamily="82" charset="0"/>
              </a:rPr>
            </a:b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Umum</a:t>
            </a:r>
            <a:r>
              <a:rPr lang="en-US" sz="3100" b="0" i="0" dirty="0">
                <a:solidFill>
                  <a:srgbClr val="555555"/>
                </a:solidFill>
                <a:effectLst/>
                <a:highlight>
                  <a:srgbClr val="FFFF00"/>
                </a:highlight>
                <a:latin typeface="Tempus Sans ITC" panose="04020404030D07020202" pitchFamily="82" charset="0"/>
              </a:rPr>
              <a:t> : </a:t>
            </a:r>
            <a:r>
              <a:rPr lang="en-US" sz="3100" b="0" i="0" dirty="0" err="1">
                <a:solidFill>
                  <a:srgbClr val="555555"/>
                </a:solidFill>
                <a:effectLst/>
                <a:highlight>
                  <a:srgbClr val="FFFF00"/>
                </a:highlight>
                <a:latin typeface="Tempus Sans ITC" panose="04020404030D07020202" pitchFamily="82" charset="0"/>
              </a:rPr>
              <a:t>Kartu</a:t>
            </a:r>
            <a:r>
              <a:rPr lang="en-US" sz="3100" b="0" i="0" dirty="0">
                <a:solidFill>
                  <a:srgbClr val="555555"/>
                </a:solidFill>
                <a:effectLst/>
                <a:highlight>
                  <a:srgbClr val="FFFF00"/>
                </a:highlight>
                <a:latin typeface="Tempus Sans ITC" panose="04020404030D07020202" pitchFamily="82" charset="0"/>
              </a:rPr>
              <a:t> Tanda </a:t>
            </a:r>
            <a:r>
              <a:rPr lang="en-US" sz="3100" b="0" i="0" dirty="0" err="1">
                <a:solidFill>
                  <a:srgbClr val="555555"/>
                </a:solidFill>
                <a:effectLst/>
                <a:highlight>
                  <a:srgbClr val="FFFF00"/>
                </a:highlight>
                <a:latin typeface="Tempus Sans ITC" panose="04020404030D07020202" pitchFamily="82" charset="0"/>
              </a:rPr>
              <a:t>Penduduk</a:t>
            </a:r>
            <a:r>
              <a:rPr lang="en-US" sz="3100" b="0" i="0" dirty="0">
                <a:solidFill>
                  <a:srgbClr val="555555"/>
                </a:solidFill>
                <a:effectLst/>
                <a:highlight>
                  <a:srgbClr val="FFFF00"/>
                </a:highlight>
                <a:latin typeface="Tempus Sans ITC" panose="04020404030D07020202" pitchFamily="82" charset="0"/>
              </a:rPr>
              <a:t> (KTP), SIM, </a:t>
            </a:r>
            <a:r>
              <a:rPr lang="en-US" sz="3100" b="0" i="0" dirty="0" err="1">
                <a:solidFill>
                  <a:srgbClr val="555555"/>
                </a:solidFill>
                <a:effectLst/>
                <a:highlight>
                  <a:srgbClr val="FFFF00"/>
                </a:highlight>
                <a:latin typeface="Tempus Sans ITC" panose="04020404030D07020202" pitchFamily="82" charset="0"/>
              </a:rPr>
              <a:t>Kartu</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Keluarga</a:t>
            </a:r>
            <a:br>
              <a:rPr lang="en-US" sz="3100" b="0" i="0" dirty="0">
                <a:solidFill>
                  <a:srgbClr val="555555"/>
                </a:solidFill>
                <a:effectLst/>
                <a:highlight>
                  <a:srgbClr val="FFFF00"/>
                </a:highlight>
                <a:latin typeface="Tempus Sans ITC" panose="04020404030D07020202" pitchFamily="82" charset="0"/>
              </a:rPr>
            </a:b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Pelajar</a:t>
            </a:r>
            <a:r>
              <a:rPr lang="en-US" sz="3100" b="0" i="0" dirty="0">
                <a:solidFill>
                  <a:srgbClr val="555555"/>
                </a:solidFill>
                <a:effectLst/>
                <a:highlight>
                  <a:srgbClr val="FFFF00"/>
                </a:highlight>
                <a:latin typeface="Tempus Sans ITC" panose="04020404030D07020202" pitchFamily="82" charset="0"/>
              </a:rPr>
              <a:t> : </a:t>
            </a:r>
            <a:r>
              <a:rPr lang="en-US" sz="3100" b="0" i="0" dirty="0" err="1">
                <a:solidFill>
                  <a:srgbClr val="555555"/>
                </a:solidFill>
                <a:effectLst/>
                <a:highlight>
                  <a:srgbClr val="FFFF00"/>
                </a:highlight>
                <a:latin typeface="Tempus Sans ITC" panose="04020404030D07020202" pitchFamily="82" charset="0"/>
              </a:rPr>
              <a:t>Kartu</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Pelajar</a:t>
            </a:r>
            <a:br>
              <a:rPr lang="en-US" sz="3100" b="0" i="0" dirty="0">
                <a:solidFill>
                  <a:srgbClr val="555555"/>
                </a:solidFill>
                <a:effectLst/>
                <a:highlight>
                  <a:srgbClr val="FFFF00"/>
                </a:highlight>
                <a:latin typeface="Tempus Sans ITC" panose="04020404030D07020202" pitchFamily="82" charset="0"/>
              </a:rPr>
            </a:b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Mahasiswa</a:t>
            </a:r>
            <a:r>
              <a:rPr lang="en-US" sz="3100" b="0" i="0" dirty="0">
                <a:solidFill>
                  <a:srgbClr val="555555"/>
                </a:solidFill>
                <a:effectLst/>
                <a:highlight>
                  <a:srgbClr val="FFFF00"/>
                </a:highlight>
                <a:latin typeface="Tempus Sans ITC" panose="04020404030D07020202" pitchFamily="82" charset="0"/>
              </a:rPr>
              <a:t> : </a:t>
            </a:r>
            <a:r>
              <a:rPr lang="en-US" sz="3100" b="0" i="0" dirty="0" err="1">
                <a:solidFill>
                  <a:srgbClr val="555555"/>
                </a:solidFill>
                <a:effectLst/>
                <a:highlight>
                  <a:srgbClr val="FFFF00"/>
                </a:highlight>
                <a:latin typeface="Tempus Sans ITC" panose="04020404030D07020202" pitchFamily="82" charset="0"/>
              </a:rPr>
              <a:t>Kartu</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Mahasiswa</a:t>
            </a:r>
            <a:br>
              <a:rPr lang="en-US" sz="3100" b="0" i="0" dirty="0">
                <a:solidFill>
                  <a:srgbClr val="555555"/>
                </a:solidFill>
                <a:effectLst/>
                <a:highlight>
                  <a:srgbClr val="FFFF00"/>
                </a:highlight>
                <a:latin typeface="Tempus Sans ITC" panose="04020404030D07020202" pitchFamily="82" charset="0"/>
              </a:rPr>
            </a:br>
            <a:r>
              <a:rPr lang="en-US" sz="3100" b="0" i="0" dirty="0">
                <a:solidFill>
                  <a:srgbClr val="555555"/>
                </a:solidFill>
                <a:effectLst/>
                <a:highlight>
                  <a:srgbClr val="FFFF00"/>
                </a:highlight>
                <a:latin typeface="Tempus Sans ITC" panose="04020404030D07020202" pitchFamily="82" charset="0"/>
              </a:rPr>
              <a:t>2. </a:t>
            </a:r>
            <a:r>
              <a:rPr lang="en-US" sz="3100" b="0" i="0" dirty="0" err="1">
                <a:solidFill>
                  <a:srgbClr val="555555"/>
                </a:solidFill>
                <a:effectLst/>
                <a:highlight>
                  <a:srgbClr val="FFFF00"/>
                </a:highlight>
                <a:latin typeface="Tempus Sans ITC" panose="04020404030D07020202" pitchFamily="82" charset="0"/>
              </a:rPr>
              <a:t>Mencantumkan</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Nomor</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Telepon</a:t>
            </a:r>
            <a:r>
              <a:rPr lang="en-US" sz="3100" b="0" i="0" dirty="0">
                <a:solidFill>
                  <a:srgbClr val="555555"/>
                </a:solidFill>
                <a:effectLst/>
                <a:highlight>
                  <a:srgbClr val="FFFF00"/>
                </a:highlight>
                <a:latin typeface="Tempus Sans ITC" panose="04020404030D07020202" pitchFamily="82" charset="0"/>
              </a:rPr>
              <a:t> / HP yang </a:t>
            </a:r>
            <a:r>
              <a:rPr lang="en-US" sz="3100" b="0" i="0" dirty="0" err="1">
                <a:solidFill>
                  <a:srgbClr val="555555"/>
                </a:solidFill>
                <a:effectLst/>
                <a:highlight>
                  <a:srgbClr val="FFFF00"/>
                </a:highlight>
                <a:latin typeface="Tempus Sans ITC" panose="04020404030D07020202" pitchFamily="82" charset="0"/>
              </a:rPr>
              <a:t>masih</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Aktif</a:t>
            </a:r>
            <a:br>
              <a:rPr lang="en-US" sz="3100" b="0" i="0" dirty="0">
                <a:solidFill>
                  <a:srgbClr val="555555"/>
                </a:solidFill>
                <a:effectLst/>
                <a:highlight>
                  <a:srgbClr val="FFFF00"/>
                </a:highlight>
                <a:latin typeface="Tempus Sans ITC" panose="04020404030D07020202" pitchFamily="82" charset="0"/>
              </a:rPr>
            </a:br>
            <a:r>
              <a:rPr lang="en-US" sz="3100" b="0" i="0" dirty="0">
                <a:solidFill>
                  <a:srgbClr val="555555"/>
                </a:solidFill>
                <a:effectLst/>
                <a:highlight>
                  <a:srgbClr val="FFFF00"/>
                </a:highlight>
                <a:latin typeface="Tempus Sans ITC" panose="04020404030D07020202" pitchFamily="82" charset="0"/>
              </a:rPr>
              <a:t>3. </a:t>
            </a:r>
            <a:r>
              <a:rPr lang="en-US" sz="3100" b="0" i="0" dirty="0" err="1">
                <a:solidFill>
                  <a:srgbClr val="555555"/>
                </a:solidFill>
                <a:effectLst/>
                <a:highlight>
                  <a:srgbClr val="FFFF00"/>
                </a:highlight>
                <a:latin typeface="Tempus Sans ITC" panose="04020404030D07020202" pitchFamily="82" charset="0"/>
              </a:rPr>
              <a:t>Mengisi</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Formulir</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Pendaftaran</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secara</a:t>
            </a:r>
            <a:r>
              <a:rPr lang="en-US" sz="3100" b="0" i="0" dirty="0">
                <a:solidFill>
                  <a:srgbClr val="555555"/>
                </a:solidFill>
                <a:effectLst/>
                <a:highlight>
                  <a:srgbClr val="FFFF00"/>
                </a:highlight>
                <a:latin typeface="Tempus Sans ITC" panose="04020404030D07020202" pitchFamily="82" charset="0"/>
              </a:rPr>
              <a:t> Offline pada data base </a:t>
            </a:r>
            <a:r>
              <a:rPr lang="en-US" sz="3100" b="0" i="0" dirty="0" err="1">
                <a:solidFill>
                  <a:srgbClr val="555555"/>
                </a:solidFill>
                <a:effectLst/>
                <a:highlight>
                  <a:srgbClr val="FFFF00"/>
                </a:highlight>
                <a:latin typeface="Tempus Sans ITC" panose="04020404030D07020202" pitchFamily="82" charset="0"/>
              </a:rPr>
              <a:t>komputer</a:t>
            </a:r>
            <a:br>
              <a:rPr lang="en-US" sz="3100" b="0" i="0" dirty="0">
                <a:solidFill>
                  <a:srgbClr val="555555"/>
                </a:solidFill>
                <a:effectLst/>
                <a:highlight>
                  <a:srgbClr val="FFFF00"/>
                </a:highlight>
                <a:latin typeface="Tempus Sans ITC" panose="04020404030D07020202" pitchFamily="82" charset="0"/>
              </a:rPr>
            </a:br>
            <a:r>
              <a:rPr lang="en-US" sz="3100" b="0" i="0" dirty="0">
                <a:solidFill>
                  <a:srgbClr val="555555"/>
                </a:solidFill>
                <a:effectLst/>
                <a:highlight>
                  <a:srgbClr val="FFFF00"/>
                </a:highlight>
                <a:latin typeface="Tempus Sans ITC" panose="04020404030D07020202" pitchFamily="82" charset="0"/>
              </a:rPr>
              <a:t>4. Masa </a:t>
            </a:r>
            <a:r>
              <a:rPr lang="en-US" sz="3100" b="0" i="0" dirty="0" err="1">
                <a:solidFill>
                  <a:srgbClr val="555555"/>
                </a:solidFill>
                <a:effectLst/>
                <a:highlight>
                  <a:srgbClr val="FFFF00"/>
                </a:highlight>
                <a:latin typeface="Tempus Sans ITC" panose="04020404030D07020202" pitchFamily="82" charset="0"/>
              </a:rPr>
              <a:t>Berlaku</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Kartu</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Perpustakaan</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selama</a:t>
            </a:r>
            <a:r>
              <a:rPr lang="en-US" sz="3100" b="0" i="0" dirty="0">
                <a:solidFill>
                  <a:srgbClr val="555555"/>
                </a:solidFill>
                <a:effectLst/>
                <a:highlight>
                  <a:srgbClr val="FFFF00"/>
                </a:highlight>
                <a:latin typeface="Tempus Sans ITC" panose="04020404030D07020202" pitchFamily="82" charset="0"/>
              </a:rPr>
              <a:t> 3 </a:t>
            </a:r>
            <a:r>
              <a:rPr lang="en-US" sz="3100" b="0" i="0" dirty="0" err="1">
                <a:solidFill>
                  <a:srgbClr val="555555"/>
                </a:solidFill>
                <a:effectLst/>
                <a:highlight>
                  <a:srgbClr val="FFFF00"/>
                </a:highlight>
                <a:latin typeface="Tempus Sans ITC" panose="04020404030D07020202" pitchFamily="82" charset="0"/>
              </a:rPr>
              <a:t>Tahun</a:t>
            </a:r>
            <a:br>
              <a:rPr lang="en-US" sz="3100" b="0" i="0" dirty="0">
                <a:solidFill>
                  <a:srgbClr val="555555"/>
                </a:solidFill>
                <a:effectLst/>
                <a:highlight>
                  <a:srgbClr val="FFFF00"/>
                </a:highlight>
                <a:latin typeface="Tempus Sans ITC" panose="04020404030D07020202" pitchFamily="82" charset="0"/>
              </a:rPr>
            </a:br>
            <a:r>
              <a:rPr lang="en-US" sz="3100" b="0" i="0" dirty="0">
                <a:solidFill>
                  <a:srgbClr val="555555"/>
                </a:solidFill>
                <a:effectLst/>
                <a:highlight>
                  <a:srgbClr val="FFFF00"/>
                </a:highlight>
                <a:latin typeface="Tempus Sans ITC" panose="04020404030D07020202" pitchFamily="82" charset="0"/>
              </a:rPr>
              <a:t>5. </a:t>
            </a:r>
            <a:r>
              <a:rPr lang="en-US" sz="3100" b="0" i="0" dirty="0" err="1">
                <a:solidFill>
                  <a:srgbClr val="555555"/>
                </a:solidFill>
                <a:effectLst/>
                <a:highlight>
                  <a:srgbClr val="FFFF00"/>
                </a:highlight>
                <a:latin typeface="Tempus Sans ITC" panose="04020404030D07020202" pitchFamily="82" charset="0"/>
              </a:rPr>
              <a:t>Kartu</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ini</a:t>
            </a:r>
            <a:r>
              <a:rPr lang="en-US" sz="3100" b="0" i="0" dirty="0">
                <a:solidFill>
                  <a:srgbClr val="555555"/>
                </a:solidFill>
                <a:effectLst/>
                <a:highlight>
                  <a:srgbClr val="FFFF00"/>
                </a:highlight>
                <a:latin typeface="Tempus Sans ITC" panose="04020404030D07020202" pitchFamily="82" charset="0"/>
              </a:rPr>
              <a:t> di </a:t>
            </a:r>
            <a:r>
              <a:rPr lang="en-US" sz="3100" b="0" i="0" dirty="0" err="1">
                <a:solidFill>
                  <a:srgbClr val="555555"/>
                </a:solidFill>
                <a:effectLst/>
                <a:highlight>
                  <a:srgbClr val="FFFF00"/>
                </a:highlight>
                <a:latin typeface="Tempus Sans ITC" panose="04020404030D07020202" pitchFamily="82" charset="0"/>
              </a:rPr>
              <a:t>gunakan</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untuk</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Peminjaman</a:t>
            </a:r>
            <a:r>
              <a:rPr lang="en-US" sz="3100" b="0" i="0" dirty="0">
                <a:solidFill>
                  <a:srgbClr val="555555"/>
                </a:solidFill>
                <a:effectLst/>
                <a:highlight>
                  <a:srgbClr val="FFFF00"/>
                </a:highlight>
                <a:latin typeface="Tempus Sans ITC" panose="04020404030D07020202" pitchFamily="82" charset="0"/>
              </a:rPr>
              <a:t> dan </a:t>
            </a:r>
            <a:r>
              <a:rPr lang="en-US" sz="3100" b="0" i="0" dirty="0" err="1">
                <a:solidFill>
                  <a:srgbClr val="555555"/>
                </a:solidFill>
                <a:effectLst/>
                <a:highlight>
                  <a:srgbClr val="FFFF00"/>
                </a:highlight>
                <a:latin typeface="Tempus Sans ITC" panose="04020404030D07020202" pitchFamily="82" charset="0"/>
              </a:rPr>
              <a:t>Pengembalian</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Buku</a:t>
            </a:r>
            <a:r>
              <a:rPr lang="en-US" sz="3100" b="0" i="0" dirty="0">
                <a:solidFill>
                  <a:srgbClr val="555555"/>
                </a:solidFill>
                <a:effectLst/>
                <a:highlight>
                  <a:srgbClr val="FFFF00"/>
                </a:highlight>
                <a:latin typeface="Tempus Sans ITC" panose="04020404030D07020202" pitchFamily="82" charset="0"/>
              </a:rPr>
              <a:t> </a:t>
            </a:r>
            <a:r>
              <a:rPr lang="en-US" sz="3100" b="0" i="0" dirty="0" err="1">
                <a:solidFill>
                  <a:srgbClr val="555555"/>
                </a:solidFill>
                <a:effectLst/>
                <a:highlight>
                  <a:srgbClr val="FFFF00"/>
                </a:highlight>
                <a:latin typeface="Tempus Sans ITC" panose="04020404030D07020202" pitchFamily="82" charset="0"/>
              </a:rPr>
              <a:t>Perpustakaan</a:t>
            </a:r>
            <a:endParaRPr lang="en-US" sz="2800" dirty="0">
              <a:highlight>
                <a:srgbClr val="FFFF00"/>
              </a:highlight>
              <a:latin typeface="Tempus Sans ITC" panose="04020404030D07020202" pitchFamily="82" charset="0"/>
            </a:endParaRPr>
          </a:p>
        </p:txBody>
      </p:sp>
    </p:spTree>
    <p:extLst>
      <p:ext uri="{BB962C8B-B14F-4D97-AF65-F5344CB8AC3E}">
        <p14:creationId xmlns:p14="http://schemas.microsoft.com/office/powerpoint/2010/main" val="296450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67BF4-AA2D-288A-FD13-F9D420D86F63}"/>
              </a:ext>
            </a:extLst>
          </p:cNvPr>
          <p:cNvSpPr>
            <a:spLocks noGrp="1"/>
          </p:cNvSpPr>
          <p:nvPr>
            <p:ph idx="1"/>
          </p:nvPr>
        </p:nvSpPr>
        <p:spPr>
          <a:xfrm>
            <a:off x="978878" y="1699016"/>
            <a:ext cx="10515600" cy="4351338"/>
          </a:xfrm>
        </p:spPr>
        <p:txBody>
          <a:bodyPr>
            <a:normAutofit/>
          </a:bodyPr>
          <a:lstStyle/>
          <a:p>
            <a:pPr marL="0" indent="0" algn="ctr">
              <a:buNone/>
            </a:pPr>
            <a:r>
              <a:rPr lang="en-US" sz="5400" b="1" dirty="0">
                <a:solidFill>
                  <a:srgbClr val="FF0000"/>
                </a:solidFill>
                <a:highlight>
                  <a:srgbClr val="FFFF00"/>
                </a:highlight>
                <a:latin typeface="Tempus Sans ITC" panose="04020404030D07020202" pitchFamily="82" charset="0"/>
              </a:rPr>
              <a:t>SEMOGA BERMANFAAT</a:t>
            </a:r>
          </a:p>
          <a:p>
            <a:pPr marL="0" indent="0" algn="ctr">
              <a:buNone/>
            </a:pPr>
            <a:endParaRPr lang="en-US" sz="5400" b="1" dirty="0">
              <a:solidFill>
                <a:srgbClr val="FF0000"/>
              </a:solidFill>
              <a:highlight>
                <a:srgbClr val="FFFF00"/>
              </a:highlight>
              <a:latin typeface="Tempus Sans ITC" panose="04020404030D07020202" pitchFamily="82" charset="0"/>
            </a:endParaRPr>
          </a:p>
          <a:p>
            <a:pPr marL="0" indent="0" algn="ctr">
              <a:buNone/>
            </a:pPr>
            <a:r>
              <a:rPr lang="en-US" sz="5400" b="1" dirty="0">
                <a:solidFill>
                  <a:srgbClr val="FF0000"/>
                </a:solidFill>
                <a:highlight>
                  <a:srgbClr val="FFFF00"/>
                </a:highlight>
                <a:latin typeface="Tempus Sans ITC" panose="04020404030D07020202" pitchFamily="82" charset="0"/>
              </a:rPr>
              <a:t>TERIMAKASIH</a:t>
            </a:r>
          </a:p>
        </p:txBody>
      </p:sp>
    </p:spTree>
    <p:extLst>
      <p:ext uri="{BB962C8B-B14F-4D97-AF65-F5344CB8AC3E}">
        <p14:creationId xmlns:p14="http://schemas.microsoft.com/office/powerpoint/2010/main" val="3658682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TotalTime>
  <Words>334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Tempus Sans ITC</vt:lpstr>
      <vt:lpstr>Office Theme</vt:lpstr>
      <vt:lpstr>PowerPoint Presentation</vt:lpstr>
      <vt:lpstr>4 Jenis Layanan yang ada pada   Dinas Perpustakaan dan Kearsipan Kabupaten Banggai</vt:lpstr>
      <vt:lpstr>PowerPoint Presentation</vt:lpstr>
      <vt:lpstr>2. Layanan perpustakaan keliling Layanan perpustakaan keliling adalah kegiatan layanan perpustakaan yang bergerak dari satu tempat ke tempat lain dengan menggunakan Mobil Perpustakaan Keliling (MPK). Layanan ini diselenggarakan dalam bentuk layanan paket dan layanan langsung. </vt:lpstr>
      <vt:lpstr>PowerPoint Presentation</vt:lpstr>
      <vt:lpstr>4. Layanan Pembuatan Kartu Perpustakaan Secara Gratis 1. Memperlihatkan  identitas diri, yaitu :  Umum : Kartu Tanda Penduduk (KTP), SIM, Kartu Keluarga  Pelajar : Kartu Pelajar  Mahasiswa : Kartu Mahasiswa 2. Mencantumkan Nomor Telepon / HP yang masih Aktif 3. Mengisi Formulir Pendaftaran secara Offline pada data base komputer 4. Masa Berlaku Kartu Perpustakaan selama 3 Tahun 5. Kartu ini di gunakan untuk Peminjaman dan Pengembalian Buku Perpustakaan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ebony123</dc:creator>
  <cp:lastModifiedBy>ebony123</cp:lastModifiedBy>
  <cp:revision>2</cp:revision>
  <dcterms:created xsi:type="dcterms:W3CDTF">2023-05-19T03:33:29Z</dcterms:created>
  <dcterms:modified xsi:type="dcterms:W3CDTF">2023-05-19T04:26:18Z</dcterms:modified>
</cp:coreProperties>
</file>