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8288000" cy="10287000"/>
  <p:notesSz cx="6858000" cy="9144000"/>
  <p:embeddedFontLst>
    <p:embeddedFont>
      <p:font typeface="Arimo" panose="020B0604020202020204" charset="0"/>
      <p:regular r:id="rId22"/>
    </p:embeddedFont>
    <p:embeddedFont>
      <p:font typeface="Arimo Bold" panose="020B0604020202020204" charset="0"/>
      <p:regular r:id="rId23"/>
    </p:embeddedFont>
    <p:embeddedFont>
      <p:font typeface="Fredoka" panose="020B0604020202020204" charset="0"/>
      <p:regular r:id="rId24"/>
    </p:embeddedFont>
    <p:embeddedFont>
      <p:font typeface="Karnchang" panose="020B0604020202020204" charset="-34"/>
      <p:regular r:id="rId25"/>
    </p:embeddedFont>
    <p:embeddedFont>
      <p:font typeface="Karnchang Bold" panose="020B0604020202020204" charset="-34"/>
      <p:regular r:id="rId26"/>
    </p:embeddedFont>
    <p:embeddedFont>
      <p:font typeface="Nunito 1" panose="020B0604020202020204" charset="0"/>
      <p:regular r:id="rId27"/>
    </p:embeddedFont>
    <p:embeddedFont>
      <p:font typeface="Nunito 2" panose="020B0604020202020204" charset="0"/>
      <p:regular r:id="rId28"/>
    </p:embeddedFont>
    <p:embeddedFont>
      <p:font typeface="Nunito 2 Bold" panose="020B0604020202020204" charset="0"/>
      <p:regular r:id="rId29"/>
    </p:embeddedFont>
    <p:embeddedFont>
      <p:font typeface="Nunito 2 Bold Italics"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sv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svg"/><Relationship Id="rId7"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2945" y="-62751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111160" y="7177421"/>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0" y="8743950"/>
            <a:ext cx="18288000" cy="1543050"/>
            <a:chOff x="0" y="0"/>
            <a:chExt cx="4816593" cy="406400"/>
          </a:xfrm>
        </p:grpSpPr>
        <p:sp>
          <p:nvSpPr>
            <p:cNvPr id="5" name="Freeform 5"/>
            <p:cNvSpPr/>
            <p:nvPr/>
          </p:nvSpPr>
          <p:spPr>
            <a:xfrm>
              <a:off x="0" y="0"/>
              <a:ext cx="4816592" cy="406400"/>
            </a:xfrm>
            <a:custGeom>
              <a:avLst/>
              <a:gdLst/>
              <a:ahLst/>
              <a:cxnLst/>
              <a:rect l="l" t="t" r="r" b="b"/>
              <a:pathLst>
                <a:path w="4816592" h="406400">
                  <a:moveTo>
                    <a:pt x="0" y="0"/>
                  </a:moveTo>
                  <a:lnTo>
                    <a:pt x="4816592" y="0"/>
                  </a:lnTo>
                  <a:lnTo>
                    <a:pt x="4816592" y="406400"/>
                  </a:lnTo>
                  <a:lnTo>
                    <a:pt x="0" y="406400"/>
                  </a:lnTo>
                  <a:close/>
                </a:path>
              </a:pathLst>
            </a:custGeom>
            <a:solidFill>
              <a:srgbClr val="000000"/>
            </a:solidFill>
          </p:spPr>
        </p:sp>
        <p:sp>
          <p:nvSpPr>
            <p:cNvPr id="6" name="TextBox 6"/>
            <p:cNvSpPr txBox="1"/>
            <p:nvPr/>
          </p:nvSpPr>
          <p:spPr>
            <a:xfrm>
              <a:off x="0" y="-47625"/>
              <a:ext cx="4816593" cy="4540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551728" y="7177421"/>
            <a:ext cx="2123842" cy="656460"/>
          </a:xfrm>
          <a:custGeom>
            <a:avLst/>
            <a:gdLst/>
            <a:ahLst/>
            <a:cxnLst/>
            <a:rect l="l" t="t" r="r" b="b"/>
            <a:pathLst>
              <a:path w="2123842" h="656460">
                <a:moveTo>
                  <a:pt x="0" y="0"/>
                </a:moveTo>
                <a:lnTo>
                  <a:pt x="2123843" y="0"/>
                </a:lnTo>
                <a:lnTo>
                  <a:pt x="2123843" y="656461"/>
                </a:lnTo>
                <a:lnTo>
                  <a:pt x="0" y="6564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4220514" y="160186"/>
            <a:ext cx="1093288" cy="1088429"/>
          </a:xfrm>
          <a:custGeom>
            <a:avLst/>
            <a:gdLst/>
            <a:ahLst/>
            <a:cxnLst/>
            <a:rect l="l" t="t" r="r" b="b"/>
            <a:pathLst>
              <a:path w="1093288" h="1088429">
                <a:moveTo>
                  <a:pt x="0" y="0"/>
                </a:moveTo>
                <a:lnTo>
                  <a:pt x="1093288" y="0"/>
                </a:lnTo>
                <a:lnTo>
                  <a:pt x="1093288" y="1088429"/>
                </a:lnTo>
                <a:lnTo>
                  <a:pt x="0" y="1088429"/>
                </a:lnTo>
                <a:lnTo>
                  <a:pt x="0" y="0"/>
                </a:lnTo>
                <a:close/>
              </a:path>
            </a:pathLst>
          </a:custGeom>
          <a:blipFill>
            <a:blip r:embed="rId8"/>
            <a:stretch>
              <a:fillRect/>
            </a:stretch>
          </a:blipFill>
        </p:spPr>
      </p:sp>
      <p:sp>
        <p:nvSpPr>
          <p:cNvPr id="9" name="Freeform 9"/>
          <p:cNvSpPr/>
          <p:nvPr/>
        </p:nvSpPr>
        <p:spPr>
          <a:xfrm>
            <a:off x="15383243" y="468515"/>
            <a:ext cx="1589184" cy="521299"/>
          </a:xfrm>
          <a:custGeom>
            <a:avLst/>
            <a:gdLst/>
            <a:ahLst/>
            <a:cxnLst/>
            <a:rect l="l" t="t" r="r" b="b"/>
            <a:pathLst>
              <a:path w="1589184" h="521299">
                <a:moveTo>
                  <a:pt x="0" y="0"/>
                </a:moveTo>
                <a:lnTo>
                  <a:pt x="1589184" y="0"/>
                </a:lnTo>
                <a:lnTo>
                  <a:pt x="1589184" y="521299"/>
                </a:lnTo>
                <a:lnTo>
                  <a:pt x="0" y="521299"/>
                </a:lnTo>
                <a:lnTo>
                  <a:pt x="0" y="0"/>
                </a:lnTo>
                <a:close/>
              </a:path>
            </a:pathLst>
          </a:custGeom>
          <a:blipFill>
            <a:blip r:embed="rId9"/>
            <a:stretch>
              <a:fillRect l="-30940"/>
            </a:stretch>
          </a:blipFill>
        </p:spPr>
      </p:sp>
      <p:sp>
        <p:nvSpPr>
          <p:cNvPr id="10" name="Freeform 10"/>
          <p:cNvSpPr/>
          <p:nvPr/>
        </p:nvSpPr>
        <p:spPr>
          <a:xfrm>
            <a:off x="16790252" y="91232"/>
            <a:ext cx="1248719" cy="1275866"/>
          </a:xfrm>
          <a:custGeom>
            <a:avLst/>
            <a:gdLst/>
            <a:ahLst/>
            <a:cxnLst/>
            <a:rect l="l" t="t" r="r" b="b"/>
            <a:pathLst>
              <a:path w="1248719" h="1275866">
                <a:moveTo>
                  <a:pt x="0" y="0"/>
                </a:moveTo>
                <a:lnTo>
                  <a:pt x="1248719" y="0"/>
                </a:lnTo>
                <a:lnTo>
                  <a:pt x="1248719" y="1275865"/>
                </a:lnTo>
                <a:lnTo>
                  <a:pt x="0" y="1275865"/>
                </a:lnTo>
                <a:lnTo>
                  <a:pt x="0" y="0"/>
                </a:lnTo>
                <a:close/>
              </a:path>
            </a:pathLst>
          </a:custGeom>
          <a:blipFill>
            <a:blip r:embed="rId10"/>
            <a:stretch>
              <a:fillRect l="-21107" t="-13191" r="-11614" b="-16128"/>
            </a:stretch>
          </a:blipFill>
        </p:spPr>
      </p:sp>
      <p:sp>
        <p:nvSpPr>
          <p:cNvPr id="11" name="TextBox 11"/>
          <p:cNvSpPr txBox="1"/>
          <p:nvPr/>
        </p:nvSpPr>
        <p:spPr>
          <a:xfrm>
            <a:off x="1028700" y="3813724"/>
            <a:ext cx="16757474" cy="2095500"/>
          </a:xfrm>
          <a:prstGeom prst="rect">
            <a:avLst/>
          </a:prstGeom>
        </p:spPr>
        <p:txBody>
          <a:bodyPr lIns="0" tIns="0" rIns="0" bIns="0" rtlCol="0" anchor="t">
            <a:spAutoFit/>
          </a:bodyPr>
          <a:lstStyle/>
          <a:p>
            <a:pPr algn="ctr">
              <a:lnSpc>
                <a:spcPts val="8400"/>
              </a:lnSpc>
            </a:pPr>
            <a:r>
              <a:rPr lang="en-US" sz="6000">
                <a:solidFill>
                  <a:srgbClr val="000000"/>
                </a:solidFill>
                <a:latin typeface="Fredoka"/>
                <a:ea typeface="Fredoka"/>
                <a:cs typeface="Fredoka"/>
                <a:sym typeface="Fredoka"/>
              </a:rPr>
              <a:t>PREDICTING OF STROKE USING MACHINE LEARNING WITH RAPIDMINER</a:t>
            </a:r>
          </a:p>
        </p:txBody>
      </p:sp>
      <p:sp>
        <p:nvSpPr>
          <p:cNvPr id="12" name="TextBox 12"/>
          <p:cNvSpPr txBox="1"/>
          <p:nvPr/>
        </p:nvSpPr>
        <p:spPr>
          <a:xfrm>
            <a:off x="778193" y="8051736"/>
            <a:ext cx="4844832" cy="596824"/>
          </a:xfrm>
          <a:prstGeom prst="rect">
            <a:avLst/>
          </a:prstGeom>
        </p:spPr>
        <p:txBody>
          <a:bodyPr lIns="0" tIns="0" rIns="0" bIns="0" rtlCol="0" anchor="t">
            <a:spAutoFit/>
          </a:bodyPr>
          <a:lstStyle/>
          <a:p>
            <a:pPr algn="l">
              <a:lnSpc>
                <a:spcPts val="4904"/>
              </a:lnSpc>
            </a:pPr>
            <a:r>
              <a:rPr lang="en-US" sz="3502">
                <a:solidFill>
                  <a:srgbClr val="000000"/>
                </a:solidFill>
                <a:latin typeface="Nunito 1"/>
                <a:ea typeface="Nunito 1"/>
                <a:cs typeface="Nunito 1"/>
                <a:sym typeface="Nunito 1"/>
              </a:rPr>
              <a:t>Oleh : Fenny Anggraini</a:t>
            </a:r>
          </a:p>
        </p:txBody>
      </p:sp>
      <p:sp>
        <p:nvSpPr>
          <p:cNvPr id="13" name="TextBox 13"/>
          <p:cNvSpPr txBox="1"/>
          <p:nvPr/>
        </p:nvSpPr>
        <p:spPr>
          <a:xfrm>
            <a:off x="12902663" y="9229725"/>
            <a:ext cx="4356637" cy="1010615"/>
          </a:xfrm>
          <a:prstGeom prst="rect">
            <a:avLst/>
          </a:prstGeom>
        </p:spPr>
        <p:txBody>
          <a:bodyPr lIns="0" tIns="0" rIns="0" bIns="0" rtlCol="0" anchor="t">
            <a:spAutoFit/>
          </a:bodyPr>
          <a:lstStyle/>
          <a:p>
            <a:pPr algn="r">
              <a:lnSpc>
                <a:spcPts val="4082"/>
              </a:lnSpc>
            </a:pPr>
            <a:r>
              <a:rPr lang="en-US" sz="2916">
                <a:solidFill>
                  <a:srgbClr val="FFFFFF"/>
                </a:solidFill>
                <a:latin typeface="Nunito 2"/>
                <a:ea typeface="Nunito 2"/>
                <a:cs typeface="Nunito 2"/>
                <a:sym typeface="Nunito 2"/>
              </a:rPr>
              <a:t>Associate Data Scientist</a:t>
            </a:r>
          </a:p>
          <a:p>
            <a:pPr algn="r">
              <a:lnSpc>
                <a:spcPts val="4082"/>
              </a:lnSpc>
            </a:pPr>
            <a:endParaRPr lang="en-US" sz="2916">
              <a:solidFill>
                <a:srgbClr val="FFFFFF"/>
              </a:solidFill>
              <a:latin typeface="Nunito 2"/>
              <a:ea typeface="Nunito 2"/>
              <a:cs typeface="Nunito 2"/>
              <a:sym typeface="Nunito 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478740" y="2217037"/>
            <a:ext cx="9625522" cy="2247648"/>
          </a:xfrm>
          <a:custGeom>
            <a:avLst/>
            <a:gdLst/>
            <a:ahLst/>
            <a:cxnLst/>
            <a:rect l="l" t="t" r="r" b="b"/>
            <a:pathLst>
              <a:path w="9625522" h="2247648">
                <a:moveTo>
                  <a:pt x="0" y="0"/>
                </a:moveTo>
                <a:lnTo>
                  <a:pt x="9625522" y="0"/>
                </a:lnTo>
                <a:lnTo>
                  <a:pt x="9625522" y="2247648"/>
                </a:lnTo>
                <a:lnTo>
                  <a:pt x="0" y="2247648"/>
                </a:lnTo>
                <a:lnTo>
                  <a:pt x="0" y="0"/>
                </a:lnTo>
                <a:close/>
              </a:path>
            </a:pathLst>
          </a:custGeom>
          <a:blipFill>
            <a:blip r:embed="rId6"/>
            <a:stretch>
              <a:fillRect/>
            </a:stretch>
          </a:blipFill>
        </p:spPr>
      </p:sp>
      <p:sp>
        <p:nvSpPr>
          <p:cNvPr id="5" name="Freeform 5"/>
          <p:cNvSpPr/>
          <p:nvPr/>
        </p:nvSpPr>
        <p:spPr>
          <a:xfrm>
            <a:off x="2464859" y="7711419"/>
            <a:ext cx="5817779" cy="2154331"/>
          </a:xfrm>
          <a:custGeom>
            <a:avLst/>
            <a:gdLst/>
            <a:ahLst/>
            <a:cxnLst/>
            <a:rect l="l" t="t" r="r" b="b"/>
            <a:pathLst>
              <a:path w="5817779" h="2154331">
                <a:moveTo>
                  <a:pt x="0" y="0"/>
                </a:moveTo>
                <a:lnTo>
                  <a:pt x="5817780" y="0"/>
                </a:lnTo>
                <a:lnTo>
                  <a:pt x="5817780" y="2154331"/>
                </a:lnTo>
                <a:lnTo>
                  <a:pt x="0" y="2154331"/>
                </a:lnTo>
                <a:lnTo>
                  <a:pt x="0" y="0"/>
                </a:lnTo>
                <a:close/>
              </a:path>
            </a:pathLst>
          </a:custGeom>
          <a:blipFill>
            <a:blip r:embed="rId7"/>
            <a:stretch>
              <a:fillRect r="-740" b="-11496"/>
            </a:stretch>
          </a:blipFill>
        </p:spPr>
      </p:sp>
      <p:sp>
        <p:nvSpPr>
          <p:cNvPr id="6" name="Freeform 6"/>
          <p:cNvSpPr/>
          <p:nvPr/>
        </p:nvSpPr>
        <p:spPr>
          <a:xfrm>
            <a:off x="9834128" y="7778094"/>
            <a:ext cx="6468384" cy="2087656"/>
          </a:xfrm>
          <a:custGeom>
            <a:avLst/>
            <a:gdLst/>
            <a:ahLst/>
            <a:cxnLst/>
            <a:rect l="l" t="t" r="r" b="b"/>
            <a:pathLst>
              <a:path w="6468384" h="2087656">
                <a:moveTo>
                  <a:pt x="0" y="0"/>
                </a:moveTo>
                <a:lnTo>
                  <a:pt x="6468384" y="0"/>
                </a:lnTo>
                <a:lnTo>
                  <a:pt x="6468384" y="2087656"/>
                </a:lnTo>
                <a:lnTo>
                  <a:pt x="0" y="2087656"/>
                </a:lnTo>
                <a:lnTo>
                  <a:pt x="0" y="0"/>
                </a:lnTo>
                <a:close/>
              </a:path>
            </a:pathLst>
          </a:custGeom>
          <a:blipFill>
            <a:blip r:embed="rId8"/>
            <a:stretch>
              <a:fillRect l="-156" b="-10252"/>
            </a:stretch>
          </a:blipFill>
        </p:spPr>
      </p:sp>
      <p:sp>
        <p:nvSpPr>
          <p:cNvPr id="7" name="Freeform 7"/>
          <p:cNvSpPr/>
          <p:nvPr/>
        </p:nvSpPr>
        <p:spPr>
          <a:xfrm>
            <a:off x="4510313" y="5517587"/>
            <a:ext cx="10103806" cy="2089057"/>
          </a:xfrm>
          <a:custGeom>
            <a:avLst/>
            <a:gdLst/>
            <a:ahLst/>
            <a:cxnLst/>
            <a:rect l="l" t="t" r="r" b="b"/>
            <a:pathLst>
              <a:path w="10103806" h="2089057">
                <a:moveTo>
                  <a:pt x="0" y="0"/>
                </a:moveTo>
                <a:lnTo>
                  <a:pt x="10103806" y="0"/>
                </a:lnTo>
                <a:lnTo>
                  <a:pt x="10103806" y="2089057"/>
                </a:lnTo>
                <a:lnTo>
                  <a:pt x="0" y="2089057"/>
                </a:lnTo>
                <a:lnTo>
                  <a:pt x="0" y="0"/>
                </a:lnTo>
                <a:close/>
              </a:path>
            </a:pathLst>
          </a:custGeom>
          <a:blipFill>
            <a:blip r:embed="rId9"/>
            <a:stretch>
              <a:fillRect/>
            </a:stretch>
          </a:blipFill>
        </p:spPr>
      </p:sp>
      <p:sp>
        <p:nvSpPr>
          <p:cNvPr id="8" name="TextBox 8"/>
          <p:cNvSpPr txBox="1"/>
          <p:nvPr/>
        </p:nvSpPr>
        <p:spPr>
          <a:xfrm>
            <a:off x="1773515" y="4598035"/>
            <a:ext cx="14837894" cy="815340"/>
          </a:xfrm>
          <a:prstGeom prst="rect">
            <a:avLst/>
          </a:prstGeom>
        </p:spPr>
        <p:txBody>
          <a:bodyPr lIns="0" tIns="0" rIns="0" bIns="0" rtlCol="0" anchor="t">
            <a:spAutoFit/>
          </a:bodyPr>
          <a:lstStyle/>
          <a:p>
            <a:pPr marL="518162" lvl="1" indent="-259081" algn="just">
              <a:lnSpc>
                <a:spcPts val="3360"/>
              </a:lnSpc>
              <a:buFont typeface="Arial"/>
              <a:buChar char="•"/>
            </a:pPr>
            <a:r>
              <a:rPr lang="en-US" sz="2400">
                <a:solidFill>
                  <a:srgbClr val="000000"/>
                </a:solidFill>
                <a:latin typeface="Nunito 2 Bold"/>
                <a:ea typeface="Nunito 2 Bold"/>
                <a:cs typeface="Nunito 2 Bold"/>
                <a:sym typeface="Nunito 2 Bold"/>
              </a:rPr>
              <a:t>Replace nilai pada feature “gender” terdapat 1 nilai yaitu “Other” pada kolom gender, maka akan dilakukan replace dengan nilai gender paling banyak yaitu “Female”</a:t>
            </a:r>
          </a:p>
        </p:txBody>
      </p:sp>
      <p:grpSp>
        <p:nvGrpSpPr>
          <p:cNvPr id="9" name="Group 9"/>
          <p:cNvGrpSpPr/>
          <p:nvPr/>
        </p:nvGrpSpPr>
        <p:grpSpPr>
          <a:xfrm>
            <a:off x="8422689" y="8722025"/>
            <a:ext cx="1279577" cy="536275"/>
            <a:chOff x="0" y="0"/>
            <a:chExt cx="1939378" cy="812800"/>
          </a:xfrm>
        </p:grpSpPr>
        <p:sp>
          <p:nvSpPr>
            <p:cNvPr id="10" name="Freeform 10"/>
            <p:cNvSpPr/>
            <p:nvPr/>
          </p:nvSpPr>
          <p:spPr>
            <a:xfrm>
              <a:off x="0" y="0"/>
              <a:ext cx="1939378" cy="812800"/>
            </a:xfrm>
            <a:custGeom>
              <a:avLst/>
              <a:gdLst/>
              <a:ahLst/>
              <a:cxnLst/>
              <a:rect l="l" t="t" r="r" b="b"/>
              <a:pathLst>
                <a:path w="1939378" h="812800">
                  <a:moveTo>
                    <a:pt x="1939378" y="406400"/>
                  </a:moveTo>
                  <a:lnTo>
                    <a:pt x="1532978" y="0"/>
                  </a:lnTo>
                  <a:lnTo>
                    <a:pt x="1532978" y="203200"/>
                  </a:lnTo>
                  <a:lnTo>
                    <a:pt x="0" y="203200"/>
                  </a:lnTo>
                  <a:lnTo>
                    <a:pt x="0" y="609600"/>
                  </a:lnTo>
                  <a:lnTo>
                    <a:pt x="1532978" y="609600"/>
                  </a:lnTo>
                  <a:lnTo>
                    <a:pt x="1532978" y="812800"/>
                  </a:lnTo>
                  <a:lnTo>
                    <a:pt x="1939378" y="406400"/>
                  </a:lnTo>
                  <a:close/>
                </a:path>
              </a:pathLst>
            </a:custGeom>
            <a:solidFill>
              <a:srgbClr val="E4D3E3"/>
            </a:solidFill>
          </p:spPr>
        </p:sp>
        <p:sp>
          <p:nvSpPr>
            <p:cNvPr id="11" name="TextBox 11"/>
            <p:cNvSpPr txBox="1"/>
            <p:nvPr/>
          </p:nvSpPr>
          <p:spPr>
            <a:xfrm>
              <a:off x="0" y="155575"/>
              <a:ext cx="1837778" cy="4540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73515" y="180035"/>
            <a:ext cx="13018248" cy="1085371"/>
          </a:xfrm>
          <a:prstGeom prst="rect">
            <a:avLst/>
          </a:prstGeom>
        </p:spPr>
        <p:txBody>
          <a:bodyPr lIns="0" tIns="0" rIns="0" bIns="0" rtlCol="0" anchor="t">
            <a:spAutoFit/>
          </a:bodyPr>
          <a:lstStyle/>
          <a:p>
            <a:pPr algn="l">
              <a:lnSpc>
                <a:spcPts val="8951"/>
              </a:lnSpc>
            </a:pPr>
            <a:r>
              <a:rPr lang="en-US" sz="6393">
                <a:solidFill>
                  <a:srgbClr val="000000"/>
                </a:solidFill>
                <a:latin typeface="Fredoka"/>
                <a:ea typeface="Fredoka"/>
                <a:cs typeface="Fredoka"/>
                <a:sym typeface="Fredoka"/>
              </a:rPr>
              <a:t>DATA PREPROCESSING</a:t>
            </a:r>
          </a:p>
        </p:txBody>
      </p:sp>
      <p:sp>
        <p:nvSpPr>
          <p:cNvPr id="13" name="TextBox 13"/>
          <p:cNvSpPr txBox="1"/>
          <p:nvPr/>
        </p:nvSpPr>
        <p:spPr>
          <a:xfrm>
            <a:off x="1513547" y="1269231"/>
            <a:ext cx="15097862" cy="779780"/>
          </a:xfrm>
          <a:prstGeom prst="rect">
            <a:avLst/>
          </a:prstGeom>
        </p:spPr>
        <p:txBody>
          <a:bodyPr lIns="0" tIns="0" rIns="0" bIns="0" rtlCol="0" anchor="t">
            <a:spAutoFit/>
          </a:bodyPr>
          <a:lstStyle/>
          <a:p>
            <a:pPr marL="496572" lvl="1" indent="-248286" algn="just">
              <a:lnSpc>
                <a:spcPts val="3220"/>
              </a:lnSpc>
              <a:buFont typeface="Arial"/>
              <a:buChar char="•"/>
            </a:pPr>
            <a:r>
              <a:rPr lang="en-US" sz="2300">
                <a:solidFill>
                  <a:srgbClr val="000000"/>
                </a:solidFill>
                <a:latin typeface="Nunito 2 Bold"/>
                <a:ea typeface="Nunito 2 Bold"/>
                <a:cs typeface="Nunito 2 Bold"/>
                <a:sym typeface="Nunito 2 Bold"/>
              </a:rPr>
              <a:t>Mengisi nilai yang hilang, seperti diketahui sebelumnya feature “bmi” memiliki nilai yang hilang (missing value) maka akan di lakukan pengisian dengan nilai rata-rata.</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11593" y="515394"/>
            <a:ext cx="2123842" cy="656460"/>
          </a:xfrm>
          <a:custGeom>
            <a:avLst/>
            <a:gdLst/>
            <a:ahLst/>
            <a:cxnLst/>
            <a:rect l="l" t="t" r="r" b="b"/>
            <a:pathLst>
              <a:path w="2123842" h="656460">
                <a:moveTo>
                  <a:pt x="0" y="0"/>
                </a:moveTo>
                <a:lnTo>
                  <a:pt x="2123843" y="0"/>
                </a:lnTo>
                <a:lnTo>
                  <a:pt x="2123843"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968848" y="3649945"/>
            <a:ext cx="12350304" cy="5787590"/>
          </a:xfrm>
          <a:custGeom>
            <a:avLst/>
            <a:gdLst/>
            <a:ahLst/>
            <a:cxnLst/>
            <a:rect l="l" t="t" r="r" b="b"/>
            <a:pathLst>
              <a:path w="12350304" h="5787590">
                <a:moveTo>
                  <a:pt x="0" y="0"/>
                </a:moveTo>
                <a:lnTo>
                  <a:pt x="12350304" y="0"/>
                </a:lnTo>
                <a:lnTo>
                  <a:pt x="12350304" y="5787591"/>
                </a:lnTo>
                <a:lnTo>
                  <a:pt x="0" y="5787591"/>
                </a:lnTo>
                <a:lnTo>
                  <a:pt x="0" y="0"/>
                </a:lnTo>
                <a:close/>
              </a:path>
            </a:pathLst>
          </a:custGeom>
          <a:blipFill>
            <a:blip r:embed="rId8"/>
            <a:stretch>
              <a:fillRect/>
            </a:stretch>
          </a:blipFill>
        </p:spPr>
      </p:sp>
      <p:sp>
        <p:nvSpPr>
          <p:cNvPr id="6" name="TextBox 6"/>
          <p:cNvSpPr txBox="1"/>
          <p:nvPr/>
        </p:nvSpPr>
        <p:spPr>
          <a:xfrm>
            <a:off x="1559990" y="1057554"/>
            <a:ext cx="13018248" cy="1085371"/>
          </a:xfrm>
          <a:prstGeom prst="rect">
            <a:avLst/>
          </a:prstGeom>
        </p:spPr>
        <p:txBody>
          <a:bodyPr lIns="0" tIns="0" rIns="0" bIns="0" rtlCol="0" anchor="t">
            <a:spAutoFit/>
          </a:bodyPr>
          <a:lstStyle/>
          <a:p>
            <a:pPr algn="l">
              <a:lnSpc>
                <a:spcPts val="8951"/>
              </a:lnSpc>
            </a:pPr>
            <a:r>
              <a:rPr lang="en-US" sz="6393">
                <a:solidFill>
                  <a:srgbClr val="000000"/>
                </a:solidFill>
                <a:latin typeface="Fredoka"/>
                <a:ea typeface="Fredoka"/>
                <a:cs typeface="Fredoka"/>
                <a:sym typeface="Fredoka"/>
              </a:rPr>
              <a:t>DATA PREPROCESSING</a:t>
            </a:r>
          </a:p>
        </p:txBody>
      </p:sp>
      <p:sp>
        <p:nvSpPr>
          <p:cNvPr id="7" name="TextBox 7"/>
          <p:cNvSpPr txBox="1"/>
          <p:nvPr/>
        </p:nvSpPr>
        <p:spPr>
          <a:xfrm>
            <a:off x="1559990" y="2309743"/>
            <a:ext cx="15555908" cy="9766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Nunito 2 Bold"/>
                <a:ea typeface="Nunito 2 Bold"/>
                <a:cs typeface="Nunito 2 Bold"/>
                <a:sym typeface="Nunito 2 Bold"/>
              </a:rPr>
              <a:t>Seleksi features, dimana hanya memilik feature-features yang berpengaruh saja dalam hal ini dipilih 8 feature seperti gambar berikut.</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11593" y="515394"/>
            <a:ext cx="2123842" cy="656460"/>
          </a:xfrm>
          <a:custGeom>
            <a:avLst/>
            <a:gdLst/>
            <a:ahLst/>
            <a:cxnLst/>
            <a:rect l="l" t="t" r="r" b="b"/>
            <a:pathLst>
              <a:path w="2123842" h="656460">
                <a:moveTo>
                  <a:pt x="0" y="0"/>
                </a:moveTo>
                <a:lnTo>
                  <a:pt x="2123843" y="0"/>
                </a:lnTo>
                <a:lnTo>
                  <a:pt x="2123843"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673383" y="4046681"/>
            <a:ext cx="12941235" cy="2706832"/>
          </a:xfrm>
          <a:custGeom>
            <a:avLst/>
            <a:gdLst/>
            <a:ahLst/>
            <a:cxnLst/>
            <a:rect l="l" t="t" r="r" b="b"/>
            <a:pathLst>
              <a:path w="12941235" h="2706832">
                <a:moveTo>
                  <a:pt x="0" y="0"/>
                </a:moveTo>
                <a:lnTo>
                  <a:pt x="12941234" y="0"/>
                </a:lnTo>
                <a:lnTo>
                  <a:pt x="12941234" y="2706832"/>
                </a:lnTo>
                <a:lnTo>
                  <a:pt x="0" y="2706832"/>
                </a:lnTo>
                <a:lnTo>
                  <a:pt x="0" y="0"/>
                </a:lnTo>
                <a:close/>
              </a:path>
            </a:pathLst>
          </a:custGeom>
          <a:blipFill>
            <a:blip r:embed="rId8"/>
            <a:stretch>
              <a:fillRect/>
            </a:stretch>
          </a:blipFill>
        </p:spPr>
      </p:sp>
      <p:sp>
        <p:nvSpPr>
          <p:cNvPr id="6" name="Freeform 6"/>
          <p:cNvSpPr/>
          <p:nvPr/>
        </p:nvSpPr>
        <p:spPr>
          <a:xfrm>
            <a:off x="3011488" y="7001741"/>
            <a:ext cx="12198603" cy="2752799"/>
          </a:xfrm>
          <a:custGeom>
            <a:avLst/>
            <a:gdLst/>
            <a:ahLst/>
            <a:cxnLst/>
            <a:rect l="l" t="t" r="r" b="b"/>
            <a:pathLst>
              <a:path w="12198603" h="2752799">
                <a:moveTo>
                  <a:pt x="0" y="0"/>
                </a:moveTo>
                <a:lnTo>
                  <a:pt x="12198603" y="0"/>
                </a:lnTo>
                <a:lnTo>
                  <a:pt x="12198603" y="2752799"/>
                </a:lnTo>
                <a:lnTo>
                  <a:pt x="0" y="2752799"/>
                </a:lnTo>
                <a:lnTo>
                  <a:pt x="0" y="0"/>
                </a:lnTo>
                <a:close/>
              </a:path>
            </a:pathLst>
          </a:custGeom>
          <a:blipFill>
            <a:blip r:embed="rId9"/>
            <a:stretch>
              <a:fillRect l="-49" b="-74832"/>
            </a:stretch>
          </a:blipFill>
        </p:spPr>
      </p:sp>
      <p:sp>
        <p:nvSpPr>
          <p:cNvPr id="7" name="TextBox 7"/>
          <p:cNvSpPr txBox="1"/>
          <p:nvPr/>
        </p:nvSpPr>
        <p:spPr>
          <a:xfrm>
            <a:off x="1559990" y="1546530"/>
            <a:ext cx="13018248" cy="1085371"/>
          </a:xfrm>
          <a:prstGeom prst="rect">
            <a:avLst/>
          </a:prstGeom>
        </p:spPr>
        <p:txBody>
          <a:bodyPr lIns="0" tIns="0" rIns="0" bIns="0" rtlCol="0" anchor="t">
            <a:spAutoFit/>
          </a:bodyPr>
          <a:lstStyle/>
          <a:p>
            <a:pPr algn="l">
              <a:lnSpc>
                <a:spcPts val="8951"/>
              </a:lnSpc>
            </a:pPr>
            <a:r>
              <a:rPr lang="en-US" sz="6393">
                <a:solidFill>
                  <a:srgbClr val="000000"/>
                </a:solidFill>
                <a:latin typeface="Fredoka"/>
                <a:ea typeface="Fredoka"/>
                <a:cs typeface="Fredoka"/>
                <a:sym typeface="Fredoka"/>
              </a:rPr>
              <a:t>DATA PREPROCESSING</a:t>
            </a:r>
          </a:p>
        </p:txBody>
      </p:sp>
      <p:sp>
        <p:nvSpPr>
          <p:cNvPr id="8" name="TextBox 8"/>
          <p:cNvSpPr txBox="1"/>
          <p:nvPr/>
        </p:nvSpPr>
        <p:spPr>
          <a:xfrm>
            <a:off x="1559990" y="2822401"/>
            <a:ext cx="15555908" cy="9766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Nunito 2 Bold"/>
                <a:ea typeface="Nunito 2 Bold"/>
                <a:cs typeface="Nunito 2 Bold"/>
                <a:sym typeface="Nunito 2 Bold"/>
              </a:rPr>
              <a:t>Melakukan normalisasi data dengan menggunakan operator “Normalize” dimana methode yang digunakan yaitu range transformation (MinMax Scaler) dengan rentang nilai [0,1]. </a:t>
            </a: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707754" y="3229132"/>
            <a:ext cx="13414242" cy="1260637"/>
          </a:xfrm>
          <a:custGeom>
            <a:avLst/>
            <a:gdLst/>
            <a:ahLst/>
            <a:cxnLst/>
            <a:rect l="l" t="t" r="r" b="b"/>
            <a:pathLst>
              <a:path w="13414242" h="1260637">
                <a:moveTo>
                  <a:pt x="0" y="0"/>
                </a:moveTo>
                <a:lnTo>
                  <a:pt x="13414242" y="0"/>
                </a:lnTo>
                <a:lnTo>
                  <a:pt x="13414242" y="1260637"/>
                </a:lnTo>
                <a:lnTo>
                  <a:pt x="0" y="1260637"/>
                </a:lnTo>
                <a:lnTo>
                  <a:pt x="0" y="0"/>
                </a:lnTo>
                <a:close/>
              </a:path>
            </a:pathLst>
          </a:custGeom>
          <a:blipFill>
            <a:blip r:embed="rId4"/>
            <a:stretch>
              <a:fillRect/>
            </a:stretch>
          </a:blipFill>
        </p:spPr>
      </p:sp>
      <p:sp>
        <p:nvSpPr>
          <p:cNvPr id="4" name="Freeform 4"/>
          <p:cNvSpPr/>
          <p:nvPr/>
        </p:nvSpPr>
        <p:spPr>
          <a:xfrm>
            <a:off x="4535742" y="4642169"/>
            <a:ext cx="9758265" cy="2939701"/>
          </a:xfrm>
          <a:custGeom>
            <a:avLst/>
            <a:gdLst/>
            <a:ahLst/>
            <a:cxnLst/>
            <a:rect l="l" t="t" r="r" b="b"/>
            <a:pathLst>
              <a:path w="9758265" h="2939701">
                <a:moveTo>
                  <a:pt x="0" y="0"/>
                </a:moveTo>
                <a:lnTo>
                  <a:pt x="9758265" y="0"/>
                </a:lnTo>
                <a:lnTo>
                  <a:pt x="9758265" y="2939701"/>
                </a:lnTo>
                <a:lnTo>
                  <a:pt x="0" y="2939701"/>
                </a:lnTo>
                <a:lnTo>
                  <a:pt x="0" y="0"/>
                </a:lnTo>
                <a:close/>
              </a:path>
            </a:pathLst>
          </a:custGeom>
          <a:blipFill>
            <a:blip r:embed="rId5"/>
            <a:stretch>
              <a:fillRect/>
            </a:stretch>
          </a:blipFill>
        </p:spPr>
      </p:sp>
      <p:sp>
        <p:nvSpPr>
          <p:cNvPr id="5" name="Freeform 5"/>
          <p:cNvSpPr/>
          <p:nvPr/>
        </p:nvSpPr>
        <p:spPr>
          <a:xfrm>
            <a:off x="2931529" y="8503689"/>
            <a:ext cx="12966692" cy="1337563"/>
          </a:xfrm>
          <a:custGeom>
            <a:avLst/>
            <a:gdLst/>
            <a:ahLst/>
            <a:cxnLst/>
            <a:rect l="l" t="t" r="r" b="b"/>
            <a:pathLst>
              <a:path w="12966692" h="1337563">
                <a:moveTo>
                  <a:pt x="0" y="0"/>
                </a:moveTo>
                <a:lnTo>
                  <a:pt x="12966692" y="0"/>
                </a:lnTo>
                <a:lnTo>
                  <a:pt x="12966692" y="1337563"/>
                </a:lnTo>
                <a:lnTo>
                  <a:pt x="0" y="1337563"/>
                </a:lnTo>
                <a:lnTo>
                  <a:pt x="0" y="0"/>
                </a:lnTo>
                <a:close/>
              </a:path>
            </a:pathLst>
          </a:custGeom>
          <a:blipFill>
            <a:blip r:embed="rId6"/>
            <a:stretch>
              <a:fillRect/>
            </a:stretch>
          </a:blipFill>
        </p:spPr>
      </p:sp>
      <p:sp>
        <p:nvSpPr>
          <p:cNvPr id="6" name="TextBox 6"/>
          <p:cNvSpPr txBox="1"/>
          <p:nvPr/>
        </p:nvSpPr>
        <p:spPr>
          <a:xfrm>
            <a:off x="1028700" y="181633"/>
            <a:ext cx="13018248" cy="1085371"/>
          </a:xfrm>
          <a:prstGeom prst="rect">
            <a:avLst/>
          </a:prstGeom>
        </p:spPr>
        <p:txBody>
          <a:bodyPr lIns="0" tIns="0" rIns="0" bIns="0" rtlCol="0" anchor="t">
            <a:spAutoFit/>
          </a:bodyPr>
          <a:lstStyle/>
          <a:p>
            <a:pPr algn="l">
              <a:lnSpc>
                <a:spcPts val="8951"/>
              </a:lnSpc>
            </a:pPr>
            <a:r>
              <a:rPr lang="en-US" sz="6393">
                <a:solidFill>
                  <a:srgbClr val="000000"/>
                </a:solidFill>
                <a:latin typeface="Fredoka"/>
                <a:ea typeface="Fredoka"/>
                <a:cs typeface="Fredoka"/>
                <a:sym typeface="Fredoka"/>
              </a:rPr>
              <a:t>DATA PREPROCESSING</a:t>
            </a:r>
          </a:p>
        </p:txBody>
      </p:sp>
      <p:sp>
        <p:nvSpPr>
          <p:cNvPr id="7" name="TextBox 7"/>
          <p:cNvSpPr txBox="1"/>
          <p:nvPr/>
        </p:nvSpPr>
        <p:spPr>
          <a:xfrm>
            <a:off x="1028700" y="1392913"/>
            <a:ext cx="15555908" cy="1653540"/>
          </a:xfrm>
          <a:prstGeom prst="rect">
            <a:avLst/>
          </a:prstGeom>
        </p:spPr>
        <p:txBody>
          <a:bodyPr lIns="0" tIns="0" rIns="0" bIns="0" rtlCol="0" anchor="t">
            <a:spAutoFit/>
          </a:bodyPr>
          <a:lstStyle/>
          <a:p>
            <a:pPr marL="518162" lvl="1" indent="-259081" algn="just">
              <a:lnSpc>
                <a:spcPts val="3360"/>
              </a:lnSpc>
              <a:buFont typeface="Arial"/>
              <a:buChar char="•"/>
            </a:pPr>
            <a:r>
              <a:rPr lang="en-US" sz="2400">
                <a:solidFill>
                  <a:srgbClr val="000000"/>
                </a:solidFill>
                <a:latin typeface="Nunito 2 Bold"/>
                <a:ea typeface="Nunito 2 Bold"/>
                <a:cs typeface="Nunito 2 Bold"/>
                <a:sym typeface="Nunito 2 Bold"/>
              </a:rPr>
              <a:t>Handling Imbalance Data, pada kolom label “stroke” terjadi ketidakseimbangan data antara kelas 0 (tidak stroke) &amp; 1 (stroke) seperti pada gambar berikut ini. Terlihat lebih banyak yang mengalami tidak stroke daripada stroke. oleh sebab itu, perlu dilakukan handling imbalance data menggunakan SMOTE UPSAMPLING.</a:t>
            </a:r>
          </a:p>
        </p:txBody>
      </p:sp>
      <p:sp>
        <p:nvSpPr>
          <p:cNvPr id="8" name="TextBox 8"/>
          <p:cNvSpPr txBox="1"/>
          <p:nvPr/>
        </p:nvSpPr>
        <p:spPr>
          <a:xfrm>
            <a:off x="1366046" y="7597010"/>
            <a:ext cx="15555908" cy="815340"/>
          </a:xfrm>
          <a:prstGeom prst="rect">
            <a:avLst/>
          </a:prstGeom>
        </p:spPr>
        <p:txBody>
          <a:bodyPr lIns="0" tIns="0" rIns="0" bIns="0" rtlCol="0" anchor="t">
            <a:spAutoFit/>
          </a:bodyPr>
          <a:lstStyle/>
          <a:p>
            <a:pPr algn="just">
              <a:lnSpc>
                <a:spcPts val="3360"/>
              </a:lnSpc>
            </a:pPr>
            <a:r>
              <a:rPr lang="en-US" sz="2400">
                <a:solidFill>
                  <a:srgbClr val="000000"/>
                </a:solidFill>
                <a:latin typeface="Nunito 2 Bold"/>
                <a:ea typeface="Nunito 2 Bold"/>
                <a:cs typeface="Nunito 2 Bold"/>
                <a:sym typeface="Nunito 2 Bold"/>
              </a:rPr>
              <a:t>Maka setelah berhasil melakukan handling imbalance data hasil yang di dapatkan seperti ini antara kedua kelas telah seimbang.</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803766" y="925830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711593" y="515394"/>
            <a:ext cx="2123842" cy="656460"/>
          </a:xfrm>
          <a:custGeom>
            <a:avLst/>
            <a:gdLst/>
            <a:ahLst/>
            <a:cxnLst/>
            <a:rect l="l" t="t" r="r" b="b"/>
            <a:pathLst>
              <a:path w="2123842" h="656460">
                <a:moveTo>
                  <a:pt x="0" y="0"/>
                </a:moveTo>
                <a:lnTo>
                  <a:pt x="2123843" y="0"/>
                </a:lnTo>
                <a:lnTo>
                  <a:pt x="2123843"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634876" y="314669"/>
            <a:ext cx="13018248" cy="953135"/>
          </a:xfrm>
          <a:prstGeom prst="rect">
            <a:avLst/>
          </a:prstGeom>
        </p:spPr>
        <p:txBody>
          <a:bodyPr lIns="0" tIns="0" rIns="0" bIns="0" rtlCol="0" anchor="t">
            <a:spAutoFit/>
          </a:bodyPr>
          <a:lstStyle/>
          <a:p>
            <a:pPr algn="ctr">
              <a:lnSpc>
                <a:spcPts val="7839"/>
              </a:lnSpc>
            </a:pPr>
            <a:r>
              <a:rPr lang="en-US" sz="5599">
                <a:solidFill>
                  <a:srgbClr val="000000"/>
                </a:solidFill>
                <a:latin typeface="Fredoka"/>
                <a:ea typeface="Fredoka"/>
                <a:cs typeface="Fredoka"/>
                <a:sym typeface="Fredoka"/>
              </a:rPr>
              <a:t>MODELLING</a:t>
            </a:r>
          </a:p>
        </p:txBody>
      </p:sp>
      <p:sp>
        <p:nvSpPr>
          <p:cNvPr id="7" name="TextBox 7"/>
          <p:cNvSpPr txBox="1"/>
          <p:nvPr/>
        </p:nvSpPr>
        <p:spPr>
          <a:xfrm>
            <a:off x="1773515" y="2306997"/>
            <a:ext cx="13637977" cy="2590800"/>
          </a:xfrm>
          <a:prstGeom prst="rect">
            <a:avLst/>
          </a:prstGeom>
        </p:spPr>
        <p:txBody>
          <a:bodyPr lIns="0" tIns="0" rIns="0" bIns="0" rtlCol="0" anchor="t">
            <a:spAutoFit/>
          </a:bodyPr>
          <a:lstStyle/>
          <a:p>
            <a:pPr marL="647698" lvl="1" indent="-323849" algn="just">
              <a:lnSpc>
                <a:spcPts val="4199"/>
              </a:lnSpc>
              <a:buFont typeface="Arial"/>
              <a:buChar char="•"/>
            </a:pPr>
            <a:r>
              <a:rPr lang="en-US" sz="2999">
                <a:solidFill>
                  <a:srgbClr val="000000"/>
                </a:solidFill>
                <a:latin typeface="Nunito 2 Bold"/>
                <a:ea typeface="Nunito 2 Bold"/>
                <a:cs typeface="Nunito 2 Bold"/>
                <a:sym typeface="Nunito 2 Bold"/>
              </a:rPr>
              <a:t>Pada tahapan pemodelan disini dibagi menjadi 80% untuk data training dan 20% untuk data test (unseen).</a:t>
            </a:r>
          </a:p>
          <a:p>
            <a:pPr marL="647698" lvl="1" indent="-323849" algn="just">
              <a:lnSpc>
                <a:spcPts val="4199"/>
              </a:lnSpc>
              <a:buFont typeface="Arial"/>
              <a:buChar char="•"/>
            </a:pPr>
            <a:r>
              <a:rPr lang="en-US" sz="2999">
                <a:solidFill>
                  <a:srgbClr val="000000"/>
                </a:solidFill>
                <a:latin typeface="Nunito 2 Bold"/>
                <a:ea typeface="Nunito 2 Bold"/>
                <a:cs typeface="Nunito 2 Bold"/>
                <a:sym typeface="Nunito 2 Bold"/>
              </a:rPr>
              <a:t>Terdapat 3 algoritma yang berbeda yang di uji coba sebagai bahan perbandingan dalam memilih algoritma terbaik untuk melakukan prediksi, diantaranya yaitu :</a:t>
            </a:r>
          </a:p>
        </p:txBody>
      </p:sp>
      <p:sp>
        <p:nvSpPr>
          <p:cNvPr id="8" name="TextBox 8"/>
          <p:cNvSpPr txBox="1"/>
          <p:nvPr/>
        </p:nvSpPr>
        <p:spPr>
          <a:xfrm>
            <a:off x="2182613" y="5078773"/>
            <a:ext cx="9102614" cy="2040890"/>
          </a:xfrm>
          <a:prstGeom prst="rect">
            <a:avLst/>
          </a:prstGeom>
        </p:spPr>
        <p:txBody>
          <a:bodyPr lIns="0" tIns="0" rIns="0" bIns="0" rtlCol="0" anchor="t">
            <a:spAutoFit/>
          </a:bodyPr>
          <a:lstStyle/>
          <a:p>
            <a:pPr marL="647698" lvl="1" indent="-323849" algn="just">
              <a:lnSpc>
                <a:spcPts val="4199"/>
              </a:lnSpc>
              <a:buAutoNum type="arabicPeriod"/>
            </a:pPr>
            <a:r>
              <a:rPr lang="en-US" sz="2999">
                <a:solidFill>
                  <a:srgbClr val="000000"/>
                </a:solidFill>
                <a:latin typeface="Nunito 2 Bold"/>
                <a:ea typeface="Nunito 2 Bold"/>
                <a:cs typeface="Nunito 2 Bold"/>
                <a:sym typeface="Nunito 2 Bold"/>
              </a:rPr>
              <a:t>Decission Tree</a:t>
            </a:r>
          </a:p>
          <a:p>
            <a:pPr marL="647698" lvl="1" indent="-323849" algn="just">
              <a:lnSpc>
                <a:spcPts val="4199"/>
              </a:lnSpc>
              <a:buAutoNum type="arabicPeriod"/>
            </a:pPr>
            <a:r>
              <a:rPr lang="en-US" sz="2999">
                <a:solidFill>
                  <a:srgbClr val="000000"/>
                </a:solidFill>
                <a:latin typeface="Nunito 2 Bold"/>
                <a:ea typeface="Nunito 2 Bold"/>
                <a:cs typeface="Nunito 2 Bold"/>
                <a:sym typeface="Nunito 2 Bold"/>
              </a:rPr>
              <a:t>Random Forest</a:t>
            </a:r>
          </a:p>
          <a:p>
            <a:pPr marL="647698" lvl="1" indent="-323849" algn="just">
              <a:lnSpc>
                <a:spcPts val="4199"/>
              </a:lnSpc>
              <a:buAutoNum type="arabicPeriod"/>
            </a:pPr>
            <a:r>
              <a:rPr lang="en-US" sz="2999">
                <a:solidFill>
                  <a:srgbClr val="000000"/>
                </a:solidFill>
                <a:latin typeface="Nunito 2 Bold"/>
                <a:ea typeface="Nunito 2 Bold"/>
                <a:cs typeface="Nunito 2 Bold"/>
                <a:sym typeface="Nunito 2 Bold"/>
              </a:rPr>
              <a:t>Gradient Boosted Trees</a:t>
            </a:r>
          </a:p>
          <a:p>
            <a:pPr algn="just">
              <a:lnSpc>
                <a:spcPts val="3919"/>
              </a:lnSpc>
            </a:pPr>
            <a:endParaRPr lang="en-US" sz="2999">
              <a:solidFill>
                <a:srgbClr val="000000"/>
              </a:solidFill>
              <a:latin typeface="Nunito 2 Bold"/>
              <a:ea typeface="Nunito 2 Bold"/>
              <a:cs typeface="Nunito 2 Bold"/>
              <a:sym typeface="Nunito 2 Bold"/>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11593" y="515394"/>
            <a:ext cx="2123842" cy="656460"/>
          </a:xfrm>
          <a:custGeom>
            <a:avLst/>
            <a:gdLst/>
            <a:ahLst/>
            <a:cxnLst/>
            <a:rect l="l" t="t" r="r" b="b"/>
            <a:pathLst>
              <a:path w="2123842" h="656460">
                <a:moveTo>
                  <a:pt x="0" y="0"/>
                </a:moveTo>
                <a:lnTo>
                  <a:pt x="2123843" y="0"/>
                </a:lnTo>
                <a:lnTo>
                  <a:pt x="2123843" y="656460"/>
                </a:lnTo>
                <a:lnTo>
                  <a:pt x="0" y="6564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170220" y="1938521"/>
            <a:ext cx="14132292" cy="7983127"/>
          </a:xfrm>
          <a:custGeom>
            <a:avLst/>
            <a:gdLst/>
            <a:ahLst/>
            <a:cxnLst/>
            <a:rect l="l" t="t" r="r" b="b"/>
            <a:pathLst>
              <a:path w="14132292" h="7983127">
                <a:moveTo>
                  <a:pt x="0" y="0"/>
                </a:moveTo>
                <a:lnTo>
                  <a:pt x="14132292" y="0"/>
                </a:lnTo>
                <a:lnTo>
                  <a:pt x="14132292" y="7983127"/>
                </a:lnTo>
                <a:lnTo>
                  <a:pt x="0" y="7983127"/>
                </a:lnTo>
                <a:lnTo>
                  <a:pt x="0" y="0"/>
                </a:lnTo>
                <a:close/>
              </a:path>
            </a:pathLst>
          </a:custGeom>
          <a:blipFill>
            <a:blip r:embed="rId6"/>
            <a:stretch>
              <a:fillRect/>
            </a:stretch>
          </a:blipFill>
        </p:spPr>
      </p:sp>
      <p:sp>
        <p:nvSpPr>
          <p:cNvPr id="5" name="TextBox 5"/>
          <p:cNvSpPr txBox="1"/>
          <p:nvPr/>
        </p:nvSpPr>
        <p:spPr>
          <a:xfrm>
            <a:off x="2634876" y="314669"/>
            <a:ext cx="13018248" cy="953135"/>
          </a:xfrm>
          <a:prstGeom prst="rect">
            <a:avLst/>
          </a:prstGeom>
        </p:spPr>
        <p:txBody>
          <a:bodyPr lIns="0" tIns="0" rIns="0" bIns="0" rtlCol="0" anchor="t">
            <a:spAutoFit/>
          </a:bodyPr>
          <a:lstStyle/>
          <a:p>
            <a:pPr algn="ctr">
              <a:lnSpc>
                <a:spcPts val="7839"/>
              </a:lnSpc>
            </a:pPr>
            <a:r>
              <a:rPr lang="en-US" sz="5599">
                <a:solidFill>
                  <a:srgbClr val="000000"/>
                </a:solidFill>
                <a:latin typeface="Fredoka"/>
                <a:ea typeface="Fredoka"/>
                <a:cs typeface="Fredoka"/>
                <a:sym typeface="Fredoka"/>
              </a:rPr>
              <a:t>MODELLING</a:t>
            </a:r>
          </a:p>
        </p:txBody>
      </p:sp>
      <p:sp>
        <p:nvSpPr>
          <p:cNvPr id="6" name="TextBox 6"/>
          <p:cNvSpPr txBox="1"/>
          <p:nvPr/>
        </p:nvSpPr>
        <p:spPr>
          <a:xfrm>
            <a:off x="711593" y="1285741"/>
            <a:ext cx="16835407" cy="4813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Nunito 2 Bold"/>
                <a:ea typeface="Nunito 2 Bold"/>
                <a:cs typeface="Nunito 2 Bold"/>
                <a:sym typeface="Nunito 2 Bold"/>
              </a:rPr>
              <a:t>Berikut tampilan pemodelan dengan 3 algoritma berbeda di Rapidminer.</a:t>
            </a: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32823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15032" y="1337461"/>
            <a:ext cx="908811" cy="794796"/>
          </a:xfrm>
          <a:custGeom>
            <a:avLst/>
            <a:gdLst/>
            <a:ahLst/>
            <a:cxnLst/>
            <a:rect l="l" t="t" r="r" b="b"/>
            <a:pathLst>
              <a:path w="908811" h="794796">
                <a:moveTo>
                  <a:pt x="0" y="0"/>
                </a:moveTo>
                <a:lnTo>
                  <a:pt x="908810" y="0"/>
                </a:lnTo>
                <a:lnTo>
                  <a:pt x="908810" y="794797"/>
                </a:lnTo>
                <a:lnTo>
                  <a:pt x="0" y="7947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2418305" y="2052423"/>
            <a:ext cx="13824934" cy="3091077"/>
            <a:chOff x="0" y="0"/>
            <a:chExt cx="3641135" cy="814111"/>
          </a:xfrm>
        </p:grpSpPr>
        <p:sp>
          <p:nvSpPr>
            <p:cNvPr id="6" name="Freeform 6"/>
            <p:cNvSpPr/>
            <p:nvPr/>
          </p:nvSpPr>
          <p:spPr>
            <a:xfrm>
              <a:off x="0" y="0"/>
              <a:ext cx="3641135" cy="814111"/>
            </a:xfrm>
            <a:custGeom>
              <a:avLst/>
              <a:gdLst/>
              <a:ahLst/>
              <a:cxnLst/>
              <a:rect l="l" t="t" r="r" b="b"/>
              <a:pathLst>
                <a:path w="3641135" h="814111">
                  <a:moveTo>
                    <a:pt x="28560" y="0"/>
                  </a:moveTo>
                  <a:lnTo>
                    <a:pt x="3612575" y="0"/>
                  </a:lnTo>
                  <a:cubicBezTo>
                    <a:pt x="3620150" y="0"/>
                    <a:pt x="3627414" y="3009"/>
                    <a:pt x="3632770" y="8365"/>
                  </a:cubicBezTo>
                  <a:cubicBezTo>
                    <a:pt x="3638126" y="13721"/>
                    <a:pt x="3641135" y="20985"/>
                    <a:pt x="3641135" y="28560"/>
                  </a:cubicBezTo>
                  <a:lnTo>
                    <a:pt x="3641135" y="785551"/>
                  </a:lnTo>
                  <a:cubicBezTo>
                    <a:pt x="3641135" y="793125"/>
                    <a:pt x="3638126" y="800390"/>
                    <a:pt x="3632770" y="805746"/>
                  </a:cubicBezTo>
                  <a:cubicBezTo>
                    <a:pt x="3627414" y="811102"/>
                    <a:pt x="3620150" y="814111"/>
                    <a:pt x="3612575" y="814111"/>
                  </a:cubicBezTo>
                  <a:lnTo>
                    <a:pt x="28560" y="814111"/>
                  </a:lnTo>
                  <a:cubicBezTo>
                    <a:pt x="20985" y="814111"/>
                    <a:pt x="13721" y="811102"/>
                    <a:pt x="8365" y="805746"/>
                  </a:cubicBezTo>
                  <a:cubicBezTo>
                    <a:pt x="3009" y="800390"/>
                    <a:pt x="0" y="793125"/>
                    <a:pt x="0" y="785551"/>
                  </a:cubicBezTo>
                  <a:lnTo>
                    <a:pt x="0" y="28560"/>
                  </a:lnTo>
                  <a:cubicBezTo>
                    <a:pt x="0" y="20985"/>
                    <a:pt x="3009" y="13721"/>
                    <a:pt x="8365" y="8365"/>
                  </a:cubicBezTo>
                  <a:cubicBezTo>
                    <a:pt x="13721" y="3009"/>
                    <a:pt x="20985" y="0"/>
                    <a:pt x="28560" y="0"/>
                  </a:cubicBezTo>
                  <a:close/>
                </a:path>
              </a:pathLst>
            </a:custGeom>
            <a:solidFill>
              <a:srgbClr val="000000"/>
            </a:solidFill>
          </p:spPr>
        </p:sp>
        <p:sp>
          <p:nvSpPr>
            <p:cNvPr id="7" name="TextBox 7"/>
            <p:cNvSpPr txBox="1"/>
            <p:nvPr/>
          </p:nvSpPr>
          <p:spPr>
            <a:xfrm>
              <a:off x="0" y="-47625"/>
              <a:ext cx="3641135" cy="86173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731219" y="2442948"/>
            <a:ext cx="13143032" cy="2269054"/>
          </a:xfrm>
          <a:custGeom>
            <a:avLst/>
            <a:gdLst/>
            <a:ahLst/>
            <a:cxnLst/>
            <a:rect l="l" t="t" r="r" b="b"/>
            <a:pathLst>
              <a:path w="13143032" h="2269054">
                <a:moveTo>
                  <a:pt x="0" y="0"/>
                </a:moveTo>
                <a:lnTo>
                  <a:pt x="13143032" y="0"/>
                </a:lnTo>
                <a:lnTo>
                  <a:pt x="13143032" y="2269054"/>
                </a:lnTo>
                <a:lnTo>
                  <a:pt x="0" y="2269054"/>
                </a:lnTo>
                <a:lnTo>
                  <a:pt x="0" y="0"/>
                </a:lnTo>
                <a:close/>
              </a:path>
            </a:pathLst>
          </a:custGeom>
          <a:blipFill>
            <a:blip r:embed="rId8"/>
            <a:stretch>
              <a:fillRect r="-16077" b="-3614"/>
            </a:stretch>
          </a:blipFill>
        </p:spPr>
      </p:sp>
      <p:sp>
        <p:nvSpPr>
          <p:cNvPr id="9" name="Freeform 9"/>
          <p:cNvSpPr/>
          <p:nvPr/>
        </p:nvSpPr>
        <p:spPr>
          <a:xfrm>
            <a:off x="1215032" y="5654574"/>
            <a:ext cx="908811" cy="794796"/>
          </a:xfrm>
          <a:custGeom>
            <a:avLst/>
            <a:gdLst/>
            <a:ahLst/>
            <a:cxnLst/>
            <a:rect l="l" t="t" r="r" b="b"/>
            <a:pathLst>
              <a:path w="908811" h="794796">
                <a:moveTo>
                  <a:pt x="0" y="0"/>
                </a:moveTo>
                <a:lnTo>
                  <a:pt x="908810" y="0"/>
                </a:lnTo>
                <a:lnTo>
                  <a:pt x="908810" y="794797"/>
                </a:lnTo>
                <a:lnTo>
                  <a:pt x="0" y="7947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0" name="Group 10"/>
          <p:cNvGrpSpPr/>
          <p:nvPr/>
        </p:nvGrpSpPr>
        <p:grpSpPr>
          <a:xfrm>
            <a:off x="2418305" y="6369536"/>
            <a:ext cx="13824934" cy="3091077"/>
            <a:chOff x="0" y="0"/>
            <a:chExt cx="3641135" cy="814111"/>
          </a:xfrm>
        </p:grpSpPr>
        <p:sp>
          <p:nvSpPr>
            <p:cNvPr id="11" name="Freeform 11"/>
            <p:cNvSpPr/>
            <p:nvPr/>
          </p:nvSpPr>
          <p:spPr>
            <a:xfrm>
              <a:off x="0" y="0"/>
              <a:ext cx="3641135" cy="814111"/>
            </a:xfrm>
            <a:custGeom>
              <a:avLst/>
              <a:gdLst/>
              <a:ahLst/>
              <a:cxnLst/>
              <a:rect l="l" t="t" r="r" b="b"/>
              <a:pathLst>
                <a:path w="3641135" h="814111">
                  <a:moveTo>
                    <a:pt x="28560" y="0"/>
                  </a:moveTo>
                  <a:lnTo>
                    <a:pt x="3612575" y="0"/>
                  </a:lnTo>
                  <a:cubicBezTo>
                    <a:pt x="3620150" y="0"/>
                    <a:pt x="3627414" y="3009"/>
                    <a:pt x="3632770" y="8365"/>
                  </a:cubicBezTo>
                  <a:cubicBezTo>
                    <a:pt x="3638126" y="13721"/>
                    <a:pt x="3641135" y="20985"/>
                    <a:pt x="3641135" y="28560"/>
                  </a:cubicBezTo>
                  <a:lnTo>
                    <a:pt x="3641135" y="785551"/>
                  </a:lnTo>
                  <a:cubicBezTo>
                    <a:pt x="3641135" y="793125"/>
                    <a:pt x="3638126" y="800390"/>
                    <a:pt x="3632770" y="805746"/>
                  </a:cubicBezTo>
                  <a:cubicBezTo>
                    <a:pt x="3627414" y="811102"/>
                    <a:pt x="3620150" y="814111"/>
                    <a:pt x="3612575" y="814111"/>
                  </a:cubicBezTo>
                  <a:lnTo>
                    <a:pt x="28560" y="814111"/>
                  </a:lnTo>
                  <a:cubicBezTo>
                    <a:pt x="20985" y="814111"/>
                    <a:pt x="13721" y="811102"/>
                    <a:pt x="8365" y="805746"/>
                  </a:cubicBezTo>
                  <a:cubicBezTo>
                    <a:pt x="3009" y="800390"/>
                    <a:pt x="0" y="793125"/>
                    <a:pt x="0" y="785551"/>
                  </a:cubicBezTo>
                  <a:lnTo>
                    <a:pt x="0" y="28560"/>
                  </a:lnTo>
                  <a:cubicBezTo>
                    <a:pt x="0" y="20985"/>
                    <a:pt x="3009" y="13721"/>
                    <a:pt x="8365" y="8365"/>
                  </a:cubicBezTo>
                  <a:cubicBezTo>
                    <a:pt x="13721" y="3009"/>
                    <a:pt x="20985" y="0"/>
                    <a:pt x="28560" y="0"/>
                  </a:cubicBezTo>
                  <a:close/>
                </a:path>
              </a:pathLst>
            </a:custGeom>
            <a:solidFill>
              <a:srgbClr val="000000"/>
            </a:solidFill>
          </p:spPr>
        </p:sp>
        <p:sp>
          <p:nvSpPr>
            <p:cNvPr id="12" name="TextBox 12"/>
            <p:cNvSpPr txBox="1"/>
            <p:nvPr/>
          </p:nvSpPr>
          <p:spPr>
            <a:xfrm>
              <a:off x="0" y="-47625"/>
              <a:ext cx="3641135" cy="861736"/>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2731219" y="6699231"/>
            <a:ext cx="13143032" cy="2307400"/>
          </a:xfrm>
          <a:custGeom>
            <a:avLst/>
            <a:gdLst/>
            <a:ahLst/>
            <a:cxnLst/>
            <a:rect l="l" t="t" r="r" b="b"/>
            <a:pathLst>
              <a:path w="13143032" h="2307400">
                <a:moveTo>
                  <a:pt x="0" y="0"/>
                </a:moveTo>
                <a:lnTo>
                  <a:pt x="13143032" y="0"/>
                </a:lnTo>
                <a:lnTo>
                  <a:pt x="13143032" y="2307400"/>
                </a:lnTo>
                <a:lnTo>
                  <a:pt x="0" y="2307400"/>
                </a:lnTo>
                <a:lnTo>
                  <a:pt x="0" y="0"/>
                </a:lnTo>
                <a:close/>
              </a:path>
            </a:pathLst>
          </a:custGeom>
          <a:blipFill>
            <a:blip r:embed="rId9"/>
            <a:stretch>
              <a:fillRect/>
            </a:stretch>
          </a:blipFill>
        </p:spPr>
      </p:sp>
      <p:sp>
        <p:nvSpPr>
          <p:cNvPr id="14" name="TextBox 14"/>
          <p:cNvSpPr txBox="1"/>
          <p:nvPr/>
        </p:nvSpPr>
        <p:spPr>
          <a:xfrm>
            <a:off x="1772739" y="75565"/>
            <a:ext cx="14742522" cy="953135"/>
          </a:xfrm>
          <a:prstGeom prst="rect">
            <a:avLst/>
          </a:prstGeom>
        </p:spPr>
        <p:txBody>
          <a:bodyPr lIns="0" tIns="0" rIns="0" bIns="0" rtlCol="0" anchor="t">
            <a:spAutoFit/>
          </a:bodyPr>
          <a:lstStyle/>
          <a:p>
            <a:pPr algn="ctr">
              <a:lnSpc>
                <a:spcPts val="7839"/>
              </a:lnSpc>
            </a:pPr>
            <a:r>
              <a:rPr lang="en-US" sz="5599">
                <a:solidFill>
                  <a:srgbClr val="000000"/>
                </a:solidFill>
                <a:latin typeface="Fredoka"/>
                <a:ea typeface="Fredoka"/>
                <a:cs typeface="Fredoka"/>
                <a:sym typeface="Fredoka"/>
              </a:rPr>
              <a:t>PEFORMA MODEL</a:t>
            </a:r>
          </a:p>
        </p:txBody>
      </p:sp>
      <p:sp>
        <p:nvSpPr>
          <p:cNvPr id="15" name="TextBox 15"/>
          <p:cNvSpPr txBox="1"/>
          <p:nvPr/>
        </p:nvSpPr>
        <p:spPr>
          <a:xfrm>
            <a:off x="2418305" y="1331570"/>
            <a:ext cx="6725695" cy="720853"/>
          </a:xfrm>
          <a:prstGeom prst="rect">
            <a:avLst/>
          </a:prstGeom>
        </p:spPr>
        <p:txBody>
          <a:bodyPr lIns="0" tIns="0" rIns="0" bIns="0" rtlCol="0" anchor="t">
            <a:spAutoFit/>
          </a:bodyPr>
          <a:lstStyle/>
          <a:p>
            <a:pPr algn="l">
              <a:lnSpc>
                <a:spcPts val="3864"/>
              </a:lnSpc>
            </a:pPr>
            <a:r>
              <a:rPr lang="en-US" sz="4200">
                <a:solidFill>
                  <a:srgbClr val="000000"/>
                </a:solidFill>
                <a:latin typeface="Karnchang Bold"/>
                <a:ea typeface="Karnchang Bold"/>
                <a:cs typeface="Karnchang Bold"/>
                <a:sym typeface="Karnchang Bold"/>
              </a:rPr>
              <a:t>DECISSION TREE</a:t>
            </a:r>
          </a:p>
        </p:txBody>
      </p:sp>
      <p:sp>
        <p:nvSpPr>
          <p:cNvPr id="16" name="TextBox 16"/>
          <p:cNvSpPr txBox="1"/>
          <p:nvPr/>
        </p:nvSpPr>
        <p:spPr>
          <a:xfrm>
            <a:off x="2418305" y="5648683"/>
            <a:ext cx="6725695" cy="720853"/>
          </a:xfrm>
          <a:prstGeom prst="rect">
            <a:avLst/>
          </a:prstGeom>
        </p:spPr>
        <p:txBody>
          <a:bodyPr lIns="0" tIns="0" rIns="0" bIns="0" rtlCol="0" anchor="t">
            <a:spAutoFit/>
          </a:bodyPr>
          <a:lstStyle/>
          <a:p>
            <a:pPr algn="l">
              <a:lnSpc>
                <a:spcPts val="3864"/>
              </a:lnSpc>
            </a:pPr>
            <a:r>
              <a:rPr lang="en-US" sz="4200">
                <a:solidFill>
                  <a:srgbClr val="000000"/>
                </a:solidFill>
                <a:latin typeface="Karnchang Bold"/>
                <a:ea typeface="Karnchang Bold"/>
                <a:cs typeface="Karnchang Bold"/>
                <a:sym typeface="Karnchang Bold"/>
              </a:rPr>
              <a:t>RANDOM FOREST</a:t>
            </a: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32823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15032" y="2340298"/>
            <a:ext cx="908811" cy="794796"/>
          </a:xfrm>
          <a:custGeom>
            <a:avLst/>
            <a:gdLst/>
            <a:ahLst/>
            <a:cxnLst/>
            <a:rect l="l" t="t" r="r" b="b"/>
            <a:pathLst>
              <a:path w="908811" h="794796">
                <a:moveTo>
                  <a:pt x="0" y="0"/>
                </a:moveTo>
                <a:lnTo>
                  <a:pt x="908810" y="0"/>
                </a:lnTo>
                <a:lnTo>
                  <a:pt x="908810" y="794797"/>
                </a:lnTo>
                <a:lnTo>
                  <a:pt x="0" y="7947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2231533" y="3345002"/>
            <a:ext cx="13824934" cy="4315625"/>
            <a:chOff x="0" y="0"/>
            <a:chExt cx="3641135" cy="1136625"/>
          </a:xfrm>
        </p:grpSpPr>
        <p:sp>
          <p:nvSpPr>
            <p:cNvPr id="6" name="Freeform 6"/>
            <p:cNvSpPr/>
            <p:nvPr/>
          </p:nvSpPr>
          <p:spPr>
            <a:xfrm>
              <a:off x="0" y="0"/>
              <a:ext cx="3641135" cy="1136625"/>
            </a:xfrm>
            <a:custGeom>
              <a:avLst/>
              <a:gdLst/>
              <a:ahLst/>
              <a:cxnLst/>
              <a:rect l="l" t="t" r="r" b="b"/>
              <a:pathLst>
                <a:path w="3641135" h="1136625">
                  <a:moveTo>
                    <a:pt x="28560" y="0"/>
                  </a:moveTo>
                  <a:lnTo>
                    <a:pt x="3612575" y="0"/>
                  </a:lnTo>
                  <a:cubicBezTo>
                    <a:pt x="3620150" y="0"/>
                    <a:pt x="3627414" y="3009"/>
                    <a:pt x="3632770" y="8365"/>
                  </a:cubicBezTo>
                  <a:cubicBezTo>
                    <a:pt x="3638126" y="13721"/>
                    <a:pt x="3641135" y="20985"/>
                    <a:pt x="3641135" y="28560"/>
                  </a:cubicBezTo>
                  <a:lnTo>
                    <a:pt x="3641135" y="1108066"/>
                  </a:lnTo>
                  <a:cubicBezTo>
                    <a:pt x="3641135" y="1123839"/>
                    <a:pt x="3628348" y="1136625"/>
                    <a:pt x="3612575" y="1136625"/>
                  </a:cubicBezTo>
                  <a:lnTo>
                    <a:pt x="28560" y="1136625"/>
                  </a:lnTo>
                  <a:cubicBezTo>
                    <a:pt x="20985" y="1136625"/>
                    <a:pt x="13721" y="1133616"/>
                    <a:pt x="8365" y="1128260"/>
                  </a:cubicBezTo>
                  <a:cubicBezTo>
                    <a:pt x="3009" y="1122904"/>
                    <a:pt x="0" y="1115640"/>
                    <a:pt x="0" y="1108066"/>
                  </a:cubicBezTo>
                  <a:lnTo>
                    <a:pt x="0" y="28560"/>
                  </a:lnTo>
                  <a:cubicBezTo>
                    <a:pt x="0" y="20985"/>
                    <a:pt x="3009" y="13721"/>
                    <a:pt x="8365" y="8365"/>
                  </a:cubicBezTo>
                  <a:cubicBezTo>
                    <a:pt x="13721" y="3009"/>
                    <a:pt x="20985" y="0"/>
                    <a:pt x="28560" y="0"/>
                  </a:cubicBezTo>
                  <a:close/>
                </a:path>
              </a:pathLst>
            </a:custGeom>
            <a:solidFill>
              <a:srgbClr val="000000"/>
            </a:solidFill>
          </p:spPr>
        </p:sp>
        <p:sp>
          <p:nvSpPr>
            <p:cNvPr id="7" name="TextBox 7"/>
            <p:cNvSpPr txBox="1"/>
            <p:nvPr/>
          </p:nvSpPr>
          <p:spPr>
            <a:xfrm>
              <a:off x="0" y="-47625"/>
              <a:ext cx="3641135" cy="118425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362230" y="4461363"/>
            <a:ext cx="13563541" cy="2082902"/>
          </a:xfrm>
          <a:custGeom>
            <a:avLst/>
            <a:gdLst/>
            <a:ahLst/>
            <a:cxnLst/>
            <a:rect l="l" t="t" r="r" b="b"/>
            <a:pathLst>
              <a:path w="13563541" h="2082902">
                <a:moveTo>
                  <a:pt x="0" y="0"/>
                </a:moveTo>
                <a:lnTo>
                  <a:pt x="13563540" y="0"/>
                </a:lnTo>
                <a:lnTo>
                  <a:pt x="13563540" y="2082902"/>
                </a:lnTo>
                <a:lnTo>
                  <a:pt x="0" y="2082902"/>
                </a:lnTo>
                <a:lnTo>
                  <a:pt x="0" y="0"/>
                </a:lnTo>
                <a:close/>
              </a:path>
            </a:pathLst>
          </a:custGeom>
          <a:blipFill>
            <a:blip r:embed="rId8"/>
            <a:stretch>
              <a:fillRect/>
            </a:stretch>
          </a:blipFill>
        </p:spPr>
      </p:sp>
      <p:sp>
        <p:nvSpPr>
          <p:cNvPr id="9" name="TextBox 9"/>
          <p:cNvSpPr txBox="1"/>
          <p:nvPr/>
        </p:nvSpPr>
        <p:spPr>
          <a:xfrm>
            <a:off x="1772739" y="75565"/>
            <a:ext cx="14742522" cy="953135"/>
          </a:xfrm>
          <a:prstGeom prst="rect">
            <a:avLst/>
          </a:prstGeom>
        </p:spPr>
        <p:txBody>
          <a:bodyPr lIns="0" tIns="0" rIns="0" bIns="0" rtlCol="0" anchor="t">
            <a:spAutoFit/>
          </a:bodyPr>
          <a:lstStyle/>
          <a:p>
            <a:pPr algn="ctr">
              <a:lnSpc>
                <a:spcPts val="7839"/>
              </a:lnSpc>
            </a:pPr>
            <a:r>
              <a:rPr lang="en-US" sz="5599">
                <a:solidFill>
                  <a:srgbClr val="000000"/>
                </a:solidFill>
                <a:latin typeface="Fredoka"/>
                <a:ea typeface="Fredoka"/>
                <a:cs typeface="Fredoka"/>
                <a:sym typeface="Fredoka"/>
              </a:rPr>
              <a:t>PEFORMA MODEL</a:t>
            </a:r>
          </a:p>
        </p:txBody>
      </p:sp>
      <p:sp>
        <p:nvSpPr>
          <p:cNvPr id="10" name="TextBox 10"/>
          <p:cNvSpPr txBox="1"/>
          <p:nvPr/>
        </p:nvSpPr>
        <p:spPr>
          <a:xfrm>
            <a:off x="2418305" y="2334408"/>
            <a:ext cx="7791505" cy="720853"/>
          </a:xfrm>
          <a:prstGeom prst="rect">
            <a:avLst/>
          </a:prstGeom>
        </p:spPr>
        <p:txBody>
          <a:bodyPr lIns="0" tIns="0" rIns="0" bIns="0" rtlCol="0" anchor="t">
            <a:spAutoFit/>
          </a:bodyPr>
          <a:lstStyle/>
          <a:p>
            <a:pPr algn="l">
              <a:lnSpc>
                <a:spcPts val="3864"/>
              </a:lnSpc>
            </a:pPr>
            <a:r>
              <a:rPr lang="en-US" sz="4200">
                <a:solidFill>
                  <a:srgbClr val="000000"/>
                </a:solidFill>
                <a:latin typeface="Karnchang Bold"/>
                <a:ea typeface="Karnchang Bold"/>
                <a:cs typeface="Karnchang Bold"/>
                <a:sym typeface="Karnchang Bold"/>
              </a:rPr>
              <a:t>GRADIENT BOOSTED TREES</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2823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3" name="Table 3"/>
          <p:cNvGraphicFramePr>
            <a:graphicFrameLocks noGrp="1"/>
          </p:cNvGraphicFramePr>
          <p:nvPr/>
        </p:nvGraphicFramePr>
        <p:xfrm>
          <a:off x="299551" y="1767071"/>
          <a:ext cx="10477106" cy="7663093"/>
        </p:xfrm>
        <a:graphic>
          <a:graphicData uri="http://schemas.openxmlformats.org/drawingml/2006/table">
            <a:tbl>
              <a:tblPr/>
              <a:tblGrid>
                <a:gridCol w="1249025">
                  <a:extLst>
                    <a:ext uri="{9D8B030D-6E8A-4147-A177-3AD203B41FA5}">
                      <a16:colId xmlns:a16="http://schemas.microsoft.com/office/drawing/2014/main" val="20000"/>
                    </a:ext>
                  </a:extLst>
                </a:gridCol>
                <a:gridCol w="2917663">
                  <a:extLst>
                    <a:ext uri="{9D8B030D-6E8A-4147-A177-3AD203B41FA5}">
                      <a16:colId xmlns:a16="http://schemas.microsoft.com/office/drawing/2014/main" val="20001"/>
                    </a:ext>
                  </a:extLst>
                </a:gridCol>
                <a:gridCol w="2047114">
                  <a:extLst>
                    <a:ext uri="{9D8B030D-6E8A-4147-A177-3AD203B41FA5}">
                      <a16:colId xmlns:a16="http://schemas.microsoft.com/office/drawing/2014/main" val="20002"/>
                    </a:ext>
                  </a:extLst>
                </a:gridCol>
                <a:gridCol w="2061877">
                  <a:extLst>
                    <a:ext uri="{9D8B030D-6E8A-4147-A177-3AD203B41FA5}">
                      <a16:colId xmlns:a16="http://schemas.microsoft.com/office/drawing/2014/main" val="20003"/>
                    </a:ext>
                  </a:extLst>
                </a:gridCol>
                <a:gridCol w="2201427">
                  <a:extLst>
                    <a:ext uri="{9D8B030D-6E8A-4147-A177-3AD203B41FA5}">
                      <a16:colId xmlns:a16="http://schemas.microsoft.com/office/drawing/2014/main" val="20004"/>
                    </a:ext>
                  </a:extLst>
                </a:gridCol>
              </a:tblGrid>
              <a:tr h="957131">
                <a:tc rowSpan="2">
                  <a:txBody>
                    <a:bodyPr/>
                    <a:lstStyle/>
                    <a:p>
                      <a:pPr algn="ctr">
                        <a:lnSpc>
                          <a:spcPts val="2799"/>
                        </a:lnSpc>
                        <a:defRPr/>
                      </a:pPr>
                      <a:r>
                        <a:rPr lang="en-US" sz="1999">
                          <a:solidFill>
                            <a:srgbClr val="FFFFFF"/>
                          </a:solidFill>
                          <a:latin typeface="Arimo Bold"/>
                          <a:ea typeface="Arimo Bold"/>
                          <a:cs typeface="Arimo Bold"/>
                          <a:sym typeface="Arimo Bold"/>
                        </a:rPr>
                        <a:t>NO</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tc rowSpan="2">
                  <a:txBody>
                    <a:bodyPr/>
                    <a:lstStyle/>
                    <a:p>
                      <a:pPr algn="ctr">
                        <a:lnSpc>
                          <a:spcPts val="2799"/>
                        </a:lnSpc>
                        <a:defRPr/>
                      </a:pPr>
                      <a:r>
                        <a:rPr lang="en-US" sz="1999">
                          <a:solidFill>
                            <a:srgbClr val="FFFFFF"/>
                          </a:solidFill>
                          <a:latin typeface="Arimo Bold"/>
                          <a:ea typeface="Arimo Bold"/>
                          <a:cs typeface="Arimo Bold"/>
                          <a:sym typeface="Arimo Bold"/>
                        </a:rPr>
                        <a:t>MODEL</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tc rowSpan="2">
                  <a:txBody>
                    <a:bodyPr/>
                    <a:lstStyle/>
                    <a:p>
                      <a:pPr algn="ctr">
                        <a:lnSpc>
                          <a:spcPts val="2799"/>
                        </a:lnSpc>
                        <a:defRPr/>
                      </a:pPr>
                      <a:r>
                        <a:rPr lang="en-US" sz="1999">
                          <a:solidFill>
                            <a:srgbClr val="FFFFFF"/>
                          </a:solidFill>
                          <a:latin typeface="Arimo Bold"/>
                          <a:ea typeface="Arimo Bold"/>
                          <a:cs typeface="Arimo Bold"/>
                          <a:sym typeface="Arimo Bold"/>
                        </a:rPr>
                        <a:t>AKURASI</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tc gridSpan="2">
                  <a:txBody>
                    <a:bodyPr/>
                    <a:lstStyle/>
                    <a:p>
                      <a:pPr algn="ctr">
                        <a:lnSpc>
                          <a:spcPts val="2799"/>
                        </a:lnSpc>
                        <a:defRPr/>
                      </a:pPr>
                      <a:r>
                        <a:rPr lang="en-US" sz="1999">
                          <a:solidFill>
                            <a:srgbClr val="FFFFFF"/>
                          </a:solidFill>
                          <a:latin typeface="Arimo Bold"/>
                          <a:ea typeface="Arimo Bold"/>
                          <a:cs typeface="Arimo Bold"/>
                          <a:sym typeface="Arimo Bold"/>
                        </a:rPr>
                        <a:t>RECALL</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tc hMerge="1">
                  <a:txBody>
                    <a:bodyPr/>
                    <a:lstStyle/>
                    <a:p>
                      <a:pPr algn="ctr">
                        <a:lnSpc>
                          <a:spcPts val="2799"/>
                        </a:lnSpc>
                        <a:defRPr/>
                      </a:pPr>
                      <a:r>
                        <a:rPr lang="en-US" sz="1999">
                          <a:solidFill>
                            <a:srgbClr val="FFFFFF"/>
                          </a:solidFill>
                          <a:latin typeface="Arimo Bold"/>
                          <a:ea typeface="Arimo Bold"/>
                          <a:cs typeface="Arimo Bold"/>
                          <a:sym typeface="Arimo Bold"/>
                        </a:rPr>
                        <a:t>RECALL</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extLst>
                  <a:ext uri="{0D108BD9-81ED-4DB2-BD59-A6C34878D82A}">
                    <a16:rowId xmlns:a16="http://schemas.microsoft.com/office/drawing/2014/main" val="10000"/>
                  </a:ext>
                </a:extLst>
              </a:tr>
              <a:tr h="957131">
                <a:tc vMerge="1">
                  <a:txBody>
                    <a:bodyPr/>
                    <a:lstStyle/>
                    <a:p>
                      <a:pPr algn="ctr">
                        <a:lnSpc>
                          <a:spcPts val="2799"/>
                        </a:lnSpc>
                        <a:defRPr/>
                      </a:pPr>
                      <a:r>
                        <a:rPr lang="en-US" sz="1999">
                          <a:solidFill>
                            <a:srgbClr val="FFFFFF"/>
                          </a:solidFill>
                          <a:latin typeface="Arimo Bold"/>
                          <a:ea typeface="Arimo Bold"/>
                          <a:cs typeface="Arimo Bold"/>
                          <a:sym typeface="Arimo Bold"/>
                        </a:rPr>
                        <a:t>NO</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tc vMerge="1">
                  <a:txBody>
                    <a:bodyPr/>
                    <a:lstStyle/>
                    <a:p>
                      <a:pPr algn="ctr">
                        <a:lnSpc>
                          <a:spcPts val="2799"/>
                        </a:lnSpc>
                        <a:defRPr/>
                      </a:pPr>
                      <a:r>
                        <a:rPr lang="en-US" sz="1999">
                          <a:solidFill>
                            <a:srgbClr val="FFFFFF"/>
                          </a:solidFill>
                          <a:latin typeface="Arimo Bold"/>
                          <a:ea typeface="Arimo Bold"/>
                          <a:cs typeface="Arimo Bold"/>
                          <a:sym typeface="Arimo Bold"/>
                        </a:rPr>
                        <a:t>MODEL</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tc vMerge="1">
                  <a:txBody>
                    <a:bodyPr/>
                    <a:lstStyle/>
                    <a:p>
                      <a:pPr algn="ctr">
                        <a:lnSpc>
                          <a:spcPts val="2799"/>
                        </a:lnSpc>
                        <a:defRPr/>
                      </a:pPr>
                      <a:r>
                        <a:rPr lang="en-US" sz="1999">
                          <a:solidFill>
                            <a:srgbClr val="FFFFFF"/>
                          </a:solidFill>
                          <a:latin typeface="Arimo Bold"/>
                          <a:ea typeface="Arimo Bold"/>
                          <a:cs typeface="Arimo Bold"/>
                          <a:sym typeface="Arimo Bold"/>
                        </a:rPr>
                        <a:t>AKURASI</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tc>
                  <a:txBody>
                    <a:bodyPr/>
                    <a:lstStyle/>
                    <a:p>
                      <a:pPr algn="ctr">
                        <a:lnSpc>
                          <a:spcPts val="2799"/>
                        </a:lnSpc>
                        <a:defRPr/>
                      </a:pPr>
                      <a:r>
                        <a:rPr lang="en-US" sz="1999">
                          <a:solidFill>
                            <a:srgbClr val="FFFFFF"/>
                          </a:solidFill>
                          <a:latin typeface="Arimo Bold"/>
                          <a:ea typeface="Arimo Bold"/>
                          <a:cs typeface="Arimo Bold"/>
                          <a:sym typeface="Arimo Bold"/>
                        </a:rPr>
                        <a:t>CLASS</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tc>
                  <a:txBody>
                    <a:bodyPr/>
                    <a:lstStyle/>
                    <a:p>
                      <a:pPr algn="ctr">
                        <a:lnSpc>
                          <a:spcPts val="2799"/>
                        </a:lnSpc>
                        <a:defRPr/>
                      </a:pPr>
                      <a:r>
                        <a:rPr lang="en-US" sz="1999">
                          <a:solidFill>
                            <a:srgbClr val="FFFFFF"/>
                          </a:solidFill>
                          <a:latin typeface="Arimo Bold"/>
                          <a:ea typeface="Arimo Bold"/>
                          <a:cs typeface="Arimo Bold"/>
                          <a:sym typeface="Arimo Bold"/>
                        </a:rPr>
                        <a:t>VALUE</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6998DF"/>
                    </a:solidFill>
                  </a:tcPr>
                </a:tc>
                <a:extLst>
                  <a:ext uri="{0D108BD9-81ED-4DB2-BD59-A6C34878D82A}">
                    <a16:rowId xmlns:a16="http://schemas.microsoft.com/office/drawing/2014/main" val="10001"/>
                  </a:ext>
                </a:extLst>
              </a:tr>
              <a:tr h="957131">
                <a:tc rowSpan="2">
                  <a:txBody>
                    <a:bodyPr/>
                    <a:lstStyle/>
                    <a:p>
                      <a:pPr algn="ctr">
                        <a:lnSpc>
                          <a:spcPts val="2800"/>
                        </a:lnSpc>
                        <a:defRPr/>
                      </a:pPr>
                      <a:r>
                        <a:rPr lang="en-US" sz="2000">
                          <a:solidFill>
                            <a:srgbClr val="000000"/>
                          </a:solidFill>
                          <a:latin typeface="Arimo Bold"/>
                          <a:ea typeface="Arimo Bold"/>
                          <a:cs typeface="Arimo Bold"/>
                          <a:sym typeface="Arimo Bold"/>
                        </a:rPr>
                        <a:t>1</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rowSpan="2">
                  <a:txBody>
                    <a:bodyPr/>
                    <a:lstStyle/>
                    <a:p>
                      <a:pPr algn="ctr">
                        <a:lnSpc>
                          <a:spcPts val="1000"/>
                        </a:lnSpc>
                        <a:defRPr/>
                      </a:pPr>
                      <a:r>
                        <a:rPr lang="en-US" sz="2000">
                          <a:solidFill>
                            <a:srgbClr val="000000"/>
                          </a:solidFill>
                          <a:latin typeface="Arimo Bold"/>
                          <a:ea typeface="Arimo Bold"/>
                          <a:cs typeface="Arimo Bold"/>
                          <a:sym typeface="Arimo Bold"/>
                        </a:rPr>
                        <a:t>Decission Tree</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rowSpan="2">
                  <a:txBody>
                    <a:bodyPr/>
                    <a:lstStyle/>
                    <a:p>
                      <a:pPr algn="ctr">
                        <a:lnSpc>
                          <a:spcPts val="2800"/>
                        </a:lnSpc>
                        <a:defRPr/>
                      </a:pPr>
                      <a:r>
                        <a:rPr lang="en-US" sz="2000">
                          <a:solidFill>
                            <a:srgbClr val="000000"/>
                          </a:solidFill>
                          <a:latin typeface="Arimo Bold"/>
                          <a:ea typeface="Arimo Bold"/>
                          <a:cs typeface="Arimo Bold"/>
                          <a:sym typeface="Arimo Bold"/>
                        </a:rPr>
                        <a:t>80.64%</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0</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71.19%</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extLst>
                  <a:ext uri="{0D108BD9-81ED-4DB2-BD59-A6C34878D82A}">
                    <a16:rowId xmlns:a16="http://schemas.microsoft.com/office/drawing/2014/main" val="10002"/>
                  </a:ext>
                </a:extLst>
              </a:tr>
              <a:tr h="957131">
                <a:tc vMerge="1">
                  <a:txBody>
                    <a:bodyPr/>
                    <a:lstStyle/>
                    <a:p>
                      <a:pPr algn="ctr">
                        <a:lnSpc>
                          <a:spcPts val="2800"/>
                        </a:lnSpc>
                        <a:defRPr/>
                      </a:pPr>
                      <a:r>
                        <a:rPr lang="en-US" sz="2000">
                          <a:solidFill>
                            <a:srgbClr val="000000"/>
                          </a:solidFill>
                          <a:latin typeface="Arimo Bold"/>
                          <a:ea typeface="Arimo Bold"/>
                          <a:cs typeface="Arimo Bold"/>
                          <a:sym typeface="Arimo Bold"/>
                        </a:rPr>
                        <a:t>1</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vMerge="1">
                  <a:txBody>
                    <a:bodyPr/>
                    <a:lstStyle/>
                    <a:p>
                      <a:pPr algn="ctr">
                        <a:lnSpc>
                          <a:spcPts val="1000"/>
                        </a:lnSpc>
                        <a:defRPr/>
                      </a:pPr>
                      <a:r>
                        <a:rPr lang="en-US" sz="2000">
                          <a:solidFill>
                            <a:srgbClr val="000000"/>
                          </a:solidFill>
                          <a:latin typeface="Arimo Bold"/>
                          <a:ea typeface="Arimo Bold"/>
                          <a:cs typeface="Arimo Bold"/>
                          <a:sym typeface="Arimo Bold"/>
                        </a:rPr>
                        <a:t>Decission Tree</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vMerge="1">
                  <a:txBody>
                    <a:bodyPr/>
                    <a:lstStyle/>
                    <a:p>
                      <a:pPr algn="ctr">
                        <a:lnSpc>
                          <a:spcPts val="2800"/>
                        </a:lnSpc>
                        <a:defRPr/>
                      </a:pPr>
                      <a:r>
                        <a:rPr lang="en-US" sz="2000">
                          <a:solidFill>
                            <a:srgbClr val="000000"/>
                          </a:solidFill>
                          <a:latin typeface="Arimo Bold"/>
                          <a:ea typeface="Arimo Bold"/>
                          <a:cs typeface="Arimo Bold"/>
                          <a:sym typeface="Arimo Bold"/>
                        </a:rPr>
                        <a:t>80.64%</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1</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88.89%</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extLst>
                  <a:ext uri="{0D108BD9-81ED-4DB2-BD59-A6C34878D82A}">
                    <a16:rowId xmlns:a16="http://schemas.microsoft.com/office/drawing/2014/main" val="10003"/>
                  </a:ext>
                </a:extLst>
              </a:tr>
              <a:tr h="957131">
                <a:tc rowSpan="2">
                  <a:txBody>
                    <a:bodyPr/>
                    <a:lstStyle/>
                    <a:p>
                      <a:pPr algn="ctr">
                        <a:lnSpc>
                          <a:spcPts val="2800"/>
                        </a:lnSpc>
                        <a:defRPr/>
                      </a:pPr>
                      <a:r>
                        <a:rPr lang="en-US" sz="2000">
                          <a:solidFill>
                            <a:srgbClr val="000000"/>
                          </a:solidFill>
                          <a:latin typeface="Arimo Bold"/>
                          <a:ea typeface="Arimo Bold"/>
                          <a:cs typeface="Arimo Bold"/>
                          <a:sym typeface="Arimo Bold"/>
                        </a:rPr>
                        <a:t>2</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rowSpan="2">
                  <a:txBody>
                    <a:bodyPr/>
                    <a:lstStyle/>
                    <a:p>
                      <a:pPr algn="ctr">
                        <a:lnSpc>
                          <a:spcPts val="1000"/>
                        </a:lnSpc>
                        <a:defRPr/>
                      </a:pPr>
                      <a:r>
                        <a:rPr lang="en-US" sz="2000">
                          <a:solidFill>
                            <a:srgbClr val="000000"/>
                          </a:solidFill>
                          <a:latin typeface="Arimo Bold"/>
                          <a:ea typeface="Arimo Bold"/>
                          <a:cs typeface="Arimo Bold"/>
                          <a:sym typeface="Arimo Bold"/>
                        </a:rPr>
                        <a:t>Random Forest</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rowSpan="2">
                  <a:txBody>
                    <a:bodyPr/>
                    <a:lstStyle/>
                    <a:p>
                      <a:pPr algn="ctr">
                        <a:lnSpc>
                          <a:spcPts val="2800"/>
                        </a:lnSpc>
                        <a:defRPr/>
                      </a:pPr>
                      <a:r>
                        <a:rPr lang="en-US" sz="2000">
                          <a:solidFill>
                            <a:srgbClr val="000000"/>
                          </a:solidFill>
                          <a:latin typeface="Arimo Bold"/>
                          <a:ea typeface="Arimo Bold"/>
                          <a:cs typeface="Arimo Bold"/>
                          <a:sym typeface="Arimo Bold"/>
                        </a:rPr>
                        <a:t>78.86%</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0</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64.30%</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extLst>
                  <a:ext uri="{0D108BD9-81ED-4DB2-BD59-A6C34878D82A}">
                    <a16:rowId xmlns:a16="http://schemas.microsoft.com/office/drawing/2014/main" val="10004"/>
                  </a:ext>
                </a:extLst>
              </a:tr>
              <a:tr h="957131">
                <a:tc vMerge="1">
                  <a:txBody>
                    <a:bodyPr/>
                    <a:lstStyle/>
                    <a:p>
                      <a:pPr algn="ctr">
                        <a:lnSpc>
                          <a:spcPts val="2800"/>
                        </a:lnSpc>
                        <a:defRPr/>
                      </a:pPr>
                      <a:r>
                        <a:rPr lang="en-US" sz="2000">
                          <a:solidFill>
                            <a:srgbClr val="000000"/>
                          </a:solidFill>
                          <a:latin typeface="Arimo Bold"/>
                          <a:ea typeface="Arimo Bold"/>
                          <a:cs typeface="Arimo Bold"/>
                          <a:sym typeface="Arimo Bold"/>
                        </a:rPr>
                        <a:t>2</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vMerge="1">
                  <a:txBody>
                    <a:bodyPr/>
                    <a:lstStyle/>
                    <a:p>
                      <a:pPr algn="ctr">
                        <a:lnSpc>
                          <a:spcPts val="1000"/>
                        </a:lnSpc>
                        <a:defRPr/>
                      </a:pPr>
                      <a:r>
                        <a:rPr lang="en-US" sz="2000">
                          <a:solidFill>
                            <a:srgbClr val="000000"/>
                          </a:solidFill>
                          <a:latin typeface="Arimo Bold"/>
                          <a:ea typeface="Arimo Bold"/>
                          <a:cs typeface="Arimo Bold"/>
                          <a:sym typeface="Arimo Bold"/>
                        </a:rPr>
                        <a:t>Random Forest</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vMerge="1">
                  <a:txBody>
                    <a:bodyPr/>
                    <a:lstStyle/>
                    <a:p>
                      <a:pPr algn="ctr">
                        <a:lnSpc>
                          <a:spcPts val="2800"/>
                        </a:lnSpc>
                        <a:defRPr/>
                      </a:pPr>
                      <a:r>
                        <a:rPr lang="en-US" sz="2000">
                          <a:solidFill>
                            <a:srgbClr val="000000"/>
                          </a:solidFill>
                          <a:latin typeface="Arimo Bold"/>
                          <a:ea typeface="Arimo Bold"/>
                          <a:cs typeface="Arimo Bold"/>
                          <a:sym typeface="Arimo Bold"/>
                        </a:rPr>
                        <a:t>78.86%</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1</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93.42%</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extLst>
                  <a:ext uri="{0D108BD9-81ED-4DB2-BD59-A6C34878D82A}">
                    <a16:rowId xmlns:a16="http://schemas.microsoft.com/office/drawing/2014/main" val="10005"/>
                  </a:ext>
                </a:extLst>
              </a:tr>
              <a:tr h="957131">
                <a:tc rowSpan="2">
                  <a:txBody>
                    <a:bodyPr/>
                    <a:lstStyle/>
                    <a:p>
                      <a:pPr algn="ctr">
                        <a:lnSpc>
                          <a:spcPts val="2800"/>
                        </a:lnSpc>
                        <a:defRPr/>
                      </a:pPr>
                      <a:r>
                        <a:rPr lang="en-US" sz="2000">
                          <a:solidFill>
                            <a:srgbClr val="000000"/>
                          </a:solidFill>
                          <a:latin typeface="Arimo Bold"/>
                          <a:ea typeface="Arimo Bold"/>
                          <a:cs typeface="Arimo Bold"/>
                          <a:sym typeface="Arimo Bold"/>
                        </a:rPr>
                        <a:t>3</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rowSpan="2">
                  <a:txBody>
                    <a:bodyPr/>
                    <a:lstStyle/>
                    <a:p>
                      <a:pPr algn="ctr">
                        <a:lnSpc>
                          <a:spcPts val="2800"/>
                        </a:lnSpc>
                        <a:defRPr/>
                      </a:pPr>
                      <a:r>
                        <a:rPr lang="en-US" sz="2000" u="sng">
                          <a:solidFill>
                            <a:srgbClr val="000000"/>
                          </a:solidFill>
                          <a:latin typeface="Arimo Bold"/>
                          <a:ea typeface="Arimo Bold"/>
                          <a:cs typeface="Arimo Bold"/>
                          <a:sym typeface="Arimo Bold"/>
                        </a:rPr>
                        <a:t>Gradient Boosted Trees</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rowSpan="2">
                  <a:txBody>
                    <a:bodyPr/>
                    <a:lstStyle/>
                    <a:p>
                      <a:pPr algn="ctr">
                        <a:lnSpc>
                          <a:spcPts val="2800"/>
                        </a:lnSpc>
                        <a:defRPr/>
                      </a:pPr>
                      <a:r>
                        <a:rPr lang="en-US" sz="2000" u="sng">
                          <a:solidFill>
                            <a:srgbClr val="000000"/>
                          </a:solidFill>
                          <a:latin typeface="Arimo Bold"/>
                          <a:ea typeface="Arimo Bold"/>
                          <a:cs typeface="Arimo Bold"/>
                          <a:sym typeface="Arimo Bold"/>
                        </a:rPr>
                        <a:t>81.22%</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0</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81.48%</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extLst>
                  <a:ext uri="{0D108BD9-81ED-4DB2-BD59-A6C34878D82A}">
                    <a16:rowId xmlns:a16="http://schemas.microsoft.com/office/drawing/2014/main" val="10006"/>
                  </a:ext>
                </a:extLst>
              </a:tr>
              <a:tr h="963176">
                <a:tc vMerge="1">
                  <a:txBody>
                    <a:bodyPr/>
                    <a:lstStyle/>
                    <a:p>
                      <a:pPr algn="ctr">
                        <a:lnSpc>
                          <a:spcPts val="2800"/>
                        </a:lnSpc>
                        <a:defRPr/>
                      </a:pPr>
                      <a:r>
                        <a:rPr lang="en-US" sz="2000">
                          <a:solidFill>
                            <a:srgbClr val="000000"/>
                          </a:solidFill>
                          <a:latin typeface="Arimo Bold"/>
                          <a:ea typeface="Arimo Bold"/>
                          <a:cs typeface="Arimo Bold"/>
                          <a:sym typeface="Arimo Bold"/>
                        </a:rPr>
                        <a:t>3</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vMerge="1">
                  <a:txBody>
                    <a:bodyPr/>
                    <a:lstStyle/>
                    <a:p>
                      <a:pPr algn="ctr">
                        <a:lnSpc>
                          <a:spcPts val="2800"/>
                        </a:lnSpc>
                        <a:defRPr/>
                      </a:pPr>
                      <a:r>
                        <a:rPr lang="en-US" sz="2000" u="sng">
                          <a:solidFill>
                            <a:srgbClr val="000000"/>
                          </a:solidFill>
                          <a:latin typeface="Arimo Bold"/>
                          <a:ea typeface="Arimo Bold"/>
                          <a:cs typeface="Arimo Bold"/>
                          <a:sym typeface="Arimo Bold"/>
                        </a:rPr>
                        <a:t>Gradient Boosted Trees</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vMerge="1">
                  <a:txBody>
                    <a:bodyPr/>
                    <a:lstStyle/>
                    <a:p>
                      <a:pPr algn="ctr">
                        <a:lnSpc>
                          <a:spcPts val="2800"/>
                        </a:lnSpc>
                        <a:defRPr/>
                      </a:pPr>
                      <a:r>
                        <a:rPr lang="en-US" sz="2000" u="sng">
                          <a:solidFill>
                            <a:srgbClr val="000000"/>
                          </a:solidFill>
                          <a:latin typeface="Arimo Bold"/>
                          <a:ea typeface="Arimo Bold"/>
                          <a:cs typeface="Arimo Bold"/>
                          <a:sym typeface="Arimo Bold"/>
                        </a:rPr>
                        <a:t>81.22%</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1</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tc>
                  <a:txBody>
                    <a:bodyPr/>
                    <a:lstStyle/>
                    <a:p>
                      <a:pPr algn="ctr">
                        <a:lnSpc>
                          <a:spcPts val="2800"/>
                        </a:lnSpc>
                        <a:defRPr/>
                      </a:pPr>
                      <a:r>
                        <a:rPr lang="en-US" sz="2000">
                          <a:solidFill>
                            <a:srgbClr val="000000"/>
                          </a:solidFill>
                          <a:latin typeface="Arimo Bold"/>
                          <a:ea typeface="Arimo Bold"/>
                          <a:cs typeface="Arimo Bold"/>
                          <a:sym typeface="Arimo Bold"/>
                        </a:rPr>
                        <a:t>80.97%</a:t>
                      </a:r>
                      <a:endParaRPr lang="en-US" sz="1100"/>
                    </a:p>
                  </a:txBody>
                  <a:tcPr marL="190500" marR="190500" marT="190500" marB="190500" anchor="ctr">
                    <a:lnL w="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C9E1FB"/>
                    </a:solidFill>
                  </a:tcPr>
                </a:tc>
                <a:extLst>
                  <a:ext uri="{0D108BD9-81ED-4DB2-BD59-A6C34878D82A}">
                    <a16:rowId xmlns:a16="http://schemas.microsoft.com/office/drawing/2014/main" val="10007"/>
                  </a:ext>
                </a:extLst>
              </a:tr>
            </a:tbl>
          </a:graphicData>
        </a:graphic>
      </p:graphicFrame>
      <p:sp>
        <p:nvSpPr>
          <p:cNvPr id="4" name="TextBox 4"/>
          <p:cNvSpPr txBox="1"/>
          <p:nvPr/>
        </p:nvSpPr>
        <p:spPr>
          <a:xfrm>
            <a:off x="1772739" y="429107"/>
            <a:ext cx="14742522" cy="953135"/>
          </a:xfrm>
          <a:prstGeom prst="rect">
            <a:avLst/>
          </a:prstGeom>
        </p:spPr>
        <p:txBody>
          <a:bodyPr lIns="0" tIns="0" rIns="0" bIns="0" rtlCol="0" anchor="t">
            <a:spAutoFit/>
          </a:bodyPr>
          <a:lstStyle/>
          <a:p>
            <a:pPr algn="l">
              <a:lnSpc>
                <a:spcPts val="7839"/>
              </a:lnSpc>
            </a:pPr>
            <a:r>
              <a:rPr lang="en-US" sz="5599">
                <a:solidFill>
                  <a:srgbClr val="000000"/>
                </a:solidFill>
                <a:latin typeface="Fredoka"/>
                <a:ea typeface="Fredoka"/>
                <a:cs typeface="Fredoka"/>
                <a:sym typeface="Fredoka"/>
              </a:rPr>
              <a:t>MODEL TERBAIK DAN EVALUASI MODEL</a:t>
            </a:r>
          </a:p>
        </p:txBody>
      </p:sp>
      <p:sp>
        <p:nvSpPr>
          <p:cNvPr id="5" name="TextBox 5"/>
          <p:cNvSpPr txBox="1"/>
          <p:nvPr/>
        </p:nvSpPr>
        <p:spPr>
          <a:xfrm>
            <a:off x="11067818" y="1549795"/>
            <a:ext cx="6974973" cy="8607040"/>
          </a:xfrm>
          <a:prstGeom prst="rect">
            <a:avLst/>
          </a:prstGeom>
        </p:spPr>
        <p:txBody>
          <a:bodyPr lIns="0" tIns="0" rIns="0" bIns="0" rtlCol="0" anchor="t">
            <a:spAutoFit/>
          </a:bodyPr>
          <a:lstStyle/>
          <a:p>
            <a:pPr algn="just">
              <a:lnSpc>
                <a:spcPts val="3088"/>
              </a:lnSpc>
            </a:pPr>
            <a:r>
              <a:rPr lang="en-US" sz="2205">
                <a:solidFill>
                  <a:srgbClr val="000000"/>
                </a:solidFill>
                <a:latin typeface="Nunito 2"/>
                <a:ea typeface="Nunito 2"/>
                <a:cs typeface="Nunito 2"/>
                <a:sym typeface="Nunito 2"/>
              </a:rPr>
              <a:t>Didapatkanlah hasil algoritma terbaik yaitu dengan menggunakan </a:t>
            </a:r>
            <a:r>
              <a:rPr lang="en-US" sz="2205">
                <a:solidFill>
                  <a:srgbClr val="000000"/>
                </a:solidFill>
                <a:latin typeface="Nunito 2 Bold Italics"/>
                <a:ea typeface="Nunito 2 Bold Italics"/>
                <a:cs typeface="Nunito 2 Bold Italics"/>
                <a:sym typeface="Nunito 2 Bold Italics"/>
              </a:rPr>
              <a:t>Gradient Boosted Trees</a:t>
            </a:r>
            <a:r>
              <a:rPr lang="en-US" sz="2205">
                <a:solidFill>
                  <a:srgbClr val="000000"/>
                </a:solidFill>
                <a:latin typeface="Nunito 2"/>
                <a:ea typeface="Nunito 2"/>
                <a:cs typeface="Nunito 2"/>
                <a:sym typeface="Nunito 2"/>
              </a:rPr>
              <a:t>, dimana hasil akurasi yang di dapatkan lebih tinggi dibandingkan dengan kedua algoritma lainnya yaitu sebesar 81.22% dan nilai recall yang dihasilkan tidak jauh berbeda antara kelas 0 dan 1.</a:t>
            </a:r>
          </a:p>
          <a:p>
            <a:pPr algn="just">
              <a:lnSpc>
                <a:spcPts val="3088"/>
              </a:lnSpc>
            </a:pPr>
            <a:endParaRPr lang="en-US" sz="2205">
              <a:solidFill>
                <a:srgbClr val="000000"/>
              </a:solidFill>
              <a:latin typeface="Nunito 2"/>
              <a:ea typeface="Nunito 2"/>
              <a:cs typeface="Nunito 2"/>
              <a:sym typeface="Nunito 2"/>
            </a:endParaRPr>
          </a:p>
          <a:p>
            <a:pPr algn="just">
              <a:lnSpc>
                <a:spcPts val="3088"/>
              </a:lnSpc>
            </a:pPr>
            <a:r>
              <a:rPr lang="en-US" sz="2205">
                <a:solidFill>
                  <a:srgbClr val="000000"/>
                </a:solidFill>
                <a:latin typeface="Nunito 2"/>
                <a:ea typeface="Nunito 2"/>
                <a:cs typeface="Nunito 2"/>
                <a:sym typeface="Nunito 2"/>
              </a:rPr>
              <a:t>Confusion matrix yang dihasilkan menunjukkan : </a:t>
            </a:r>
          </a:p>
          <a:p>
            <a:pPr marL="476228" lvl="1" indent="-238114" algn="just">
              <a:lnSpc>
                <a:spcPts val="3088"/>
              </a:lnSpc>
              <a:buFont typeface="Arial"/>
              <a:buChar char="•"/>
            </a:pPr>
            <a:r>
              <a:rPr lang="en-US" sz="2205">
                <a:solidFill>
                  <a:srgbClr val="000000"/>
                </a:solidFill>
                <a:latin typeface="Nunito 2"/>
                <a:ea typeface="Nunito 2"/>
                <a:cs typeface="Nunito 2"/>
                <a:sym typeface="Nunito 2"/>
              </a:rPr>
              <a:t>True Positives (TP) = 787: Model memprediksi "1" (positif) dan benar.</a:t>
            </a:r>
          </a:p>
          <a:p>
            <a:pPr marL="476228" lvl="1" indent="-238114" algn="just">
              <a:lnSpc>
                <a:spcPts val="3088"/>
              </a:lnSpc>
              <a:buFont typeface="Arial"/>
              <a:buChar char="•"/>
            </a:pPr>
            <a:r>
              <a:rPr lang="en-US" sz="2205">
                <a:solidFill>
                  <a:srgbClr val="000000"/>
                </a:solidFill>
                <a:latin typeface="Nunito 2"/>
                <a:ea typeface="Nunito 2"/>
                <a:cs typeface="Nunito 2"/>
                <a:sym typeface="Nunito 2"/>
              </a:rPr>
              <a:t>False Negatives (FN) = 180: Model memprediksi "0" (negatif), tetapi sebenarnya "1" (positif).</a:t>
            </a:r>
          </a:p>
          <a:p>
            <a:pPr marL="476228" lvl="1" indent="-238114" algn="just">
              <a:lnSpc>
                <a:spcPts val="3088"/>
              </a:lnSpc>
              <a:buFont typeface="Arial"/>
              <a:buChar char="•"/>
            </a:pPr>
            <a:r>
              <a:rPr lang="en-US" sz="2205">
                <a:solidFill>
                  <a:srgbClr val="000000"/>
                </a:solidFill>
                <a:latin typeface="Nunito 2"/>
                <a:ea typeface="Nunito 2"/>
                <a:cs typeface="Nunito 2"/>
                <a:sym typeface="Nunito 2"/>
              </a:rPr>
              <a:t>False Positives (FP) = 185: Model memprediksi "1" (positif), tetapi sebenarnya "0" (negatif).</a:t>
            </a:r>
          </a:p>
          <a:p>
            <a:pPr marL="476228" lvl="1" indent="-238114" algn="just">
              <a:lnSpc>
                <a:spcPts val="3088"/>
              </a:lnSpc>
              <a:buFont typeface="Arial"/>
              <a:buChar char="•"/>
            </a:pPr>
            <a:r>
              <a:rPr lang="en-US" sz="2205">
                <a:solidFill>
                  <a:srgbClr val="000000"/>
                </a:solidFill>
                <a:latin typeface="Nunito 2"/>
                <a:ea typeface="Nunito 2"/>
                <a:cs typeface="Nunito 2"/>
                <a:sym typeface="Nunito 2"/>
              </a:rPr>
              <a:t>True Negatives (TN) = 792: Model memprediksi "0" (negatif) dan benar.</a:t>
            </a:r>
          </a:p>
          <a:p>
            <a:pPr algn="just">
              <a:lnSpc>
                <a:spcPts val="3088"/>
              </a:lnSpc>
            </a:pPr>
            <a:endParaRPr lang="en-US" sz="2205">
              <a:solidFill>
                <a:srgbClr val="000000"/>
              </a:solidFill>
              <a:latin typeface="Nunito 2"/>
              <a:ea typeface="Nunito 2"/>
              <a:cs typeface="Nunito 2"/>
              <a:sym typeface="Nunito 2"/>
            </a:endParaRPr>
          </a:p>
          <a:p>
            <a:pPr algn="just">
              <a:lnSpc>
                <a:spcPts val="3088"/>
              </a:lnSpc>
            </a:pPr>
            <a:r>
              <a:rPr lang="en-US" sz="2205">
                <a:solidFill>
                  <a:srgbClr val="000000"/>
                </a:solidFill>
                <a:latin typeface="Nunito 2"/>
                <a:ea typeface="Nunito 2"/>
                <a:cs typeface="Nunito 2"/>
                <a:sym typeface="Nunito 2"/>
              </a:rPr>
              <a:t>Nilai pada confusion matrix cukup baik menunjukan seberapa banyak model benar dalam melakukan prediksi antar kedua kelas dengan nilai yang cukup tinggi dan salah memprediksi yang tidak terlalu tinggi.</a:t>
            </a:r>
          </a:p>
          <a:p>
            <a:pPr algn="just">
              <a:lnSpc>
                <a:spcPts val="4117"/>
              </a:lnSpc>
            </a:pPr>
            <a:endParaRPr lang="en-US" sz="2205">
              <a:solidFill>
                <a:srgbClr val="000000"/>
              </a:solidFill>
              <a:latin typeface="Nunito 2"/>
              <a:ea typeface="Nunito 2"/>
              <a:cs typeface="Nunito 2"/>
              <a:sym typeface="Nunito 2"/>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66005"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530876" y="7272812"/>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649808" y="421248"/>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5" name="Group 5"/>
          <p:cNvGrpSpPr/>
          <p:nvPr/>
        </p:nvGrpSpPr>
        <p:grpSpPr>
          <a:xfrm>
            <a:off x="1923873" y="1809639"/>
            <a:ext cx="14440255" cy="7448661"/>
            <a:chOff x="0" y="0"/>
            <a:chExt cx="2391260" cy="1233475"/>
          </a:xfrm>
        </p:grpSpPr>
        <p:sp>
          <p:nvSpPr>
            <p:cNvPr id="6" name="Freeform 6"/>
            <p:cNvSpPr/>
            <p:nvPr/>
          </p:nvSpPr>
          <p:spPr>
            <a:xfrm>
              <a:off x="0" y="0"/>
              <a:ext cx="2391260" cy="1233475"/>
            </a:xfrm>
            <a:custGeom>
              <a:avLst/>
              <a:gdLst/>
              <a:ahLst/>
              <a:cxnLst/>
              <a:rect l="l" t="t" r="r" b="b"/>
              <a:pathLst>
                <a:path w="2391260" h="1233475">
                  <a:moveTo>
                    <a:pt x="27343" y="0"/>
                  </a:moveTo>
                  <a:lnTo>
                    <a:pt x="2363918" y="0"/>
                  </a:lnTo>
                  <a:cubicBezTo>
                    <a:pt x="2371169" y="0"/>
                    <a:pt x="2378124" y="2881"/>
                    <a:pt x="2383252" y="8009"/>
                  </a:cubicBezTo>
                  <a:cubicBezTo>
                    <a:pt x="2388380" y="13136"/>
                    <a:pt x="2391260" y="20091"/>
                    <a:pt x="2391260" y="27343"/>
                  </a:cubicBezTo>
                  <a:lnTo>
                    <a:pt x="2391260" y="1206132"/>
                  </a:lnTo>
                  <a:cubicBezTo>
                    <a:pt x="2391260" y="1213383"/>
                    <a:pt x="2388380" y="1220338"/>
                    <a:pt x="2383252" y="1225466"/>
                  </a:cubicBezTo>
                  <a:cubicBezTo>
                    <a:pt x="2378124" y="1230594"/>
                    <a:pt x="2371169" y="1233475"/>
                    <a:pt x="2363918" y="1233475"/>
                  </a:cubicBezTo>
                  <a:lnTo>
                    <a:pt x="27343" y="1233475"/>
                  </a:lnTo>
                  <a:cubicBezTo>
                    <a:pt x="20091" y="1233475"/>
                    <a:pt x="13136" y="1230594"/>
                    <a:pt x="8009" y="1225466"/>
                  </a:cubicBezTo>
                  <a:cubicBezTo>
                    <a:pt x="2881" y="1220338"/>
                    <a:pt x="0" y="1213383"/>
                    <a:pt x="0" y="1206132"/>
                  </a:cubicBezTo>
                  <a:lnTo>
                    <a:pt x="0" y="27343"/>
                  </a:lnTo>
                  <a:cubicBezTo>
                    <a:pt x="0" y="20091"/>
                    <a:pt x="2881" y="13136"/>
                    <a:pt x="8009" y="8009"/>
                  </a:cubicBezTo>
                  <a:cubicBezTo>
                    <a:pt x="13136" y="2881"/>
                    <a:pt x="20091" y="0"/>
                    <a:pt x="27343" y="0"/>
                  </a:cubicBezTo>
                  <a:close/>
                </a:path>
              </a:pathLst>
            </a:custGeom>
            <a:solidFill>
              <a:srgbClr val="000000"/>
            </a:solidFill>
          </p:spPr>
        </p:sp>
        <p:sp>
          <p:nvSpPr>
            <p:cNvPr id="7" name="TextBox 7"/>
            <p:cNvSpPr txBox="1"/>
            <p:nvPr/>
          </p:nvSpPr>
          <p:spPr>
            <a:xfrm>
              <a:off x="0" y="-47625"/>
              <a:ext cx="2391260" cy="12811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634876" y="249798"/>
            <a:ext cx="13018248" cy="1550175"/>
          </a:xfrm>
          <a:prstGeom prst="rect">
            <a:avLst/>
          </a:prstGeom>
        </p:spPr>
        <p:txBody>
          <a:bodyPr lIns="0" tIns="0" rIns="0" bIns="0" rtlCol="0" anchor="t">
            <a:spAutoFit/>
          </a:bodyPr>
          <a:lstStyle/>
          <a:p>
            <a:pPr algn="ctr">
              <a:lnSpc>
                <a:spcPts val="12730"/>
              </a:lnSpc>
            </a:pPr>
            <a:r>
              <a:rPr lang="en-US" sz="9093">
                <a:solidFill>
                  <a:srgbClr val="000000"/>
                </a:solidFill>
                <a:latin typeface="Fredoka"/>
                <a:ea typeface="Fredoka"/>
                <a:cs typeface="Fredoka"/>
                <a:sym typeface="Fredoka"/>
              </a:rPr>
              <a:t>KESIMPULAN</a:t>
            </a:r>
          </a:p>
        </p:txBody>
      </p:sp>
      <p:sp>
        <p:nvSpPr>
          <p:cNvPr id="9" name="Freeform 9"/>
          <p:cNvSpPr/>
          <p:nvPr/>
        </p:nvSpPr>
        <p:spPr>
          <a:xfrm>
            <a:off x="-33221" y="841572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2364407" y="2539297"/>
            <a:ext cx="13559186" cy="54343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FFFFFF"/>
                </a:solidFill>
                <a:latin typeface="Nunito 2 Bold"/>
                <a:ea typeface="Nunito 2 Bold"/>
                <a:cs typeface="Nunito 2 Bold"/>
                <a:sym typeface="Nunito 2 Bold"/>
              </a:rPr>
              <a:t>Data preprocessing : penting untuk melakukan preprocessing data agar data menjadi siap untuk diolah, seperti pengisian nilai yang hilang, pemilihan features, handling imbalance data akan mempengaruhi kinerja model.</a:t>
            </a:r>
          </a:p>
          <a:p>
            <a:pPr marL="604519" lvl="1" indent="-302260" algn="just">
              <a:lnSpc>
                <a:spcPts val="3919"/>
              </a:lnSpc>
              <a:buFont typeface="Arial"/>
              <a:buChar char="•"/>
            </a:pPr>
            <a:r>
              <a:rPr lang="en-US" sz="2799">
                <a:solidFill>
                  <a:srgbClr val="FFFFFF"/>
                </a:solidFill>
                <a:latin typeface="Nunito 2 Bold"/>
                <a:ea typeface="Nunito 2 Bold"/>
                <a:cs typeface="Nunito 2 Bold"/>
                <a:sym typeface="Nunito 2 Bold"/>
              </a:rPr>
              <a:t>Kinerja Keseluruhan: Model terbaik yaitu “Gradient Boosted Trees” memiliki akurasi yang cukup tinggi yaitu 81.22% dibandingkan model Decission tree dan Random forest, hal menunjukkan bahwa model mampu memprediksi sebagian besar kasus dengan benar.</a:t>
            </a:r>
          </a:p>
          <a:p>
            <a:pPr marL="604519" lvl="1" indent="-302260" algn="just">
              <a:lnSpc>
                <a:spcPts val="3919"/>
              </a:lnSpc>
              <a:buFont typeface="Arial"/>
              <a:buChar char="•"/>
            </a:pPr>
            <a:r>
              <a:rPr lang="en-US" sz="2799">
                <a:solidFill>
                  <a:srgbClr val="FFFFFF"/>
                </a:solidFill>
                <a:latin typeface="Nunito 2 Bold"/>
                <a:ea typeface="Nunito 2 Bold"/>
                <a:cs typeface="Nunito 2 Bold"/>
                <a:sym typeface="Nunito 2 Bold"/>
              </a:rPr>
              <a:t>Recall yang seimbang: Recall untuk kedua kelas (0 dan 1) cukup seimbang, masing-masing sekitar 81%, yang menunjukkan bahwa model memiliki kemampuan yang relatif sama dalam mendeteksi kelas positif maupun negatif.</a:t>
            </a:r>
          </a:p>
          <a:p>
            <a:pPr algn="just">
              <a:lnSpc>
                <a:spcPts val="3919"/>
              </a:lnSpc>
            </a:pPr>
            <a:endParaRPr lang="en-US" sz="2799">
              <a:solidFill>
                <a:srgbClr val="FFFFFF"/>
              </a:solidFill>
              <a:latin typeface="Nunito 2 Bold"/>
              <a:ea typeface="Nunito 2 Bold"/>
              <a:cs typeface="Nunito 2 Bold"/>
              <a:sym typeface="Nunito 2 Bold"/>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0" y="8743950"/>
            <a:ext cx="18288000" cy="1543050"/>
            <a:chOff x="0" y="0"/>
            <a:chExt cx="4816593" cy="406400"/>
          </a:xfrm>
        </p:grpSpPr>
        <p:sp>
          <p:nvSpPr>
            <p:cNvPr id="5" name="Freeform 5"/>
            <p:cNvSpPr/>
            <p:nvPr/>
          </p:nvSpPr>
          <p:spPr>
            <a:xfrm>
              <a:off x="0" y="0"/>
              <a:ext cx="4816592" cy="406400"/>
            </a:xfrm>
            <a:custGeom>
              <a:avLst/>
              <a:gdLst/>
              <a:ahLst/>
              <a:cxnLst/>
              <a:rect l="l" t="t" r="r" b="b"/>
              <a:pathLst>
                <a:path w="4816592" h="406400">
                  <a:moveTo>
                    <a:pt x="0" y="0"/>
                  </a:moveTo>
                  <a:lnTo>
                    <a:pt x="4816592" y="0"/>
                  </a:lnTo>
                  <a:lnTo>
                    <a:pt x="4816592" y="406400"/>
                  </a:lnTo>
                  <a:lnTo>
                    <a:pt x="0" y="406400"/>
                  </a:lnTo>
                  <a:close/>
                </a:path>
              </a:pathLst>
            </a:custGeom>
            <a:solidFill>
              <a:srgbClr val="000000"/>
            </a:solidFill>
          </p:spPr>
        </p:sp>
        <p:sp>
          <p:nvSpPr>
            <p:cNvPr id="6" name="TextBox 6"/>
            <p:cNvSpPr txBox="1"/>
            <p:nvPr/>
          </p:nvSpPr>
          <p:spPr>
            <a:xfrm>
              <a:off x="0" y="-47625"/>
              <a:ext cx="4816593" cy="4540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5649808" y="770130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559990" y="1343537"/>
            <a:ext cx="13018248" cy="1549477"/>
          </a:xfrm>
          <a:prstGeom prst="rect">
            <a:avLst/>
          </a:prstGeom>
        </p:spPr>
        <p:txBody>
          <a:bodyPr lIns="0" tIns="0" rIns="0" bIns="0" rtlCol="0" anchor="t">
            <a:spAutoFit/>
          </a:bodyPr>
          <a:lstStyle/>
          <a:p>
            <a:pPr algn="l">
              <a:lnSpc>
                <a:spcPts val="12730"/>
              </a:lnSpc>
            </a:pPr>
            <a:r>
              <a:rPr lang="en-US" sz="9093">
                <a:solidFill>
                  <a:srgbClr val="000000"/>
                </a:solidFill>
                <a:latin typeface="Fredoka"/>
                <a:ea typeface="Fredoka"/>
                <a:cs typeface="Fredoka"/>
                <a:sym typeface="Fredoka"/>
              </a:rPr>
              <a:t>DATASET</a:t>
            </a:r>
          </a:p>
        </p:txBody>
      </p:sp>
      <p:sp>
        <p:nvSpPr>
          <p:cNvPr id="9" name="TextBox 9"/>
          <p:cNvSpPr txBox="1"/>
          <p:nvPr/>
        </p:nvSpPr>
        <p:spPr>
          <a:xfrm>
            <a:off x="1559990" y="3369242"/>
            <a:ext cx="14742522" cy="3948430"/>
          </a:xfrm>
          <a:prstGeom prst="rect">
            <a:avLst/>
          </a:prstGeom>
        </p:spPr>
        <p:txBody>
          <a:bodyPr lIns="0" tIns="0" rIns="0" bIns="0" rtlCol="0" anchor="t">
            <a:spAutoFit/>
          </a:bodyPr>
          <a:lstStyle/>
          <a:p>
            <a:pPr algn="just">
              <a:lnSpc>
                <a:spcPts val="3919"/>
              </a:lnSpc>
            </a:pPr>
            <a:r>
              <a:rPr lang="en-US" sz="2799">
                <a:solidFill>
                  <a:srgbClr val="000000"/>
                </a:solidFill>
                <a:latin typeface="Nunito 2 Bold"/>
                <a:ea typeface="Nunito 2 Bold"/>
                <a:cs typeface="Nunito 2 Bold"/>
                <a:sym typeface="Nunito 2 Bold"/>
              </a:rPr>
              <a:t>Dataset publik yang digunakan dalam project ini berasal dari kaggle yang tersedia pada link berikut ini : https://www.kaggle.com/datasets/fedesoriano/stroke-prediction-dataset</a:t>
            </a:r>
          </a:p>
          <a:p>
            <a:pPr algn="just">
              <a:lnSpc>
                <a:spcPts val="3919"/>
              </a:lnSpc>
            </a:pPr>
            <a:endParaRPr lang="en-US" sz="2799">
              <a:solidFill>
                <a:srgbClr val="000000"/>
              </a:solidFill>
              <a:latin typeface="Nunito 2 Bold"/>
              <a:ea typeface="Nunito 2 Bold"/>
              <a:cs typeface="Nunito 2 Bold"/>
              <a:sym typeface="Nunito 2 Bold"/>
            </a:endParaRPr>
          </a:p>
          <a:p>
            <a:pPr algn="just">
              <a:lnSpc>
                <a:spcPts val="3919"/>
              </a:lnSpc>
            </a:pPr>
            <a:r>
              <a:rPr lang="en-US" sz="2799">
                <a:solidFill>
                  <a:srgbClr val="000000"/>
                </a:solidFill>
                <a:latin typeface="Nunito 2 Bold"/>
                <a:ea typeface="Nunito 2 Bold"/>
                <a:cs typeface="Nunito 2 Bold"/>
                <a:sym typeface="Nunito 2 Bold"/>
              </a:rPr>
              <a:t>Dimana dataset tersebut merupakan kumpulan data para pasien dengan penyakit stroke, dalam project akhir ini set data tersebut akan digunakan untuk memprediksi apakah seorang pasien kemungkinan terkena stroke berdasarkan parameter input seperti jenis kelamin, usia, berbagai penyakit, dan lainnya. Setiap baris dalam data memberikan informasi yang relevan tentang pasien.</a:t>
            </a:r>
          </a:p>
        </p:txBody>
      </p:sp>
      <p:sp>
        <p:nvSpPr>
          <p:cNvPr id="10" name="Freeform 10"/>
          <p:cNvSpPr/>
          <p:nvPr/>
        </p:nvSpPr>
        <p:spPr>
          <a:xfrm>
            <a:off x="0" y="-32823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2945" y="-62751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111160" y="7177421"/>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0" y="8743950"/>
            <a:ext cx="18288000" cy="1543050"/>
            <a:chOff x="0" y="0"/>
            <a:chExt cx="4816593" cy="406400"/>
          </a:xfrm>
        </p:grpSpPr>
        <p:sp>
          <p:nvSpPr>
            <p:cNvPr id="5" name="Freeform 5"/>
            <p:cNvSpPr/>
            <p:nvPr/>
          </p:nvSpPr>
          <p:spPr>
            <a:xfrm>
              <a:off x="0" y="0"/>
              <a:ext cx="4816592" cy="406400"/>
            </a:xfrm>
            <a:custGeom>
              <a:avLst/>
              <a:gdLst/>
              <a:ahLst/>
              <a:cxnLst/>
              <a:rect l="l" t="t" r="r" b="b"/>
              <a:pathLst>
                <a:path w="4816592" h="406400">
                  <a:moveTo>
                    <a:pt x="0" y="0"/>
                  </a:moveTo>
                  <a:lnTo>
                    <a:pt x="4816592" y="0"/>
                  </a:lnTo>
                  <a:lnTo>
                    <a:pt x="4816592" y="406400"/>
                  </a:lnTo>
                  <a:lnTo>
                    <a:pt x="0" y="406400"/>
                  </a:lnTo>
                  <a:close/>
                </a:path>
              </a:pathLst>
            </a:custGeom>
            <a:solidFill>
              <a:srgbClr val="000000"/>
            </a:solidFill>
          </p:spPr>
        </p:sp>
        <p:sp>
          <p:nvSpPr>
            <p:cNvPr id="6" name="TextBox 6"/>
            <p:cNvSpPr txBox="1"/>
            <p:nvPr/>
          </p:nvSpPr>
          <p:spPr>
            <a:xfrm>
              <a:off x="0" y="-47625"/>
              <a:ext cx="4816593" cy="45402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551728" y="7177421"/>
            <a:ext cx="2123842" cy="656460"/>
          </a:xfrm>
          <a:custGeom>
            <a:avLst/>
            <a:gdLst/>
            <a:ahLst/>
            <a:cxnLst/>
            <a:rect l="l" t="t" r="r" b="b"/>
            <a:pathLst>
              <a:path w="2123842" h="656460">
                <a:moveTo>
                  <a:pt x="0" y="0"/>
                </a:moveTo>
                <a:lnTo>
                  <a:pt x="2123843" y="0"/>
                </a:lnTo>
                <a:lnTo>
                  <a:pt x="2123843" y="656461"/>
                </a:lnTo>
                <a:lnTo>
                  <a:pt x="0" y="6564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5458455" y="515394"/>
            <a:ext cx="2123842" cy="656460"/>
          </a:xfrm>
          <a:custGeom>
            <a:avLst/>
            <a:gdLst/>
            <a:ahLst/>
            <a:cxnLst/>
            <a:rect l="l" t="t" r="r" b="b"/>
            <a:pathLst>
              <a:path w="2123842" h="656460">
                <a:moveTo>
                  <a:pt x="0" y="0"/>
                </a:moveTo>
                <a:lnTo>
                  <a:pt x="2123843" y="0"/>
                </a:lnTo>
                <a:lnTo>
                  <a:pt x="2123843"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668631" y="3745260"/>
            <a:ext cx="14950738" cy="1792113"/>
          </a:xfrm>
          <a:prstGeom prst="rect">
            <a:avLst/>
          </a:prstGeom>
        </p:spPr>
        <p:txBody>
          <a:bodyPr lIns="0" tIns="0" rIns="0" bIns="0" rtlCol="0" anchor="t">
            <a:spAutoFit/>
          </a:bodyPr>
          <a:lstStyle/>
          <a:p>
            <a:pPr algn="ctr">
              <a:lnSpc>
                <a:spcPts val="14620"/>
              </a:lnSpc>
            </a:pPr>
            <a:r>
              <a:rPr lang="en-US" sz="10443">
                <a:solidFill>
                  <a:srgbClr val="000000"/>
                </a:solidFill>
                <a:latin typeface="Fredoka"/>
                <a:ea typeface="Fredoka"/>
                <a:cs typeface="Fredoka"/>
                <a:sym typeface="Fredoka"/>
              </a:rPr>
              <a:t>TERIMA KASIH</a:t>
            </a:r>
          </a:p>
        </p:txBody>
      </p:sp>
      <p:sp>
        <p:nvSpPr>
          <p:cNvPr id="10" name="TextBox 10"/>
          <p:cNvSpPr txBox="1"/>
          <p:nvPr/>
        </p:nvSpPr>
        <p:spPr>
          <a:xfrm>
            <a:off x="4190453" y="3275461"/>
            <a:ext cx="9907094" cy="679374"/>
          </a:xfrm>
          <a:prstGeom prst="rect">
            <a:avLst/>
          </a:prstGeom>
        </p:spPr>
        <p:txBody>
          <a:bodyPr lIns="0" tIns="0" rIns="0" bIns="0" rtlCol="0" anchor="t">
            <a:spAutoFit/>
          </a:bodyPr>
          <a:lstStyle/>
          <a:p>
            <a:pPr algn="ctr">
              <a:lnSpc>
                <a:spcPts val="5604"/>
              </a:lnSpc>
            </a:pPr>
            <a:r>
              <a:rPr lang="en-US" sz="4002">
                <a:solidFill>
                  <a:srgbClr val="000000"/>
                </a:solidFill>
                <a:latin typeface="Nunito 2 Bold"/>
                <a:ea typeface="Nunito 2 Bold"/>
                <a:cs typeface="Nunito 2 Bold"/>
                <a:sym typeface="Nunito 2 Bold"/>
              </a:rPr>
              <a:t>Fenny Anggraini</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743950"/>
            <a:ext cx="18288000" cy="1543050"/>
            <a:chOff x="0" y="0"/>
            <a:chExt cx="4816593" cy="406400"/>
          </a:xfrm>
        </p:grpSpPr>
        <p:sp>
          <p:nvSpPr>
            <p:cNvPr id="4" name="Freeform 4"/>
            <p:cNvSpPr/>
            <p:nvPr/>
          </p:nvSpPr>
          <p:spPr>
            <a:xfrm>
              <a:off x="0" y="0"/>
              <a:ext cx="4816592" cy="406400"/>
            </a:xfrm>
            <a:custGeom>
              <a:avLst/>
              <a:gdLst/>
              <a:ahLst/>
              <a:cxnLst/>
              <a:rect l="l" t="t" r="r" b="b"/>
              <a:pathLst>
                <a:path w="4816592" h="406400">
                  <a:moveTo>
                    <a:pt x="0" y="0"/>
                  </a:moveTo>
                  <a:lnTo>
                    <a:pt x="4816592" y="0"/>
                  </a:lnTo>
                  <a:lnTo>
                    <a:pt x="4816592" y="406400"/>
                  </a:lnTo>
                  <a:lnTo>
                    <a:pt x="0" y="406400"/>
                  </a:lnTo>
                  <a:close/>
                </a:path>
              </a:pathLst>
            </a:custGeom>
            <a:solidFill>
              <a:srgbClr val="000000"/>
            </a:solidFill>
          </p:spPr>
        </p:sp>
        <p:sp>
          <p:nvSpPr>
            <p:cNvPr id="5" name="TextBox 5"/>
            <p:cNvSpPr txBox="1"/>
            <p:nvPr/>
          </p:nvSpPr>
          <p:spPr>
            <a:xfrm>
              <a:off x="0" y="-47625"/>
              <a:ext cx="4816593" cy="45402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518133" y="372240"/>
            <a:ext cx="2123842" cy="656460"/>
          </a:xfrm>
          <a:custGeom>
            <a:avLst/>
            <a:gdLst/>
            <a:ahLst/>
            <a:cxnLst/>
            <a:rect l="l" t="t" r="r" b="b"/>
            <a:pathLst>
              <a:path w="2123842" h="656460">
                <a:moveTo>
                  <a:pt x="0" y="0"/>
                </a:moveTo>
                <a:lnTo>
                  <a:pt x="2123843" y="0"/>
                </a:lnTo>
                <a:lnTo>
                  <a:pt x="2123843" y="656460"/>
                </a:lnTo>
                <a:lnTo>
                  <a:pt x="0" y="6564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11523" y="2753847"/>
            <a:ext cx="908811" cy="794796"/>
          </a:xfrm>
          <a:custGeom>
            <a:avLst/>
            <a:gdLst/>
            <a:ahLst/>
            <a:cxnLst/>
            <a:rect l="l" t="t" r="r" b="b"/>
            <a:pathLst>
              <a:path w="908811" h="794796">
                <a:moveTo>
                  <a:pt x="0" y="0"/>
                </a:moveTo>
                <a:lnTo>
                  <a:pt x="908811" y="0"/>
                </a:lnTo>
                <a:lnTo>
                  <a:pt x="908811" y="794797"/>
                </a:lnTo>
                <a:lnTo>
                  <a:pt x="0" y="7947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641976" y="4537285"/>
            <a:ext cx="12248780" cy="3131427"/>
          </a:xfrm>
          <a:custGeom>
            <a:avLst/>
            <a:gdLst/>
            <a:ahLst/>
            <a:cxnLst/>
            <a:rect l="l" t="t" r="r" b="b"/>
            <a:pathLst>
              <a:path w="12248780" h="3131427">
                <a:moveTo>
                  <a:pt x="0" y="0"/>
                </a:moveTo>
                <a:lnTo>
                  <a:pt x="12248779" y="0"/>
                </a:lnTo>
                <a:lnTo>
                  <a:pt x="12248779" y="3131427"/>
                </a:lnTo>
                <a:lnTo>
                  <a:pt x="0" y="3131427"/>
                </a:lnTo>
                <a:lnTo>
                  <a:pt x="0" y="0"/>
                </a:lnTo>
                <a:close/>
              </a:path>
            </a:pathLst>
          </a:custGeom>
          <a:blipFill>
            <a:blip r:embed="rId8"/>
            <a:stretch>
              <a:fillRect/>
            </a:stretch>
          </a:blipFill>
        </p:spPr>
      </p:sp>
      <p:sp>
        <p:nvSpPr>
          <p:cNvPr id="9" name="TextBox 9"/>
          <p:cNvSpPr txBox="1"/>
          <p:nvPr/>
        </p:nvSpPr>
        <p:spPr>
          <a:xfrm>
            <a:off x="1411523" y="1328980"/>
            <a:ext cx="16362127" cy="953137"/>
          </a:xfrm>
          <a:prstGeom prst="rect">
            <a:avLst/>
          </a:prstGeom>
        </p:spPr>
        <p:txBody>
          <a:bodyPr lIns="0" tIns="0" rIns="0" bIns="0" rtlCol="0" anchor="t">
            <a:spAutoFit/>
          </a:bodyPr>
          <a:lstStyle/>
          <a:p>
            <a:pPr algn="l">
              <a:lnSpc>
                <a:spcPts val="7839"/>
              </a:lnSpc>
            </a:pPr>
            <a:r>
              <a:rPr lang="en-US" sz="5599">
                <a:solidFill>
                  <a:srgbClr val="000000"/>
                </a:solidFill>
                <a:latin typeface="Fredoka"/>
                <a:ea typeface="Fredoka"/>
                <a:cs typeface="Fredoka"/>
                <a:sym typeface="Fredoka"/>
              </a:rPr>
              <a:t>DATASET PADA RAPIDMINER</a:t>
            </a:r>
          </a:p>
        </p:txBody>
      </p:sp>
      <p:sp>
        <p:nvSpPr>
          <p:cNvPr id="10" name="TextBox 10"/>
          <p:cNvSpPr txBox="1"/>
          <p:nvPr/>
        </p:nvSpPr>
        <p:spPr>
          <a:xfrm>
            <a:off x="2594351" y="2705508"/>
            <a:ext cx="6725695" cy="756540"/>
          </a:xfrm>
          <a:prstGeom prst="rect">
            <a:avLst/>
          </a:prstGeom>
        </p:spPr>
        <p:txBody>
          <a:bodyPr lIns="0" tIns="0" rIns="0" bIns="0" rtlCol="0" anchor="t">
            <a:spAutoFit/>
          </a:bodyPr>
          <a:lstStyle/>
          <a:p>
            <a:pPr algn="l">
              <a:lnSpc>
                <a:spcPts val="4048"/>
              </a:lnSpc>
            </a:pPr>
            <a:r>
              <a:rPr lang="en-US" sz="4400">
                <a:solidFill>
                  <a:srgbClr val="000000"/>
                </a:solidFill>
                <a:latin typeface="Karnchang"/>
                <a:ea typeface="Karnchang"/>
                <a:cs typeface="Karnchang"/>
                <a:sym typeface="Karnchang"/>
              </a:rPr>
              <a:t>INPUT “READ DATA”</a:t>
            </a:r>
          </a:p>
        </p:txBody>
      </p:sp>
      <p:sp>
        <p:nvSpPr>
          <p:cNvPr id="11" name="TextBox 11"/>
          <p:cNvSpPr txBox="1"/>
          <p:nvPr/>
        </p:nvSpPr>
        <p:spPr>
          <a:xfrm>
            <a:off x="2641976" y="3367310"/>
            <a:ext cx="14780160" cy="939165"/>
          </a:xfrm>
          <a:prstGeom prst="rect">
            <a:avLst/>
          </a:prstGeom>
        </p:spPr>
        <p:txBody>
          <a:bodyPr lIns="0" tIns="0" rIns="0" bIns="0" rtlCol="0" anchor="t">
            <a:spAutoFit/>
          </a:bodyPr>
          <a:lstStyle/>
          <a:p>
            <a:pPr algn="just">
              <a:lnSpc>
                <a:spcPts val="3359"/>
              </a:lnSpc>
              <a:spcBef>
                <a:spcPct val="0"/>
              </a:spcBef>
            </a:pPr>
            <a:r>
              <a:rPr lang="en-US" sz="2399">
                <a:solidFill>
                  <a:srgbClr val="000000"/>
                </a:solidFill>
                <a:latin typeface="Karnchang"/>
                <a:ea typeface="Karnchang"/>
                <a:cs typeface="Karnchang"/>
                <a:sym typeface="Karnchang"/>
              </a:rPr>
              <a:t>Hal pertama yang dilakukan yaitu membaca data pada pasien stroke dengan menggunakan operator “read” pada rapidminer.</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11523" y="1195725"/>
            <a:ext cx="908811" cy="794796"/>
          </a:xfrm>
          <a:custGeom>
            <a:avLst/>
            <a:gdLst/>
            <a:ahLst/>
            <a:cxnLst/>
            <a:rect l="l" t="t" r="r" b="b"/>
            <a:pathLst>
              <a:path w="908811" h="794796">
                <a:moveTo>
                  <a:pt x="0" y="0"/>
                </a:moveTo>
                <a:lnTo>
                  <a:pt x="908811" y="0"/>
                </a:lnTo>
                <a:lnTo>
                  <a:pt x="908811" y="794796"/>
                </a:lnTo>
                <a:lnTo>
                  <a:pt x="0" y="7947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993797" y="2386683"/>
            <a:ext cx="15197578" cy="7646336"/>
          </a:xfrm>
          <a:custGeom>
            <a:avLst/>
            <a:gdLst/>
            <a:ahLst/>
            <a:cxnLst/>
            <a:rect l="l" t="t" r="r" b="b"/>
            <a:pathLst>
              <a:path w="15197578" h="7646336">
                <a:moveTo>
                  <a:pt x="0" y="0"/>
                </a:moveTo>
                <a:lnTo>
                  <a:pt x="15197579" y="0"/>
                </a:lnTo>
                <a:lnTo>
                  <a:pt x="15197579" y="7646336"/>
                </a:lnTo>
                <a:lnTo>
                  <a:pt x="0" y="7646336"/>
                </a:lnTo>
                <a:lnTo>
                  <a:pt x="0" y="0"/>
                </a:lnTo>
                <a:close/>
              </a:path>
            </a:pathLst>
          </a:custGeom>
          <a:blipFill>
            <a:blip r:embed="rId6"/>
            <a:stretch>
              <a:fillRect t="-2535" b="-2535"/>
            </a:stretch>
          </a:blipFill>
        </p:spPr>
      </p:sp>
      <p:sp>
        <p:nvSpPr>
          <p:cNvPr id="5" name="TextBox 5"/>
          <p:cNvSpPr txBox="1"/>
          <p:nvPr/>
        </p:nvSpPr>
        <p:spPr>
          <a:xfrm>
            <a:off x="1411523" y="134008"/>
            <a:ext cx="16362127" cy="953137"/>
          </a:xfrm>
          <a:prstGeom prst="rect">
            <a:avLst/>
          </a:prstGeom>
        </p:spPr>
        <p:txBody>
          <a:bodyPr lIns="0" tIns="0" rIns="0" bIns="0" rtlCol="0" anchor="t">
            <a:spAutoFit/>
          </a:bodyPr>
          <a:lstStyle/>
          <a:p>
            <a:pPr algn="l">
              <a:lnSpc>
                <a:spcPts val="7839"/>
              </a:lnSpc>
            </a:pPr>
            <a:r>
              <a:rPr lang="en-US" sz="5599">
                <a:solidFill>
                  <a:srgbClr val="000000"/>
                </a:solidFill>
                <a:latin typeface="Fredoka"/>
                <a:ea typeface="Fredoka"/>
                <a:cs typeface="Fredoka"/>
                <a:sym typeface="Fredoka"/>
              </a:rPr>
              <a:t>DATASET PADA RAPIDMINER</a:t>
            </a:r>
          </a:p>
        </p:txBody>
      </p:sp>
      <p:sp>
        <p:nvSpPr>
          <p:cNvPr id="6" name="TextBox 6"/>
          <p:cNvSpPr txBox="1"/>
          <p:nvPr/>
        </p:nvSpPr>
        <p:spPr>
          <a:xfrm>
            <a:off x="2418305" y="1167228"/>
            <a:ext cx="6725695" cy="756540"/>
          </a:xfrm>
          <a:prstGeom prst="rect">
            <a:avLst/>
          </a:prstGeom>
        </p:spPr>
        <p:txBody>
          <a:bodyPr lIns="0" tIns="0" rIns="0" bIns="0" rtlCol="0" anchor="t">
            <a:spAutoFit/>
          </a:bodyPr>
          <a:lstStyle/>
          <a:p>
            <a:pPr algn="l">
              <a:lnSpc>
                <a:spcPts val="4048"/>
              </a:lnSpc>
            </a:pPr>
            <a:r>
              <a:rPr lang="en-US" sz="4400">
                <a:solidFill>
                  <a:srgbClr val="000000"/>
                </a:solidFill>
                <a:latin typeface="Karnchang"/>
                <a:ea typeface="Karnchang"/>
                <a:cs typeface="Karnchang"/>
                <a:sym typeface="Karnchang"/>
              </a:rPr>
              <a:t>OUTPUT “READ DATA”</a:t>
            </a:r>
          </a:p>
        </p:txBody>
      </p:sp>
      <p:sp>
        <p:nvSpPr>
          <p:cNvPr id="7" name="TextBox 7"/>
          <p:cNvSpPr txBox="1"/>
          <p:nvPr/>
        </p:nvSpPr>
        <p:spPr>
          <a:xfrm>
            <a:off x="2479140" y="1761843"/>
            <a:ext cx="14780160" cy="520065"/>
          </a:xfrm>
          <a:prstGeom prst="rect">
            <a:avLst/>
          </a:prstGeom>
        </p:spPr>
        <p:txBody>
          <a:bodyPr lIns="0" tIns="0" rIns="0" bIns="0" rtlCol="0" anchor="t">
            <a:spAutoFit/>
          </a:bodyPr>
          <a:lstStyle/>
          <a:p>
            <a:pPr algn="just">
              <a:lnSpc>
                <a:spcPts val="3359"/>
              </a:lnSpc>
              <a:spcBef>
                <a:spcPct val="0"/>
              </a:spcBef>
            </a:pPr>
            <a:r>
              <a:rPr lang="en-US" sz="2399">
                <a:solidFill>
                  <a:srgbClr val="000000"/>
                </a:solidFill>
                <a:latin typeface="Karnchang"/>
                <a:ea typeface="Karnchang"/>
                <a:cs typeface="Karnchang"/>
                <a:sym typeface="Karnchang"/>
              </a:rPr>
              <a:t>Setelah melakukan input data dengan file csv, maka output yang di hasilkan seperti berikut ini</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0" y="8743950"/>
            <a:ext cx="18288000" cy="1543050"/>
            <a:chOff x="0" y="0"/>
            <a:chExt cx="4816593" cy="406400"/>
          </a:xfrm>
        </p:grpSpPr>
        <p:sp>
          <p:nvSpPr>
            <p:cNvPr id="5" name="Freeform 5"/>
            <p:cNvSpPr/>
            <p:nvPr/>
          </p:nvSpPr>
          <p:spPr>
            <a:xfrm>
              <a:off x="0" y="0"/>
              <a:ext cx="4816592" cy="406400"/>
            </a:xfrm>
            <a:custGeom>
              <a:avLst/>
              <a:gdLst/>
              <a:ahLst/>
              <a:cxnLst/>
              <a:rect l="l" t="t" r="r" b="b"/>
              <a:pathLst>
                <a:path w="4816592" h="406400">
                  <a:moveTo>
                    <a:pt x="0" y="0"/>
                  </a:moveTo>
                  <a:lnTo>
                    <a:pt x="4816592" y="0"/>
                  </a:lnTo>
                  <a:lnTo>
                    <a:pt x="4816592" y="406400"/>
                  </a:lnTo>
                  <a:lnTo>
                    <a:pt x="0" y="406400"/>
                  </a:lnTo>
                  <a:close/>
                </a:path>
              </a:pathLst>
            </a:custGeom>
            <a:solidFill>
              <a:srgbClr val="000000"/>
            </a:solidFill>
          </p:spPr>
        </p:sp>
        <p:sp>
          <p:nvSpPr>
            <p:cNvPr id="6" name="TextBox 6"/>
            <p:cNvSpPr txBox="1"/>
            <p:nvPr/>
          </p:nvSpPr>
          <p:spPr>
            <a:xfrm>
              <a:off x="0" y="-47625"/>
              <a:ext cx="4816593" cy="4540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052396" y="637222"/>
            <a:ext cx="13018248" cy="821055"/>
          </a:xfrm>
          <a:prstGeom prst="rect">
            <a:avLst/>
          </a:prstGeom>
        </p:spPr>
        <p:txBody>
          <a:bodyPr lIns="0" tIns="0" rIns="0" bIns="0" rtlCol="0" anchor="t">
            <a:spAutoFit/>
          </a:bodyPr>
          <a:lstStyle/>
          <a:p>
            <a:pPr algn="l">
              <a:lnSpc>
                <a:spcPts val="6719"/>
              </a:lnSpc>
            </a:pPr>
            <a:r>
              <a:rPr lang="en-US" sz="4800">
                <a:solidFill>
                  <a:srgbClr val="000000"/>
                </a:solidFill>
                <a:latin typeface="Fredoka"/>
                <a:ea typeface="Fredoka"/>
                <a:cs typeface="Fredoka"/>
                <a:sym typeface="Fredoka"/>
              </a:rPr>
              <a:t>FEATURES PADA DATASET</a:t>
            </a:r>
          </a:p>
        </p:txBody>
      </p:sp>
      <p:sp>
        <p:nvSpPr>
          <p:cNvPr id="8" name="TextBox 8"/>
          <p:cNvSpPr txBox="1"/>
          <p:nvPr/>
        </p:nvSpPr>
        <p:spPr>
          <a:xfrm>
            <a:off x="894822" y="1896902"/>
            <a:ext cx="16479305" cy="6597971"/>
          </a:xfrm>
          <a:prstGeom prst="rect">
            <a:avLst/>
          </a:prstGeom>
        </p:spPr>
        <p:txBody>
          <a:bodyPr lIns="0" tIns="0" rIns="0" bIns="0" rtlCol="0" anchor="t">
            <a:spAutoFit/>
          </a:bodyPr>
          <a:lstStyle/>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id                               : ID unik untuk setiap pasien dalam dataset, ini digunakan untuk mengidentifikasi data tanpa adanya duplikasi.</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gender                      : Jenis kelamin pasien, dengan kemungkinan nilai "Male" (Laki-laki) atau "Female" (Perempuan).</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age                            : Usia pasien dalam tahun.</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hypertension            : Status hipertensi pasien, dengan nilai 1 jika pasien memiliki hipertensi, dan 0 jika tidak.</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heart_disease           : Status penyakit jantung pasien, dengan nilai 1 jika pasien memiliki penyakit jantung, dan 0 jika tidak.</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ever_married            : Status pernikahan pasien, dengan nilai Yes jika pasien pernah menikah, dan No jika tidak.</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work_type                : Jenis pekerjaan pasien, dengan kategori seperti "Private" (pekerjaan di sektor swasta), "Self-employed"      </a:t>
            </a:r>
          </a:p>
          <a:p>
            <a:pPr algn="l">
              <a:lnSpc>
                <a:spcPts val="3339"/>
              </a:lnSpc>
            </a:pPr>
            <a:r>
              <a:rPr lang="en-US" sz="2036">
                <a:solidFill>
                  <a:srgbClr val="000000"/>
                </a:solidFill>
                <a:latin typeface="Nunito 2 Bold"/>
                <a:ea typeface="Nunito 2 Bold"/>
                <a:cs typeface="Nunito 2 Bold"/>
                <a:sym typeface="Nunito 2 Bold"/>
              </a:rPr>
              <a:t>                                          (wirausaha), "Govt_job" (pekerjaan di sektor pemerintahan), dan "Never_worked" (tidak pernah bekerja).</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Residence_type       : Tipe tempat tinggal pasien, dengan kemungkinan nilai "Urban" (perkotaan) atau "Rural" (pedesaan).</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avg_glucose_level   : Rata-rata level glukosa darah pasien, biasanya diukur dalam mg/dL.</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bmi                           : Body Mass Index (BMI) pasien, yang merupakan ukuran yang diperoleh dari tinggi dan berat badan pasien. </a:t>
            </a:r>
          </a:p>
          <a:p>
            <a:pPr algn="l">
              <a:lnSpc>
                <a:spcPts val="3339"/>
              </a:lnSpc>
            </a:pPr>
            <a:r>
              <a:rPr lang="en-US" sz="2036">
                <a:solidFill>
                  <a:srgbClr val="000000"/>
                </a:solidFill>
                <a:latin typeface="Nunito 2 Bold"/>
                <a:ea typeface="Nunito 2 Bold"/>
                <a:cs typeface="Nunito 2 Bold"/>
                <a:sym typeface="Nunito 2 Bold"/>
              </a:rPr>
              <a:t>                                          Beberapa data pada kolom ini hilang (ditandai dengan ?).</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smoking_status       : Status merokok pasien, dengan kategori seperti "smokes" (merokok), "formerly smoked" (pernah merokok),   </a:t>
            </a:r>
          </a:p>
          <a:p>
            <a:pPr algn="l">
              <a:lnSpc>
                <a:spcPts val="3339"/>
              </a:lnSpc>
            </a:pPr>
            <a:r>
              <a:rPr lang="en-US" sz="2036">
                <a:solidFill>
                  <a:srgbClr val="000000"/>
                </a:solidFill>
                <a:latin typeface="Nunito 2 Bold"/>
                <a:ea typeface="Nunito 2 Bold"/>
                <a:cs typeface="Nunito 2 Bold"/>
                <a:sym typeface="Nunito 2 Bold"/>
              </a:rPr>
              <a:t>                                          "never smoked" (tidak pernah merokok), dan "Unknown" (tidak diketahui).</a:t>
            </a:r>
          </a:p>
          <a:p>
            <a:pPr marL="439670" lvl="1" indent="-219835" algn="l">
              <a:lnSpc>
                <a:spcPts val="3339"/>
              </a:lnSpc>
              <a:buFont typeface="Arial"/>
              <a:buChar char="•"/>
            </a:pPr>
            <a:r>
              <a:rPr lang="en-US" sz="2036">
                <a:solidFill>
                  <a:srgbClr val="000000"/>
                </a:solidFill>
                <a:latin typeface="Nunito 2 Bold"/>
                <a:ea typeface="Nunito 2 Bold"/>
                <a:cs typeface="Nunito 2 Bold"/>
                <a:sym typeface="Nunito 2 Bold"/>
              </a:rPr>
              <a:t>stroke                       : Indikator apakah pasien mengalami stroke, dengan nilai 1 jika pasien mengalami stroke, dan 0 jika tidak.</a:t>
            </a:r>
          </a:p>
          <a:p>
            <a:pPr algn="just">
              <a:lnSpc>
                <a:spcPts val="2851"/>
              </a:lnSpc>
            </a:pPr>
            <a:endParaRPr lang="en-US" sz="2036">
              <a:solidFill>
                <a:srgbClr val="000000"/>
              </a:solidFill>
              <a:latin typeface="Nunito 2 Bold"/>
              <a:ea typeface="Nunito 2 Bold"/>
              <a:cs typeface="Nunito 2 Bold"/>
              <a:sym typeface="Nunito 2 Bold"/>
            </a:endParaRPr>
          </a:p>
        </p:txBody>
      </p:sp>
      <p:sp>
        <p:nvSpPr>
          <p:cNvPr id="9" name="Freeform 9"/>
          <p:cNvSpPr/>
          <p:nvPr/>
        </p:nvSpPr>
        <p:spPr>
          <a:xfrm>
            <a:off x="0" y="-32823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DEDE"/>
        </a:solidFill>
        <a:effectLst/>
      </p:bgPr>
    </p:bg>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32823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892248" y="3893102"/>
            <a:ext cx="14503504" cy="1223843"/>
          </a:xfrm>
          <a:custGeom>
            <a:avLst/>
            <a:gdLst/>
            <a:ahLst/>
            <a:cxnLst/>
            <a:rect l="l" t="t" r="r" b="b"/>
            <a:pathLst>
              <a:path w="14503504" h="1223843">
                <a:moveTo>
                  <a:pt x="0" y="0"/>
                </a:moveTo>
                <a:lnTo>
                  <a:pt x="14503504" y="0"/>
                </a:lnTo>
                <a:lnTo>
                  <a:pt x="14503504" y="1223843"/>
                </a:lnTo>
                <a:lnTo>
                  <a:pt x="0" y="1223843"/>
                </a:lnTo>
                <a:lnTo>
                  <a:pt x="0" y="0"/>
                </a:lnTo>
                <a:close/>
              </a:path>
            </a:pathLst>
          </a:custGeom>
          <a:blipFill>
            <a:blip r:embed="rId8"/>
            <a:stretch>
              <a:fillRect t="-8144" b="-8144"/>
            </a:stretch>
          </a:blipFill>
        </p:spPr>
      </p:sp>
      <p:sp>
        <p:nvSpPr>
          <p:cNvPr id="6" name="Freeform 6"/>
          <p:cNvSpPr/>
          <p:nvPr/>
        </p:nvSpPr>
        <p:spPr>
          <a:xfrm>
            <a:off x="1892248" y="7535064"/>
            <a:ext cx="12979247" cy="1280958"/>
          </a:xfrm>
          <a:custGeom>
            <a:avLst/>
            <a:gdLst/>
            <a:ahLst/>
            <a:cxnLst/>
            <a:rect l="l" t="t" r="r" b="b"/>
            <a:pathLst>
              <a:path w="12979247" h="1280958">
                <a:moveTo>
                  <a:pt x="0" y="0"/>
                </a:moveTo>
                <a:lnTo>
                  <a:pt x="12979247" y="0"/>
                </a:lnTo>
                <a:lnTo>
                  <a:pt x="12979247" y="1280958"/>
                </a:lnTo>
                <a:lnTo>
                  <a:pt x="0" y="1280958"/>
                </a:lnTo>
                <a:lnTo>
                  <a:pt x="0" y="0"/>
                </a:lnTo>
                <a:close/>
              </a:path>
            </a:pathLst>
          </a:custGeom>
          <a:blipFill>
            <a:blip r:embed="rId9"/>
            <a:stretch>
              <a:fillRect/>
            </a:stretch>
          </a:blipFill>
        </p:spPr>
      </p:sp>
      <p:sp>
        <p:nvSpPr>
          <p:cNvPr id="7" name="TextBox 7"/>
          <p:cNvSpPr txBox="1"/>
          <p:nvPr/>
        </p:nvSpPr>
        <p:spPr>
          <a:xfrm>
            <a:off x="1559990" y="933450"/>
            <a:ext cx="13018248" cy="1668780"/>
          </a:xfrm>
          <a:prstGeom prst="rect">
            <a:avLst/>
          </a:prstGeom>
        </p:spPr>
        <p:txBody>
          <a:bodyPr lIns="0" tIns="0" rIns="0" bIns="0" rtlCol="0" anchor="t">
            <a:spAutoFit/>
          </a:bodyPr>
          <a:lstStyle/>
          <a:p>
            <a:pPr algn="l">
              <a:lnSpc>
                <a:spcPts val="6719"/>
              </a:lnSpc>
            </a:pPr>
            <a:r>
              <a:rPr lang="en-US" sz="4800">
                <a:solidFill>
                  <a:srgbClr val="000000"/>
                </a:solidFill>
                <a:latin typeface="Fredoka"/>
                <a:ea typeface="Fredoka"/>
                <a:cs typeface="Fredoka"/>
                <a:sym typeface="Fredoka"/>
              </a:rPr>
              <a:t>INSIGHT PADA DATASET - EDA (EXPLORATORY DATA ANALYSIS)</a:t>
            </a:r>
          </a:p>
        </p:txBody>
      </p:sp>
      <p:sp>
        <p:nvSpPr>
          <p:cNvPr id="8" name="TextBox 8"/>
          <p:cNvSpPr txBox="1"/>
          <p:nvPr/>
        </p:nvSpPr>
        <p:spPr>
          <a:xfrm>
            <a:off x="1273914" y="3151053"/>
            <a:ext cx="13590400" cy="495300"/>
          </a:xfrm>
          <a:prstGeom prst="rect">
            <a:avLst/>
          </a:prstGeom>
        </p:spPr>
        <p:txBody>
          <a:bodyPr lIns="0" tIns="0" rIns="0" bIns="0" rtlCol="0" anchor="t">
            <a:spAutoFit/>
          </a:bodyPr>
          <a:lstStyle/>
          <a:p>
            <a:pPr marL="647698" lvl="1" indent="-323849" algn="just">
              <a:lnSpc>
                <a:spcPts val="4199"/>
              </a:lnSpc>
              <a:buAutoNum type="arabicPeriod"/>
            </a:pPr>
            <a:r>
              <a:rPr lang="en-US" sz="2999">
                <a:solidFill>
                  <a:srgbClr val="000000"/>
                </a:solidFill>
                <a:latin typeface="Nunito 2 Bold"/>
                <a:ea typeface="Nunito 2 Bold"/>
                <a:cs typeface="Nunito 2 Bold"/>
                <a:sym typeface="Nunito 2 Bold"/>
              </a:rPr>
              <a:t>Check Data Imbalance by stroke &amp; no stroke</a:t>
            </a:r>
          </a:p>
        </p:txBody>
      </p:sp>
      <p:sp>
        <p:nvSpPr>
          <p:cNvPr id="9" name="TextBox 9"/>
          <p:cNvSpPr txBox="1"/>
          <p:nvPr/>
        </p:nvSpPr>
        <p:spPr>
          <a:xfrm>
            <a:off x="1892248" y="5307445"/>
            <a:ext cx="15661821" cy="86995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Arimo"/>
                <a:ea typeface="Arimo"/>
                <a:cs typeface="Arimo"/>
                <a:sym typeface="Arimo"/>
              </a:rPr>
              <a:t>Terlihat bahwa lebih banyak pasien yang tidak mengalami stroke di labelkan dengan 0 (4861) dan yang mengalami stroke di labelkan 1 (249).</a:t>
            </a:r>
          </a:p>
        </p:txBody>
      </p:sp>
      <p:sp>
        <p:nvSpPr>
          <p:cNvPr id="10" name="TextBox 10"/>
          <p:cNvSpPr txBox="1"/>
          <p:nvPr/>
        </p:nvSpPr>
        <p:spPr>
          <a:xfrm>
            <a:off x="1417115" y="6897049"/>
            <a:ext cx="13580875" cy="495300"/>
          </a:xfrm>
          <a:prstGeom prst="rect">
            <a:avLst/>
          </a:prstGeom>
        </p:spPr>
        <p:txBody>
          <a:bodyPr lIns="0" tIns="0" rIns="0" bIns="0" rtlCol="0" anchor="t">
            <a:spAutoFit/>
          </a:bodyPr>
          <a:lstStyle/>
          <a:p>
            <a:pPr algn="just">
              <a:lnSpc>
                <a:spcPts val="4199"/>
              </a:lnSpc>
            </a:pPr>
            <a:r>
              <a:rPr lang="en-US" sz="2999">
                <a:solidFill>
                  <a:srgbClr val="000000"/>
                </a:solidFill>
                <a:latin typeface="Nunito 2 Bold"/>
                <a:ea typeface="Nunito 2 Bold"/>
                <a:cs typeface="Nunito 2 Bold"/>
                <a:sym typeface="Nunito 2 Bold"/>
              </a:rPr>
              <a:t>2. Check Missing value in dataset</a:t>
            </a:r>
          </a:p>
        </p:txBody>
      </p:sp>
      <p:sp>
        <p:nvSpPr>
          <p:cNvPr id="11" name="TextBox 11"/>
          <p:cNvSpPr txBox="1"/>
          <p:nvPr/>
        </p:nvSpPr>
        <p:spPr>
          <a:xfrm>
            <a:off x="1892248" y="8901587"/>
            <a:ext cx="15661821" cy="86995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Arimo"/>
                <a:ea typeface="Arimo"/>
                <a:cs typeface="Arimo"/>
                <a:sym typeface="Arimo"/>
              </a:rPr>
              <a:t>Terlihat pada feature bmi terdapat nilai yang hilang (missing value) sebanyak 201 nilai yang hilang dalam dataset.</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DEDE"/>
        </a:solidFill>
        <a:effectLst/>
      </p:bgPr>
    </p:bg>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0" y="-328230"/>
            <a:ext cx="2123842" cy="656460"/>
          </a:xfrm>
          <a:custGeom>
            <a:avLst/>
            <a:gdLst/>
            <a:ahLst/>
            <a:cxnLst/>
            <a:rect l="l" t="t" r="r" b="b"/>
            <a:pathLst>
              <a:path w="2123842" h="656460">
                <a:moveTo>
                  <a:pt x="0" y="0"/>
                </a:moveTo>
                <a:lnTo>
                  <a:pt x="2123842" y="0"/>
                </a:lnTo>
                <a:lnTo>
                  <a:pt x="2123842"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51394" y="2692911"/>
            <a:ext cx="8525931" cy="5048169"/>
          </a:xfrm>
          <a:custGeom>
            <a:avLst/>
            <a:gdLst/>
            <a:ahLst/>
            <a:cxnLst/>
            <a:rect l="l" t="t" r="r" b="b"/>
            <a:pathLst>
              <a:path w="8525931" h="5048169">
                <a:moveTo>
                  <a:pt x="0" y="0"/>
                </a:moveTo>
                <a:lnTo>
                  <a:pt x="8525931" y="0"/>
                </a:lnTo>
                <a:lnTo>
                  <a:pt x="8525931" y="5048169"/>
                </a:lnTo>
                <a:lnTo>
                  <a:pt x="0" y="5048169"/>
                </a:lnTo>
                <a:lnTo>
                  <a:pt x="0" y="0"/>
                </a:lnTo>
                <a:close/>
              </a:path>
            </a:pathLst>
          </a:custGeom>
          <a:blipFill>
            <a:blip r:embed="rId8"/>
            <a:stretch>
              <a:fillRect/>
            </a:stretch>
          </a:blipFill>
        </p:spPr>
      </p:sp>
      <p:sp>
        <p:nvSpPr>
          <p:cNvPr id="6" name="Freeform 6"/>
          <p:cNvSpPr/>
          <p:nvPr/>
        </p:nvSpPr>
        <p:spPr>
          <a:xfrm>
            <a:off x="9284056" y="2692911"/>
            <a:ext cx="8628777" cy="5048169"/>
          </a:xfrm>
          <a:custGeom>
            <a:avLst/>
            <a:gdLst/>
            <a:ahLst/>
            <a:cxnLst/>
            <a:rect l="l" t="t" r="r" b="b"/>
            <a:pathLst>
              <a:path w="8628777" h="5048169">
                <a:moveTo>
                  <a:pt x="0" y="0"/>
                </a:moveTo>
                <a:lnTo>
                  <a:pt x="8628777" y="0"/>
                </a:lnTo>
                <a:lnTo>
                  <a:pt x="8628777" y="5048169"/>
                </a:lnTo>
                <a:lnTo>
                  <a:pt x="0" y="5048169"/>
                </a:lnTo>
                <a:lnTo>
                  <a:pt x="0" y="0"/>
                </a:lnTo>
                <a:close/>
              </a:path>
            </a:pathLst>
          </a:custGeom>
          <a:blipFill>
            <a:blip r:embed="rId9"/>
            <a:stretch>
              <a:fillRect/>
            </a:stretch>
          </a:blipFill>
        </p:spPr>
      </p:sp>
      <p:sp>
        <p:nvSpPr>
          <p:cNvPr id="7" name="TextBox 7"/>
          <p:cNvSpPr txBox="1"/>
          <p:nvPr/>
        </p:nvSpPr>
        <p:spPr>
          <a:xfrm>
            <a:off x="514350" y="667385"/>
            <a:ext cx="17444162" cy="646429"/>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INSIGHT PADA DATASET - EDA (EXPLORATORY DATA ANALYSIS)</a:t>
            </a:r>
          </a:p>
        </p:txBody>
      </p:sp>
      <p:sp>
        <p:nvSpPr>
          <p:cNvPr id="8" name="TextBox 8"/>
          <p:cNvSpPr txBox="1"/>
          <p:nvPr/>
        </p:nvSpPr>
        <p:spPr>
          <a:xfrm>
            <a:off x="551394" y="8188755"/>
            <a:ext cx="17736606" cy="1172845"/>
          </a:xfrm>
          <a:prstGeom prst="rect">
            <a:avLst/>
          </a:prstGeom>
        </p:spPr>
        <p:txBody>
          <a:bodyPr lIns="0" tIns="0" rIns="0" bIns="0" rtlCol="0" anchor="t">
            <a:spAutoFit/>
          </a:bodyPr>
          <a:lstStyle/>
          <a:p>
            <a:pPr algn="just">
              <a:lnSpc>
                <a:spcPts val="3079"/>
              </a:lnSpc>
              <a:spcBef>
                <a:spcPct val="0"/>
              </a:spcBef>
            </a:pPr>
            <a:r>
              <a:rPr lang="en-US" sz="2199">
                <a:solidFill>
                  <a:srgbClr val="000000"/>
                </a:solidFill>
                <a:latin typeface="Arimo"/>
                <a:ea typeface="Arimo"/>
                <a:cs typeface="Arimo"/>
                <a:sym typeface="Arimo"/>
              </a:rPr>
              <a:t>Berdasarkan plot di atas, tampak jelas bahwa usia (age) merupakan faktor besar pada pasien stroke - semakin tua usia seseorang, maka akan semakin besar pula resiko untuk mengalami stroke. Dapat terlihat pula lebih banyak pasien yang tidak mengalami stroke daripada mengalami stroke pada dataset tersebut. Meskipun kurang jelas, ada juga perbedaan dalam Kadar BMI.</a:t>
            </a:r>
          </a:p>
        </p:txBody>
      </p:sp>
      <p:sp>
        <p:nvSpPr>
          <p:cNvPr id="9" name="TextBox 9"/>
          <p:cNvSpPr txBox="1"/>
          <p:nvPr/>
        </p:nvSpPr>
        <p:spPr>
          <a:xfrm>
            <a:off x="514350" y="1709921"/>
            <a:ext cx="13590400" cy="481330"/>
          </a:xfrm>
          <a:prstGeom prst="rect">
            <a:avLst/>
          </a:prstGeom>
        </p:spPr>
        <p:txBody>
          <a:bodyPr lIns="0" tIns="0" rIns="0" bIns="0" rtlCol="0" anchor="t">
            <a:spAutoFit/>
          </a:bodyPr>
          <a:lstStyle/>
          <a:p>
            <a:pPr algn="just">
              <a:lnSpc>
                <a:spcPts val="3919"/>
              </a:lnSpc>
            </a:pPr>
            <a:r>
              <a:rPr lang="en-US" sz="2799">
                <a:solidFill>
                  <a:srgbClr val="000000"/>
                </a:solidFill>
                <a:latin typeface="Nunito 2 Bold"/>
                <a:ea typeface="Nunito 2 Bold"/>
                <a:cs typeface="Nunito 2 Bold"/>
                <a:sym typeface="Nunito 2 Bold"/>
              </a:rPr>
              <a:t>3. Numeric variables by stroke &amp; no stroke</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DEDE"/>
        </a:solidFill>
        <a:effectLst/>
      </p:bgPr>
    </p:bg>
    <p:spTree>
      <p:nvGrpSpPr>
        <p:cNvPr id="1" name=""/>
        <p:cNvGrpSpPr/>
        <p:nvPr/>
      </p:nvGrpSpPr>
      <p:grpSpPr>
        <a:xfrm>
          <a:off x="0" y="0"/>
          <a:ext cx="0" cy="0"/>
          <a:chOff x="0" y="0"/>
          <a:chExt cx="0" cy="0"/>
        </a:xfrm>
      </p:grpSpPr>
      <p:sp>
        <p:nvSpPr>
          <p:cNvPr id="2" name="Freeform 2"/>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09984" y="2802054"/>
            <a:ext cx="5325377" cy="3944196"/>
          </a:xfrm>
          <a:custGeom>
            <a:avLst/>
            <a:gdLst/>
            <a:ahLst/>
            <a:cxnLst/>
            <a:rect l="l" t="t" r="r" b="b"/>
            <a:pathLst>
              <a:path w="5325377" h="3944196">
                <a:moveTo>
                  <a:pt x="0" y="0"/>
                </a:moveTo>
                <a:lnTo>
                  <a:pt x="5325378" y="0"/>
                </a:lnTo>
                <a:lnTo>
                  <a:pt x="5325378" y="3944196"/>
                </a:lnTo>
                <a:lnTo>
                  <a:pt x="0" y="3944196"/>
                </a:lnTo>
                <a:lnTo>
                  <a:pt x="0" y="0"/>
                </a:lnTo>
                <a:close/>
              </a:path>
            </a:pathLst>
          </a:custGeom>
          <a:blipFill>
            <a:blip r:embed="rId4"/>
            <a:stretch>
              <a:fillRect/>
            </a:stretch>
          </a:blipFill>
        </p:spPr>
      </p:sp>
      <p:sp>
        <p:nvSpPr>
          <p:cNvPr id="4" name="Freeform 4"/>
          <p:cNvSpPr/>
          <p:nvPr/>
        </p:nvSpPr>
        <p:spPr>
          <a:xfrm>
            <a:off x="6427140" y="1486833"/>
            <a:ext cx="5641056" cy="3287320"/>
          </a:xfrm>
          <a:custGeom>
            <a:avLst/>
            <a:gdLst/>
            <a:ahLst/>
            <a:cxnLst/>
            <a:rect l="l" t="t" r="r" b="b"/>
            <a:pathLst>
              <a:path w="5641056" h="3287320">
                <a:moveTo>
                  <a:pt x="0" y="0"/>
                </a:moveTo>
                <a:lnTo>
                  <a:pt x="5641056" y="0"/>
                </a:lnTo>
                <a:lnTo>
                  <a:pt x="5641056" y="3287319"/>
                </a:lnTo>
                <a:lnTo>
                  <a:pt x="0" y="3287319"/>
                </a:lnTo>
                <a:lnTo>
                  <a:pt x="0" y="0"/>
                </a:lnTo>
                <a:close/>
              </a:path>
            </a:pathLst>
          </a:custGeom>
          <a:blipFill>
            <a:blip r:embed="rId5"/>
            <a:stretch>
              <a:fillRect/>
            </a:stretch>
          </a:blipFill>
        </p:spPr>
      </p:sp>
      <p:sp>
        <p:nvSpPr>
          <p:cNvPr id="5" name="Freeform 5"/>
          <p:cNvSpPr/>
          <p:nvPr/>
        </p:nvSpPr>
        <p:spPr>
          <a:xfrm>
            <a:off x="12226032" y="1486833"/>
            <a:ext cx="5640049" cy="3287320"/>
          </a:xfrm>
          <a:custGeom>
            <a:avLst/>
            <a:gdLst/>
            <a:ahLst/>
            <a:cxnLst/>
            <a:rect l="l" t="t" r="r" b="b"/>
            <a:pathLst>
              <a:path w="5640049" h="3287320">
                <a:moveTo>
                  <a:pt x="0" y="0"/>
                </a:moveTo>
                <a:lnTo>
                  <a:pt x="5640049" y="0"/>
                </a:lnTo>
                <a:lnTo>
                  <a:pt x="5640049" y="3287319"/>
                </a:lnTo>
                <a:lnTo>
                  <a:pt x="0" y="3287319"/>
                </a:lnTo>
                <a:lnTo>
                  <a:pt x="0" y="0"/>
                </a:lnTo>
                <a:close/>
              </a:path>
            </a:pathLst>
          </a:custGeom>
          <a:blipFill>
            <a:blip r:embed="rId6"/>
            <a:stretch>
              <a:fillRect/>
            </a:stretch>
          </a:blipFill>
        </p:spPr>
      </p:sp>
      <p:sp>
        <p:nvSpPr>
          <p:cNvPr id="6" name="Freeform 6"/>
          <p:cNvSpPr/>
          <p:nvPr/>
        </p:nvSpPr>
        <p:spPr>
          <a:xfrm>
            <a:off x="6427140" y="4936077"/>
            <a:ext cx="5641056" cy="3281997"/>
          </a:xfrm>
          <a:custGeom>
            <a:avLst/>
            <a:gdLst/>
            <a:ahLst/>
            <a:cxnLst/>
            <a:rect l="l" t="t" r="r" b="b"/>
            <a:pathLst>
              <a:path w="5641056" h="3281997">
                <a:moveTo>
                  <a:pt x="0" y="0"/>
                </a:moveTo>
                <a:lnTo>
                  <a:pt x="5641056" y="0"/>
                </a:lnTo>
                <a:lnTo>
                  <a:pt x="5641056" y="3281997"/>
                </a:lnTo>
                <a:lnTo>
                  <a:pt x="0" y="3281997"/>
                </a:lnTo>
                <a:lnTo>
                  <a:pt x="0" y="0"/>
                </a:lnTo>
                <a:close/>
              </a:path>
            </a:pathLst>
          </a:custGeom>
          <a:blipFill>
            <a:blip r:embed="rId7"/>
            <a:stretch>
              <a:fillRect/>
            </a:stretch>
          </a:blipFill>
        </p:spPr>
      </p:sp>
      <p:sp>
        <p:nvSpPr>
          <p:cNvPr id="7" name="Freeform 7"/>
          <p:cNvSpPr/>
          <p:nvPr/>
        </p:nvSpPr>
        <p:spPr>
          <a:xfrm>
            <a:off x="12226032" y="4936077"/>
            <a:ext cx="5690950" cy="3281997"/>
          </a:xfrm>
          <a:custGeom>
            <a:avLst/>
            <a:gdLst/>
            <a:ahLst/>
            <a:cxnLst/>
            <a:rect l="l" t="t" r="r" b="b"/>
            <a:pathLst>
              <a:path w="5690950" h="3281997">
                <a:moveTo>
                  <a:pt x="0" y="0"/>
                </a:moveTo>
                <a:lnTo>
                  <a:pt x="5690950" y="0"/>
                </a:lnTo>
                <a:lnTo>
                  <a:pt x="5690950" y="3281997"/>
                </a:lnTo>
                <a:lnTo>
                  <a:pt x="0" y="3281997"/>
                </a:lnTo>
                <a:lnTo>
                  <a:pt x="0" y="0"/>
                </a:lnTo>
                <a:close/>
              </a:path>
            </a:pathLst>
          </a:custGeom>
          <a:blipFill>
            <a:blip r:embed="rId8"/>
            <a:stretch>
              <a:fillRect/>
            </a:stretch>
          </a:blipFill>
        </p:spPr>
      </p:sp>
      <p:sp>
        <p:nvSpPr>
          <p:cNvPr id="8" name="TextBox 8"/>
          <p:cNvSpPr txBox="1"/>
          <p:nvPr/>
        </p:nvSpPr>
        <p:spPr>
          <a:xfrm>
            <a:off x="421919" y="96386"/>
            <a:ext cx="17444162" cy="646429"/>
          </a:xfrm>
          <a:prstGeom prst="rect">
            <a:avLst/>
          </a:prstGeom>
        </p:spPr>
        <p:txBody>
          <a:bodyPr lIns="0" tIns="0" rIns="0" bIns="0" rtlCol="0" anchor="t">
            <a:spAutoFit/>
          </a:bodyPr>
          <a:lstStyle/>
          <a:p>
            <a:pPr algn="l">
              <a:lnSpc>
                <a:spcPts val="5320"/>
              </a:lnSpc>
            </a:pPr>
            <a:r>
              <a:rPr lang="en-US" sz="3800">
                <a:solidFill>
                  <a:srgbClr val="000000"/>
                </a:solidFill>
                <a:latin typeface="Fredoka"/>
                <a:ea typeface="Fredoka"/>
                <a:cs typeface="Fredoka"/>
                <a:sym typeface="Fredoka"/>
              </a:rPr>
              <a:t>INSIGHT PADA DATASET - EDA (EXPLORATORY DATA ANALYSIS)</a:t>
            </a:r>
          </a:p>
        </p:txBody>
      </p:sp>
      <p:sp>
        <p:nvSpPr>
          <p:cNvPr id="9" name="TextBox 9"/>
          <p:cNvSpPr txBox="1"/>
          <p:nvPr/>
        </p:nvSpPr>
        <p:spPr>
          <a:xfrm>
            <a:off x="532450" y="8369010"/>
            <a:ext cx="17384533" cy="1721429"/>
          </a:xfrm>
          <a:prstGeom prst="rect">
            <a:avLst/>
          </a:prstGeom>
        </p:spPr>
        <p:txBody>
          <a:bodyPr lIns="0" tIns="0" rIns="0" bIns="0" rtlCol="0" anchor="t">
            <a:spAutoFit/>
          </a:bodyPr>
          <a:lstStyle/>
          <a:p>
            <a:pPr algn="just">
              <a:lnSpc>
                <a:spcPts val="2768"/>
              </a:lnSpc>
              <a:spcBef>
                <a:spcPct val="0"/>
              </a:spcBef>
            </a:pPr>
            <a:r>
              <a:rPr lang="en-US" sz="1977">
                <a:solidFill>
                  <a:srgbClr val="000000"/>
                </a:solidFill>
                <a:latin typeface="Arimo"/>
                <a:ea typeface="Arimo"/>
                <a:cs typeface="Arimo"/>
                <a:sym typeface="Arimo"/>
              </a:rPr>
              <a:t>Berdasarkan plot diatas dapat terlihat bahwa pada categorical variabels pada gender terlihat bahwa pasien berjenis kelamin perempuan lebih banyak yang terkena stroke dibandingkan pasien berjenis kelamin laki - laki, pada work type terlihat bahwa tipe pekerjaan private dan self employed juga lebih banyak yang mengalami stroke dibanding yang lainnya, pada smoking status terlihat bahwa tidak terlalu mempengaruhi target yang mana terlihat lebih banyak orang yang tidak pernah merokok (never smoked) yang mengalami stroke di bandingkan dengan mereka yang merokok (smokes) dan formerly smoked (dulunya merokok) dapat terlihat juga hasil pada plot heart disease dan hypertension.</a:t>
            </a:r>
          </a:p>
        </p:txBody>
      </p:sp>
      <p:sp>
        <p:nvSpPr>
          <p:cNvPr id="10" name="TextBox 10"/>
          <p:cNvSpPr txBox="1"/>
          <p:nvPr/>
        </p:nvSpPr>
        <p:spPr>
          <a:xfrm>
            <a:off x="421919" y="843578"/>
            <a:ext cx="13590400" cy="481330"/>
          </a:xfrm>
          <a:prstGeom prst="rect">
            <a:avLst/>
          </a:prstGeom>
        </p:spPr>
        <p:txBody>
          <a:bodyPr lIns="0" tIns="0" rIns="0" bIns="0" rtlCol="0" anchor="t">
            <a:spAutoFit/>
          </a:bodyPr>
          <a:lstStyle/>
          <a:p>
            <a:pPr algn="just">
              <a:lnSpc>
                <a:spcPts val="3919"/>
              </a:lnSpc>
            </a:pPr>
            <a:r>
              <a:rPr lang="en-US" sz="2799">
                <a:solidFill>
                  <a:srgbClr val="000000"/>
                </a:solidFill>
                <a:latin typeface="Nunito 2 Bold"/>
                <a:ea typeface="Nunito 2 Bold"/>
                <a:cs typeface="Nunito 2 Bold"/>
                <a:sym typeface="Nunito 2 Bold"/>
              </a:rPr>
              <a:t>4. Categorical variables by stroke &amp; no stroke</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02512" y="-1175205"/>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56788" y="7344724"/>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11593" y="515394"/>
            <a:ext cx="2123842" cy="656460"/>
          </a:xfrm>
          <a:custGeom>
            <a:avLst/>
            <a:gdLst/>
            <a:ahLst/>
            <a:cxnLst/>
            <a:rect l="l" t="t" r="r" b="b"/>
            <a:pathLst>
              <a:path w="2123842" h="656460">
                <a:moveTo>
                  <a:pt x="0" y="0"/>
                </a:moveTo>
                <a:lnTo>
                  <a:pt x="2123843" y="0"/>
                </a:lnTo>
                <a:lnTo>
                  <a:pt x="2123843" y="656460"/>
                </a:lnTo>
                <a:lnTo>
                  <a:pt x="0" y="656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4191307" y="3015041"/>
            <a:ext cx="9905386" cy="3463161"/>
          </a:xfrm>
          <a:custGeom>
            <a:avLst/>
            <a:gdLst/>
            <a:ahLst/>
            <a:cxnLst/>
            <a:rect l="l" t="t" r="r" b="b"/>
            <a:pathLst>
              <a:path w="9905386" h="3463161">
                <a:moveTo>
                  <a:pt x="0" y="0"/>
                </a:moveTo>
                <a:lnTo>
                  <a:pt x="9905386" y="0"/>
                </a:lnTo>
                <a:lnTo>
                  <a:pt x="9905386" y="3463161"/>
                </a:lnTo>
                <a:lnTo>
                  <a:pt x="0" y="3463161"/>
                </a:lnTo>
                <a:lnTo>
                  <a:pt x="0" y="0"/>
                </a:lnTo>
                <a:close/>
              </a:path>
            </a:pathLst>
          </a:custGeom>
          <a:blipFill>
            <a:blip r:embed="rId8"/>
            <a:stretch>
              <a:fillRect/>
            </a:stretch>
          </a:blipFill>
        </p:spPr>
      </p:sp>
      <p:sp>
        <p:nvSpPr>
          <p:cNvPr id="6" name="Freeform 6"/>
          <p:cNvSpPr/>
          <p:nvPr/>
        </p:nvSpPr>
        <p:spPr>
          <a:xfrm>
            <a:off x="2575197" y="6771424"/>
            <a:ext cx="13137605" cy="2911447"/>
          </a:xfrm>
          <a:custGeom>
            <a:avLst/>
            <a:gdLst/>
            <a:ahLst/>
            <a:cxnLst/>
            <a:rect l="l" t="t" r="r" b="b"/>
            <a:pathLst>
              <a:path w="13137605" h="2911447">
                <a:moveTo>
                  <a:pt x="0" y="0"/>
                </a:moveTo>
                <a:lnTo>
                  <a:pt x="13137606" y="0"/>
                </a:lnTo>
                <a:lnTo>
                  <a:pt x="13137606" y="2911448"/>
                </a:lnTo>
                <a:lnTo>
                  <a:pt x="0" y="2911448"/>
                </a:lnTo>
                <a:lnTo>
                  <a:pt x="0" y="0"/>
                </a:lnTo>
                <a:close/>
              </a:path>
            </a:pathLst>
          </a:custGeom>
          <a:blipFill>
            <a:blip r:embed="rId9"/>
            <a:stretch>
              <a:fillRect/>
            </a:stretch>
          </a:blipFill>
        </p:spPr>
      </p:sp>
      <p:sp>
        <p:nvSpPr>
          <p:cNvPr id="7" name="TextBox 7"/>
          <p:cNvSpPr txBox="1"/>
          <p:nvPr/>
        </p:nvSpPr>
        <p:spPr>
          <a:xfrm>
            <a:off x="1559990" y="1057554"/>
            <a:ext cx="13018248" cy="1085371"/>
          </a:xfrm>
          <a:prstGeom prst="rect">
            <a:avLst/>
          </a:prstGeom>
        </p:spPr>
        <p:txBody>
          <a:bodyPr lIns="0" tIns="0" rIns="0" bIns="0" rtlCol="0" anchor="t">
            <a:spAutoFit/>
          </a:bodyPr>
          <a:lstStyle/>
          <a:p>
            <a:pPr algn="l">
              <a:lnSpc>
                <a:spcPts val="8951"/>
              </a:lnSpc>
            </a:pPr>
            <a:r>
              <a:rPr lang="en-US" sz="6393">
                <a:solidFill>
                  <a:srgbClr val="000000"/>
                </a:solidFill>
                <a:latin typeface="Fredoka"/>
                <a:ea typeface="Fredoka"/>
                <a:cs typeface="Fredoka"/>
                <a:sym typeface="Fredoka"/>
              </a:rPr>
              <a:t>DATA PREPROCESSING</a:t>
            </a:r>
          </a:p>
        </p:txBody>
      </p:sp>
      <p:sp>
        <p:nvSpPr>
          <p:cNvPr id="8" name="TextBox 8"/>
          <p:cNvSpPr txBox="1"/>
          <p:nvPr/>
        </p:nvSpPr>
        <p:spPr>
          <a:xfrm>
            <a:off x="1559990" y="2309743"/>
            <a:ext cx="15555908" cy="481330"/>
          </a:xfrm>
          <a:prstGeom prst="rect">
            <a:avLst/>
          </a:prstGeom>
        </p:spPr>
        <p:txBody>
          <a:bodyPr lIns="0" tIns="0" rIns="0" bIns="0" rtlCol="0" anchor="t">
            <a:spAutoFit/>
          </a:bodyPr>
          <a:lstStyle/>
          <a:p>
            <a:pPr marL="604519" lvl="1" indent="-302260" algn="just">
              <a:lnSpc>
                <a:spcPts val="3919"/>
              </a:lnSpc>
              <a:buFont typeface="Arial"/>
              <a:buChar char="•"/>
            </a:pPr>
            <a:r>
              <a:rPr lang="en-US" sz="2799">
                <a:solidFill>
                  <a:srgbClr val="000000"/>
                </a:solidFill>
                <a:latin typeface="Nunito 2 Bold"/>
                <a:ea typeface="Nunito 2 Bold"/>
                <a:cs typeface="Nunito 2 Bold"/>
                <a:sym typeface="Nunito 2 Bold"/>
              </a:rPr>
              <a:t>Menentukan label pada dataset yaitu kolom “stroke” yang akan dijadikan label.</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1328</Words>
  <Application>Microsoft Office PowerPoint</Application>
  <PresentationFormat>Kustom</PresentationFormat>
  <Paragraphs>108</Paragraphs>
  <Slides>20</Slides>
  <Notes>0</Notes>
  <HiddenSlides>0</HiddenSlides>
  <MMClips>0</MMClips>
  <ScaleCrop>false</ScaleCrop>
  <HeadingPairs>
    <vt:vector size="6" baseType="variant">
      <vt:variant>
        <vt:lpstr>Font Dipakai</vt:lpstr>
      </vt:variant>
      <vt:variant>
        <vt:i4>11</vt:i4>
      </vt:variant>
      <vt:variant>
        <vt:lpstr>Tema</vt:lpstr>
      </vt:variant>
      <vt:variant>
        <vt:i4>1</vt:i4>
      </vt:variant>
      <vt:variant>
        <vt:lpstr>Judul Slide</vt:lpstr>
      </vt:variant>
      <vt:variant>
        <vt:i4>20</vt:i4>
      </vt:variant>
    </vt:vector>
  </HeadingPairs>
  <TitlesOfParts>
    <vt:vector size="32" baseType="lpstr">
      <vt:lpstr>Arimo</vt:lpstr>
      <vt:lpstr>Karnchang Bold</vt:lpstr>
      <vt:lpstr>Nunito 2 Bold Italics</vt:lpstr>
      <vt:lpstr>Nunito 2</vt:lpstr>
      <vt:lpstr>Karnchang</vt:lpstr>
      <vt:lpstr>Nunito 1</vt:lpstr>
      <vt:lpstr>Fredoka</vt:lpstr>
      <vt:lpstr>Calibri</vt:lpstr>
      <vt:lpstr>Arimo Bold</vt:lpstr>
      <vt:lpstr>Arial</vt:lpstr>
      <vt:lpstr>Nunito 2 Bold</vt: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dc:title>
  <cp:lastModifiedBy>Fenny Anggraini</cp:lastModifiedBy>
  <cp:revision>3</cp:revision>
  <dcterms:created xsi:type="dcterms:W3CDTF">2006-08-16T00:00:00Z</dcterms:created>
  <dcterms:modified xsi:type="dcterms:W3CDTF">2024-09-06T11:47:17Z</dcterms:modified>
  <dc:identifier>DAGPH0Nw7Dw</dc:identifier>
</cp:coreProperties>
</file>