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264A79-111F-407B-9A23-3E32E1CBFBB8}">
  <a:tblStyle styleId="{83264A79-111F-407B-9A23-3E32E1CBFB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71ae0b7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71ae0b7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71ae0b71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71ae0b7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6652cb43fcebe5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6652cb43fcebe5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 parameters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72484d9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72484d9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772c2c5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772c2c5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bdcc795e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bdcc795e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dcc795e6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dcc795e6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cc795e6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cc795e6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f0d7157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f0d7157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1278d689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1278d689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72484d9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72484d9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2484d9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72484d9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72484d9a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72484d9a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47772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MSCA 31010 Linear and Non-Linear Models Presentation Group 6: 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Siddarth Balasubramani, Joshua Dai, Oluwafemi Fabiyi, Elly Yang, </a:t>
            </a:r>
            <a:r>
              <a:rPr b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Mike Wu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Visualization - Density Plot for All Numeric Variables </a:t>
            </a:r>
            <a:endParaRPr sz="2200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832425" y="1505700"/>
            <a:ext cx="3999900" cy="32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Density plot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X axis</a:t>
            </a:r>
            <a:r>
              <a:rPr lang="en"/>
              <a:t> represents the numeric scale of the variable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Y axis</a:t>
            </a:r>
            <a:r>
              <a:rPr lang="en"/>
              <a:t> represents the density of fraud and non-fraud data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b="1" lang="en"/>
              <a:t>interfering area</a:t>
            </a:r>
            <a:r>
              <a:rPr lang="en"/>
              <a:t> represents the similar y output given x.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don’t see massive differences between the N &amp; Y given all 14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see from the left that the lower the amount of injury claims the higher the probability that there will be no reported fraud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587762"/>
            <a:ext cx="3999901" cy="2912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Visualization - WOE Binning with IV Scores </a:t>
            </a:r>
            <a:endParaRPr sz="2200"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832425" y="1505700"/>
            <a:ext cx="3999900" cy="3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Bar/Line Charts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X axis</a:t>
            </a:r>
            <a:r>
              <a:rPr lang="en"/>
              <a:t> represents the </a:t>
            </a:r>
            <a:r>
              <a:rPr lang="en"/>
              <a:t>categorical</a:t>
            </a:r>
            <a:r>
              <a:rPr lang="en"/>
              <a:t> data of x variables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Y axis</a:t>
            </a:r>
            <a:r>
              <a:rPr lang="en"/>
              <a:t> represents the count of fraud and non-fraud data (good &amp; bad)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Bad probability</a:t>
            </a:r>
            <a:r>
              <a:rPr lang="en"/>
              <a:t> represents the possibility that given a data within the x category, it will be a fraud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see from the left that the longer the customer </a:t>
            </a:r>
            <a:r>
              <a:rPr lang="en"/>
              <a:t>loyalty period does not necessarily represent the good credits. The bad probability rate tends to go up</a:t>
            </a:r>
            <a:endParaRPr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00" y="1723000"/>
            <a:ext cx="4303500" cy="29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198225" y="2646075"/>
            <a:ext cx="44883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Booster </a:t>
            </a:r>
            <a:r>
              <a:rPr lang="en" sz="1100"/>
              <a:t>- Sets the booster type (gbtree, gblinear etc) to use. We used gbtree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ETA -</a:t>
            </a:r>
            <a:r>
              <a:rPr lang="en" sz="1100"/>
              <a:t> </a:t>
            </a:r>
            <a:r>
              <a:rPr lang="en" sz="1100"/>
              <a:t> controls learning rate. [0,1]. default = 0.3., we used 0.151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Nrounds</a:t>
            </a:r>
            <a:r>
              <a:rPr lang="en" sz="1100"/>
              <a:t> - controls maximum number of iterations.For a lower eta increase nrounds.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Gamma - </a:t>
            </a:r>
            <a:r>
              <a:rPr lang="en" sz="1100"/>
              <a:t>controls the loss reduction required (regularization). More the gamma conservative the model. [0,Inf]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Max_depth - </a:t>
            </a:r>
            <a:r>
              <a:rPr lang="en" sz="1100"/>
              <a:t>controls depth of tree. [0,Inf], we used 8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Library </a:t>
            </a:r>
            <a:r>
              <a:rPr lang="en" sz="2200"/>
              <a:t>and </a:t>
            </a:r>
            <a:r>
              <a:rPr lang="en" sz="2200"/>
              <a:t>Hyper-Parameters </a:t>
            </a:r>
            <a:r>
              <a:rPr lang="en" sz="2200"/>
              <a:t>used</a:t>
            </a:r>
            <a:endParaRPr sz="2200"/>
          </a:p>
        </p:txBody>
      </p:sp>
      <p:sp>
        <p:nvSpPr>
          <p:cNvPr id="157" name="Google Shape;157;p24"/>
          <p:cNvSpPr txBox="1"/>
          <p:nvPr/>
        </p:nvSpPr>
        <p:spPr>
          <a:xfrm>
            <a:off x="381475" y="1422625"/>
            <a:ext cx="866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used the H2O Library to the run the xgboost model, as it’s the most efficient and fastest package for model building</a:t>
            </a:r>
            <a:endParaRPr sz="1200"/>
          </a:p>
        </p:txBody>
      </p:sp>
      <p:sp>
        <p:nvSpPr>
          <p:cNvPr id="158" name="Google Shape;158;p24"/>
          <p:cNvSpPr txBox="1"/>
          <p:nvPr/>
        </p:nvSpPr>
        <p:spPr>
          <a:xfrm>
            <a:off x="381475" y="20265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Hyper parameters</a:t>
            </a:r>
            <a:endParaRPr b="1" sz="1300"/>
          </a:p>
        </p:txBody>
      </p:sp>
      <p:sp>
        <p:nvSpPr>
          <p:cNvPr id="159" name="Google Shape;159;p24"/>
          <p:cNvSpPr txBox="1"/>
          <p:nvPr/>
        </p:nvSpPr>
        <p:spPr>
          <a:xfrm>
            <a:off x="4655700" y="2646075"/>
            <a:ext cx="44883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min_child_weight - </a:t>
            </a:r>
            <a:r>
              <a:rPr lang="en" sz="1100"/>
              <a:t>minimum sum of instance weights in child node. Prevents overfitting. [0,Inf]</a:t>
            </a:r>
            <a:endParaRPr b="1"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Subsample </a:t>
            </a:r>
            <a:r>
              <a:rPr b="1" lang="en" sz="1100"/>
              <a:t>-</a:t>
            </a:r>
            <a:r>
              <a:rPr lang="en" sz="1100"/>
              <a:t>  </a:t>
            </a:r>
            <a:r>
              <a:rPr lang="en" sz="1100"/>
              <a:t>Number of samples supplied to tree. [0,1]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colsample_bytree</a:t>
            </a:r>
            <a:r>
              <a:rPr lang="en" sz="1100"/>
              <a:t>- </a:t>
            </a:r>
            <a:r>
              <a:rPr lang="en" sz="1100"/>
              <a:t>controls number of features supplied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the tree. [0,1]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lambda</a:t>
            </a:r>
            <a:r>
              <a:rPr b="1" lang="en" sz="1100"/>
              <a:t>- </a:t>
            </a:r>
            <a:r>
              <a:rPr lang="en" sz="1100"/>
              <a:t>controls L2 regularization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alpha</a:t>
            </a:r>
            <a:r>
              <a:rPr b="1" lang="en" sz="1100"/>
              <a:t>- </a:t>
            </a:r>
            <a:r>
              <a:rPr lang="en" sz="1100"/>
              <a:t>controls l1 regularization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Eval_metric - </a:t>
            </a:r>
            <a:r>
              <a:rPr lang="en" sz="1100"/>
              <a:t>Metric for validation of data. We used the AUC scores to validate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Results </a:t>
            </a:r>
            <a:endParaRPr sz="2200"/>
          </a:p>
        </p:txBody>
      </p:sp>
      <p:sp>
        <p:nvSpPr>
          <p:cNvPr id="165" name="Google Shape;165;p25"/>
          <p:cNvSpPr txBox="1"/>
          <p:nvPr/>
        </p:nvSpPr>
        <p:spPr>
          <a:xfrm>
            <a:off x="173225" y="14330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Top 5 </a:t>
            </a:r>
            <a:r>
              <a:rPr b="1" lang="en" sz="1100"/>
              <a:t>Variable Importance</a:t>
            </a:r>
            <a:endParaRPr b="1" sz="1100"/>
          </a:p>
        </p:txBody>
      </p:sp>
      <p:sp>
        <p:nvSpPr>
          <p:cNvPr id="166" name="Google Shape;166;p25"/>
          <p:cNvSpPr txBox="1"/>
          <p:nvPr/>
        </p:nvSpPr>
        <p:spPr>
          <a:xfrm>
            <a:off x="173225" y="28973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Model Performance compared to GLM</a:t>
            </a:r>
            <a:endParaRPr b="1" sz="1100"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787050"/>
            <a:ext cx="5665975" cy="11095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25"/>
          <p:cNvGraphicFramePr/>
          <p:nvPr/>
        </p:nvGraphicFramePr>
        <p:xfrm>
          <a:off x="473550" y="330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{83264A79-111F-407B-9A23-3E32E1CBFBB8}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Metric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XGBOOST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GLM (family = “Binomial”)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AUC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0.90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76175" y="14363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Thank You and Question ?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Tree Algorithm &amp; Boosting</a:t>
            </a:r>
            <a:endParaRPr sz="22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675" y="1461650"/>
            <a:ext cx="3765425" cy="17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265900" y="1461650"/>
            <a:ext cx="4350300" cy="27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What is tree model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How it works </a:t>
            </a:r>
            <a:endParaRPr b="1" i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The Con of the tree model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Unstable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AutoNum type="arabicPeriod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Prone to over fit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can we do to improve?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Implement strategy such as ensemble algorithm or, bagging, 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boosting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to overcome the con of tree algorithm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852675" y="3431025"/>
            <a:ext cx="4055100" cy="1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alibri"/>
                <a:ea typeface="Calibri"/>
                <a:cs typeface="Calibri"/>
                <a:sym typeface="Calibri"/>
              </a:rPr>
              <a:t>Boosting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- combining several weak learners into stronger leaner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- training predictors sequentially, and each trying to correct its predecessor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3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Gradient Boosting Intuition from </a:t>
            </a:r>
            <a:r>
              <a:rPr lang="en" sz="2200"/>
              <a:t>Gradient Descent</a:t>
            </a:r>
            <a:endParaRPr sz="2200"/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5715625" y="3141925"/>
            <a:ext cx="14700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Gradient Descent Formula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050" y="1864338"/>
            <a:ext cx="1870025" cy="6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50" y="1417975"/>
            <a:ext cx="3774400" cy="30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9188" y="3492025"/>
            <a:ext cx="5095875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>
            <p:ph idx="4294967295" type="body"/>
          </p:nvPr>
        </p:nvSpPr>
        <p:spPr>
          <a:xfrm>
            <a:off x="5826063" y="1514250"/>
            <a:ext cx="1470000" cy="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Squared</a:t>
            </a: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Residuals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Classic</a:t>
            </a:r>
            <a:r>
              <a:rPr lang="en" sz="2200"/>
              <a:t> Gradient Boosting</a:t>
            </a:r>
            <a:endParaRPr sz="2200"/>
          </a:p>
        </p:txBody>
      </p: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4572000" y="1396050"/>
            <a:ext cx="3999900" cy="3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determine the step length (pm) that the will be taken in the direction</a:t>
            </a:r>
            <a:endParaRPr sz="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93" y="2644768"/>
            <a:ext cx="2639125" cy="21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132825" y="1396050"/>
            <a:ext cx="3999900" cy="32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44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Classic Gradient Boosting Definition:</a:t>
            </a:r>
            <a:endParaRPr sz="244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976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44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Sequentially adding predictors to an ensemble, each one correcting its predecessor</a:t>
            </a:r>
            <a:endParaRPr sz="244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976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●"/>
            </a:pPr>
            <a:r>
              <a:rPr lang="en" sz="244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Fit the new predictor to the residual errors made by previous predictor</a:t>
            </a:r>
            <a:endParaRPr sz="2444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3625" y="1965750"/>
            <a:ext cx="4314325" cy="10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0796" y="3315411"/>
            <a:ext cx="4801900" cy="1266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How XGBoost Works ? Why It is so Popular?</a:t>
            </a:r>
            <a:endParaRPr sz="2200"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-305435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“XGBoost” builds upon the foundations of gradient boosting by introducing regularization to combat over fitting along with numerous other additions. so its another name is “regularized gradient boosting”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Improvements based on the natural gradient boosting: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1.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Newton Raphson Method Boosting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2.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Regularization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3.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Missing Values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4.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Weighted Quantiles Sketch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5.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loss Function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6.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Processing- Core Algorithm is Parallelizable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and Performance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Consistently Outperforms single-algorithm methods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-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State-of-the-art performance in many ML tasks/datasets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XGBoost </a:t>
            </a:r>
            <a:r>
              <a:rPr lang="en" sz="2400"/>
              <a:t>Implementation</a:t>
            </a:r>
            <a:endParaRPr sz="2400"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Credit Default </a:t>
            </a:r>
            <a:r>
              <a:rPr lang="en"/>
              <a:t>Classification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Algorithms</a:t>
            </a:r>
            <a:endParaRPr sz="22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XGBoost builds trees by finding the O_value that minimizes this </a:t>
            </a:r>
            <a:r>
              <a:rPr lang="en"/>
              <a:t>equation:</a:t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Solve for O_value and Similarity Score and configure equations for regression or classification by plugging in the first derivative (gradient) g and the second derivative (hessian) h of the loss function: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61822" l="5174" r="9726" t="9455"/>
          <a:stretch/>
        </p:blipFill>
        <p:spPr>
          <a:xfrm>
            <a:off x="397275" y="3138138"/>
            <a:ext cx="3657598" cy="81187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992625" y="4181700"/>
            <a:ext cx="130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Loss Function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2820525" y="4181700"/>
            <a:ext cx="140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gularization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19"/>
          <p:cNvCxnSpPr/>
          <p:nvPr/>
        </p:nvCxnSpPr>
        <p:spPr>
          <a:xfrm rot="10800000">
            <a:off x="3515775" y="3925800"/>
            <a:ext cx="75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 rot="10800000">
            <a:off x="1610775" y="3925800"/>
            <a:ext cx="750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550" y="3066974"/>
            <a:ext cx="3657601" cy="151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Data description - Auto insurance fraud claims</a:t>
            </a:r>
            <a:endParaRPr sz="2200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Policy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28836 obs. of  10 variables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Containing insurance policy limits, deductibles, coverage, premium and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Demographics</a:t>
            </a:r>
            <a:endParaRPr b="1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28836 obs. of  10 variables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300"/>
              <a:buChar char="●"/>
            </a:pPr>
            <a:r>
              <a:rPr lang="en"/>
              <a:t>Containing customer age, gender, education, occupation, hobbies, and etc.</a:t>
            </a:r>
            <a:endParaRPr/>
          </a:p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Claims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28836 obs. of  19 variables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Containing incident type, date, location, injury, property damage, witness, and etc.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Vehicles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115344 obs. of  3 variables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Containing vehicle attributes and details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Various steps taken in the process</a:t>
            </a:r>
            <a:endParaRPr sz="220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Variable Distribution and Correlations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Our dataset’s y variable is extremely unbalanced with </a:t>
            </a:r>
            <a:r>
              <a:rPr b="1" lang="en" sz="1100"/>
              <a:t>21,000 observations of non-fraud</a:t>
            </a:r>
            <a:r>
              <a:rPr lang="en" sz="1100"/>
              <a:t> cases and </a:t>
            </a:r>
            <a:r>
              <a:rPr b="1" lang="en" sz="1100"/>
              <a:t>7,785 of fraud cases, </a:t>
            </a:r>
            <a:r>
              <a:rPr lang="en" sz="1100"/>
              <a:t>and 40 different columns.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Correlation plot</a:t>
            </a:r>
            <a:r>
              <a:rPr lang="en" sz="1100"/>
              <a:t>: The correlations between </a:t>
            </a:r>
            <a:r>
              <a:rPr lang="en" sz="1100"/>
              <a:t>variables are hugely </a:t>
            </a:r>
            <a:r>
              <a:rPr b="1" lang="en" sz="1100"/>
              <a:t>minimal</a:t>
            </a:r>
            <a:r>
              <a:rPr lang="en" sz="1100"/>
              <a:t>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Data Imputation</a:t>
            </a:r>
            <a:r>
              <a:rPr lang="en" sz="1100"/>
              <a:t>: Imputed Gender based on relationship and then Performed a central Imputation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/>
              <a:t>Feature Engineering</a:t>
            </a:r>
            <a:r>
              <a:rPr lang="en" sz="1100"/>
              <a:t>:</a:t>
            </a:r>
            <a:endParaRPr sz="11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Divided Zip code by 1000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</a:t>
            </a:r>
            <a:r>
              <a:rPr lang="en" sz="1100"/>
              <a:t>ays remaining for insurance</a:t>
            </a:r>
            <a:endParaRPr sz="11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Days insurance has been active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33" name="Google Shape;133;p21" title="6"/>
          <p:cNvSpPr txBox="1"/>
          <p:nvPr>
            <p:ph idx="1" type="body"/>
          </p:nvPr>
        </p:nvSpPr>
        <p:spPr>
          <a:xfrm>
            <a:off x="4832425" y="1505700"/>
            <a:ext cx="3999900" cy="3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Main Visualization Methods: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5.	</a:t>
            </a:r>
            <a:r>
              <a:rPr b="1" lang="en"/>
              <a:t>Density plots for </a:t>
            </a:r>
            <a:r>
              <a:rPr b="1" lang="en"/>
              <a:t>numerical</a:t>
            </a:r>
            <a:r>
              <a:rPr b="1" lang="en"/>
              <a:t> variables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 startAt="6"/>
            </a:pPr>
            <a:r>
              <a:rPr b="1" lang="en"/>
              <a:t>WOE Binning and IV scores for variable                                selection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IV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 Classically this serves as variable ranking method and allows us to perform feature selection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8276" y="2114711"/>
            <a:ext cx="3999899" cy="914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4113" y="4314763"/>
            <a:ext cx="21812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