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1"/>
  </p:notesMasterIdLst>
  <p:handoutMasterIdLst>
    <p:handoutMasterId r:id="rId32"/>
  </p:handoutMasterIdLst>
  <p:sldIdLst>
    <p:sldId id="325" r:id="rId3"/>
    <p:sldId id="356" r:id="rId4"/>
    <p:sldId id="357" r:id="rId5"/>
    <p:sldId id="359" r:id="rId6"/>
    <p:sldId id="360" r:id="rId7"/>
    <p:sldId id="369" r:id="rId8"/>
    <p:sldId id="364" r:id="rId9"/>
    <p:sldId id="361" r:id="rId10"/>
    <p:sldId id="362" r:id="rId11"/>
    <p:sldId id="370" r:id="rId12"/>
    <p:sldId id="363" r:id="rId13"/>
    <p:sldId id="371" r:id="rId14"/>
    <p:sldId id="373" r:id="rId15"/>
    <p:sldId id="374" r:id="rId16"/>
    <p:sldId id="375" r:id="rId17"/>
    <p:sldId id="378" r:id="rId18"/>
    <p:sldId id="377" r:id="rId19"/>
    <p:sldId id="379" r:id="rId20"/>
    <p:sldId id="380" r:id="rId21"/>
    <p:sldId id="381" r:id="rId22"/>
    <p:sldId id="376" r:id="rId23"/>
    <p:sldId id="382" r:id="rId24"/>
    <p:sldId id="383" r:id="rId25"/>
    <p:sldId id="385" r:id="rId26"/>
    <p:sldId id="386" r:id="rId27"/>
    <p:sldId id="384" r:id="rId28"/>
    <p:sldId id="387" r:id="rId29"/>
    <p:sldId id="3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29"/>
    <a:srgbClr val="162731"/>
    <a:srgbClr val="FFD300"/>
    <a:srgbClr val="EDF2F5"/>
    <a:srgbClr val="ED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81350" autoAdjust="0"/>
  </p:normalViewPr>
  <p:slideViewPr>
    <p:cSldViewPr>
      <p:cViewPr varScale="1">
        <p:scale>
          <a:sx n="55" d="100"/>
          <a:sy n="55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8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C2D6-79EC-4B54-B2D1-C941DDC72449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52FDA-280A-4DB0-8364-971A7F4903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675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7747-2BF8-49AF-8EC9-D17DA6E2D6FE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5409D-38D4-403C-A44B-2DEBF6EB87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9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014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5409D-38D4-403C-A44B-2DEBF6EB87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5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26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84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0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1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6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95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7776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882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1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819400"/>
            <a:ext cx="5715000" cy="1244600"/>
          </a:xfrm>
        </p:spPr>
        <p:txBody>
          <a:bodyPr/>
          <a:lstStyle>
            <a:lvl1pPr algn="l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TITLE DE DOS LINEAS</a:t>
            </a:r>
            <a:br>
              <a:rPr lang="en-US" dirty="0" smtClean="0"/>
            </a:br>
            <a:r>
              <a:rPr lang="en-US" dirty="0" smtClean="0"/>
              <a:t>SIEMPRE!!</a:t>
            </a:r>
            <a:endParaRPr lang="es-E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0600" y="2844800"/>
            <a:ext cx="0" cy="12192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145241" y="4763869"/>
            <a:ext cx="3149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Presented</a:t>
            </a:r>
            <a:r>
              <a:rPr lang="en-US" baseline="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by </a:t>
            </a:r>
            <a:r>
              <a:rPr lang="en-US" baseline="0" dirty="0" smtClean="0"/>
              <a:t>Mauricio </a:t>
            </a:r>
            <a:r>
              <a:rPr lang="en-US" baseline="0" dirty="0" err="1" smtClean="0"/>
              <a:t>Fenoglio</a:t>
            </a:r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M_Fenoglio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025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9150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 userDrawn="1"/>
        </p:nvSpPr>
        <p:spPr>
          <a:xfrm>
            <a:off x="68583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68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755576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660232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4113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8511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/>
          <p:cNvSpPr/>
          <p:nvPr userDrawn="1"/>
        </p:nvSpPr>
        <p:spPr>
          <a:xfrm>
            <a:off x="3832297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5813396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72" y="3280557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672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73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691680" y="4553706"/>
            <a:ext cx="1656184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563888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652120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83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896193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/>
          <p:cNvSpPr/>
          <p:nvPr userDrawn="1"/>
        </p:nvSpPr>
        <p:spPr>
          <a:xfrm>
            <a:off x="4877292" y="2996952"/>
            <a:ext cx="1242000" cy="1240658"/>
          </a:xfrm>
          <a:prstGeom prst="ellipse">
            <a:avLst/>
          </a:prstGeom>
          <a:solidFill>
            <a:srgbClr val="162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68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ear, preferences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F6BC29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8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9" y="3280555"/>
            <a:ext cx="673449" cy="67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971600" y="1541929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2627784" y="4553706"/>
            <a:ext cx="1800200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1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4716016" y="4553706"/>
            <a:ext cx="1728192" cy="346422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00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s-ES" sz="20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s-ES" dirty="0" smtClean="0"/>
              <a:t>TITLE1</a:t>
            </a:r>
            <a:endParaRPr lang="es-ES" dirty="0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963670" y="1275229"/>
            <a:ext cx="7928810" cy="1143000"/>
          </a:xfrm>
        </p:spPr>
        <p:txBody>
          <a:bodyPr/>
          <a:lstStyle>
            <a:lvl1pPr>
              <a:defRPr lang="es-ES" sz="44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Titular de 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256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puter, laptop, red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60" y="738572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91498" y="1223754"/>
            <a:ext cx="2376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463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3880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i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Preguntas 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2" name="Picture 4" descr="help, mark, question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82824"/>
            <a:ext cx="1389856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D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>
            <a:off x="691498" y="1472952"/>
            <a:ext cx="0" cy="6096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691498" y="1223754"/>
            <a:ext cx="4672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kern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+mn-lt"/>
                <a:ea typeface="Segoe UI" pitchFamily="34" charset="0"/>
                <a:cs typeface="Segoe UI" pitchFamily="34" charset="0"/>
              </a:rPr>
              <a:t>Respuestas</a:t>
            </a:r>
            <a:endParaRPr lang="es-ES" sz="6600" i="0" kern="1200" baseline="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glow rad="12700">
                  <a:schemeClr val="tx1">
                    <a:alpha val="0"/>
                  </a:schemeClr>
                </a:glow>
              </a:effectLst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691498" y="3212976"/>
            <a:ext cx="8229600" cy="3456384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2" descr="response ic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399" y="465759"/>
            <a:ext cx="1515989" cy="151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8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i="0" baseline="0">
                <a:solidFill>
                  <a:srgbClr val="F6BC29"/>
                </a:solidFill>
                <a:effectLst>
                  <a:glow rad="12700">
                    <a:schemeClr val="tx1">
                      <a:alpha val="0"/>
                    </a:schemeClr>
                  </a:glo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/>
          <a:lstStyle>
            <a:lvl1pPr>
              <a:buClr>
                <a:srgbClr val="F6BC29"/>
              </a:buClr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>
              <a:buClr>
                <a:srgbClr val="F6BC29"/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7" r:id="rId4"/>
    <p:sldLayoutId id="2147483666" r:id="rId5"/>
    <p:sldLayoutId id="2147483663" r:id="rId6"/>
    <p:sldLayoutId id="2147483664" r:id="rId7"/>
    <p:sldLayoutId id="2147483665" r:id="rId8"/>
    <p:sldLayoutId id="2147483650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i="0" kern="1200" baseline="0" dirty="0">
          <a:solidFill>
            <a:srgbClr val="F6BC29"/>
          </a:solidFill>
          <a:effectLst>
            <a:glow rad="12700">
              <a:schemeClr val="tx1">
                <a:alpha val="0"/>
              </a:schemeClr>
            </a:glow>
          </a:effectLst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0002-974B-4DCB-8293-9F4150D2D8F3}" type="datetimeFigureOut">
              <a:rPr lang="es-ES" smtClean="0"/>
              <a:t>01/08/2014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4781-48D8-4F28-A8DA-505684B2330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text/MessageFormat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jetty/documentation/current/jetty-javae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lassfish.java.net/webprofileORfullplatform31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619672" y="4509120"/>
            <a:ext cx="1656184" cy="346422"/>
          </a:xfrm>
        </p:spPr>
        <p:txBody>
          <a:bodyPr/>
          <a:lstStyle/>
          <a:p>
            <a:r>
              <a:rPr lang="es-ES" b="1" dirty="0"/>
              <a:t>Nuevo</a:t>
            </a:r>
          </a:p>
          <a:p>
            <a:r>
              <a:rPr lang="es-ES" b="1" dirty="0"/>
              <a:t>Proyecto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275856" y="4509120"/>
            <a:ext cx="2376264" cy="432048"/>
          </a:xfrm>
        </p:spPr>
        <p:txBody>
          <a:bodyPr/>
          <a:lstStyle/>
          <a:p>
            <a:r>
              <a:rPr lang="es-ES" b="1" dirty="0" smtClean="0"/>
              <a:t>Internacionalización y Localización</a:t>
            </a:r>
            <a:endParaRPr lang="es-E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5580112" y="4553706"/>
            <a:ext cx="1728192" cy="346422"/>
          </a:xfrm>
        </p:spPr>
        <p:txBody>
          <a:bodyPr/>
          <a:lstStyle/>
          <a:p>
            <a:r>
              <a:rPr lang="es-ES" b="1" dirty="0" smtClean="0"/>
              <a:t>JS, </a:t>
            </a:r>
            <a:r>
              <a:rPr lang="es-ES" b="1" dirty="0" err="1" smtClean="0"/>
              <a:t>Css</a:t>
            </a:r>
            <a:r>
              <a:rPr lang="es-ES" b="1" dirty="0" smtClean="0"/>
              <a:t> &amp; </a:t>
            </a:r>
            <a:r>
              <a:rPr lang="es-ES" b="1" dirty="0" err="1" smtClean="0"/>
              <a:t>Images</a:t>
            </a:r>
            <a:endParaRPr lang="es-ES" b="1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 smtClean="0"/>
              <a:t>Comenzamos un proyecto JSF.</a:t>
            </a:r>
            <a:endParaRPr lang="es-E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Maven Plugin</a:t>
            </a:r>
            <a:r>
              <a:rPr lang="es-ES" dirty="0"/>
              <a:t> </a:t>
            </a:r>
            <a:r>
              <a:rPr lang="es-ES" dirty="0" smtClean="0"/>
              <a:t>(Deploy</a:t>
            </a:r>
            <a:r>
              <a:rPr lang="es-E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Plugin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4" t="44271" r="50000" b="41666"/>
          <a:stretch/>
        </p:blipFill>
        <p:spPr bwMode="auto">
          <a:xfrm>
            <a:off x="683568" y="2564904"/>
            <a:ext cx="7133034" cy="158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44792" r="50393" b="40125"/>
          <a:stretch/>
        </p:blipFill>
        <p:spPr bwMode="auto">
          <a:xfrm>
            <a:off x="666453" y="4349452"/>
            <a:ext cx="7150149" cy="17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www.arxan.com/assets/1/7/dem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Configurar DeltaSpike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17968" r="50469" b="24740"/>
          <a:stretch/>
        </p:blipFill>
        <p:spPr bwMode="auto">
          <a:xfrm>
            <a:off x="842814" y="1556792"/>
            <a:ext cx="5616624" cy="447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Internacionalización y Localización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Es el proceso de diseñar un software de manera que se pueda adaptar a diferentes idiomas y regiones</a:t>
            </a:r>
          </a:p>
          <a:p>
            <a:pPr lvl="1"/>
            <a:r>
              <a:rPr lang="es-ES" dirty="0" smtClean="0"/>
              <a:t>Sin la necesidad de realizar cambio de código para soportar mas de N idiomas y regiones.</a:t>
            </a:r>
          </a:p>
          <a:p>
            <a:pPr lvl="1"/>
            <a:r>
              <a:rPr lang="es-ES" dirty="0" smtClean="0"/>
              <a:t>Se abrevia i18N </a:t>
            </a:r>
            <a:r>
              <a:rPr lang="es-ES" dirty="0"/>
              <a:t>y</a:t>
            </a:r>
            <a:r>
              <a:rPr lang="es-ES" dirty="0" smtClean="0"/>
              <a:t> L10N</a:t>
            </a:r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5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Cargar mensajes desde un archivo de propiedades por idioma.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Existen dos formas de realizarlo</a:t>
            </a:r>
          </a:p>
          <a:p>
            <a:pPr marL="0" indent="0">
              <a:buNone/>
            </a:pPr>
            <a:endParaRPr lang="es-ES" dirty="0" smtClean="0"/>
          </a:p>
          <a:p>
            <a:pPr lvl="1"/>
            <a:r>
              <a:rPr lang="es-ES" dirty="0"/>
              <a:t>A nivel de </a:t>
            </a:r>
            <a:r>
              <a:rPr lang="es-ES" dirty="0" smtClean="0"/>
              <a:t>Paginas.</a:t>
            </a:r>
            <a:endParaRPr lang="es-ES" dirty="0"/>
          </a:p>
          <a:p>
            <a:pPr lvl="2"/>
            <a:r>
              <a:rPr lang="es-ES" dirty="0"/>
              <a:t>Definir que se cargue X archivo en una determinada pagina.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A nivel de Aplicación.</a:t>
            </a:r>
          </a:p>
          <a:p>
            <a:pPr lvl="2"/>
            <a:r>
              <a:rPr lang="es-ES" dirty="0" smtClean="0"/>
              <a:t>Definir el archivo de recursos para toda la aplicación.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3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Archivo de recursos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Los archivos de recursos en JSF tiene que estar en el classpath.</a:t>
            </a:r>
          </a:p>
          <a:p>
            <a:pPr lvl="1"/>
            <a:r>
              <a:rPr lang="es-ES" dirty="0" smtClean="0"/>
              <a:t>Los copiamos a </a:t>
            </a:r>
            <a:r>
              <a:rPr lang="es-ES" dirty="0" err="1" smtClean="0"/>
              <a:t>src</a:t>
            </a:r>
            <a:r>
              <a:rPr lang="es-ES" dirty="0" smtClean="0"/>
              <a:t>/</a:t>
            </a:r>
            <a:r>
              <a:rPr lang="es-ES" dirty="0" err="1" smtClean="0"/>
              <a:t>main</a:t>
            </a:r>
            <a:r>
              <a:rPr lang="es-ES" dirty="0" smtClean="0"/>
              <a:t>/</a:t>
            </a:r>
            <a:r>
              <a:rPr lang="es-ES" dirty="0" err="1" smtClean="0"/>
              <a:t>resources</a:t>
            </a:r>
            <a:r>
              <a:rPr lang="es-ES" dirty="0" smtClean="0"/>
              <a:t>/</a:t>
            </a:r>
            <a:r>
              <a:rPr lang="es-ES" dirty="0" err="1" smtClean="0"/>
              <a:t>org</a:t>
            </a:r>
            <a:r>
              <a:rPr lang="es-ES" dirty="0" smtClean="0"/>
              <a:t>/curso</a:t>
            </a:r>
          </a:p>
          <a:p>
            <a:pPr lvl="1"/>
            <a:r>
              <a:rPr lang="es-ES" dirty="0" smtClean="0"/>
              <a:t>Quedaran </a:t>
            </a:r>
            <a:r>
              <a:rPr lang="es-ES" dirty="0"/>
              <a:t>empaquetados </a:t>
            </a:r>
            <a:r>
              <a:rPr lang="es-ES" dirty="0" smtClean="0"/>
              <a:t>en:</a:t>
            </a:r>
          </a:p>
          <a:p>
            <a:pPr lvl="2"/>
            <a:r>
              <a:rPr lang="es-ES" dirty="0" smtClean="0"/>
              <a:t>WEB-INF\classes\org\curso\</a:t>
            </a:r>
          </a:p>
          <a:p>
            <a:pPr lvl="2"/>
            <a:r>
              <a:rPr lang="es-ES" dirty="0" smtClean="0"/>
              <a:t>Maven los copia </a:t>
            </a:r>
            <a:r>
              <a:rPr lang="es-ES" dirty="0" smtClean="0">
                <a:sym typeface="Wingdings" pitchFamily="2" charset="2"/>
              </a:rPr>
              <a:t></a:t>
            </a:r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8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Nivel de pagina f:loadBundle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Definimos </a:t>
            </a:r>
            <a:r>
              <a:rPr lang="es-ES" dirty="0"/>
              <a:t>los archivos </a:t>
            </a:r>
            <a:r>
              <a:rPr lang="es-ES" dirty="0" smtClean="0"/>
              <a:t>de recursos propiedades*.properties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Definimos el recurso en el archivo faces-config.xml</a:t>
            </a:r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9" t="34906" r="28768" b="57311"/>
          <a:stretch/>
        </p:blipFill>
        <p:spPr bwMode="auto">
          <a:xfrm>
            <a:off x="971600" y="4115439"/>
            <a:ext cx="7776864" cy="101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6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Nivel de pagina f:loadBundle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  <a:ln>
            <a:noFill/>
          </a:ln>
        </p:spPr>
        <p:txBody>
          <a:bodyPr>
            <a:normAutofit/>
          </a:bodyPr>
          <a:lstStyle/>
          <a:p>
            <a:pPr lvl="1"/>
            <a:r>
              <a:rPr lang="es-ES" dirty="0"/>
              <a:t>Lo usamos en cualquier pagina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t="37065" r="17392" b="53093"/>
          <a:stretch/>
        </p:blipFill>
        <p:spPr bwMode="auto">
          <a:xfrm>
            <a:off x="611560" y="2643614"/>
            <a:ext cx="7848872" cy="102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Nivel de Aplicación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/>
              <a:t>Definimos los archivos de </a:t>
            </a:r>
            <a:r>
              <a:rPr lang="es-ES" dirty="0" smtClean="0"/>
              <a:t>recursos propiedades</a:t>
            </a:r>
            <a:r>
              <a:rPr lang="es-ES" dirty="0"/>
              <a:t>*.</a:t>
            </a:r>
            <a:r>
              <a:rPr lang="es-ES" dirty="0" smtClean="0"/>
              <a:t>properties con la variable a usar</a:t>
            </a:r>
          </a:p>
          <a:p>
            <a:endParaRPr lang="es-ES" dirty="0" smtClean="0"/>
          </a:p>
          <a:p>
            <a:pPr lvl="1"/>
            <a:r>
              <a:rPr lang="es-ES" dirty="0"/>
              <a:t>Definimos el recurso en el archivo faces-config.xml</a:t>
            </a:r>
          </a:p>
          <a:p>
            <a:pPr lvl="1"/>
            <a:endParaRPr lang="es-E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5" t="43868" r="27122" b="42453"/>
          <a:stretch/>
        </p:blipFill>
        <p:spPr bwMode="auto">
          <a:xfrm>
            <a:off x="683568" y="4140677"/>
            <a:ext cx="7994310" cy="173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Nivel de Aplicación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  <a:ln>
            <a:noFill/>
          </a:ln>
        </p:spPr>
        <p:txBody>
          <a:bodyPr>
            <a:normAutofit/>
          </a:bodyPr>
          <a:lstStyle/>
          <a:p>
            <a:pPr lvl="1"/>
            <a:r>
              <a:rPr lang="es-ES" dirty="0"/>
              <a:t>Lo usamos en cualquier </a:t>
            </a:r>
            <a:r>
              <a:rPr lang="es-ES" dirty="0" smtClean="0"/>
              <a:t>pagina, sin la necesidad de predefinir nada. </a:t>
            </a:r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4" t="31367" r="28113" b="60142"/>
          <a:stretch/>
        </p:blipFill>
        <p:spPr bwMode="auto">
          <a:xfrm>
            <a:off x="395536" y="3006124"/>
            <a:ext cx="839893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9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Mensajes y Parámetros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51136"/>
          </a:xfrm>
          <a:ln>
            <a:noFill/>
          </a:ln>
        </p:spPr>
        <p:txBody>
          <a:bodyPr>
            <a:normAutofit/>
          </a:bodyPr>
          <a:lstStyle/>
          <a:p>
            <a:pPr marL="514350" indent="-457200"/>
            <a:r>
              <a:rPr lang="es-ES" dirty="0" smtClean="0"/>
              <a:t>Se pueden definir «placeholders» en los mensajes internacionalizados.</a:t>
            </a:r>
          </a:p>
          <a:p>
            <a:pPr marL="914400" lvl="1" indent="-457200"/>
            <a:r>
              <a:rPr lang="es-ES" dirty="0" smtClean="0"/>
              <a:t>Luego se definen los valores para conformar el mensaje en cada idioma.</a:t>
            </a:r>
          </a:p>
          <a:p>
            <a:pPr marL="1314450" lvl="2" indent="-457200"/>
            <a:r>
              <a:rPr lang="es-ES" dirty="0"/>
              <a:t>Son remplazados en </a:t>
            </a:r>
            <a:r>
              <a:rPr lang="es-ES" dirty="0" smtClean="0"/>
              <a:t>Runtime.</a:t>
            </a:r>
          </a:p>
          <a:p>
            <a:pPr marL="1314450" lvl="2" indent="-457200"/>
            <a:r>
              <a:rPr lang="es-ES" dirty="0" smtClean="0"/>
              <a:t>Parámetros por posición.</a:t>
            </a:r>
          </a:p>
          <a:p>
            <a:pPr marL="1314450" lvl="2" indent="-457200"/>
            <a:r>
              <a:rPr lang="es-ES" dirty="0" smtClean="0"/>
              <a:t>Selectores  y Formateadores.</a:t>
            </a:r>
          </a:p>
          <a:p>
            <a:pPr marL="1314450" lvl="2" indent="-457200"/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docs.oracle.com/javase/6/docs/api/java/text/MessageFormat.html</a:t>
            </a:r>
            <a:endParaRPr lang="es-ES" dirty="0" smtClean="0"/>
          </a:p>
          <a:p>
            <a:pPr marL="1314450" lvl="2" indent="-457200"/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 Proyecto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Crearemos un nuevo proyecto desde 0</a:t>
            </a:r>
          </a:p>
          <a:p>
            <a:pPr lvl="1"/>
            <a:r>
              <a:rPr lang="es-ES" dirty="0" smtClean="0"/>
              <a:t>Usaremos NetBeans 8.0</a:t>
            </a:r>
            <a:endParaRPr lang="es-ES" dirty="0"/>
          </a:p>
          <a:p>
            <a:pPr lvl="2"/>
            <a:r>
              <a:rPr lang="es-ES" dirty="0" smtClean="0"/>
              <a:t>Mas fácil de crear y mostrar la configuración inicial.</a:t>
            </a:r>
          </a:p>
          <a:p>
            <a:pPr lvl="2"/>
            <a:r>
              <a:rPr lang="es-ES" dirty="0" smtClean="0"/>
              <a:t>Server de pruebas totalmente integrado.</a:t>
            </a:r>
          </a:p>
          <a:p>
            <a:pPr lvl="1"/>
            <a:r>
              <a:rPr lang="es-ES" dirty="0" smtClean="0"/>
              <a:t>En los otros IDE es similar.</a:t>
            </a:r>
          </a:p>
          <a:p>
            <a:pPr lvl="2"/>
            <a:r>
              <a:rPr lang="es-ES" dirty="0" smtClean="0"/>
              <a:t>Dependencias y configuración.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Acceder desde un Bean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073072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Las etiquetas también pueden ser obtenidas desde código Java.</a:t>
            </a:r>
          </a:p>
          <a:p>
            <a:pPr lvl="1"/>
            <a:r>
              <a:rPr lang="es-ES" dirty="0" smtClean="0"/>
              <a:t>Permiten un manejo mas fino de las claves a mostrar</a:t>
            </a:r>
          </a:p>
          <a:p>
            <a:pPr lvl="1"/>
            <a:r>
              <a:rPr lang="es-ES" dirty="0" smtClean="0"/>
              <a:t>Sirven para desplegar mensajes de éxito o errores complejos.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Picture 2" descr="http://www.arxan.com/assets/1/7/dem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Biblioteca de recursos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82453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Los archivos de recursos en JSF tiene una ruta especificada.</a:t>
            </a:r>
          </a:p>
          <a:p>
            <a:pPr lvl="1"/>
            <a:r>
              <a:rPr lang="es-ES" dirty="0" smtClean="0"/>
              <a:t>Dicha carpeta es tratada de forma «especial» por el framework JSF</a:t>
            </a:r>
            <a:endParaRPr lang="es-ES" dirty="0"/>
          </a:p>
          <a:p>
            <a:pPr lvl="1"/>
            <a:r>
              <a:rPr lang="es-ES" dirty="0" smtClean="0"/>
              <a:t>La ruta es /resources/   - En el mismo nivel que WEB-INF</a:t>
            </a:r>
          </a:p>
          <a:p>
            <a:pPr lvl="2"/>
            <a:r>
              <a:rPr lang="es-ES" dirty="0" smtClean="0"/>
              <a:t>Por lo general se organiza de esta forma</a:t>
            </a:r>
          </a:p>
          <a:p>
            <a:pPr lvl="3"/>
            <a:r>
              <a:rPr lang="es-ES" dirty="0" smtClean="0"/>
              <a:t>/resources/scripts – js</a:t>
            </a:r>
          </a:p>
          <a:p>
            <a:pPr lvl="3"/>
            <a:r>
              <a:rPr lang="es-ES" dirty="0" smtClean="0"/>
              <a:t>/resources/image – images</a:t>
            </a:r>
          </a:p>
          <a:p>
            <a:pPr lvl="3"/>
            <a:r>
              <a:rPr lang="es-ES" dirty="0" smtClean="0"/>
              <a:t>/resources/css – css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85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Biblioteca de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82453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Las subcarpetas son consideradas bibliotecas</a:t>
            </a:r>
          </a:p>
          <a:p>
            <a:pPr lvl="1"/>
            <a:r>
              <a:rPr lang="es-ES" dirty="0" smtClean="0"/>
              <a:t>Luego se pueden referenciar usando el atributo </a:t>
            </a:r>
            <a:r>
              <a:rPr lang="es-ES" b="1" dirty="0" smtClean="0"/>
              <a:t>library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Permite cambiar un «theme» fácilmente, con solo cambiar las «bibliotecas», lo que es la carpeta de recursos.</a:t>
            </a:r>
          </a:p>
          <a:p>
            <a:pPr lvl="1"/>
            <a:r>
              <a:rPr lang="es-ES" dirty="0" smtClean="0"/>
              <a:t>Permite manejar la noción de versiones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85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Biblioteca de recursos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4672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3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 de recursos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1366" r="31894" b="29038"/>
          <a:stretch/>
        </p:blipFill>
        <p:spPr bwMode="auto">
          <a:xfrm>
            <a:off x="313306" y="1700808"/>
            <a:ext cx="8496519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7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 de recursos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t="44399" r="31315" b="26051"/>
          <a:stretch/>
        </p:blipFill>
        <p:spPr bwMode="auto">
          <a:xfrm>
            <a:off x="467544" y="1628800"/>
            <a:ext cx="825680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9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Archivo de recursos JSF 2.2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824536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ES" dirty="0" smtClean="0"/>
              <a:t>JSF 2.2 permite configurar la ruta a los archivos de recursos.</a:t>
            </a:r>
          </a:p>
          <a:p>
            <a:pPr lvl="1"/>
            <a:r>
              <a:rPr lang="es-ES" dirty="0" smtClean="0"/>
              <a:t>Por defecto /resources/ esta disponible para ser accedido por defecto ( por su ubicación )</a:t>
            </a:r>
          </a:p>
          <a:p>
            <a:pPr lvl="2"/>
            <a:r>
              <a:rPr lang="es-ES" dirty="0" smtClean="0"/>
              <a:t>Veremos mas adelante otros archivos de recursos que podrían no ser públicos por defecto. (Custom Components)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1" t="38208" r="40849" b="47169"/>
          <a:stretch/>
        </p:blipFill>
        <p:spPr bwMode="auto">
          <a:xfrm>
            <a:off x="683568" y="4824987"/>
            <a:ext cx="794410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Nuevo Proyecto.</a:t>
            </a:r>
          </a:p>
          <a:p>
            <a:r>
              <a:rPr lang="es-ES" dirty="0" smtClean="0"/>
              <a:t>I18n y L10n</a:t>
            </a:r>
          </a:p>
          <a:p>
            <a:r>
              <a:rPr lang="es-ES" dirty="0" smtClean="0"/>
              <a:t>Archivos de recursos.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8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2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 Proyecto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Proyecto Web utilizando Maven</a:t>
            </a:r>
          </a:p>
          <a:p>
            <a:r>
              <a:rPr lang="es-ES" dirty="0" smtClean="0"/>
              <a:t>Pasos a seguir:</a:t>
            </a:r>
          </a:p>
          <a:p>
            <a:pPr lvl="1"/>
            <a:r>
              <a:rPr lang="es-ES" dirty="0" smtClean="0"/>
              <a:t>Crear el proyecto Maven.</a:t>
            </a:r>
          </a:p>
          <a:p>
            <a:pPr lvl="1"/>
            <a:r>
              <a:rPr lang="es-ES" dirty="0" smtClean="0"/>
              <a:t>Dependencias JEE</a:t>
            </a:r>
          </a:p>
          <a:p>
            <a:pPr lvl="1"/>
            <a:r>
              <a:rPr lang="es-ES" dirty="0" smtClean="0"/>
              <a:t>Dependencias de JSF 2.x</a:t>
            </a:r>
          </a:p>
          <a:p>
            <a:pPr lvl="1"/>
            <a:r>
              <a:rPr lang="es-ES" dirty="0" smtClean="0"/>
              <a:t>Dependencias de Primefaces </a:t>
            </a:r>
          </a:p>
          <a:p>
            <a:pPr lvl="1"/>
            <a:r>
              <a:rPr lang="es-ES" dirty="0"/>
              <a:t>Dependencias </a:t>
            </a:r>
            <a:r>
              <a:rPr lang="es-ES" dirty="0" smtClean="0"/>
              <a:t>DeltaSpike</a:t>
            </a:r>
          </a:p>
          <a:p>
            <a:pPr lvl="1"/>
            <a:r>
              <a:rPr lang="es-ES" dirty="0"/>
              <a:t>Configuramos algunas propiedades importantes.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3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proyecto Maven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Maven es un administrador de proyectos de software.</a:t>
            </a:r>
          </a:p>
          <a:p>
            <a:pPr lvl="1"/>
            <a:r>
              <a:rPr lang="es-ES" dirty="0" smtClean="0"/>
              <a:t>Se basa en un Modelo de Objetos de proyecto (POM), permitiendo</a:t>
            </a:r>
          </a:p>
          <a:p>
            <a:pPr lvl="2"/>
            <a:r>
              <a:rPr lang="es-ES" dirty="0" smtClean="0"/>
              <a:t>Manejar dependencias.</a:t>
            </a:r>
          </a:p>
          <a:p>
            <a:pPr lvl="2"/>
            <a:r>
              <a:rPr lang="es-ES" dirty="0" smtClean="0"/>
              <a:t>Documentación</a:t>
            </a:r>
          </a:p>
          <a:p>
            <a:pPr lvl="2"/>
            <a:r>
              <a:rPr lang="es-ES" dirty="0" smtClean="0"/>
              <a:t>Reportes</a:t>
            </a:r>
          </a:p>
          <a:p>
            <a:pPr lvl="2"/>
            <a:r>
              <a:rPr lang="es-ES" dirty="0" smtClean="0"/>
              <a:t>Test</a:t>
            </a:r>
          </a:p>
          <a:p>
            <a:pPr lvl="2"/>
            <a:r>
              <a:rPr lang="es-ES" dirty="0" smtClean="0"/>
              <a:t>Etc.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0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Web JEE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Existen dos posibilidades.</a:t>
            </a:r>
          </a:p>
          <a:p>
            <a:pPr lvl="1"/>
            <a:r>
              <a:rPr lang="es-ES" dirty="0" smtClean="0"/>
              <a:t>JEE Web profile.</a:t>
            </a:r>
          </a:p>
          <a:p>
            <a:pPr lvl="2"/>
            <a:r>
              <a:rPr lang="es-ES" dirty="0" smtClean="0"/>
              <a:t>Contiene un subconjunto de toda la especificación de JEE</a:t>
            </a:r>
          </a:p>
          <a:p>
            <a:pPr lvl="2"/>
            <a:r>
              <a:rPr lang="es-ES" dirty="0" smtClean="0"/>
              <a:t>Puede ser desplegado en un server de aplicaciones con soporte JEE Web y/o JEE Full.</a:t>
            </a:r>
          </a:p>
          <a:p>
            <a:pPr lvl="2"/>
            <a:endParaRPr lang="es-ES" dirty="0" smtClean="0"/>
          </a:p>
          <a:p>
            <a:pPr lvl="1"/>
            <a:r>
              <a:rPr lang="es-ES" dirty="0" smtClean="0"/>
              <a:t>JEE Full profile.</a:t>
            </a:r>
          </a:p>
          <a:p>
            <a:pPr lvl="2"/>
            <a:r>
              <a:rPr lang="es-ES" dirty="0" smtClean="0"/>
              <a:t>Contiene el conjunto completo de la especificación</a:t>
            </a:r>
          </a:p>
          <a:p>
            <a:pPr lvl="2"/>
            <a:r>
              <a:rPr lang="es-ES" dirty="0" smtClean="0"/>
              <a:t>Puede ser desplegado solo si el servidor soporta JEE Full.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92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Diferencias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Cada vez existen servers mas livianos que soporta el perfil Web</a:t>
            </a:r>
          </a:p>
          <a:p>
            <a:pPr lvl="1"/>
            <a:r>
              <a:rPr lang="es-ES" dirty="0" smtClean="0"/>
              <a:t>Jetty es el ejemplo mas claro.</a:t>
            </a:r>
          </a:p>
          <a:p>
            <a:pPr lvl="2"/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www.eclipse.org/jetty/documentation/current/jetty-javaee.html</a:t>
            </a:r>
            <a:endParaRPr lang="es-ES" dirty="0" smtClean="0"/>
          </a:p>
          <a:p>
            <a:r>
              <a:rPr lang="es-ES" dirty="0" smtClean="0"/>
              <a:t>Las diferencias en </a:t>
            </a:r>
            <a:endParaRPr lang="es-ES" dirty="0"/>
          </a:p>
          <a:p>
            <a:pPr lvl="1"/>
            <a:r>
              <a:rPr lang="es-ES" dirty="0" smtClean="0">
                <a:hlinkClick r:id="rId4"/>
              </a:rPr>
              <a:t>https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glassfish.java.net/webprofileORfullplatform31x.html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12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Web JEE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Dependencias Maven</a:t>
            </a:r>
          </a:p>
          <a:p>
            <a:pPr lvl="1"/>
            <a:endParaRPr lang="es-ES" dirty="0" smtClean="0"/>
          </a:p>
          <a:p>
            <a:pPr lvl="2"/>
            <a:endParaRPr lang="es-ES" dirty="0" smtClean="0"/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 t="34729" r="47668" b="25177"/>
          <a:stretch/>
        </p:blipFill>
        <p:spPr bwMode="auto">
          <a:xfrm>
            <a:off x="611560" y="2372883"/>
            <a:ext cx="7308304" cy="408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Agregar JSF al proyecto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Realizar las configuraciones ya vistas</a:t>
            </a:r>
          </a:p>
          <a:p>
            <a:pPr lvl="1"/>
            <a:r>
              <a:rPr lang="es-ES" dirty="0" smtClean="0"/>
              <a:t>Web.xml</a:t>
            </a:r>
          </a:p>
          <a:p>
            <a:pPr lvl="1"/>
            <a:r>
              <a:rPr lang="es-ES" dirty="0"/>
              <a:t>f</a:t>
            </a:r>
            <a:r>
              <a:rPr lang="es-ES" dirty="0" smtClean="0"/>
              <a:t>aces-config.xml</a:t>
            </a:r>
          </a:p>
          <a:p>
            <a:pPr lvl="1"/>
            <a:endParaRPr lang="es-E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1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Configurar PrimeFaces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968552"/>
          </a:xfrm>
        </p:spPr>
        <p:txBody>
          <a:bodyPr>
            <a:normAutofit/>
          </a:bodyPr>
          <a:lstStyle/>
          <a:p>
            <a:r>
              <a:rPr lang="es-ES" dirty="0" smtClean="0"/>
              <a:t>Dependencia Maven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Definimos el Tema a utilizar.</a:t>
            </a:r>
          </a:p>
          <a:p>
            <a:pPr lvl="1"/>
            <a:r>
              <a:rPr lang="es-ES" dirty="0" smtClean="0"/>
              <a:t>Dependencia Maven</a:t>
            </a:r>
          </a:p>
          <a:p>
            <a:pPr lvl="1"/>
            <a:r>
              <a:rPr lang="es-ES" dirty="0" smtClean="0"/>
              <a:t>Configuración web.xml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45718" r="58453" b="41715"/>
          <a:stretch/>
        </p:blipFill>
        <p:spPr bwMode="auto">
          <a:xfrm>
            <a:off x="742950" y="2464296"/>
            <a:ext cx="78105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www.arxan.com/assets/1/7/dem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64" y="5701872"/>
            <a:ext cx="1224136" cy="115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JSF &amp; PRIMEFACE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kern="1200" dirty="0" smtClean="0">
            <a:solidFill>
              <a:schemeClr val="tx1"/>
            </a:solidFill>
            <a:latin typeface="Segoe UI Light" pitchFamily="34" charset="0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JSF &amp; PRIMEFACES</Template>
  <TotalTime>10307</TotalTime>
  <Words>706</Words>
  <Application>Microsoft Office PowerPoint</Application>
  <PresentationFormat>On-screen Show (4:3)</PresentationFormat>
  <Paragraphs>205</Paragraphs>
  <Slides>28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 JSF &amp; PRIMEFACES</vt:lpstr>
      <vt:lpstr>Custom Design</vt:lpstr>
      <vt:lpstr>Comenzamos un proyecto JSF.</vt:lpstr>
      <vt:lpstr>Nuevo Proyecto</vt:lpstr>
      <vt:lpstr>Nuevo Proyecto</vt:lpstr>
      <vt:lpstr>Crear proyecto Maven</vt:lpstr>
      <vt:lpstr>Proyecto Web JEE</vt:lpstr>
      <vt:lpstr>Diferencias</vt:lpstr>
      <vt:lpstr>Proyecto Web JEE</vt:lpstr>
      <vt:lpstr>Agregar JSF al proyecto</vt:lpstr>
      <vt:lpstr>Configurar PrimeFaces</vt:lpstr>
      <vt:lpstr>Maven Plugin (Deploy)</vt:lpstr>
      <vt:lpstr>Configurar DeltaSpike</vt:lpstr>
      <vt:lpstr>Internacionalización y Localización</vt:lpstr>
      <vt:lpstr>Cargar mensajes desde un archivo de propiedades por idioma.</vt:lpstr>
      <vt:lpstr>Archivo de recursos</vt:lpstr>
      <vt:lpstr>Nivel de pagina f:loadBundle</vt:lpstr>
      <vt:lpstr>Nivel de pagina f:loadBundle</vt:lpstr>
      <vt:lpstr>Nivel de Aplicación</vt:lpstr>
      <vt:lpstr>Nivel de Aplicación</vt:lpstr>
      <vt:lpstr>Mensajes y Parámetros</vt:lpstr>
      <vt:lpstr>Acceder desde un Bean</vt:lpstr>
      <vt:lpstr>Biblioteca de recursos</vt:lpstr>
      <vt:lpstr>Biblioteca de recursos</vt:lpstr>
      <vt:lpstr>Biblioteca de recursos</vt:lpstr>
      <vt:lpstr>Biblioteca de recursos</vt:lpstr>
      <vt:lpstr>Biblioteca de recursos</vt:lpstr>
      <vt:lpstr>Archivo de recursos JSF 2.2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JSF &amp; PRIMEFACES  INTRO COURSE…</dc:title>
  <dc:creator>Mauri</dc:creator>
  <cp:lastModifiedBy>Mauri</cp:lastModifiedBy>
  <cp:revision>258</cp:revision>
  <dcterms:created xsi:type="dcterms:W3CDTF">2014-06-07T20:16:37Z</dcterms:created>
  <dcterms:modified xsi:type="dcterms:W3CDTF">2014-08-01T15:00:02Z</dcterms:modified>
</cp:coreProperties>
</file>