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8" r:id="rId2"/>
    <p:sldId id="261" r:id="rId3"/>
    <p:sldId id="260" r:id="rId4"/>
    <p:sldId id="295" r:id="rId5"/>
    <p:sldId id="265" r:id="rId6"/>
    <p:sldId id="266" r:id="rId7"/>
    <p:sldId id="267" r:id="rId8"/>
    <p:sldId id="263" r:id="rId9"/>
    <p:sldId id="264" r:id="rId10"/>
    <p:sldId id="283" r:id="rId11"/>
    <p:sldId id="284" r:id="rId12"/>
    <p:sldId id="285" r:id="rId13"/>
    <p:sldId id="296" r:id="rId14"/>
    <p:sldId id="287" r:id="rId15"/>
    <p:sldId id="286" r:id="rId16"/>
    <p:sldId id="262" r:id="rId17"/>
    <p:sldId id="281" r:id="rId18"/>
    <p:sldId id="277" r:id="rId19"/>
    <p:sldId id="279" r:id="rId20"/>
    <p:sldId id="280" r:id="rId21"/>
    <p:sldId id="278" r:id="rId22"/>
    <p:sldId id="270" r:id="rId23"/>
    <p:sldId id="271" r:id="rId24"/>
    <p:sldId id="273" r:id="rId25"/>
    <p:sldId id="272" r:id="rId26"/>
    <p:sldId id="275" r:id="rId27"/>
    <p:sldId id="276" r:id="rId28"/>
    <p:sldId id="282" r:id="rId29"/>
    <p:sldId id="274" r:id="rId30"/>
    <p:sldId id="268" r:id="rId31"/>
    <p:sldId id="293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63233" autoAdjust="0"/>
  </p:normalViewPr>
  <p:slideViewPr>
    <p:cSldViewPr>
      <p:cViewPr varScale="1">
        <p:scale>
          <a:sx n="41" d="100"/>
          <a:sy n="41" d="100"/>
        </p:scale>
        <p:origin x="-19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21/07/2014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21/07/2014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#a_dtd_XHTML-1.0-Transitiona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725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r>
              <a:rPr lang="en-US" dirty="0" smtClean="0"/>
              <a:t>Mostrar</a:t>
            </a:r>
            <a:r>
              <a:rPr lang="en-US" baseline="0" dirty="0" smtClean="0"/>
              <a:t> estructura de una pagina. Declaracion de tipos, de librerias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03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549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es-E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regla as simple:</a:t>
            </a:r>
          </a:p>
          <a:p>
            <a:endParaRPr lang="es-ES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Cando se requiere realizar una acción se utiliza la invocación a métodos, por lo general lo colocan en un atributo action o actionListener.</a:t>
            </a:r>
          </a:p>
          <a:p>
            <a:r>
              <a:rPr lang="es-ES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otro caso se usa una propiedad.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564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65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70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Demo:</a:t>
            </a:r>
          </a:p>
          <a:p>
            <a:r>
              <a:rPr lang="es-ES" dirty="0" smtClean="0"/>
              <a:t>Mostrar la estructura de un </a:t>
            </a:r>
            <a:r>
              <a:rPr lang="es-ES" dirty="0" smtClean="0"/>
              <a:t>proyecto.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64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64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1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Facelets views are usually created as XHTML pages. JavaServer Faces implementations support XHTML pages created in conformance with the XHTML Transitional Document Type Definition (DTD), as listed at </a:t>
            </a:r>
            <a:r>
              <a:rPr lang="es-E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http://www.w3.org/TR/xhtml1/#a_dtd_XHTML-1.0-Transitional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By convention, web pages built with XHTML have an </a:t>
            </a:r>
            <a:r>
              <a:rPr lang="es-ES" dirty="0" smtClean="0"/>
              <a:t>.xhtml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http://docs.oracle.com/javaee/7/tutorial/doc/jsf-facelets001.htm#GIJTU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50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JSF &amp; PRIMEFACES </a:t>
            </a:r>
            <a:br>
              <a:rPr lang="en-US" dirty="0" smtClean="0"/>
            </a:br>
            <a:r>
              <a:rPr lang="en-US" dirty="0" smtClean="0"/>
              <a:t>INTRO COURSE…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Estructura de un proyecto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130008" cy="3840163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026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699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vista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83360"/>
          </a:xfrm>
        </p:spPr>
        <p:txBody>
          <a:bodyPr/>
          <a:lstStyle/>
          <a:p>
            <a:r>
              <a:rPr lang="es-ES" dirty="0" smtClean="0"/>
              <a:t>Se crean utilizando como lenguaje Facelets,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Antes se utilizaba JSP, deprecado ya que no soporta todo lo que ofrece JSF.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Reduce los tiempos de desarrollo ya que facilita su definición de nuevas vistas.</a:t>
            </a:r>
          </a:p>
          <a:p>
            <a:pPr lvl="2"/>
            <a:r>
              <a:rPr lang="es-ES" dirty="0" smtClean="0"/>
              <a:t>Orientado a la reutilización. (Templates)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2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vista - Facelets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Lenguaje liviano de declaración de paginas en JSF.</a:t>
            </a:r>
          </a:p>
          <a:p>
            <a:pPr lvl="1"/>
            <a:r>
              <a:rPr lang="es-ES" dirty="0" smtClean="0"/>
              <a:t>Usa XHTML para la creacion del las paginas.</a:t>
            </a:r>
          </a:p>
          <a:p>
            <a:pPr lvl="1"/>
            <a:r>
              <a:rPr lang="es-ES" dirty="0" smtClean="0"/>
              <a:t>Soporta librerías de tags.</a:t>
            </a:r>
          </a:p>
          <a:p>
            <a:pPr lvl="2"/>
            <a:r>
              <a:rPr lang="es-ES" dirty="0" smtClean="0"/>
              <a:t>Componentes como Primefaces.</a:t>
            </a:r>
          </a:p>
          <a:p>
            <a:pPr lvl="2"/>
            <a:r>
              <a:rPr lang="es-ES" dirty="0" smtClean="0"/>
              <a:t>Funciones.</a:t>
            </a:r>
          </a:p>
          <a:p>
            <a:pPr lvl="2"/>
            <a:r>
              <a:rPr lang="es-ES" dirty="0" smtClean="0"/>
              <a:t>Templates para componentes y paginas.</a:t>
            </a:r>
          </a:p>
          <a:p>
            <a:pPr lvl="1"/>
            <a:r>
              <a:rPr lang="es-ES" dirty="0" smtClean="0"/>
              <a:t>Soporte para Expression Language (EL)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vista - Facelets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191000"/>
          </a:xfrm>
        </p:spPr>
        <p:txBody>
          <a:bodyPr>
            <a:normAutofit/>
          </a:bodyPr>
          <a:lstStyle/>
          <a:p>
            <a:r>
              <a:rPr lang="es-ES" dirty="0" smtClean="0"/>
              <a:t>Lenguaje liviano de declaración de paginas en JSF.</a:t>
            </a:r>
          </a:p>
          <a:p>
            <a:pPr lvl="1"/>
            <a:r>
              <a:rPr lang="es-ES" dirty="0" smtClean="0"/>
              <a:t>Usa XHTML para la creacion del las paginas.</a:t>
            </a:r>
          </a:p>
          <a:p>
            <a:pPr lvl="1"/>
            <a:r>
              <a:rPr lang="es-ES" dirty="0" smtClean="0"/>
              <a:t>Soporta librerías de tags.</a:t>
            </a:r>
          </a:p>
          <a:p>
            <a:pPr lvl="2"/>
            <a:r>
              <a:rPr lang="es-ES" dirty="0" smtClean="0"/>
              <a:t>Componentes como Primefaces.</a:t>
            </a:r>
          </a:p>
          <a:p>
            <a:pPr lvl="2"/>
            <a:r>
              <a:rPr lang="es-ES" dirty="0" smtClean="0"/>
              <a:t>Funciones.</a:t>
            </a:r>
          </a:p>
          <a:p>
            <a:pPr lvl="2"/>
            <a:r>
              <a:rPr lang="es-ES" dirty="0" smtClean="0"/>
              <a:t>Templates para componentes y paginas.</a:t>
            </a:r>
          </a:p>
          <a:p>
            <a:pPr lvl="1"/>
            <a:r>
              <a:rPr lang="es-ES" dirty="0" smtClean="0"/>
              <a:t>Soporte para Expression Language (EL)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Facelets – Bibliotecas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Utilizan XML namespaces para la declaración, las mas comunes: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Facelets (Templates)</a:t>
            </a:r>
          </a:p>
          <a:p>
            <a:pPr lvl="2"/>
            <a:r>
              <a:rPr lang="es-ES" dirty="0" smtClean="0"/>
              <a:t>ui:http://xmlns.jcp.org/jsf/facelets</a:t>
            </a:r>
          </a:p>
          <a:p>
            <a:pPr lvl="1"/>
            <a:r>
              <a:rPr lang="es-ES" dirty="0" smtClean="0"/>
              <a:t>HTML Tag Library (html base)</a:t>
            </a:r>
          </a:p>
          <a:p>
            <a:pPr lvl="2"/>
            <a:r>
              <a:rPr lang="es-ES" dirty="0" smtClean="0"/>
              <a:t>h:http://xmlns.jcp.org/jsf/html</a:t>
            </a:r>
          </a:p>
          <a:p>
            <a:pPr lvl="1"/>
            <a:r>
              <a:rPr lang="es-ES" dirty="0" smtClean="0"/>
              <a:t>Core  (Acciones, por ejemplo invocar converters)</a:t>
            </a:r>
          </a:p>
          <a:p>
            <a:pPr lvl="2"/>
            <a:r>
              <a:rPr lang="es-ES" dirty="0" smtClean="0"/>
              <a:t>f:http://xmlns.jcp.org/jsf/core</a:t>
            </a:r>
          </a:p>
          <a:p>
            <a:pPr lvl="1"/>
            <a:r>
              <a:rPr lang="es-ES" dirty="0" smtClean="0"/>
              <a:t>JSTL Functions Tag Library</a:t>
            </a:r>
          </a:p>
          <a:p>
            <a:pPr lvl="2"/>
            <a:r>
              <a:rPr lang="es-ES" dirty="0" smtClean="0"/>
              <a:t>fn:http://xmlns.jcp.org/jsp/jstl/functions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8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Facelets – </a:t>
            </a:r>
            <a:r>
              <a:rPr lang="es-ES" dirty="0"/>
              <a:t>Bibliotecas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Existen otras que iremos analizando a medida que avance el curso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Creación de Templates</a:t>
            </a:r>
          </a:p>
          <a:p>
            <a:pPr lvl="1"/>
            <a:r>
              <a:rPr lang="es-ES" dirty="0" smtClean="0"/>
              <a:t>HTML5 (versión JSF2.2+)</a:t>
            </a:r>
          </a:p>
          <a:p>
            <a:pPr lvl="1"/>
            <a:r>
              <a:rPr lang="es-ES" dirty="0" smtClean="0"/>
              <a:t>Primefaces </a:t>
            </a:r>
            <a:r>
              <a:rPr lang="es-ES" dirty="0" smtClean="0">
                <a:sym typeface="Wingdings" pitchFamily="2" charset="2"/>
              </a:rPr>
              <a:t>.</a:t>
            </a:r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3216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de Configuración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8401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web.xml</a:t>
            </a:r>
          </a:p>
          <a:p>
            <a:pPr lvl="1"/>
            <a:r>
              <a:rPr lang="es-ES" dirty="0" smtClean="0"/>
              <a:t>Definición del Controlador ( Faces servlet)</a:t>
            </a:r>
          </a:p>
          <a:p>
            <a:pPr lvl="1"/>
            <a:r>
              <a:rPr lang="es-ES" dirty="0" smtClean="0"/>
              <a:t>Propiedades de configuración.</a:t>
            </a:r>
          </a:p>
          <a:p>
            <a:r>
              <a:rPr lang="es-ES" dirty="0" smtClean="0"/>
              <a:t>faces-config.xml</a:t>
            </a:r>
          </a:p>
          <a:p>
            <a:pPr lvl="1"/>
            <a:r>
              <a:rPr lang="es-ES" dirty="0" smtClean="0"/>
              <a:t>Opcional, las anotaciones eliminan la necesidad de usarlo en la mayoría de los casos</a:t>
            </a:r>
          </a:p>
          <a:p>
            <a:pPr lvl="1"/>
            <a:r>
              <a:rPr lang="es-ES" dirty="0" smtClean="0"/>
              <a:t>Navegaciones ( lo vamos a ver mas adelante )</a:t>
            </a:r>
          </a:p>
          <a:p>
            <a:pPr lvl="1"/>
            <a:r>
              <a:rPr lang="es-ES" dirty="0" smtClean="0"/>
              <a:t>Recursos ( </a:t>
            </a:r>
            <a:r>
              <a:rPr lang="es-ES" dirty="0"/>
              <a:t>lo vamos a ver mas adelante </a:t>
            </a:r>
            <a:r>
              <a:rPr lang="es-ES" dirty="0" smtClean="0"/>
              <a:t>)</a:t>
            </a:r>
            <a:endParaRPr lang="es-ES" dirty="0"/>
          </a:p>
          <a:p>
            <a:pPr lvl="1"/>
            <a:endParaRPr lang="es-ES" dirty="0" smtClean="0"/>
          </a:p>
          <a:p>
            <a:pPr lvl="2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</a:t>
            </a:r>
            <a:r>
              <a:rPr lang="es-ES" dirty="0"/>
              <a:t>- c</a:t>
            </a:r>
            <a:r>
              <a:rPr lang="es-ES" dirty="0" smtClean="0"/>
              <a:t>ontext-param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63217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Los mas utilizados de JSF 2.0 son: (comienzan con javax.faces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sz="2400" dirty="0" smtClean="0"/>
              <a:t>DATETIMECONVERTER_DEFAULT_TIMEZONE_IS_SYSTEM_TIMEZONE</a:t>
            </a:r>
          </a:p>
          <a:p>
            <a:pPr lvl="2"/>
            <a:r>
              <a:rPr lang="es-ES" sz="2000" dirty="0"/>
              <a:t>Boolean -  altera el funcionamiento del Converter por defecto para fechas.</a:t>
            </a:r>
          </a:p>
          <a:p>
            <a:pPr lvl="1"/>
            <a:r>
              <a:rPr lang="es-ES" sz="2400" dirty="0" smtClean="0"/>
              <a:t>FACELETS_SKIP_COMMENTS</a:t>
            </a:r>
          </a:p>
          <a:p>
            <a:pPr lvl="2"/>
            <a:r>
              <a:rPr lang="es-ES" sz="2000" dirty="0"/>
              <a:t>Boolean </a:t>
            </a:r>
            <a:r>
              <a:rPr lang="es-ES" sz="2000" dirty="0" smtClean="0"/>
              <a:t>- Comentarios en la vista no llegan al cliente.</a:t>
            </a:r>
          </a:p>
          <a:p>
            <a:pPr lvl="1"/>
            <a:r>
              <a:rPr lang="es-ES" sz="2400" dirty="0" smtClean="0"/>
              <a:t>INTERPRET_EMPTY_STRING_SUBMITTED_VALUES_AS_NULL</a:t>
            </a:r>
          </a:p>
          <a:p>
            <a:pPr lvl="2"/>
            <a:r>
              <a:rPr lang="es-ES" sz="2000" dirty="0" smtClean="0"/>
              <a:t>Boolean – Transforma Strings vacíos en nulos en cada pedido.</a:t>
            </a:r>
            <a:endParaRPr lang="es-ES" sz="2000" dirty="0"/>
          </a:p>
          <a:p>
            <a:pPr lvl="1"/>
            <a:r>
              <a:rPr lang="es-ES" sz="2400" dirty="0" smtClean="0"/>
              <a:t>PROJECT_STAGE</a:t>
            </a:r>
          </a:p>
          <a:p>
            <a:pPr lvl="2"/>
            <a:r>
              <a:rPr lang="es-ES" sz="2000" dirty="0" smtClean="0"/>
              <a:t>Development | Producción | UnitTest | SystemTest – Alteran el nivel de log, cache, ofuscación de código js, mensajes de error.</a:t>
            </a:r>
          </a:p>
          <a:p>
            <a:pPr lvl="2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93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Beans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130008" cy="3840163"/>
          </a:xfrm>
        </p:spPr>
        <p:txBody>
          <a:bodyPr>
            <a:normAutofit/>
          </a:bodyPr>
          <a:lstStyle/>
          <a:p>
            <a:r>
              <a:rPr lang="es-ES" b="1" dirty="0" smtClean="0"/>
              <a:t>Clases Java administradas </a:t>
            </a:r>
            <a:r>
              <a:rPr lang="es-ES" dirty="0" smtClean="0"/>
              <a:t>que permiten intercambiar información con la vista y sus componentes.</a:t>
            </a:r>
          </a:p>
          <a:p>
            <a:pPr lvl="1"/>
            <a:r>
              <a:rPr lang="es-ES" dirty="0" smtClean="0"/>
              <a:t>Se registran usando anotaciones.</a:t>
            </a:r>
          </a:p>
          <a:p>
            <a:pPr lvl="1"/>
            <a:r>
              <a:rPr lang="es-ES" dirty="0" smtClean="0"/>
              <a:t>Tiene distintos Scopes</a:t>
            </a:r>
            <a:r>
              <a:rPr lang="es-ES" dirty="0"/>
              <a:t> </a:t>
            </a:r>
            <a:r>
              <a:rPr lang="es-ES" dirty="0" smtClean="0"/>
              <a:t>con un ciclo de vida bien definido.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59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Beans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130008" cy="3840163"/>
          </a:xfrm>
        </p:spPr>
        <p:txBody>
          <a:bodyPr>
            <a:normAutofit/>
          </a:bodyPr>
          <a:lstStyle/>
          <a:p>
            <a:r>
              <a:rPr lang="es-ES" dirty="0"/>
              <a:t>@javax.annotation.ManagedBean(“myBean</a:t>
            </a:r>
            <a:r>
              <a:rPr lang="es-ES" dirty="0" smtClean="0"/>
              <a:t>”)</a:t>
            </a:r>
          </a:p>
          <a:p>
            <a:pPr lvl="1"/>
            <a:r>
              <a:rPr lang="es-ES" dirty="0" smtClean="0"/>
              <a:t>Va a ser deprecado, no se usa mas.</a:t>
            </a:r>
          </a:p>
          <a:p>
            <a:r>
              <a:rPr lang="es-ES" dirty="0"/>
              <a:t>@javax.inject.Named(“myBean</a:t>
            </a:r>
            <a:r>
              <a:rPr lang="es-ES" dirty="0" smtClean="0"/>
              <a:t>”)</a:t>
            </a:r>
          </a:p>
          <a:p>
            <a:pPr lvl="1"/>
            <a:r>
              <a:rPr lang="es-ES" dirty="0" smtClean="0"/>
              <a:t>CDI – Nuevo estándar para manejar dependencias.</a:t>
            </a:r>
          </a:p>
          <a:p>
            <a:pPr lvl="1"/>
            <a:r>
              <a:rPr lang="es-ES" dirty="0" smtClean="0"/>
              <a:t>Requiere tener un server que maneje CDI.</a:t>
            </a:r>
          </a:p>
          <a:p>
            <a:pPr lvl="1"/>
            <a:r>
              <a:rPr lang="es-ES" dirty="0" smtClean="0"/>
              <a:t>De ahora en mas utilizaremos este tipo de Beans.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50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b="1" dirty="0" smtClean="0"/>
              <a:t>JSF?</a:t>
            </a:r>
            <a:endParaRPr lang="es-E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627784" y="4553706"/>
            <a:ext cx="1872208" cy="387462"/>
          </a:xfrm>
        </p:spPr>
        <p:txBody>
          <a:bodyPr/>
          <a:lstStyle/>
          <a:p>
            <a:r>
              <a:rPr lang="es-ES" b="1" dirty="0"/>
              <a:t>Requerimientos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572000" y="4553706"/>
            <a:ext cx="1872208" cy="315454"/>
          </a:xfrm>
        </p:spPr>
        <p:txBody>
          <a:bodyPr/>
          <a:lstStyle/>
          <a:p>
            <a:r>
              <a:rPr lang="es-ES" b="1" dirty="0"/>
              <a:t>Proyecto</a:t>
            </a:r>
          </a:p>
          <a:p>
            <a:r>
              <a:rPr lang="es-ES" b="1" dirty="0"/>
              <a:t>JSF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660232" y="4553706"/>
            <a:ext cx="1728192" cy="387462"/>
          </a:xfrm>
        </p:spPr>
        <p:txBody>
          <a:bodyPr/>
          <a:lstStyle/>
          <a:p>
            <a:r>
              <a:rPr lang="es-ES" b="1" dirty="0" smtClean="0"/>
              <a:t>Primeros Pasos</a:t>
            </a:r>
          </a:p>
          <a:p>
            <a:endParaRPr lang="es-ES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Introducción</a:t>
            </a:r>
            <a:r>
              <a:rPr lang="es-ES" dirty="0" smtClean="0"/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&amp;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485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CDI Beans – Common Scopes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568952" cy="4320480"/>
          </a:xfrm>
        </p:spPr>
        <p:txBody>
          <a:bodyPr>
            <a:normAutofit fontScale="55000" lnSpcReduction="20000"/>
          </a:bodyPr>
          <a:lstStyle/>
          <a:p>
            <a:r>
              <a:rPr lang="es-ES" sz="4100" dirty="0"/>
              <a:t>@RequestScoped</a:t>
            </a:r>
          </a:p>
          <a:p>
            <a:pPr lvl="1"/>
            <a:r>
              <a:rPr lang="es-ES" sz="4000" dirty="0"/>
              <a:t>La interacción del cliente por un simple pedido HTTP.</a:t>
            </a:r>
          </a:p>
          <a:p>
            <a:pPr lvl="1"/>
            <a:endParaRPr lang="es-ES" dirty="0" smtClean="0"/>
          </a:p>
          <a:p>
            <a:r>
              <a:rPr lang="es-ES" sz="4100" dirty="0"/>
              <a:t>@SessionScoped</a:t>
            </a:r>
          </a:p>
          <a:p>
            <a:pPr lvl="1"/>
            <a:r>
              <a:rPr lang="es-ES" sz="4000" dirty="0"/>
              <a:t>La interacción del cliente a través de varios pedidos HTTP.</a:t>
            </a:r>
          </a:p>
          <a:p>
            <a:pPr lvl="1"/>
            <a:endParaRPr lang="es-ES" b="1" dirty="0"/>
          </a:p>
          <a:p>
            <a:r>
              <a:rPr lang="es-ES" sz="4100" dirty="0"/>
              <a:t>@ApplicationScoped</a:t>
            </a:r>
          </a:p>
          <a:p>
            <a:pPr lvl="1"/>
            <a:r>
              <a:rPr lang="es-ES" sz="4000" dirty="0"/>
              <a:t>Comparte el estado a través de todas las interacciones de los clientes</a:t>
            </a:r>
          </a:p>
          <a:p>
            <a:pPr lvl="1"/>
            <a:endParaRPr lang="es-ES" b="1" dirty="0"/>
          </a:p>
          <a:p>
            <a:r>
              <a:rPr lang="es-ES" sz="4100" dirty="0"/>
              <a:t>@ConversationScoped</a:t>
            </a:r>
          </a:p>
          <a:p>
            <a:pPr lvl="1"/>
            <a:r>
              <a:rPr lang="es-ES" sz="4000" dirty="0"/>
              <a:t>controlador que se extiende a través de múltiples invocaciones del ciclo de vida del JSF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CDI Beans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130008" cy="4392488"/>
          </a:xfrm>
        </p:spPr>
        <p:txBody>
          <a:bodyPr>
            <a:normAutofit/>
          </a:bodyPr>
          <a:lstStyle/>
          <a:p>
            <a:r>
              <a:rPr lang="es-ES" dirty="0" smtClean="0"/>
              <a:t>Existen extensiones a CDI que agregan mas Scopes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/>
              <a:t>Apache CODI.</a:t>
            </a:r>
          </a:p>
          <a:p>
            <a:pPr lvl="1"/>
            <a:r>
              <a:rPr lang="es-ES" dirty="0" smtClean="0"/>
              <a:t>DeltaSpike.</a:t>
            </a:r>
          </a:p>
          <a:p>
            <a:pPr lvl="1"/>
            <a:endParaRPr lang="es-ES" dirty="0"/>
          </a:p>
          <a:p>
            <a:r>
              <a:rPr lang="es-ES" dirty="0" smtClean="0"/>
              <a:t>Útiles para trabajar con Scope de Ventana y Vista.</a:t>
            </a:r>
          </a:p>
          <a:p>
            <a:r>
              <a:rPr lang="es-ES" dirty="0" smtClean="0"/>
              <a:t>Próximas Clase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4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Enlace a datos y métodos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384016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Para comunicar la vista con los controladores se utiliza </a:t>
            </a:r>
            <a:r>
              <a:rPr lang="es-ES" b="1" dirty="0"/>
              <a:t>Expression </a:t>
            </a:r>
            <a:r>
              <a:rPr lang="es-ES" b="1" dirty="0" smtClean="0"/>
              <a:t>Language (EL)</a:t>
            </a:r>
          </a:p>
          <a:p>
            <a:endParaRPr lang="es-ES" b="1" dirty="0" smtClean="0"/>
          </a:p>
          <a:p>
            <a:pPr lvl="1"/>
            <a:r>
              <a:rPr lang="es-ES" dirty="0" smtClean="0"/>
              <a:t>Accede directamente a las propiedades.</a:t>
            </a:r>
          </a:p>
          <a:p>
            <a:pPr lvl="2"/>
            <a:r>
              <a:rPr lang="es-ES" dirty="0" smtClean="0"/>
              <a:t>Obtener y modificar datos</a:t>
            </a:r>
          </a:p>
          <a:p>
            <a:pPr lvl="1"/>
            <a:r>
              <a:rPr lang="es-ES" dirty="0" smtClean="0"/>
              <a:t>Invocar métodos</a:t>
            </a:r>
          </a:p>
          <a:p>
            <a:pPr lvl="1"/>
            <a:r>
              <a:rPr lang="es-ES" dirty="0" smtClean="0"/>
              <a:t>Soporta operadores y literales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Tienen la forma</a:t>
            </a:r>
          </a:p>
          <a:p>
            <a:pPr lvl="1"/>
            <a:r>
              <a:rPr lang="es-ES" dirty="0" smtClean="0"/>
              <a:t> #</a:t>
            </a:r>
            <a:r>
              <a:rPr lang="en-US" dirty="0" smtClean="0"/>
              <a:t>{bean.propertieOrMethod} </a:t>
            </a:r>
          </a:p>
          <a:p>
            <a:pPr lvl="1"/>
            <a:r>
              <a:rPr lang="es-ES" dirty="0" smtClean="0"/>
              <a:t> ${bean.propertie}  (evaluación inmediata)</a:t>
            </a:r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Expresiones de </a:t>
            </a:r>
            <a:r>
              <a:rPr lang="es-ES" dirty="0" smtClean="0"/>
              <a:t>Valor (EL</a:t>
            </a:r>
            <a:r>
              <a:rPr lang="es-E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4320480"/>
          </a:xfrm>
        </p:spPr>
        <p:txBody>
          <a:bodyPr>
            <a:normAutofit/>
          </a:bodyPr>
          <a:lstStyle/>
          <a:p>
            <a:r>
              <a:rPr lang="es-ES" dirty="0" smtClean="0"/>
              <a:t>Operadores</a:t>
            </a:r>
          </a:p>
          <a:p>
            <a:pPr lvl="1"/>
            <a:r>
              <a:rPr lang="es-ES" b="1" dirty="0" smtClean="0"/>
              <a:t>Arithmetic</a:t>
            </a:r>
            <a:r>
              <a:rPr lang="es-ES" dirty="0" smtClean="0"/>
              <a:t>: +, - (binary), *, / and div, % and mod, - (unary)</a:t>
            </a:r>
          </a:p>
          <a:p>
            <a:pPr lvl="1"/>
            <a:r>
              <a:rPr lang="es-ES" b="1" dirty="0" smtClean="0"/>
              <a:t>Logical</a:t>
            </a:r>
            <a:r>
              <a:rPr lang="es-ES" dirty="0" smtClean="0"/>
              <a:t>: and, &amp;&amp;, or, ||, not, !</a:t>
            </a:r>
          </a:p>
          <a:p>
            <a:pPr lvl="1"/>
            <a:r>
              <a:rPr lang="es-ES" b="1" dirty="0" smtClean="0"/>
              <a:t>Relational</a:t>
            </a:r>
            <a:r>
              <a:rPr lang="es-ES" dirty="0" smtClean="0"/>
              <a:t>: ==, eq, !=, ne, &lt;, lt, &gt;, gt, &lt;=, ge, &gt;=, le. </a:t>
            </a:r>
          </a:p>
          <a:p>
            <a:pPr lvl="1"/>
            <a:r>
              <a:rPr lang="es-ES" b="1" dirty="0" smtClean="0"/>
              <a:t>Empty</a:t>
            </a:r>
            <a:r>
              <a:rPr lang="es-ES" dirty="0" smtClean="0"/>
              <a:t>: Operación para validar nulo o vacío.</a:t>
            </a:r>
          </a:p>
          <a:p>
            <a:pPr lvl="1"/>
            <a:r>
              <a:rPr lang="es-ES" b="1" dirty="0" smtClean="0"/>
              <a:t>Conditional</a:t>
            </a:r>
            <a:r>
              <a:rPr lang="es-ES" dirty="0" smtClean="0"/>
              <a:t>: A ? B : C.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26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Expresiones de </a:t>
            </a:r>
            <a:r>
              <a:rPr lang="es-ES" dirty="0" smtClean="0"/>
              <a:t>Valor (EL</a:t>
            </a:r>
            <a:r>
              <a:rPr lang="es-E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3840163"/>
          </a:xfrm>
        </p:spPr>
        <p:txBody>
          <a:bodyPr>
            <a:normAutofit/>
          </a:bodyPr>
          <a:lstStyle/>
          <a:p>
            <a:r>
              <a:rPr lang="es-ES" dirty="0" smtClean="0"/>
              <a:t>Expresiones de Valor</a:t>
            </a:r>
          </a:p>
          <a:p>
            <a:pPr lvl="1"/>
            <a:r>
              <a:rPr lang="es-ES" dirty="0" smtClean="0"/>
              <a:t>Lectura y escritura  (${} es solo lectura).</a:t>
            </a:r>
          </a:p>
          <a:p>
            <a:pPr lvl="1"/>
            <a:r>
              <a:rPr lang="es-ES" dirty="0" smtClean="0"/>
              <a:t>Requiere de getters y setters.</a:t>
            </a:r>
          </a:p>
          <a:p>
            <a:r>
              <a:rPr lang="es-ES" dirty="0" smtClean="0"/>
              <a:t>Para navegar entre propiedades usar . o []</a:t>
            </a:r>
          </a:p>
          <a:p>
            <a:pPr lvl="1"/>
            <a:r>
              <a:rPr lang="es-ES" dirty="0" smtClean="0"/>
              <a:t>#{customer.address.street}</a:t>
            </a:r>
          </a:p>
          <a:p>
            <a:pPr lvl="1"/>
            <a:r>
              <a:rPr lang="es-ES" dirty="0" smtClean="0"/>
              <a:t>#{</a:t>
            </a:r>
            <a:r>
              <a:rPr lang="es-ES" dirty="0"/>
              <a:t>customer.address["street"]}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89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Expresiones de </a:t>
            </a:r>
            <a:r>
              <a:rPr lang="es-ES" dirty="0" smtClean="0"/>
              <a:t>Valor (EL</a:t>
            </a:r>
            <a:r>
              <a:rPr lang="es-E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3840163"/>
          </a:xfrm>
        </p:spPr>
        <p:txBody>
          <a:bodyPr>
            <a:normAutofit/>
          </a:bodyPr>
          <a:lstStyle/>
          <a:p>
            <a:r>
              <a:rPr lang="es-ES" dirty="0" smtClean="0"/>
              <a:t>Cuando es de solo lectura permite además</a:t>
            </a:r>
          </a:p>
          <a:p>
            <a:pPr lvl="1"/>
            <a:r>
              <a:rPr lang="es-ES" dirty="0"/>
              <a:t>#</a:t>
            </a:r>
            <a:r>
              <a:rPr lang="es-ES" dirty="0" smtClean="0"/>
              <a:t>{"</a:t>
            </a:r>
            <a:r>
              <a:rPr lang="es-ES" dirty="0"/>
              <a:t>literal"}</a:t>
            </a:r>
          </a:p>
          <a:p>
            <a:pPr lvl="1"/>
            <a:r>
              <a:rPr lang="es-ES" dirty="0"/>
              <a:t>#</a:t>
            </a:r>
            <a:r>
              <a:rPr lang="es-ES" dirty="0" smtClean="0"/>
              <a:t>{</a:t>
            </a:r>
            <a:r>
              <a:rPr lang="es-ES" dirty="0"/>
              <a:t>customer.age + 20}</a:t>
            </a:r>
          </a:p>
          <a:p>
            <a:pPr lvl="1"/>
            <a:r>
              <a:rPr lang="es-ES" dirty="0"/>
              <a:t>#</a:t>
            </a:r>
            <a:r>
              <a:rPr lang="es-ES" dirty="0" smtClean="0"/>
              <a:t>{</a:t>
            </a:r>
            <a:r>
              <a:rPr lang="es-ES" dirty="0"/>
              <a:t>true}</a:t>
            </a:r>
          </a:p>
          <a:p>
            <a:pPr lvl="1"/>
            <a:r>
              <a:rPr lang="es-ES" dirty="0"/>
              <a:t>#</a:t>
            </a:r>
            <a:r>
              <a:rPr lang="es-ES" dirty="0" smtClean="0"/>
              <a:t>{57+2}</a:t>
            </a:r>
            <a:endParaRPr lang="es-ES" dirty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19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Invocación a métodos (EL</a:t>
            </a:r>
            <a:r>
              <a:rPr lang="es-E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3840163"/>
          </a:xfrm>
        </p:spPr>
        <p:txBody>
          <a:bodyPr>
            <a:normAutofit/>
          </a:bodyPr>
          <a:lstStyle/>
          <a:p>
            <a:r>
              <a:rPr lang="es-ES" dirty="0" smtClean="0"/>
              <a:t>Permite invocar métodos públicos de un Bean.</a:t>
            </a:r>
          </a:p>
          <a:p>
            <a:pPr lvl="1"/>
            <a:r>
              <a:rPr lang="es-ES" dirty="0" smtClean="0"/>
              <a:t>Pueden o no retornar valor.</a:t>
            </a:r>
          </a:p>
          <a:p>
            <a:pPr lvl="1"/>
            <a:r>
              <a:rPr lang="es-ES" dirty="0" smtClean="0"/>
              <a:t>Pueden o no recibir parámetros.</a:t>
            </a:r>
          </a:p>
          <a:p>
            <a:pPr lvl="1"/>
            <a:r>
              <a:rPr lang="es-ES" dirty="0" smtClean="0"/>
              <a:t>Permiten manejar los eventos.</a:t>
            </a:r>
          </a:p>
          <a:p>
            <a:pPr lvl="1"/>
            <a:r>
              <a:rPr lang="es-ES" dirty="0" smtClean="0"/>
              <a:t>Siempre usar # , no se permiten accesos inmediatos con $.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35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Invocación a métodos (EL</a:t>
            </a:r>
            <a:r>
              <a:rPr lang="es-E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274024" cy="3840163"/>
          </a:xfrm>
        </p:spPr>
        <p:txBody>
          <a:bodyPr>
            <a:normAutofit/>
          </a:bodyPr>
          <a:lstStyle/>
          <a:p>
            <a:r>
              <a:rPr lang="es-ES" dirty="0" smtClean="0"/>
              <a:t>JSF 2.0 permite el pasaje de parámetros</a:t>
            </a:r>
          </a:p>
          <a:p>
            <a:r>
              <a:rPr lang="es-ES" dirty="0" smtClean="0"/>
              <a:t>Por ejemplo</a:t>
            </a:r>
          </a:p>
          <a:p>
            <a:pPr lvl="1"/>
            <a:r>
              <a:rPr lang="es-ES" dirty="0" smtClean="0"/>
              <a:t>&lt;h:commandLink value="Edit" action="#{order.editAction(123)}" /&gt;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46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Resumen EL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74024" cy="424847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s-ES" dirty="0" smtClean="0"/>
              <a:t>#{beanName.saludar} </a:t>
            </a:r>
          </a:p>
          <a:p>
            <a:pPr lvl="2"/>
            <a:r>
              <a:rPr lang="es-ES" dirty="0" smtClean="0"/>
              <a:t>Es “traducido” a  una invocación getSaludar() y setSaludar() depende el contexto.</a:t>
            </a:r>
          </a:p>
          <a:p>
            <a:pPr lvl="2"/>
            <a:endParaRPr lang="es-ES" dirty="0" smtClean="0"/>
          </a:p>
          <a:p>
            <a:pPr lvl="1"/>
            <a:r>
              <a:rPr lang="es-ES" dirty="0" smtClean="0"/>
              <a:t> #{beanName.saludar()}</a:t>
            </a:r>
          </a:p>
          <a:p>
            <a:pPr lvl="2"/>
            <a:r>
              <a:rPr lang="es-ES" dirty="0" smtClean="0"/>
              <a:t>Es “traducido” a una invocación a saludar().</a:t>
            </a:r>
          </a:p>
          <a:p>
            <a:pPr lvl="2"/>
            <a:endParaRPr lang="es-ES" dirty="0" smtClean="0"/>
          </a:p>
          <a:p>
            <a:pPr lvl="1"/>
            <a:r>
              <a:rPr lang="es-ES" dirty="0" smtClean="0"/>
              <a:t> #{beanName.saludar(‘pepe’)}</a:t>
            </a:r>
          </a:p>
          <a:p>
            <a:pPr lvl="2"/>
            <a:r>
              <a:rPr lang="es-ES" dirty="0" smtClean="0"/>
              <a:t>Es “traducido” a una invocación a saludar(String var).</a:t>
            </a:r>
          </a:p>
          <a:p>
            <a:endParaRPr lang="es-ES" dirty="0" smtClean="0"/>
          </a:p>
          <a:p>
            <a:r>
              <a:rPr lang="es-ES" dirty="0" smtClean="0"/>
              <a:t>Se genera un error para aquellos casos donde no se encuentre el método correctamente definido.</a:t>
            </a:r>
          </a:p>
          <a:p>
            <a:pPr lvl="2"/>
            <a:endParaRPr lang="es-ES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(EL) Ejemplos</a:t>
            </a:r>
            <a:endParaRPr lang="es-E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28146"/>
              </p:ext>
            </p:extLst>
          </p:nvPr>
        </p:nvGraphicFramePr>
        <p:xfrm>
          <a:off x="539552" y="1396249"/>
          <a:ext cx="8136904" cy="491307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629860"/>
                <a:gridCol w="4507044"/>
              </a:tblGrid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b="1" noProof="0" dirty="0">
                          <a:effectLst/>
                        </a:rPr>
                        <a:t>EL Expression</a:t>
                      </a:r>
                      <a:endParaRPr lang="es-ES" sz="2000" b="1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b="1" noProof="0" dirty="0">
                          <a:effectLst/>
                        </a:rPr>
                        <a:t>Result</a:t>
                      </a:r>
                      <a:endParaRPr lang="es-ES" sz="2000" b="1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${1 &gt; (4/2)}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false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${1.2E4 + 1.4}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12001.4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${3 div 4}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0.75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${10 mod 4}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2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818597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${!empty param.Add}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 smtClean="0">
                          <a:effectLst/>
                        </a:rPr>
                        <a:t>True si existe un parámetro add que no es null ni “”.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983023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${param[</a:t>
                      </a:r>
                      <a:r>
                        <a:rPr lang="es-ES" sz="2000" noProof="0" dirty="0" smtClean="0">
                          <a:effectLst/>
                        </a:rPr>
                        <a:t>'productId</a:t>
                      </a:r>
                      <a:r>
                        <a:rPr lang="es-ES" sz="2000" noProof="0" dirty="0">
                          <a:effectLst/>
                        </a:rPr>
                        <a:t>']}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 smtClean="0">
                          <a:effectLst/>
                        </a:rPr>
                        <a:t>Valor del parámetro productId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354738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${header["host"]}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 smtClean="0">
                          <a:solidFill>
                            <a:schemeClr val="dk1"/>
                          </a:solidFill>
                          <a:effectLst/>
                        </a:rPr>
                        <a:t>Retorna</a:t>
                      </a:r>
                      <a:r>
                        <a:rPr lang="es-ES" sz="2000" baseline="0" noProof="0" dirty="0" smtClean="0">
                          <a:solidFill>
                            <a:schemeClr val="dk1"/>
                          </a:solidFill>
                          <a:effectLst/>
                        </a:rPr>
                        <a:t> el hostName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  <a:tr h="983023"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>
                          <a:effectLst/>
                        </a:rPr>
                        <a:t>#{</a:t>
                      </a:r>
                      <a:r>
                        <a:rPr lang="es-ES" sz="2000" noProof="0" dirty="0" smtClean="0">
                          <a:effectLst/>
                        </a:rPr>
                        <a:t>customer.calcTotal()}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2000" noProof="0" dirty="0" smtClean="0">
                          <a:solidFill>
                            <a:schemeClr val="dk1"/>
                          </a:solidFill>
                          <a:effectLst/>
                        </a:rPr>
                        <a:t>El</a:t>
                      </a:r>
                      <a:r>
                        <a:rPr lang="es-ES" sz="2000" baseline="0" noProof="0" dirty="0" smtClean="0">
                          <a:solidFill>
                            <a:schemeClr val="dk1"/>
                          </a:solidFill>
                          <a:effectLst/>
                        </a:rPr>
                        <a:t> retorno del método calcTotal del Bean Customer</a:t>
                      </a:r>
                      <a:endParaRPr lang="es-ES" sz="20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56" marR="15756" marT="15756" marB="236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JSF??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s-ES" dirty="0" smtClean="0"/>
              <a:t>Framework para desarrollo de interfaces web, el cual es parte del estándar JavaEE.</a:t>
            </a:r>
          </a:p>
          <a:p>
            <a:r>
              <a:rPr lang="es-ES" dirty="0" smtClean="0"/>
              <a:t>Define (principalmente)</a:t>
            </a:r>
          </a:p>
          <a:p>
            <a:pPr lvl="1"/>
            <a:r>
              <a:rPr lang="es-ES" dirty="0" smtClean="0"/>
              <a:t>Componentes.</a:t>
            </a:r>
          </a:p>
          <a:p>
            <a:pPr lvl="1"/>
            <a:r>
              <a:rPr lang="es-ES" dirty="0" smtClean="0"/>
              <a:t>Eventos</a:t>
            </a:r>
          </a:p>
          <a:p>
            <a:pPr lvl="1"/>
            <a:r>
              <a:rPr lang="es-ES" dirty="0" smtClean="0"/>
              <a:t>Validadores &amp; Convertidores</a:t>
            </a:r>
          </a:p>
          <a:p>
            <a:pPr lvl="1"/>
            <a:r>
              <a:rPr lang="es-ES" dirty="0" smtClean="0"/>
              <a:t>Pasaje de información del server al cliente.</a:t>
            </a:r>
          </a:p>
          <a:p>
            <a:pPr lvl="1"/>
            <a:r>
              <a:rPr lang="es-ES" dirty="0" smtClean="0"/>
              <a:t>Navegación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Dependencias.</a:t>
            </a:r>
          </a:p>
          <a:p>
            <a:r>
              <a:rPr lang="es-ES" dirty="0" smtClean="0"/>
              <a:t>Archivos de configuración.</a:t>
            </a:r>
          </a:p>
          <a:p>
            <a:r>
              <a:rPr lang="es-ES" dirty="0" smtClean="0"/>
              <a:t>Estructura de una pagina JSF.</a:t>
            </a:r>
          </a:p>
          <a:p>
            <a:r>
              <a:rPr lang="es-ES" dirty="0" smtClean="0"/>
              <a:t>CDI Beans. (Scopes</a:t>
            </a:r>
            <a:r>
              <a:rPr lang="es-ES" dirty="0"/>
              <a:t>)</a:t>
            </a:r>
            <a:endParaRPr lang="es-ES" dirty="0" smtClean="0"/>
          </a:p>
          <a:p>
            <a:r>
              <a:rPr lang="es-ES" dirty="0"/>
              <a:t>Expression Language </a:t>
            </a:r>
            <a:r>
              <a:rPr lang="es-ES" dirty="0" smtClean="0"/>
              <a:t>(</a:t>
            </a:r>
            <a:r>
              <a:rPr lang="en-US" dirty="0" smtClean="0"/>
              <a:t>EL)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4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¿Requerimientos para correr aplicaciones JSF?</a:t>
            </a:r>
          </a:p>
          <a:p>
            <a:r>
              <a:rPr lang="es-ES" dirty="0" smtClean="0"/>
              <a:t>¿Cuales son los archivos de configuración de JSF?</a:t>
            </a:r>
          </a:p>
          <a:p>
            <a:r>
              <a:rPr lang="es-ES" dirty="0" smtClean="0"/>
              <a:t>¿Cuales Scopes CDI fueron presentados?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7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JSF??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s-ES" dirty="0" smtClean="0"/>
              <a:t>JSF solución elegante para:</a:t>
            </a:r>
          </a:p>
          <a:p>
            <a:pPr lvl="1"/>
            <a:r>
              <a:rPr lang="es-ES" dirty="0" smtClean="0"/>
              <a:t>Diseño de la vista </a:t>
            </a:r>
          </a:p>
          <a:p>
            <a:pPr lvl="2"/>
            <a:r>
              <a:rPr lang="es-ES" dirty="0" smtClean="0"/>
              <a:t>en base a </a:t>
            </a:r>
            <a:r>
              <a:rPr lang="es-ES" dirty="0" err="1" smtClean="0"/>
              <a:t>html</a:t>
            </a:r>
            <a:r>
              <a:rPr lang="es-ES" dirty="0" smtClean="0"/>
              <a:t> y componentes</a:t>
            </a:r>
          </a:p>
          <a:p>
            <a:pPr lvl="1"/>
            <a:r>
              <a:rPr lang="es-ES" dirty="0" smtClean="0"/>
              <a:t>Acceso a información en el servidor</a:t>
            </a:r>
          </a:p>
          <a:p>
            <a:pPr lvl="2"/>
            <a:r>
              <a:rPr lang="es-ES" dirty="0" smtClean="0"/>
              <a:t> En base a objetos Java (modelo) y EL</a:t>
            </a:r>
          </a:p>
          <a:p>
            <a:pPr lvl="1"/>
            <a:r>
              <a:rPr lang="es-ES" dirty="0" smtClean="0"/>
              <a:t> Invocación de funcionalidad en el servidor</a:t>
            </a:r>
          </a:p>
          <a:p>
            <a:pPr lvl="2"/>
            <a:r>
              <a:rPr lang="es-ES" dirty="0" smtClean="0"/>
              <a:t>En base a objetos Java (modelo) y EL.</a:t>
            </a:r>
          </a:p>
          <a:p>
            <a:pPr lvl="1"/>
            <a:r>
              <a:rPr lang="es-ES" dirty="0" smtClean="0"/>
              <a:t> Navegación</a:t>
            </a:r>
          </a:p>
          <a:p>
            <a:pPr lvl="2"/>
            <a:r>
              <a:rPr lang="es-ES" dirty="0" smtClean="0"/>
              <a:t> En base a reglas o de forma implícita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50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JSF??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96" y="1628800"/>
            <a:ext cx="8686800" cy="4497363"/>
          </a:xfrm>
        </p:spPr>
        <p:txBody>
          <a:bodyPr/>
          <a:lstStyle/>
          <a:p>
            <a:r>
              <a:rPr lang="es-ES" dirty="0" smtClean="0"/>
              <a:t>Que ventajas tiene?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Maneja eventos y abstrae el protocolo HTTP.</a:t>
            </a:r>
          </a:p>
          <a:p>
            <a:pPr lvl="1"/>
            <a:r>
              <a:rPr lang="es-ES" dirty="0" smtClean="0"/>
              <a:t>Facilita realizar pantallas complejas. (+Fácil +Rápido)</a:t>
            </a:r>
          </a:p>
          <a:p>
            <a:pPr lvl="1"/>
            <a:r>
              <a:rPr lang="es-ES" dirty="0" smtClean="0"/>
              <a:t>Componentes extensibles.</a:t>
            </a:r>
          </a:p>
          <a:p>
            <a:pPr lvl="1"/>
            <a:r>
              <a:rPr lang="es-ES" dirty="0" smtClean="0"/>
              <a:t>Librería de componentes (Primefaces, Icefaces, etc).</a:t>
            </a:r>
          </a:p>
          <a:p>
            <a:pPr lvl="1"/>
            <a:r>
              <a:rPr lang="es-ES" dirty="0" smtClean="0"/>
              <a:t>Estándar.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6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JSF??</a:t>
            </a:r>
            <a:endParaRPr lang="es-ES" dirty="0"/>
          </a:p>
        </p:txBody>
      </p:sp>
      <p:grpSp>
        <p:nvGrpSpPr>
          <p:cNvPr id="6" name="Group 5"/>
          <p:cNvGrpSpPr/>
          <p:nvPr/>
        </p:nvGrpSpPr>
        <p:grpSpPr>
          <a:xfrm>
            <a:off x="683568" y="1848447"/>
            <a:ext cx="7704856" cy="3740793"/>
            <a:chOff x="855367" y="2036991"/>
            <a:chExt cx="7704856" cy="3740793"/>
          </a:xfrm>
        </p:grpSpPr>
        <p:pic>
          <p:nvPicPr>
            <p:cNvPr id="1026" name="Picture 2" descr="http://image.slidesharecdn.com/jsfbasics-100417011532-phpapp02/95/slide-10-728.jpg?cb=127148503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6" t="27779" r="4502" b="18009"/>
            <a:stretch/>
          </p:blipFill>
          <p:spPr bwMode="auto">
            <a:xfrm>
              <a:off x="855367" y="2036991"/>
              <a:ext cx="7704856" cy="374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55367" y="2036991"/>
              <a:ext cx="1196353" cy="2398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8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arquitectura de JSF</a:t>
            </a:r>
            <a:endParaRPr lang="es-ES" dirty="0"/>
          </a:p>
        </p:txBody>
      </p:sp>
      <p:pic>
        <p:nvPicPr>
          <p:cNvPr id="2050" name="Picture 2" descr="JSF Architectur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46" y="2060848"/>
            <a:ext cx="684999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579296" cy="38401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JEE 5+  Web Profile ( no requiere JEE-Full )</a:t>
            </a:r>
          </a:p>
          <a:p>
            <a:r>
              <a:rPr lang="es-ES" dirty="0" smtClean="0"/>
              <a:t>Implementación de JSF (mojarra, myfaces, etc)</a:t>
            </a:r>
          </a:p>
          <a:p>
            <a:r>
              <a:rPr lang="es-ES" dirty="0" smtClean="0"/>
              <a:t>Implementación de EL.</a:t>
            </a:r>
          </a:p>
          <a:p>
            <a:r>
              <a:rPr lang="es-ES" dirty="0" smtClean="0"/>
              <a:t>Implementación de CDI (opcional)</a:t>
            </a:r>
          </a:p>
          <a:p>
            <a:r>
              <a:rPr lang="es-ES" dirty="0" smtClean="0"/>
              <a:t>Librería de componentes (opcional)</a:t>
            </a:r>
          </a:p>
          <a:p>
            <a:r>
              <a:rPr lang="es-ES" dirty="0" smtClean="0"/>
              <a:t>Recomendaciones (para iniciarse)</a:t>
            </a:r>
          </a:p>
          <a:p>
            <a:pPr lvl="1"/>
            <a:r>
              <a:rPr lang="es-ES" dirty="0" smtClean="0"/>
              <a:t>GlassFish</a:t>
            </a:r>
          </a:p>
          <a:p>
            <a:pPr lvl="1"/>
            <a:r>
              <a:rPr lang="es-ES" dirty="0" smtClean="0"/>
              <a:t>Implementación por defecto de JSF y EL</a:t>
            </a:r>
            <a:r>
              <a:rPr lang="es-ES" dirty="0"/>
              <a:t> </a:t>
            </a:r>
            <a:r>
              <a:rPr lang="es-ES" dirty="0" smtClean="0"/>
              <a:t>del server.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9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Aplicación JSF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448" y="1988840"/>
            <a:ext cx="8130008" cy="38401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Vistas (Facelets) .xhtml con componentes JSF.</a:t>
            </a:r>
          </a:p>
          <a:p>
            <a:r>
              <a:rPr lang="es-ES" dirty="0" smtClean="0"/>
              <a:t>Backing Beans.</a:t>
            </a:r>
          </a:p>
          <a:p>
            <a:pPr lvl="1"/>
            <a:r>
              <a:rPr lang="es-ES" dirty="0" smtClean="0"/>
              <a:t>Manejan los datos entre el server y la vista.</a:t>
            </a:r>
          </a:p>
          <a:p>
            <a:pPr lvl="1"/>
            <a:r>
              <a:rPr lang="es-ES" dirty="0" smtClean="0"/>
              <a:t>Son clases Java.</a:t>
            </a:r>
          </a:p>
          <a:p>
            <a:pPr lvl="1"/>
            <a:r>
              <a:rPr lang="es-ES" dirty="0" smtClean="0"/>
              <a:t>Son administrados por el framework.</a:t>
            </a:r>
          </a:p>
          <a:p>
            <a:r>
              <a:rPr lang="es-ES" dirty="0" smtClean="0"/>
              <a:t>Navegaciones entre paginas</a:t>
            </a:r>
          </a:p>
          <a:p>
            <a:r>
              <a:rPr lang="es-ES" dirty="0" smtClean="0"/>
              <a:t>Data validators</a:t>
            </a:r>
          </a:p>
          <a:p>
            <a:r>
              <a:rPr lang="es-ES" dirty="0" smtClean="0"/>
              <a:t>Data converters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026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85240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6492</TotalTime>
  <Words>1258</Words>
  <Application>Microsoft Office PowerPoint</Application>
  <PresentationFormat>On-screen Show (4:3)</PresentationFormat>
  <Paragraphs>360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 JSF &amp; PRIMEFACES</vt:lpstr>
      <vt:lpstr>A JSF &amp; PRIMEFACES  INTRO COURSE…</vt:lpstr>
      <vt:lpstr>Introducción &amp; Configuración</vt:lpstr>
      <vt:lpstr>Que es JSF??</vt:lpstr>
      <vt:lpstr>Que es JSF??</vt:lpstr>
      <vt:lpstr>Que es JSF??</vt:lpstr>
      <vt:lpstr>Que es JSF??</vt:lpstr>
      <vt:lpstr>La arquitectura de JSF</vt:lpstr>
      <vt:lpstr>Requerimientos</vt:lpstr>
      <vt:lpstr>Aplicación JSF</vt:lpstr>
      <vt:lpstr>Estructura de un proyecto</vt:lpstr>
      <vt:lpstr>Estructura de la vista</vt:lpstr>
      <vt:lpstr>Estructura de la vista - Facelets</vt:lpstr>
      <vt:lpstr>Estructura de la vista - Facelets</vt:lpstr>
      <vt:lpstr>Facelets – Bibliotecas</vt:lpstr>
      <vt:lpstr>Facelets – Bibliotecas</vt:lpstr>
      <vt:lpstr>Archivos de Configuración</vt:lpstr>
      <vt:lpstr>Configuración - context-param</vt:lpstr>
      <vt:lpstr>Beans</vt:lpstr>
      <vt:lpstr>Beans</vt:lpstr>
      <vt:lpstr>CDI Beans – Common Scopes</vt:lpstr>
      <vt:lpstr>CDI Beans</vt:lpstr>
      <vt:lpstr>Enlace a datos y métodos</vt:lpstr>
      <vt:lpstr>Expresiones de Valor (EL)</vt:lpstr>
      <vt:lpstr>Expresiones de Valor (EL)</vt:lpstr>
      <vt:lpstr>Expresiones de Valor (EL)</vt:lpstr>
      <vt:lpstr>Invocación a métodos (EL)</vt:lpstr>
      <vt:lpstr>Invocación a métodos (EL)</vt:lpstr>
      <vt:lpstr>Resumen EL</vt:lpstr>
      <vt:lpstr>(EL) Ejemplos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131</cp:revision>
  <dcterms:created xsi:type="dcterms:W3CDTF">2014-06-07T20:16:37Z</dcterms:created>
  <dcterms:modified xsi:type="dcterms:W3CDTF">2014-07-21T23:49:18Z</dcterms:modified>
</cp:coreProperties>
</file>