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8"/>
  </p:notesMasterIdLst>
  <p:handoutMasterIdLst>
    <p:handoutMasterId r:id="rId49"/>
  </p:handoutMasterIdLst>
  <p:sldIdLst>
    <p:sldId id="35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02" r:id="rId11"/>
    <p:sldId id="307" r:id="rId12"/>
    <p:sldId id="305" r:id="rId13"/>
    <p:sldId id="308" r:id="rId14"/>
    <p:sldId id="309" r:id="rId15"/>
    <p:sldId id="315" r:id="rId16"/>
    <p:sldId id="310" r:id="rId17"/>
    <p:sldId id="321" r:id="rId18"/>
    <p:sldId id="316" r:id="rId19"/>
    <p:sldId id="311" r:id="rId20"/>
    <p:sldId id="317" r:id="rId21"/>
    <p:sldId id="313" r:id="rId22"/>
    <p:sldId id="322" r:id="rId23"/>
    <p:sldId id="318" r:id="rId24"/>
    <p:sldId id="312" r:id="rId25"/>
    <p:sldId id="323" r:id="rId26"/>
    <p:sldId id="319" r:id="rId27"/>
    <p:sldId id="314" r:id="rId28"/>
    <p:sldId id="324" r:id="rId29"/>
    <p:sldId id="320" r:id="rId30"/>
    <p:sldId id="346" r:id="rId31"/>
    <p:sldId id="341" r:id="rId32"/>
    <p:sldId id="342" r:id="rId33"/>
    <p:sldId id="343" r:id="rId34"/>
    <p:sldId id="344" r:id="rId35"/>
    <p:sldId id="345" r:id="rId36"/>
    <p:sldId id="347" r:id="rId37"/>
    <p:sldId id="348" r:id="rId38"/>
    <p:sldId id="349" r:id="rId39"/>
    <p:sldId id="350" r:id="rId40"/>
    <p:sldId id="354" r:id="rId41"/>
    <p:sldId id="351" r:id="rId42"/>
    <p:sldId id="352" r:id="rId43"/>
    <p:sldId id="353" r:id="rId44"/>
    <p:sldId id="301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1350" autoAdjust="0"/>
  </p:normalViewPr>
  <p:slideViewPr>
    <p:cSldViewPr>
      <p:cViewPr varScale="1">
        <p:scale>
          <a:sx n="55" d="100"/>
          <a:sy n="55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63" r:id="rId6"/>
    <p:sldLayoutId id="2147483664" r:id="rId7"/>
    <p:sldLayoutId id="2147483665" r:id="rId8"/>
    <p:sldLayoutId id="214748365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22/07/2014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ltaspike.apache.org/jsf.html" TargetMode="External"/><Relationship Id="rId2" Type="http://schemas.openxmlformats.org/officeDocument/2006/relationships/hyperlink" Target="https://deltaspike.apache.org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b="1" dirty="0"/>
              <a:t>CDI </a:t>
            </a:r>
          </a:p>
          <a:p>
            <a:r>
              <a:rPr lang="es-ES" b="1" dirty="0" err="1"/>
              <a:t>Extensions</a:t>
            </a:r>
            <a:endParaRPr lang="es-ES" b="1" dirty="0"/>
          </a:p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b="1" dirty="0"/>
              <a:t>JSF </a:t>
            </a:r>
          </a:p>
          <a:p>
            <a:r>
              <a:rPr lang="es-ES" b="1" dirty="0" err="1"/>
              <a:t>Life</a:t>
            </a:r>
            <a:r>
              <a:rPr lang="es-ES" b="1" dirty="0"/>
              <a:t> </a:t>
            </a:r>
            <a:r>
              <a:rPr lang="es-ES" b="1" dirty="0" err="1"/>
              <a:t>Cycle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 a usar JSF.</a:t>
            </a:r>
          </a:p>
        </p:txBody>
      </p:sp>
    </p:spTree>
    <p:extLst>
      <p:ext uri="{BB962C8B-B14F-4D97-AF65-F5344CB8AC3E}">
        <p14:creationId xmlns:p14="http://schemas.microsoft.com/office/powerpoint/2010/main" val="319595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Comienza </a:t>
            </a:r>
            <a:r>
              <a:rPr lang="es-ES" dirty="0"/>
              <a:t>cuando un usuario hace una petición </a:t>
            </a:r>
            <a:r>
              <a:rPr lang="es-ES" dirty="0" smtClean="0"/>
              <a:t>HTTP </a:t>
            </a:r>
            <a:r>
              <a:rPr lang="es-ES" dirty="0"/>
              <a:t>a través de su </a:t>
            </a:r>
            <a:r>
              <a:rPr lang="es-ES" dirty="0" smtClean="0"/>
              <a:t>navegador</a:t>
            </a:r>
          </a:p>
          <a:p>
            <a:endParaRPr lang="es-ES" dirty="0" smtClean="0"/>
          </a:p>
          <a:p>
            <a:r>
              <a:rPr lang="es-ES" dirty="0" smtClean="0"/>
              <a:t>Termina </a:t>
            </a:r>
            <a:r>
              <a:rPr lang="es-ES" dirty="0"/>
              <a:t>cuando el servidor </a:t>
            </a:r>
            <a:r>
              <a:rPr lang="es-ES" dirty="0" smtClean="0"/>
              <a:t>responde </a:t>
            </a:r>
            <a:r>
              <a:rPr lang="es-ES" dirty="0"/>
              <a:t>con la página correspondiente. </a:t>
            </a:r>
            <a:endParaRPr lang="es-ES" dirty="0" smtClean="0"/>
          </a:p>
          <a:p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6" descr="http://siuvv.rodrigoneto.com/lib/exe/fetch.php?cache=&amp;media=programacao_avancada_internet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33548" r="1375" b="3193"/>
          <a:stretch/>
        </p:blipFill>
        <p:spPr bwMode="auto">
          <a:xfrm>
            <a:off x="467544" y="4752593"/>
            <a:ext cx="8357939" cy="1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r>
              <a:rPr lang="es-ES" dirty="0"/>
              <a:t>Como HTTP es un protocolo que no tiene estado, JSF </a:t>
            </a:r>
            <a:r>
              <a:rPr lang="es-ES" dirty="0" smtClean="0"/>
              <a:t>maneja un </a:t>
            </a:r>
            <a:r>
              <a:rPr lang="es-ES" dirty="0"/>
              <a:t>árbol de componentes del lado del servidor</a:t>
            </a:r>
            <a:r>
              <a:rPr lang="es-ES" dirty="0" smtClean="0"/>
              <a:t>.</a:t>
            </a:r>
          </a:p>
          <a:p>
            <a:pPr lvl="2"/>
            <a:r>
              <a:rPr lang="es-ES" dirty="0"/>
              <a:t>JSF se preocupa de sincronizar </a:t>
            </a:r>
            <a:r>
              <a:rPr lang="es-ES" dirty="0" smtClean="0"/>
              <a:t>las vistas </a:t>
            </a:r>
            <a:r>
              <a:rPr lang="es-ES" dirty="0"/>
              <a:t>del lado del servidor y lo que se le muestra al usuario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Al realizar una acción se dispara el ciclo de vida que actualizara el modelo (árbol) y procesa la vista de usuario</a:t>
            </a:r>
          </a:p>
          <a:p>
            <a:pPr lvl="3"/>
            <a:r>
              <a:rPr lang="es-ES" dirty="0" smtClean="0"/>
              <a:t>Cada pagina tiene el modelo de componentes en el server.</a:t>
            </a:r>
            <a:endParaRPr lang="es-E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Restore View</a:t>
            </a:r>
          </a:p>
          <a:p>
            <a:pPr lvl="1"/>
            <a:r>
              <a:rPr lang="es-ES" dirty="0"/>
              <a:t>En esta primera fase, JSF construye un árbol de componentes en base a la página que solicitamos en el browser</a:t>
            </a:r>
          </a:p>
          <a:p>
            <a:pPr lvl="1"/>
            <a:r>
              <a:rPr lang="es-ES" dirty="0"/>
              <a:t>Dado el código de una página, JSF construye un árbol en memoria, denominado “View”, el cual es almacenado en un objeto de nombre FacesContext</a:t>
            </a:r>
          </a:p>
          <a:p>
            <a:pPr lvl="1"/>
            <a:r>
              <a:rPr lang="es-ES" dirty="0"/>
              <a:t>FacesContext actúa como un área de memoria en la que la información del request es almacenado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Apply </a:t>
            </a:r>
            <a:r>
              <a:rPr lang="en-US" dirty="0"/>
              <a:t>Request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s-ES" dirty="0"/>
              <a:t>El objetivo de este paso es procesar los diferentes parámetros que puedan venir dentro del request</a:t>
            </a:r>
          </a:p>
          <a:p>
            <a:pPr lvl="1"/>
            <a:r>
              <a:rPr lang="es-ES" dirty="0"/>
              <a:t>Cada componente de la View esta listo en este momento para recibir una actualización de los valores que puedan venir del cliente</a:t>
            </a:r>
          </a:p>
          <a:p>
            <a:pPr lvl="1"/>
            <a:r>
              <a:rPr lang="es-ES" dirty="0"/>
              <a:t>En esta fase aún no se tienen los valores </a:t>
            </a:r>
            <a:r>
              <a:rPr lang="es-ES" dirty="0" smtClean="0"/>
              <a:t>«actualizados»</a:t>
            </a:r>
            <a:endParaRPr lang="es-ES" dirty="0"/>
          </a:p>
          <a:p>
            <a:pPr lvl="1"/>
            <a:r>
              <a:rPr lang="es-ES" dirty="0"/>
              <a:t>Estos valores siempre llegan en forma de parejas “nombre”=”valor”, donde el nombre y el valor son de tipo String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46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Apply </a:t>
            </a:r>
            <a:r>
              <a:rPr lang="en-US" dirty="0"/>
              <a:t>Request </a:t>
            </a:r>
            <a:r>
              <a:rPr lang="en-US" dirty="0" smtClean="0"/>
              <a:t>Values</a:t>
            </a: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8539" t="10662" r="10123" b="16211"/>
          <a:stretch>
            <a:fillRect/>
          </a:stretch>
        </p:blipFill>
        <p:spPr bwMode="auto">
          <a:xfrm>
            <a:off x="1547664" y="2354208"/>
            <a:ext cx="5943600" cy="427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5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dirty="0"/>
              <a:t>Validations</a:t>
            </a:r>
          </a:p>
          <a:p>
            <a:pPr lvl="1"/>
            <a:r>
              <a:rPr lang="es-ES" dirty="0"/>
              <a:t>Esta etapa se encarga de la validación y conversión de los datos</a:t>
            </a:r>
          </a:p>
          <a:p>
            <a:pPr lvl="1"/>
            <a:r>
              <a:rPr lang="es-ES" dirty="0"/>
              <a:t>Los componentes pueden tener asociados validadores y convertidores</a:t>
            </a:r>
          </a:p>
          <a:p>
            <a:pPr lvl="1"/>
            <a:r>
              <a:rPr lang="es-ES" dirty="0"/>
              <a:t>Todo componente que falle en su validación </a:t>
            </a:r>
          </a:p>
          <a:p>
            <a:pPr lvl="2"/>
            <a:r>
              <a:rPr lang="es-ES" dirty="0"/>
              <a:t>Tendrá su atributo valid en false</a:t>
            </a:r>
          </a:p>
          <a:p>
            <a:pPr lvl="2"/>
            <a:r>
              <a:rPr lang="es-ES" dirty="0"/>
              <a:t>Se le desplegará un mensaje asociado (FacesMessage)</a:t>
            </a:r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9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</a:t>
            </a:r>
            <a:r>
              <a:rPr lang="es-ES" dirty="0" err="1" smtClean="0"/>
              <a:t>Extensions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Delta </a:t>
            </a:r>
            <a:r>
              <a:rPr lang="es-ES" dirty="0" err="1" smtClean="0"/>
              <a:t>Spike</a:t>
            </a:r>
            <a:endParaRPr lang="es-ES" dirty="0" smtClean="0"/>
          </a:p>
          <a:p>
            <a:pPr lvl="1"/>
            <a:r>
              <a:rPr lang="es-ES" dirty="0" smtClean="0"/>
              <a:t>Extensiones portables de CDI.</a:t>
            </a:r>
          </a:p>
          <a:p>
            <a:pPr lvl="2"/>
            <a:r>
              <a:rPr lang="es-ES" dirty="0" smtClean="0"/>
              <a:t>Tiene muchas cosas «nuevas» a nosotros nos interesa la parte de JSF.</a:t>
            </a:r>
          </a:p>
          <a:p>
            <a:pPr lvl="1"/>
            <a:r>
              <a:rPr lang="es-ES" dirty="0" smtClean="0"/>
              <a:t>Funciona con varias implementaciones de CDI</a:t>
            </a:r>
          </a:p>
          <a:p>
            <a:pPr lvl="2"/>
            <a:r>
              <a:rPr lang="es-ES" dirty="0"/>
              <a:t>Apache </a:t>
            </a:r>
            <a:r>
              <a:rPr lang="es-ES" dirty="0" err="1" smtClean="0"/>
              <a:t>OpenWebBeans</a:t>
            </a:r>
            <a:endParaRPr lang="es-ES" dirty="0" smtClean="0"/>
          </a:p>
          <a:p>
            <a:pPr lvl="2"/>
            <a:r>
              <a:rPr lang="es-ES" dirty="0" err="1"/>
              <a:t>JBoss</a:t>
            </a:r>
            <a:r>
              <a:rPr lang="es-ES" dirty="0"/>
              <a:t> </a:t>
            </a:r>
            <a:r>
              <a:rPr lang="es-ES" dirty="0" smtClean="0"/>
              <a:t>Weld</a:t>
            </a:r>
          </a:p>
          <a:p>
            <a:pPr lvl="1"/>
            <a:r>
              <a:rPr lang="es-ES" dirty="0"/>
              <a:t>URL: </a:t>
            </a:r>
            <a:endParaRPr lang="es-ES" dirty="0" smtClean="0"/>
          </a:p>
          <a:p>
            <a:pPr lvl="2"/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://deltaspike.apache.org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2"/>
            <a:r>
              <a:rPr lang="es-ES" u="sng" dirty="0">
                <a:hlinkClick r:id="rId3"/>
              </a:rPr>
              <a:t>http://deltaspike.apache.org/jsf.html</a:t>
            </a:r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6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/>
              <a:t>Model Values</a:t>
            </a:r>
          </a:p>
          <a:p>
            <a:pPr lvl="1"/>
            <a:r>
              <a:rPr lang="es-ES" dirty="0"/>
              <a:t>Asumiendo que la validación y conversión fue superada, es hora de colocar la información en el modelo</a:t>
            </a:r>
          </a:p>
          <a:p>
            <a:pPr lvl="2"/>
            <a:r>
              <a:rPr lang="es-ES" dirty="0"/>
              <a:t> Este proceso se realiza para los objetos que han sido asociados (value binding) a los valores de los componentes de UI</a:t>
            </a:r>
          </a:p>
          <a:p>
            <a:pPr lvl="2"/>
            <a:r>
              <a:rPr lang="es-ES" dirty="0"/>
              <a:t>Esta es una de las etapas más interesantes, ya que aquí es donde se produce parte de la magia de JSF</a:t>
            </a:r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3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/>
              <a:t>Model Values</a:t>
            </a:r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8929" t="13095" r="11309" b="12649"/>
          <a:stretch>
            <a:fillRect/>
          </a:stretch>
        </p:blipFill>
        <p:spPr bwMode="auto">
          <a:xfrm>
            <a:off x="1475656" y="2276872"/>
            <a:ext cx="6008915" cy="447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8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Application</a:t>
            </a:r>
          </a:p>
          <a:p>
            <a:pPr lvl="1"/>
            <a:r>
              <a:rPr lang="es-ES" dirty="0"/>
              <a:t>Todas las etapas anteriores corresponden al 50% de las tareas típicas con una aplicación web el otro 50% consiste en tomar los datos recibidos y hacer algo útil con estos, como por ejemplo invocar un método externo para procesar los datos recibidos.</a:t>
            </a:r>
          </a:p>
          <a:p>
            <a:pPr lvl="1"/>
            <a:r>
              <a:rPr lang="es-ES" dirty="0"/>
              <a:t>En esta etapa, los “custom action code” son  invocados por lo tanto en el modelo se tienen las propiedades actualizadas.</a:t>
            </a:r>
          </a:p>
          <a:p>
            <a:pPr lvl="2">
              <a:buNone/>
            </a:pPr>
            <a:endParaRPr lang="es-ES" dirty="0"/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9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Application</a:t>
            </a:r>
          </a:p>
          <a:p>
            <a:pPr lvl="1"/>
            <a:r>
              <a:rPr lang="es-ES" dirty="0"/>
              <a:t>En esta etapa también ocurren las navegaciones a otras páginas</a:t>
            </a:r>
          </a:p>
          <a:p>
            <a:pPr lvl="1"/>
            <a:r>
              <a:rPr lang="es-ES" dirty="0"/>
              <a:t>Más adelante se verá con más detalle la formas de definir la navegación en JSF</a:t>
            </a:r>
          </a:p>
          <a:p>
            <a:pPr lvl="2">
              <a:buNone/>
            </a:pPr>
            <a:endParaRPr lang="es-ES" dirty="0"/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2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Render Response</a:t>
            </a:r>
          </a:p>
          <a:p>
            <a:pPr lvl="1"/>
            <a:r>
              <a:rPr lang="es-ES" dirty="0"/>
              <a:t>Es la etapa final del proceso, cuando la respuesta es construida y entregada al cliente</a:t>
            </a:r>
          </a:p>
          <a:p>
            <a:pPr lvl="2"/>
            <a:r>
              <a:rPr lang="es-ES" dirty="0"/>
              <a:t>se almacena el estado del View, de forma de poder restaurarla en subsiguientes requests.</a:t>
            </a:r>
          </a:p>
          <a:p>
            <a:pPr lvl="2"/>
            <a:r>
              <a:rPr lang="es-ES" dirty="0"/>
              <a:t>se realiza la unión del código estático en la vista, junto con el código dinámico de la misma</a:t>
            </a:r>
          </a:p>
          <a:p>
            <a:pPr lvl="1"/>
            <a:r>
              <a:rPr lang="es-ES" b="1" dirty="0"/>
              <a:t>En general el desarrollador no debe intervenir en esta etapa</a:t>
            </a:r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3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Render Response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5833" t="27827" r="6667" b="13988"/>
          <a:stretch>
            <a:fillRect/>
          </a:stretch>
        </p:blipFill>
        <p:spPr bwMode="auto">
          <a:xfrm>
            <a:off x="661447" y="2420888"/>
            <a:ext cx="7885042" cy="419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69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6" name="Picture 4" descr="http://www.horstmann.com/corejsf/images/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" y="1700808"/>
            <a:ext cx="8641791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JSF Page </a:t>
            </a:r>
            <a:r>
              <a:rPr lang="es-ES" dirty="0" smtClean="0"/>
              <a:t>Life-Cycle </a:t>
            </a:r>
            <a:r>
              <a:rPr lang="es-ES" dirty="0" err="1" smtClean="0"/>
              <a:t>Listener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LifeCycleListener</a:t>
            </a:r>
            <a:endParaRPr lang="es-ES" dirty="0"/>
          </a:p>
          <a:p>
            <a:pPr lvl="1"/>
            <a:r>
              <a:rPr lang="es-ES" dirty="0" smtClean="0"/>
              <a:t>Se invoca antes y después de cada una de las fases</a:t>
            </a:r>
          </a:p>
          <a:p>
            <a:pPr lvl="2"/>
            <a:r>
              <a:rPr lang="es-ES" dirty="0" smtClean="0"/>
              <a:t>Se usa para ejecutar código entre fases.</a:t>
            </a:r>
          </a:p>
          <a:p>
            <a:pPr lvl="2"/>
            <a:r>
              <a:rPr lang="es-ES" dirty="0" smtClean="0"/>
              <a:t>Para poder ver el ciclo de vida y entender como funciona.</a:t>
            </a:r>
          </a:p>
          <a:p>
            <a:pPr lvl="1"/>
            <a:r>
              <a:rPr lang="es-ES" dirty="0" smtClean="0"/>
              <a:t>Para configurarlo</a:t>
            </a:r>
          </a:p>
          <a:p>
            <a:pPr lvl="2"/>
            <a:r>
              <a:rPr lang="es-ES" dirty="0" smtClean="0"/>
              <a:t>Implementar la interfaz </a:t>
            </a:r>
            <a:r>
              <a:rPr lang="es-ES" dirty="0" err="1" smtClean="0"/>
              <a:t>PhaseListener</a:t>
            </a:r>
            <a:endParaRPr lang="es-ES" dirty="0" smtClean="0"/>
          </a:p>
          <a:p>
            <a:pPr lvl="2"/>
            <a:r>
              <a:rPr lang="es-ES" dirty="0" smtClean="0"/>
              <a:t>Registrarlo en el archivo faces-config.xml </a:t>
            </a:r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</a:t>
            </a:r>
            <a:r>
              <a:rPr lang="es-ES" dirty="0" err="1" smtClean="0"/>
              <a:t>Extensions</a:t>
            </a:r>
            <a:r>
              <a:rPr lang="es-ES" dirty="0" smtClean="0"/>
              <a:t> – Delta </a:t>
            </a:r>
            <a:r>
              <a:rPr lang="es-ES" dirty="0" err="1" smtClean="0"/>
              <a:t>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</a:t>
            </a:r>
            <a:r>
              <a:rPr lang="en-US" dirty="0" smtClean="0"/>
              <a:t>Scopes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/>
              <a:t>ViewAccessScoped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WindowScoped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GroupedConversationScoped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s-ES" dirty="0"/>
              <a:t>JSF 2.0 </a:t>
            </a:r>
            <a:r>
              <a:rPr lang="es-ES" dirty="0" smtClean="0"/>
              <a:t>Scopes , se pueden usar con CDI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/>
          </a:p>
          <a:p>
            <a:pPr lvl="1"/>
            <a:r>
              <a:rPr lang="es-ES" dirty="0" err="1"/>
              <a:t>javax.faces.bean.ApplicationScoped</a:t>
            </a:r>
            <a:endParaRPr lang="es-ES" dirty="0"/>
          </a:p>
          <a:p>
            <a:pPr lvl="1"/>
            <a:r>
              <a:rPr lang="es-ES" dirty="0" err="1"/>
              <a:t>javax.faces.bean.SessionScoped</a:t>
            </a:r>
            <a:endParaRPr lang="es-ES" dirty="0"/>
          </a:p>
          <a:p>
            <a:pPr lvl="1"/>
            <a:r>
              <a:rPr lang="es-ES" dirty="0" err="1"/>
              <a:t>javax.faces.bean.RequestScoped</a:t>
            </a:r>
            <a:endParaRPr lang="es-ES" dirty="0"/>
          </a:p>
          <a:p>
            <a:pPr lvl="1"/>
            <a:r>
              <a:rPr lang="es-ES" dirty="0" err="1"/>
              <a:t>javax.faces.bean.ViewScoped</a:t>
            </a:r>
            <a:endParaRPr lang="es-ES" dirty="0"/>
          </a:p>
          <a:p>
            <a:pPr lvl="1"/>
            <a:endParaRPr lang="en-US" dirty="0"/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5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Fase 1</a:t>
            </a:r>
          </a:p>
          <a:p>
            <a:pPr lvl="1"/>
            <a:r>
              <a:rPr lang="es-ES" dirty="0" smtClean="0"/>
              <a:t>Es una nueva sesión, no se tiene nada para restaurar (</a:t>
            </a:r>
            <a:r>
              <a:rPr lang="es-ES" dirty="0" err="1" smtClean="0"/>
              <a:t>UIViewRoot</a:t>
            </a:r>
            <a:r>
              <a:rPr lang="es-ES" dirty="0" smtClean="0"/>
              <a:t> vacío)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Fase 2 – Fase 5</a:t>
            </a:r>
          </a:p>
          <a:p>
            <a:pPr lvl="1"/>
            <a:r>
              <a:rPr lang="es-ES" dirty="0" smtClean="0"/>
              <a:t>Como no se tienen un formulario se saltean.</a:t>
            </a:r>
          </a:p>
          <a:p>
            <a:r>
              <a:rPr lang="es-ES" dirty="0" smtClean="0"/>
              <a:t>Fase 6</a:t>
            </a:r>
          </a:p>
          <a:p>
            <a:pPr lvl="1"/>
            <a:r>
              <a:rPr lang="es-ES" dirty="0" smtClean="0"/>
              <a:t>Se crea el </a:t>
            </a:r>
            <a:r>
              <a:rPr lang="es-ES" dirty="0" err="1" smtClean="0"/>
              <a:t>bean</a:t>
            </a:r>
            <a:r>
              <a:rPr lang="es-ES" dirty="0" smtClean="0"/>
              <a:t> (con el </a:t>
            </a:r>
            <a:r>
              <a:rPr lang="es-ES" dirty="0" err="1" smtClean="0"/>
              <a:t>scope</a:t>
            </a:r>
            <a:r>
              <a:rPr lang="es-ES" dirty="0"/>
              <a:t> </a:t>
            </a:r>
            <a:r>
              <a:rPr lang="es-ES" dirty="0" smtClean="0"/>
              <a:t>que corresponde)</a:t>
            </a:r>
          </a:p>
          <a:p>
            <a:pPr lvl="1"/>
            <a:r>
              <a:rPr lang="es-ES" dirty="0" smtClean="0"/>
              <a:t>Se asocia un nuevo objeto </a:t>
            </a:r>
            <a:r>
              <a:rPr lang="es-ES" dirty="0" err="1" smtClean="0"/>
              <a:t>UIViewRoot</a:t>
            </a:r>
            <a:r>
              <a:rPr lang="es-ES" dirty="0" smtClean="0"/>
              <a:t> a la sesión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1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6</a:t>
            </a:r>
          </a:p>
          <a:p>
            <a:pPr lvl="1"/>
            <a:r>
              <a:rPr lang="es-ES" dirty="0" smtClean="0"/>
              <a:t>Para el ejemplo se colocaron explícitamente las clases del componente.</a:t>
            </a:r>
          </a:p>
          <a:p>
            <a:pPr lvl="2"/>
            <a:r>
              <a:rPr lang="es-ES" dirty="0" smtClean="0"/>
              <a:t>Si se tienen ya componentes creados ( no retorna </a:t>
            </a:r>
            <a:r>
              <a:rPr lang="es-ES" dirty="0" err="1" smtClean="0"/>
              <a:t>null</a:t>
            </a:r>
            <a:r>
              <a:rPr lang="es-ES" dirty="0" smtClean="0"/>
              <a:t>) se usan, en otro caso se crean.</a:t>
            </a:r>
          </a:p>
          <a:p>
            <a:pPr lvl="3"/>
            <a:r>
              <a:rPr lang="es-ES" dirty="0" smtClean="0"/>
              <a:t>En el ejemplo son creados y se ven en el log.</a:t>
            </a:r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 (</a:t>
            </a:r>
            <a:r>
              <a:rPr lang="es-ES" dirty="0" err="1" smtClean="0"/>
              <a:t>Submit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1</a:t>
            </a:r>
          </a:p>
          <a:p>
            <a:pPr lvl="1"/>
            <a:r>
              <a:rPr lang="es-ES" dirty="0" smtClean="0"/>
              <a:t>Se crea el </a:t>
            </a:r>
            <a:r>
              <a:rPr lang="es-ES" dirty="0"/>
              <a:t>B</a:t>
            </a:r>
            <a:r>
              <a:rPr lang="es-ES" dirty="0" smtClean="0"/>
              <a:t>ean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/>
              <a:t>Se restauran los componentes desde la sesión.</a:t>
            </a:r>
          </a:p>
          <a:p>
            <a:r>
              <a:rPr lang="es-ES" dirty="0" smtClean="0"/>
              <a:t>Fase 2</a:t>
            </a:r>
          </a:p>
          <a:p>
            <a:pPr lvl="1"/>
            <a:r>
              <a:rPr lang="es-ES" dirty="0" smtClean="0"/>
              <a:t>Los valores enviados al server se obtiene como parámetros y se guardan en el objeto </a:t>
            </a:r>
            <a:r>
              <a:rPr lang="es-ES" dirty="0"/>
              <a:t>UIViewRoot</a:t>
            </a:r>
            <a:endParaRPr lang="es-ES" dirty="0" smtClean="0"/>
          </a:p>
          <a:p>
            <a:pPr lvl="2"/>
            <a:r>
              <a:rPr lang="es-ES" dirty="0" smtClean="0"/>
              <a:t>inputComponent.setSubmittedValue(</a:t>
            </a:r>
            <a:r>
              <a:rPr lang="es-ES" dirty="0"/>
              <a:t>"</a:t>
            </a:r>
            <a:r>
              <a:rPr lang="es-ES" dirty="0" smtClean="0"/>
              <a:t>prueba").</a:t>
            </a:r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 (Submit)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Fase 3</a:t>
            </a:r>
          </a:p>
          <a:p>
            <a:pPr lvl="1"/>
            <a:r>
              <a:rPr lang="es-ES" dirty="0" smtClean="0"/>
              <a:t>Se convierten y validan los valores.</a:t>
            </a:r>
          </a:p>
          <a:p>
            <a:pPr lvl="2"/>
            <a:r>
              <a:rPr lang="es-ES" dirty="0" smtClean="0"/>
              <a:t>Esto se hace pasando los valores por los métodos</a:t>
            </a:r>
          </a:p>
          <a:p>
            <a:pPr lvl="3"/>
            <a:r>
              <a:rPr lang="es-ES" dirty="0" smtClean="0"/>
              <a:t>getAsObject – de los converters que corresponda.</a:t>
            </a:r>
          </a:p>
          <a:p>
            <a:pPr lvl="3"/>
            <a:r>
              <a:rPr lang="es-ES" dirty="0" smtClean="0"/>
              <a:t>Validate – de los validadores que corresponda.</a:t>
            </a:r>
          </a:p>
          <a:p>
            <a:pPr lvl="1"/>
            <a:r>
              <a:rPr lang="es-ES" dirty="0" smtClean="0"/>
              <a:t>Si se convierten y validan sin errores</a:t>
            </a:r>
          </a:p>
          <a:p>
            <a:pPr lvl="2"/>
            <a:r>
              <a:rPr lang="es-ES" dirty="0"/>
              <a:t>inputComponent.setValue(submittedValue</a:t>
            </a:r>
            <a:r>
              <a:rPr lang="es-ES" dirty="0" smtClean="0"/>
              <a:t>)</a:t>
            </a:r>
          </a:p>
          <a:p>
            <a:pPr lvl="2"/>
            <a:r>
              <a:rPr lang="es-ES" dirty="0"/>
              <a:t>inputComponent.setSubmittedValue(null</a:t>
            </a:r>
            <a:r>
              <a:rPr lang="es-ES" dirty="0" smtClean="0"/>
              <a:t>)</a:t>
            </a:r>
          </a:p>
          <a:p>
            <a:pPr lvl="2"/>
            <a:r>
              <a:rPr lang="es-ES" dirty="0"/>
              <a:t>valueChangeListener </a:t>
            </a:r>
            <a:r>
              <a:rPr lang="es-ES" dirty="0" smtClean="0"/>
              <a:t> es ejecutado si el valor difiere del anterior</a:t>
            </a:r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8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 (Submit)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4</a:t>
            </a:r>
          </a:p>
          <a:p>
            <a:pPr lvl="1"/>
            <a:r>
              <a:rPr lang="es-ES" dirty="0" smtClean="0"/>
              <a:t>Los valores validados y convertidos son enviados al componente correspondiente</a:t>
            </a:r>
          </a:p>
          <a:p>
            <a:pPr lvl="2"/>
            <a:r>
              <a:rPr lang="es-ES" dirty="0" smtClean="0"/>
              <a:t>debugBean.setInputValue(inputComponent.getValue()) </a:t>
            </a:r>
          </a:p>
          <a:p>
            <a:r>
              <a:rPr lang="es-ES" dirty="0" smtClean="0"/>
              <a:t>Fase 5</a:t>
            </a:r>
          </a:p>
          <a:p>
            <a:pPr lvl="1"/>
            <a:r>
              <a:rPr lang="es-ES" dirty="0" smtClean="0"/>
              <a:t>Se invoca la acción del formulario. Es donde realmente se realiza lo que se requirió.</a:t>
            </a:r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6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1 (Submit)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6</a:t>
            </a:r>
          </a:p>
          <a:p>
            <a:pPr lvl="1"/>
            <a:r>
              <a:rPr lang="es-ES" dirty="0" smtClean="0"/>
              <a:t>Se obtienen los valores del componente y en caso de estar definidos converters se invoca a sus métodos </a:t>
            </a:r>
            <a:r>
              <a:rPr lang="es-ES" dirty="0" err="1" smtClean="0"/>
              <a:t>getAsString</a:t>
            </a:r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9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agrego un </a:t>
            </a:r>
            <a:r>
              <a:rPr lang="es-ES" dirty="0" err="1" smtClean="0"/>
              <a:t>immediate</a:t>
            </a:r>
            <a:r>
              <a:rPr lang="es-ES" dirty="0" smtClean="0"/>
              <a:t>=true </a:t>
            </a:r>
            <a:r>
              <a:rPr lang="es-ES" dirty="0"/>
              <a:t>al componente h:inputText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 valida y convierte en la Fase 2.</a:t>
            </a:r>
          </a:p>
          <a:p>
            <a:pPr lvl="1"/>
            <a:r>
              <a:rPr lang="es-ES" dirty="0" smtClean="0"/>
              <a:t>Aun se ejecuta la acción en la Fase 5.</a:t>
            </a:r>
          </a:p>
          <a:p>
            <a:pPr lvl="2"/>
            <a:r>
              <a:rPr lang="es-ES" dirty="0" smtClean="0"/>
              <a:t>El botón no tiene </a:t>
            </a:r>
            <a:r>
              <a:rPr lang="es-ES" dirty="0" err="1" smtClean="0"/>
              <a:t>immediate</a:t>
            </a:r>
            <a:r>
              <a:rPr lang="es-ES" dirty="0" smtClean="0"/>
              <a:t> = true</a:t>
            </a:r>
          </a:p>
          <a:p>
            <a:pPr lvl="1"/>
            <a:r>
              <a:rPr lang="es-ES" dirty="0" smtClean="0"/>
              <a:t>Todos los componentes que no tengan </a:t>
            </a:r>
            <a:r>
              <a:rPr lang="es-ES" dirty="0" err="1" smtClean="0"/>
              <a:t>immediate</a:t>
            </a:r>
            <a:r>
              <a:rPr lang="es-ES" dirty="0" smtClean="0"/>
              <a:t> seguirán el ciclo de vida por defecto.</a:t>
            </a:r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2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</a:t>
            </a:r>
            <a:r>
              <a:rPr lang="es-ES" dirty="0"/>
              <a:t>Ejemplo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agrego un </a:t>
            </a:r>
            <a:r>
              <a:rPr lang="es-ES" dirty="0" err="1" smtClean="0"/>
              <a:t>immediate</a:t>
            </a:r>
            <a:r>
              <a:rPr lang="es-ES" dirty="0" smtClean="0"/>
              <a:t>=true </a:t>
            </a:r>
            <a:r>
              <a:rPr lang="es-ES" dirty="0"/>
              <a:t>al componente h:commandButton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 adelanta la fase de invocación a la fase 2.</a:t>
            </a:r>
          </a:p>
          <a:p>
            <a:pPr lvl="2"/>
            <a:r>
              <a:rPr lang="es-ES" dirty="0" smtClean="0"/>
              <a:t>De esta forma se evita que se validen y conviertan los valores.</a:t>
            </a:r>
          </a:p>
          <a:p>
            <a:pPr lvl="2"/>
            <a:r>
              <a:rPr lang="es-ES" dirty="0" err="1"/>
              <a:t>inputComponent.setSubmittedValue</a:t>
            </a:r>
            <a:r>
              <a:rPr lang="es-ES" dirty="0"/>
              <a:t>(</a:t>
            </a:r>
            <a:r>
              <a:rPr lang="es-ES" dirty="0" err="1"/>
              <a:t>submittedValue</a:t>
            </a:r>
            <a:r>
              <a:rPr lang="es-ES" dirty="0" smtClean="0"/>
              <a:t>) es invocado antes de invocar la acción por lo que se pueden obtener los valores con los que se hizo </a:t>
            </a:r>
            <a:r>
              <a:rPr lang="es-ES" dirty="0" err="1" smtClean="0"/>
              <a:t>submit</a:t>
            </a:r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8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Ejemplo 4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Se agrego un </a:t>
            </a:r>
            <a:r>
              <a:rPr lang="es-ES" dirty="0" err="1" smtClean="0"/>
              <a:t>immediate</a:t>
            </a:r>
            <a:r>
              <a:rPr lang="es-ES" dirty="0" smtClean="0"/>
              <a:t>=true a ambos componentes h:inputText y </a:t>
            </a:r>
            <a:r>
              <a:rPr lang="es-ES" dirty="0"/>
              <a:t>h:commandButton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 valida y convierte en la Fase 2.</a:t>
            </a:r>
          </a:p>
          <a:p>
            <a:pPr lvl="1"/>
            <a:r>
              <a:rPr lang="es-ES" dirty="0" smtClean="0"/>
              <a:t>Se ejecuta la acción en la Fase 2.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3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Life-Cycle – Ejemplos 5 y 6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Se fuerza un error de conversión o validación</a:t>
            </a:r>
          </a:p>
          <a:p>
            <a:pPr lvl="1"/>
            <a:r>
              <a:rPr lang="es-ES" dirty="0" smtClean="0"/>
              <a:t>Se saltean las fases posteriores a la fase 3</a:t>
            </a:r>
          </a:p>
          <a:p>
            <a:pPr lvl="1"/>
            <a:r>
              <a:rPr lang="es-ES" dirty="0" smtClean="0"/>
              <a:t>Se salta entonces de la 3 a la 6 no actualizando los valores en el componente ni el </a:t>
            </a:r>
            <a:r>
              <a:rPr lang="es-ES" dirty="0" err="1"/>
              <a:t>B</a:t>
            </a:r>
            <a:r>
              <a:rPr lang="es-ES" dirty="0" err="1" smtClean="0"/>
              <a:t>ean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Es importante notar que tampoco lo hacen aquellos que no dispararon la validación y estén en el mismo formulario.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</a:t>
            </a:r>
            <a:r>
              <a:rPr lang="es-ES" dirty="0" err="1" smtClean="0"/>
              <a:t>Extensions</a:t>
            </a:r>
            <a:r>
              <a:rPr lang="es-ES" dirty="0" smtClean="0"/>
              <a:t> – Delta </a:t>
            </a:r>
            <a:r>
              <a:rPr lang="es-ES" dirty="0" err="1" smtClean="0"/>
              <a:t>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/>
          </a:bodyPr>
          <a:lstStyle/>
          <a:p>
            <a:r>
              <a:rPr lang="es-ES" dirty="0" smtClean="0"/>
              <a:t>@ViewAccessScoped VS @ViewScoped</a:t>
            </a:r>
          </a:p>
          <a:p>
            <a:endParaRPr lang="es-ES" b="1" dirty="0" smtClean="0"/>
          </a:p>
          <a:p>
            <a:pPr lvl="1"/>
            <a:r>
              <a:rPr lang="es-ES" dirty="0" smtClean="0">
                <a:latin typeface="Segoe UI Light" pitchFamily="34" charset="0"/>
              </a:rPr>
              <a:t>@ViewAccessScoped solo en CDI</a:t>
            </a:r>
          </a:p>
          <a:p>
            <a:pPr lvl="1"/>
            <a:r>
              <a:rPr lang="es-ES" sz="3200" dirty="0" smtClean="0">
                <a:latin typeface="Segoe UI Light" pitchFamily="34" charset="0"/>
              </a:rPr>
              <a:t>@ViewScoped es de JSF y será deprecado</a:t>
            </a:r>
          </a:p>
          <a:p>
            <a:pPr lvl="1"/>
            <a:r>
              <a:rPr lang="es-ES" sz="3200" dirty="0" smtClean="0">
                <a:latin typeface="Segoe UI Light" pitchFamily="34" charset="0"/>
              </a:rPr>
              <a:t>Como manejan el estado </a:t>
            </a:r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9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Life-Cycle – Cuando usar </a:t>
            </a:r>
            <a:r>
              <a:rPr lang="es-ES" dirty="0" err="1" smtClean="0"/>
              <a:t>immediate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UIInput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 smtClean="0"/>
          </a:p>
          <a:p>
            <a:pPr lvl="1"/>
            <a:r>
              <a:rPr lang="es-ES" dirty="0" smtClean="0"/>
              <a:t>Si se requiere acelerar la conversión / validación de alguna entrada respecto de las otras, y en caso de fallar no validar/convertir el resto.</a:t>
            </a:r>
          </a:p>
          <a:p>
            <a:pPr lvl="2"/>
            <a:r>
              <a:rPr lang="es-ES" dirty="0" smtClean="0"/>
              <a:t>Performance </a:t>
            </a:r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8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Life-Cycle – Cuando usar </a:t>
            </a:r>
            <a:r>
              <a:rPr lang="es-ES" dirty="0" err="1" smtClean="0"/>
              <a:t>immediate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UICommand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 smtClean="0"/>
          </a:p>
          <a:p>
            <a:pPr lvl="1"/>
            <a:r>
              <a:rPr lang="es-ES" dirty="0" smtClean="0"/>
              <a:t>Evita que se procese el formulario</a:t>
            </a:r>
          </a:p>
          <a:p>
            <a:pPr lvl="2"/>
            <a:r>
              <a:rPr lang="es-ES" dirty="0" smtClean="0"/>
              <a:t>Útil para botones de cancelar ir atrás, etc.</a:t>
            </a:r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3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Life-Cycle – Cuando usar </a:t>
            </a:r>
            <a:r>
              <a:rPr lang="es-ES" dirty="0" err="1" smtClean="0"/>
              <a:t>immediate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En ambos</a:t>
            </a:r>
          </a:p>
          <a:p>
            <a:pPr lvl="1"/>
            <a:r>
              <a:rPr lang="es-ES" dirty="0" smtClean="0"/>
              <a:t>Evita que se procese el formulario, excepto los campos marcados con </a:t>
            </a:r>
            <a:r>
              <a:rPr lang="es-ES" dirty="0" err="1" smtClean="0"/>
              <a:t>immediate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El ejemplo clásico pantalla de </a:t>
            </a:r>
            <a:r>
              <a:rPr lang="es-ES" dirty="0" err="1" smtClean="0"/>
              <a:t>login</a:t>
            </a:r>
            <a:r>
              <a:rPr lang="es-ES" dirty="0" smtClean="0"/>
              <a:t> con recuerda su </a:t>
            </a:r>
            <a:r>
              <a:rPr lang="es-ES" dirty="0" err="1" smtClean="0"/>
              <a:t>password</a:t>
            </a:r>
            <a:r>
              <a:rPr lang="es-ES" dirty="0" smtClean="0"/>
              <a:t>.</a:t>
            </a:r>
          </a:p>
          <a:p>
            <a:pPr lvl="3"/>
            <a:r>
              <a:rPr lang="es-ES" dirty="0" smtClean="0"/>
              <a:t>Se requiere se ingrese el correo pero no el </a:t>
            </a:r>
            <a:r>
              <a:rPr lang="es-ES" dirty="0" err="1" smtClean="0"/>
              <a:t>password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CDI Beans. (Scopes-Ext)</a:t>
            </a:r>
          </a:p>
          <a:p>
            <a:r>
              <a:rPr lang="es-ES" dirty="0" smtClean="0"/>
              <a:t>Life</a:t>
            </a:r>
            <a:r>
              <a:rPr lang="es-ES" dirty="0"/>
              <a:t> </a:t>
            </a:r>
            <a:r>
              <a:rPr lang="es-ES" dirty="0" smtClean="0"/>
              <a:t>Cycle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45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0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¿Cuales son las fases del ciclo de vida de JSF?</a:t>
            </a:r>
          </a:p>
          <a:p>
            <a:r>
              <a:rPr lang="es-ES" dirty="0"/>
              <a:t>¿Si se tiene inmediate=true  como actúa en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3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Extensions – Delta 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/>
          </a:bodyPr>
          <a:lstStyle/>
          <a:p>
            <a:r>
              <a:rPr lang="en-US" dirty="0"/>
              <a:t>@ViewScoped</a:t>
            </a:r>
          </a:p>
          <a:p>
            <a:pPr lvl="1"/>
            <a:r>
              <a:rPr lang="es-ES" dirty="0" smtClean="0"/>
              <a:t>Se asocia directamente a una pagina</a:t>
            </a:r>
          </a:p>
          <a:p>
            <a:pPr lvl="2"/>
            <a:r>
              <a:rPr lang="es-ES" dirty="0" smtClean="0"/>
              <a:t>Tan rápido como se navega fuera de ella, se pierde la referencia.</a:t>
            </a:r>
          </a:p>
          <a:p>
            <a:pPr lvl="3"/>
            <a:r>
              <a:rPr lang="es-ES" dirty="0" smtClean="0"/>
              <a:t>Tiene problemas al hacer refresh de la pagina, si no se tiene ningún formulario con inputs.</a:t>
            </a:r>
          </a:p>
          <a:p>
            <a:pPr lvl="3"/>
            <a:r>
              <a:rPr lang="es-ES" dirty="0" smtClean="0"/>
              <a:t>Se maneja mantenido el estado en el árbol de componentes de JSF</a:t>
            </a:r>
          </a:p>
          <a:p>
            <a:pPr lvl="3"/>
            <a:r>
              <a:rPr lang="es-ES" dirty="0" smtClean="0"/>
              <a:t>Era mejor que nada y muy útil cuando se utilizaba con AJAX.</a:t>
            </a:r>
          </a:p>
          <a:p>
            <a:pPr lvl="3"/>
            <a:endParaRPr lang="es-ES" dirty="0" smtClean="0"/>
          </a:p>
          <a:p>
            <a:pPr lvl="2"/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9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Extensions – Delta 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smtClean="0"/>
              <a:t>ViewAccessScoped</a:t>
            </a:r>
          </a:p>
          <a:p>
            <a:pPr lvl="1"/>
            <a:r>
              <a:rPr lang="es-ES" dirty="0" smtClean="0"/>
              <a:t>No se </a:t>
            </a:r>
            <a:r>
              <a:rPr lang="es-ES" dirty="0"/>
              <a:t>asocia directamente a una pagina</a:t>
            </a:r>
          </a:p>
          <a:p>
            <a:pPr lvl="2"/>
            <a:r>
              <a:rPr lang="es-ES" dirty="0" smtClean="0"/>
              <a:t>Esta disponible en una pagina y la siguiente.</a:t>
            </a:r>
          </a:p>
          <a:p>
            <a:pPr lvl="3"/>
            <a:r>
              <a:rPr lang="es-ES" dirty="0" smtClean="0"/>
              <a:t>Es enviado a la siguiente pagina y es destruido en caso de no se usado en el primer pedido.</a:t>
            </a:r>
          </a:p>
          <a:p>
            <a:pPr lvl="4"/>
            <a:r>
              <a:rPr lang="es-ES" dirty="0" smtClean="0"/>
              <a:t>Mejora el manejo de memoria.</a:t>
            </a:r>
          </a:p>
          <a:p>
            <a:pPr lvl="4"/>
            <a:r>
              <a:rPr lang="es-ES" dirty="0" smtClean="0"/>
              <a:t>Es muy útil a la hora de navegar entre paginas, hacer refresh.</a:t>
            </a:r>
            <a:endParaRPr lang="es-ES" dirty="0"/>
          </a:p>
          <a:p>
            <a:pPr lvl="3"/>
            <a:r>
              <a:rPr lang="es-ES" dirty="0" smtClean="0"/>
              <a:t>Puede ser destruido cuando se requiera.</a:t>
            </a:r>
          </a:p>
          <a:p>
            <a:pPr lvl="3"/>
            <a:r>
              <a:rPr lang="es-ES" dirty="0" smtClean="0"/>
              <a:t>El estado se almacena en la sesión.</a:t>
            </a:r>
          </a:p>
          <a:p>
            <a:pPr lvl="2"/>
            <a:r>
              <a:rPr lang="es-ES" dirty="0" smtClean="0"/>
              <a:t>Es el que usaremos de ahora en mas.</a:t>
            </a:r>
          </a:p>
          <a:p>
            <a:pPr marL="914400" lvl="2" indent="0">
              <a:buNone/>
            </a:pPr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2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Extensions – Delta 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ViewAccessScoped</a:t>
            </a:r>
          </a:p>
          <a:p>
            <a:pPr lvl="1"/>
            <a:r>
              <a:rPr lang="es-ES" dirty="0" smtClean="0"/>
              <a:t>Puede utilizarse para wizards pero…</a:t>
            </a:r>
          </a:p>
          <a:p>
            <a:pPr lvl="2"/>
            <a:r>
              <a:rPr lang="es-ES" dirty="0" smtClean="0"/>
              <a:t>Si por alguna razón un Beans no se usa en un paso se pierde la referencia,</a:t>
            </a:r>
          </a:p>
          <a:p>
            <a:pPr lvl="2"/>
            <a:r>
              <a:rPr lang="es-ES" dirty="0" smtClean="0"/>
              <a:t>En wizards que tienen comienzo y final bien definido, usar algún bean de conversación.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CDI Extensions – Delta Skipe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60848"/>
            <a:ext cx="8229600" cy="433501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WindowScoped</a:t>
            </a:r>
            <a:endParaRPr lang="es-ES" dirty="0" smtClean="0"/>
          </a:p>
          <a:p>
            <a:pPr lvl="1"/>
            <a:r>
              <a:rPr lang="es-ES" dirty="0" smtClean="0"/>
              <a:t>Similar a la de </a:t>
            </a:r>
            <a:r>
              <a:rPr lang="es-ES" dirty="0" err="1" smtClean="0"/>
              <a:t>session</a:t>
            </a:r>
            <a:r>
              <a:rPr lang="es-ES" dirty="0" smtClean="0"/>
              <a:t>, pero es por ventana.</a:t>
            </a:r>
          </a:p>
          <a:p>
            <a:pPr lvl="1"/>
            <a:r>
              <a:rPr lang="es-ES" dirty="0" smtClean="0"/>
              <a:t>No </a:t>
            </a:r>
            <a:r>
              <a:rPr lang="es-ES" dirty="0" err="1" smtClean="0"/>
              <a:t>requirere</a:t>
            </a:r>
            <a:r>
              <a:rPr lang="es-ES" dirty="0" smtClean="0"/>
              <a:t> inyectar el contexto de la </a:t>
            </a:r>
            <a:r>
              <a:rPr lang="es-ES" dirty="0" err="1" smtClean="0"/>
              <a:t>conversacion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Requiere sea finalizada.</a:t>
            </a:r>
          </a:p>
          <a:p>
            <a:r>
              <a:rPr lang="es-ES" dirty="0" smtClean="0"/>
              <a:t>@</a:t>
            </a:r>
            <a:r>
              <a:rPr lang="es-ES" dirty="0" err="1" smtClean="0"/>
              <a:t>GroupedConversationScoped</a:t>
            </a:r>
            <a:endParaRPr lang="es-ES" dirty="0" smtClean="0"/>
          </a:p>
          <a:p>
            <a:pPr lvl="1"/>
            <a:r>
              <a:rPr lang="es-ES" dirty="0" smtClean="0"/>
              <a:t>Maneja grupo de conversaciones</a:t>
            </a:r>
          </a:p>
          <a:p>
            <a:pPr lvl="2"/>
            <a:r>
              <a:rPr lang="es-ES" dirty="0" smtClean="0"/>
              <a:t>Permite terminar parcialmente una conversación</a:t>
            </a:r>
          </a:p>
          <a:p>
            <a:pPr lvl="2"/>
            <a:r>
              <a:rPr lang="es-ES" dirty="0" smtClean="0"/>
              <a:t>Pausar y volver a iniciar una conversación.</a:t>
            </a:r>
          </a:p>
          <a:p>
            <a:endParaRPr lang="es-E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s-ES" dirty="0" smtClean="0"/>
          </a:p>
          <a:p>
            <a:pPr lvl="3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https://deltaspike.apache.org/resources/images/logo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Page Life-Cycle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/>
              <a:t>Para entender el procesamiento de una página JSF hay que entender el ciclo de vida de la petición dentro del controlador JSF. </a:t>
            </a:r>
          </a:p>
          <a:p>
            <a:pPr lvl="1"/>
            <a:r>
              <a:rPr lang="es-ES" dirty="0" smtClean="0"/>
              <a:t>Compuesto </a:t>
            </a:r>
            <a:r>
              <a:rPr lang="es-ES" dirty="0"/>
              <a:t>de 6 </a:t>
            </a:r>
            <a:r>
              <a:rPr lang="es-ES" dirty="0" smtClean="0"/>
              <a:t>fases</a:t>
            </a:r>
          </a:p>
          <a:p>
            <a:pPr lvl="2"/>
            <a:r>
              <a:rPr lang="en-US" dirty="0"/>
              <a:t>Restore View</a:t>
            </a:r>
          </a:p>
          <a:p>
            <a:pPr lvl="2"/>
            <a:r>
              <a:rPr lang="en-US" dirty="0"/>
              <a:t>Apply Request Values</a:t>
            </a:r>
          </a:p>
          <a:p>
            <a:pPr lvl="2"/>
            <a:r>
              <a:rPr lang="en-US" dirty="0"/>
              <a:t>Process Validations</a:t>
            </a:r>
          </a:p>
          <a:p>
            <a:pPr lvl="2"/>
            <a:r>
              <a:rPr lang="en-US" dirty="0"/>
              <a:t>Update Model Values</a:t>
            </a:r>
          </a:p>
          <a:p>
            <a:pPr lvl="2"/>
            <a:r>
              <a:rPr lang="en-US" dirty="0"/>
              <a:t>Invoke Application</a:t>
            </a:r>
          </a:p>
          <a:p>
            <a:pPr lvl="2"/>
            <a:r>
              <a:rPr lang="en-US" dirty="0"/>
              <a:t>Render Response</a:t>
            </a:r>
          </a:p>
          <a:p>
            <a:pPr lvl="2"/>
            <a:endParaRPr lang="en-US" dirty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7028</TotalTime>
  <Words>1625</Words>
  <Application>Microsoft Office PowerPoint</Application>
  <PresentationFormat>On-screen Show (4:3)</PresentationFormat>
  <Paragraphs>366</Paragraphs>
  <Slides>45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A JSF &amp; PRIMEFACES</vt:lpstr>
      <vt:lpstr>Custom Design</vt:lpstr>
      <vt:lpstr>Antes de comenzar a usar JSF.</vt:lpstr>
      <vt:lpstr>CDI Extensions</vt:lpstr>
      <vt:lpstr>CDI Extensions – Delta Skipe</vt:lpstr>
      <vt:lpstr>CDI Extensions – Delta Skipe</vt:lpstr>
      <vt:lpstr>CDI Extensions – Delta Skipe</vt:lpstr>
      <vt:lpstr>CDI Extensions – Delta Skipe</vt:lpstr>
      <vt:lpstr>CDI Extensions – Delta Skipe</vt:lpstr>
      <vt:lpstr>CDI Extensions – Delta Skipe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</vt:lpstr>
      <vt:lpstr>JSF Page Life-Cycle Listener </vt:lpstr>
      <vt:lpstr>Life-Cycle – Ejemplo 1</vt:lpstr>
      <vt:lpstr>Life-Cycle – Ejemplo 1 </vt:lpstr>
      <vt:lpstr>Life-Cycle – Ejemplo 1 (Submit)</vt:lpstr>
      <vt:lpstr>Life-Cycle – Ejemplo 1 (Submit)</vt:lpstr>
      <vt:lpstr>Life-Cycle – Ejemplo 1 (Submit)</vt:lpstr>
      <vt:lpstr>Life-Cycle – Ejemplo 1 (Submit)</vt:lpstr>
      <vt:lpstr>Life-Cycle – Ejemplo 2</vt:lpstr>
      <vt:lpstr>Life-Cycle – Ejemplo 3</vt:lpstr>
      <vt:lpstr>Life-Cycle – Ejemplo 4</vt:lpstr>
      <vt:lpstr>Life-Cycle – Ejemplos 5 y 6</vt:lpstr>
      <vt:lpstr>Life-Cycle – Cuando usar immediate</vt:lpstr>
      <vt:lpstr>Life-Cycle – Cuando usar immediate</vt:lpstr>
      <vt:lpstr>Life-Cycle – Cuando usar immediate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205</cp:revision>
  <dcterms:created xsi:type="dcterms:W3CDTF">2014-06-07T20:16:37Z</dcterms:created>
  <dcterms:modified xsi:type="dcterms:W3CDTF">2014-07-22T23:38:49Z</dcterms:modified>
</cp:coreProperties>
</file>