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42"/>
  </p:notesMasterIdLst>
  <p:handoutMasterIdLst>
    <p:handoutMasterId r:id="rId43"/>
  </p:handoutMasterIdLst>
  <p:sldIdLst>
    <p:sldId id="372" r:id="rId3"/>
    <p:sldId id="389" r:id="rId4"/>
    <p:sldId id="428" r:id="rId5"/>
    <p:sldId id="425" r:id="rId6"/>
    <p:sldId id="426" r:id="rId7"/>
    <p:sldId id="429" r:id="rId8"/>
    <p:sldId id="430" r:id="rId9"/>
    <p:sldId id="390" r:id="rId10"/>
    <p:sldId id="403" r:id="rId11"/>
    <p:sldId id="391" r:id="rId12"/>
    <p:sldId id="393" r:id="rId13"/>
    <p:sldId id="394" r:id="rId14"/>
    <p:sldId id="395" r:id="rId15"/>
    <p:sldId id="396" r:id="rId16"/>
    <p:sldId id="392" r:id="rId17"/>
    <p:sldId id="397" r:id="rId18"/>
    <p:sldId id="400" r:id="rId19"/>
    <p:sldId id="402" r:id="rId20"/>
    <p:sldId id="399" r:id="rId21"/>
    <p:sldId id="406" r:id="rId22"/>
    <p:sldId id="407" r:id="rId23"/>
    <p:sldId id="405" r:id="rId24"/>
    <p:sldId id="408" r:id="rId25"/>
    <p:sldId id="409" r:id="rId26"/>
    <p:sldId id="404" r:id="rId27"/>
    <p:sldId id="412" r:id="rId28"/>
    <p:sldId id="413" r:id="rId29"/>
    <p:sldId id="414" r:id="rId30"/>
    <p:sldId id="415" r:id="rId31"/>
    <p:sldId id="422" r:id="rId32"/>
    <p:sldId id="418" r:id="rId33"/>
    <p:sldId id="419" r:id="rId34"/>
    <p:sldId id="420" r:id="rId35"/>
    <p:sldId id="416" r:id="rId36"/>
    <p:sldId id="410" r:id="rId37"/>
    <p:sldId id="421" r:id="rId38"/>
    <p:sldId id="431" r:id="rId39"/>
    <p:sldId id="423" r:id="rId40"/>
    <p:sldId id="42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C29"/>
    <a:srgbClr val="162731"/>
    <a:srgbClr val="FFD300"/>
    <a:srgbClr val="EDF2F5"/>
    <a:srgbClr val="ED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6" autoAdjust="0"/>
    <p:restoredTop sz="88099" autoAdjust="0"/>
  </p:normalViewPr>
  <p:slideViewPr>
    <p:cSldViewPr>
      <p:cViewPr varScale="1">
        <p:scale>
          <a:sx n="61" d="100"/>
          <a:sy n="61" d="100"/>
        </p:scale>
        <p:origin x="-58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881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CC2D6-79EC-4B54-B2D1-C941DDC72449}" type="datetimeFigureOut">
              <a:rPr lang="es-ES" smtClean="0"/>
              <a:t>05/08/2014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52FDA-280A-4DB0-8364-971A7F4903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675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C7747-2BF8-49AF-8EC9-D17DA6E2D6FE}" type="datetimeFigureOut">
              <a:rPr lang="es-ES" smtClean="0"/>
              <a:t>05/08/2014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5409D-38D4-403C-A44B-2DEBF6EB87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890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45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05/08/2014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07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05/08/2014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26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05/08/2014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844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05/08/2014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706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05/08/2014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11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05/08/2014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861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05/08/2014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951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05/08/2014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7776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05/08/2014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882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05/08/2014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19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2819400"/>
            <a:ext cx="5715000" cy="1244600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TITLE DE DOS LINEAS</a:t>
            </a:r>
            <a:br>
              <a:rPr lang="en-US" dirty="0" smtClean="0"/>
            </a:br>
            <a:r>
              <a:rPr lang="en-US" dirty="0" smtClean="0"/>
              <a:t>SIEMPRE!!</a:t>
            </a:r>
            <a:endParaRPr lang="es-E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90600" y="2844800"/>
            <a:ext cx="0" cy="12192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145241" y="4763869"/>
            <a:ext cx="3149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Presented</a:t>
            </a:r>
            <a:r>
              <a:rPr lang="en-US" baseline="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by </a:t>
            </a:r>
            <a:r>
              <a:rPr lang="en-US" baseline="0" dirty="0" smtClean="0"/>
              <a:t>Mauricio </a:t>
            </a:r>
            <a:r>
              <a:rPr lang="en-US" baseline="0" dirty="0" err="1" smtClean="0"/>
              <a:t>Fenoglio</a:t>
            </a:r>
            <a:endParaRPr lang="en-US" baseline="0" dirty="0" smtClean="0"/>
          </a:p>
          <a:p>
            <a:r>
              <a:rPr lang="en-US" baseline="0" dirty="0" smtClean="0"/>
              <a:t>@</a:t>
            </a:r>
            <a:r>
              <a:rPr lang="en-US" baseline="0" dirty="0" err="1" smtClean="0"/>
              <a:t>M_Fenoglio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025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05/08/2014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1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9150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val 7"/>
          <p:cNvSpPr/>
          <p:nvPr userDrawn="1"/>
        </p:nvSpPr>
        <p:spPr>
          <a:xfrm>
            <a:off x="2896193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/>
          <p:cNvSpPr/>
          <p:nvPr userDrawn="1"/>
        </p:nvSpPr>
        <p:spPr>
          <a:xfrm>
            <a:off x="48772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Oval 9"/>
          <p:cNvSpPr/>
          <p:nvPr userDrawn="1"/>
        </p:nvSpPr>
        <p:spPr>
          <a:xfrm>
            <a:off x="68583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68" y="3280557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68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69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668" y="3280557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971600" y="1541929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755576" y="4553706"/>
            <a:ext cx="1656184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2627784" y="4553706"/>
            <a:ext cx="1800200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1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4716016" y="4553706"/>
            <a:ext cx="1728192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660232" y="4553706"/>
            <a:ext cx="1656184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963670" y="1275229"/>
            <a:ext cx="7928810" cy="1143000"/>
          </a:xfrm>
        </p:spPr>
        <p:txBody>
          <a:bodyPr/>
          <a:lstStyle>
            <a:lvl1pPr>
              <a:defRPr lang="es-ES" sz="44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Titular de 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4113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851196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val 7"/>
          <p:cNvSpPr/>
          <p:nvPr userDrawn="1"/>
        </p:nvSpPr>
        <p:spPr>
          <a:xfrm>
            <a:off x="3832297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/>
          <p:cNvSpPr/>
          <p:nvPr userDrawn="1"/>
        </p:nvSpPr>
        <p:spPr>
          <a:xfrm>
            <a:off x="5813396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72" y="3280557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672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573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971600" y="1541929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691680" y="4553706"/>
            <a:ext cx="1656184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3563888" y="4553706"/>
            <a:ext cx="1800200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1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652120" y="4553706"/>
            <a:ext cx="1728192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963670" y="1275229"/>
            <a:ext cx="7928810" cy="1143000"/>
          </a:xfrm>
        </p:spPr>
        <p:txBody>
          <a:bodyPr/>
          <a:lstStyle>
            <a:lvl1pPr>
              <a:defRPr lang="es-ES" sz="44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Titular de 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3832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2896193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/>
          <p:cNvSpPr/>
          <p:nvPr userDrawn="1"/>
        </p:nvSpPr>
        <p:spPr>
          <a:xfrm>
            <a:off x="48772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68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69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971600" y="1541929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2627784" y="4553706"/>
            <a:ext cx="1800200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1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4716016" y="4553706"/>
            <a:ext cx="1728192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963670" y="1275229"/>
            <a:ext cx="7928810" cy="1143000"/>
          </a:xfrm>
        </p:spPr>
        <p:txBody>
          <a:bodyPr/>
          <a:lstStyle>
            <a:lvl1pPr>
              <a:defRPr lang="es-ES" sz="44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Titular de 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2569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691498" y="1472952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mputer, laptop, red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860" y="738572"/>
            <a:ext cx="2078360" cy="207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691498" y="1223754"/>
            <a:ext cx="23762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91498" y="3212976"/>
            <a:ext cx="8229600" cy="3456384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4634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691498" y="1472952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91498" y="1223754"/>
            <a:ext cx="38805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rPr>
              <a:t>Preguntas 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91498" y="3212976"/>
            <a:ext cx="8229600" cy="3456384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2" name="Picture 4" descr="help, mark, question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082824"/>
            <a:ext cx="1389856" cy="138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08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691498" y="1472952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91498" y="1223754"/>
            <a:ext cx="46725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kern="1200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rPr>
              <a:t>Respuestas</a:t>
            </a:r>
            <a:endParaRPr lang="es-ES" sz="6600" i="0" kern="1200" baseline="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glow rad="12700">
                  <a:schemeClr val="tx1">
                    <a:alpha val="0"/>
                  </a:schemeClr>
                </a:glow>
              </a:effectLst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91498" y="3212976"/>
            <a:ext cx="8229600" cy="3456384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2" descr="response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399" y="465759"/>
            <a:ext cx="1515989" cy="151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08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ED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i="0" baseline="0">
                <a:solidFill>
                  <a:srgbClr val="F6BC29"/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  <p:sldLayoutId id="2147483667" r:id="rId4"/>
    <p:sldLayoutId id="2147483666" r:id="rId5"/>
    <p:sldLayoutId id="2147483663" r:id="rId6"/>
    <p:sldLayoutId id="2147483664" r:id="rId7"/>
    <p:sldLayoutId id="2147483665" r:id="rId8"/>
    <p:sldLayoutId id="2147483650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i="0" kern="1200" baseline="0" dirty="0">
          <a:solidFill>
            <a:srgbClr val="F6BC29"/>
          </a:solidFill>
          <a:effectLst>
            <a:glow rad="12700">
              <a:schemeClr val="tx1">
                <a:alpha val="0"/>
              </a:schemeClr>
            </a:glow>
          </a:effectLst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0002-974B-4DCB-8293-9F4150D2D8F3}" type="datetimeFigureOut">
              <a:rPr lang="es-ES" smtClean="0"/>
              <a:t>05/08/2014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22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7/tutorial/doc/jsf-configure009.htm#BNAX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ES" dirty="0" smtClean="0"/>
              <a:t>Convertidores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s-ES" dirty="0" smtClean="0"/>
              <a:t>Validadores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Modelo de Navegación y mas…</a:t>
            </a:r>
            <a:endParaRPr lang="es-E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 smtClean="0"/>
              <a:t>Modelo Navegación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694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Convertidores - Core Interface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r>
              <a:rPr lang="es-ES" sz="2800" dirty="0" smtClean="0"/>
              <a:t>Todo Convertidor deberá implementar la siguiente interfaz </a:t>
            </a:r>
            <a:r>
              <a:rPr lang="es-ES" sz="2800" b="1" dirty="0" smtClean="0"/>
              <a:t>javax.faces.convert.Converter</a:t>
            </a:r>
            <a:endParaRPr lang="es-ES" sz="2800" b="1" dirty="0" smtClean="0"/>
          </a:p>
          <a:p>
            <a:pPr lvl="1"/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0" t="37505" r="31445" b="39382"/>
          <a:stretch/>
        </p:blipFill>
        <p:spPr bwMode="auto">
          <a:xfrm>
            <a:off x="755576" y="3356992"/>
            <a:ext cx="7482955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33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Convertidores - Core Interface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r>
              <a:rPr lang="es-ES" dirty="0" smtClean="0"/>
              <a:t>Context</a:t>
            </a:r>
          </a:p>
          <a:p>
            <a:pPr lvl="1"/>
            <a:r>
              <a:rPr lang="es-ES" dirty="0" smtClean="0"/>
              <a:t>La instancia de la clase FacesContext asociada al request.</a:t>
            </a:r>
          </a:p>
          <a:p>
            <a:r>
              <a:rPr lang="es-ES" dirty="0" smtClean="0"/>
              <a:t>Component</a:t>
            </a:r>
          </a:p>
          <a:p>
            <a:pPr lvl="1"/>
            <a:r>
              <a:rPr lang="es-ES" dirty="0" smtClean="0"/>
              <a:t>La instancia del componente que almacena el valor a convertir.</a:t>
            </a:r>
          </a:p>
          <a:p>
            <a:pPr lvl="2"/>
            <a:r>
              <a:rPr lang="es-ES" dirty="0" smtClean="0"/>
              <a:t>Útil para obtener otros atributos del componente que puedan afectar la conversión.</a:t>
            </a:r>
          </a:p>
        </p:txBody>
      </p:sp>
    </p:spTree>
    <p:extLst>
      <p:ext uri="{BB962C8B-B14F-4D97-AF65-F5344CB8AC3E}">
        <p14:creationId xmlns:p14="http://schemas.microsoft.com/office/powerpoint/2010/main" val="22820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Convertidores - Core Interface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r>
              <a:rPr lang="es-ES" dirty="0" smtClean="0"/>
              <a:t>Value</a:t>
            </a:r>
            <a:endParaRPr lang="es-ES" dirty="0" smtClean="0"/>
          </a:p>
          <a:p>
            <a:pPr lvl="1"/>
            <a:r>
              <a:rPr lang="es-ES" dirty="0" smtClean="0"/>
              <a:t>Valor a convertir</a:t>
            </a:r>
          </a:p>
          <a:p>
            <a:pPr lvl="2"/>
            <a:r>
              <a:rPr lang="es-ES" dirty="0" smtClean="0"/>
              <a:t>Representación del valor en String ó Representación del valor en el modelo de Datos usado. (depende de que método del convertidor sea invocado)</a:t>
            </a:r>
          </a:p>
          <a:p>
            <a:pPr lvl="1"/>
            <a:endParaRPr lang="es-ES" dirty="0" smtClean="0"/>
          </a:p>
          <a:p>
            <a:r>
              <a:rPr lang="es-ES" b="1" dirty="0" smtClean="0"/>
              <a:t>NO</a:t>
            </a:r>
            <a:r>
              <a:rPr lang="es-ES" dirty="0" smtClean="0"/>
              <a:t> es responsabilidad del convertidor alterar el valor del componente por el valor convertido.</a:t>
            </a:r>
          </a:p>
        </p:txBody>
      </p:sp>
    </p:spTree>
    <p:extLst>
      <p:ext uri="{BB962C8B-B14F-4D97-AF65-F5344CB8AC3E}">
        <p14:creationId xmlns:p14="http://schemas.microsoft.com/office/powerpoint/2010/main" val="27707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Convertidor- </a:t>
            </a:r>
            <a:r>
              <a:rPr lang="es-ES" dirty="0" smtClean="0"/>
              <a:t>LifeCycle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Restore</a:t>
            </a:r>
            <a:r>
              <a:rPr lang="es-ES" dirty="0" smtClean="0"/>
              <a:t> View </a:t>
            </a:r>
            <a:r>
              <a:rPr lang="es-ES" dirty="0" smtClean="0"/>
              <a:t>Phase</a:t>
            </a:r>
            <a:endParaRPr lang="es-ES" dirty="0" smtClean="0"/>
          </a:p>
          <a:p>
            <a:pPr lvl="1"/>
            <a:r>
              <a:rPr lang="es-ES" dirty="0" smtClean="0"/>
              <a:t>Se restablece o crea el Objeto </a:t>
            </a:r>
            <a:r>
              <a:rPr lang="es-ES" dirty="0" smtClean="0"/>
              <a:t>UIViewRoot</a:t>
            </a:r>
            <a:endParaRPr lang="es-ES" dirty="0" smtClean="0"/>
          </a:p>
          <a:p>
            <a:pPr lvl="1"/>
            <a:endParaRPr lang="es-ES" dirty="0" smtClean="0"/>
          </a:p>
          <a:p>
            <a:r>
              <a:rPr lang="es-ES" dirty="0" smtClean="0"/>
              <a:t>Apply</a:t>
            </a:r>
            <a:r>
              <a:rPr lang="es-ES" dirty="0" smtClean="0"/>
              <a:t> Request </a:t>
            </a:r>
            <a:r>
              <a:rPr lang="es-ES" dirty="0" smtClean="0"/>
              <a:t>Values</a:t>
            </a:r>
            <a:r>
              <a:rPr lang="es-ES" dirty="0" smtClean="0"/>
              <a:t> </a:t>
            </a:r>
            <a:r>
              <a:rPr lang="es-ES" dirty="0" smtClean="0"/>
              <a:t>Phase</a:t>
            </a:r>
            <a:endParaRPr lang="es-ES" dirty="0" smtClean="0"/>
          </a:p>
          <a:p>
            <a:pPr lvl="1"/>
            <a:r>
              <a:rPr lang="es-ES" dirty="0" smtClean="0"/>
              <a:t>Se obtienen los valores del request y se completan los valores en los componentes correspondientes.</a:t>
            </a:r>
          </a:p>
          <a:p>
            <a:pPr lvl="1"/>
            <a:endParaRPr lang="es-ES" dirty="0" smtClean="0"/>
          </a:p>
          <a:p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Process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Validation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Phase</a:t>
            </a:r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Se invoca el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método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getAsObject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 de cada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Convertidor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942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Convertidores- </a:t>
            </a:r>
            <a:r>
              <a:rPr lang="es-ES" dirty="0" smtClean="0"/>
              <a:t>LifeCycle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Update</a:t>
            </a:r>
            <a:r>
              <a:rPr lang="es-ES" dirty="0" smtClean="0"/>
              <a:t> </a:t>
            </a:r>
            <a:r>
              <a:rPr lang="es-ES" dirty="0" smtClean="0"/>
              <a:t>Model</a:t>
            </a:r>
            <a:r>
              <a:rPr lang="es-ES" dirty="0" smtClean="0"/>
              <a:t> </a:t>
            </a:r>
            <a:r>
              <a:rPr lang="es-ES" dirty="0" smtClean="0"/>
              <a:t>Values</a:t>
            </a:r>
            <a:r>
              <a:rPr lang="es-ES" dirty="0" smtClean="0"/>
              <a:t> </a:t>
            </a:r>
            <a:r>
              <a:rPr lang="es-ES" dirty="0" smtClean="0"/>
              <a:t>Phase</a:t>
            </a:r>
            <a:endParaRPr lang="es-ES" dirty="0" smtClean="0"/>
          </a:p>
          <a:p>
            <a:pPr lvl="1"/>
            <a:r>
              <a:rPr lang="es-ES" dirty="0" smtClean="0"/>
              <a:t>Los valores convertidos se actualizan en las propiedades de los </a:t>
            </a:r>
            <a:r>
              <a:rPr lang="es-ES" dirty="0" smtClean="0"/>
              <a:t>Backing</a:t>
            </a:r>
            <a:r>
              <a:rPr lang="es-ES" dirty="0" smtClean="0"/>
              <a:t> Beans asociados.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Invoke</a:t>
            </a:r>
            <a:r>
              <a:rPr lang="es-ES" dirty="0" smtClean="0"/>
              <a:t> </a:t>
            </a:r>
            <a:r>
              <a:rPr lang="es-ES" dirty="0" smtClean="0"/>
              <a:t>Application</a:t>
            </a:r>
            <a:r>
              <a:rPr lang="es-ES" dirty="0" smtClean="0"/>
              <a:t> </a:t>
            </a:r>
            <a:r>
              <a:rPr lang="es-ES" dirty="0" smtClean="0"/>
              <a:t>Phase</a:t>
            </a:r>
            <a:endParaRPr lang="es-ES" dirty="0" smtClean="0"/>
          </a:p>
          <a:p>
            <a:pPr lvl="1"/>
            <a:r>
              <a:rPr lang="es-ES" dirty="0" smtClean="0"/>
              <a:t>Se invocan las acciones definidas.</a:t>
            </a:r>
          </a:p>
          <a:p>
            <a:pPr lvl="1"/>
            <a:endParaRPr lang="es-ES" dirty="0" smtClean="0"/>
          </a:p>
          <a:p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Render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 Response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Phase</a:t>
            </a:r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Los valores de los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Backing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 Beans son convertidos invocando el método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getAsString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 de cada Convertidor.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46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Convertidor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r>
              <a:rPr lang="es-ES" dirty="0" smtClean="0"/>
              <a:t>Es responsabilidad del desarrollador utilizar el Convertidor correcto para cada caso.</a:t>
            </a:r>
          </a:p>
          <a:p>
            <a:endParaRPr lang="es-ES" dirty="0" smtClean="0"/>
          </a:p>
          <a:p>
            <a:r>
              <a:rPr lang="es-ES" dirty="0" smtClean="0"/>
              <a:t>Es también responsable por le mensaje de error a desplegar cuando la conversión no sea exitosa.</a:t>
            </a:r>
          </a:p>
        </p:txBody>
      </p:sp>
    </p:spTree>
    <p:extLst>
      <p:ext uri="{BB962C8B-B14F-4D97-AF65-F5344CB8AC3E}">
        <p14:creationId xmlns:p14="http://schemas.microsoft.com/office/powerpoint/2010/main" val="168819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Convertidores del Estándar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r>
              <a:rPr lang="es-ES" dirty="0"/>
              <a:t>Existe un conjunto de </a:t>
            </a:r>
            <a:r>
              <a:rPr lang="es-ES" dirty="0" smtClean="0"/>
              <a:t>Convertidores predefinidos </a:t>
            </a:r>
            <a:r>
              <a:rPr lang="es-ES" dirty="0"/>
              <a:t>en </a:t>
            </a:r>
            <a:r>
              <a:rPr lang="es-ES" dirty="0" smtClean="0"/>
              <a:t>JSF.</a:t>
            </a:r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" t="29010" r="24111" b="18161"/>
          <a:stretch/>
        </p:blipFill>
        <p:spPr bwMode="auto">
          <a:xfrm>
            <a:off x="971599" y="3069098"/>
            <a:ext cx="7512893" cy="344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32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Convertidores Customizados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r>
              <a:rPr lang="es-ES" dirty="0" smtClean="0"/>
              <a:t>Para crear un Convertidor es necesario</a:t>
            </a:r>
          </a:p>
          <a:p>
            <a:pPr lvl="1"/>
            <a:r>
              <a:rPr lang="es-ES" sz="2400" dirty="0" smtClean="0"/>
              <a:t>Crear una clase para el Convertidor que implemente la interfaz </a:t>
            </a:r>
            <a:r>
              <a:rPr lang="es-ES" sz="2400" dirty="0" smtClean="0"/>
              <a:t>javax.faces.convert.Converter</a:t>
            </a:r>
            <a:endParaRPr lang="es-ES" sz="2400" dirty="0" smtClean="0"/>
          </a:p>
          <a:p>
            <a:pPr lvl="1"/>
            <a:endParaRPr lang="es-ES" sz="2400" dirty="0" smtClean="0"/>
          </a:p>
          <a:p>
            <a:pPr lvl="1"/>
            <a:r>
              <a:rPr lang="es-ES" sz="2400" dirty="0" smtClean="0"/>
              <a:t>Implementar los métodos </a:t>
            </a:r>
            <a:r>
              <a:rPr lang="es-ES" sz="2400" dirty="0" smtClean="0"/>
              <a:t>getAsString</a:t>
            </a:r>
            <a:r>
              <a:rPr lang="es-ES" sz="2400" dirty="0"/>
              <a:t> </a:t>
            </a:r>
            <a:r>
              <a:rPr lang="es-ES" sz="2400" dirty="0" smtClean="0"/>
              <a:t>y </a:t>
            </a:r>
            <a:r>
              <a:rPr lang="es-ES" sz="2400" dirty="0" smtClean="0"/>
              <a:t>getAsObject</a:t>
            </a:r>
            <a:endParaRPr lang="es-ES" sz="2400" dirty="0" smtClean="0"/>
          </a:p>
          <a:p>
            <a:pPr lvl="1"/>
            <a:endParaRPr lang="es-ES" sz="2400" dirty="0" smtClean="0"/>
          </a:p>
          <a:p>
            <a:pPr lvl="1"/>
            <a:r>
              <a:rPr lang="es-ES" sz="2400" dirty="0" smtClean="0"/>
              <a:t>Asignar un identificador único </a:t>
            </a:r>
          </a:p>
          <a:p>
            <a:pPr lvl="2"/>
            <a:r>
              <a:rPr lang="es-ES" sz="2000" dirty="0" smtClean="0"/>
              <a:t>Declarando el Convertidor en el archivo faces-config.xml o anotando la clase con @</a:t>
            </a:r>
            <a:r>
              <a:rPr lang="es-ES" sz="2000" dirty="0" smtClean="0"/>
              <a:t>FacesConverter</a:t>
            </a:r>
            <a:r>
              <a:rPr lang="es-ES" sz="2000" dirty="0" smtClean="0"/>
              <a:t> (JSF 2.0+)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2566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Convertidores Customizados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191000"/>
          </a:xfrm>
        </p:spPr>
        <p:txBody>
          <a:bodyPr/>
          <a:lstStyle/>
          <a:p>
            <a:r>
              <a:rPr lang="es-ES" dirty="0" smtClean="0"/>
              <a:t>faces-config.xml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anotación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4" t="63973" r="19881" b="11027"/>
          <a:stretch/>
        </p:blipFill>
        <p:spPr bwMode="auto">
          <a:xfrm>
            <a:off x="958148" y="2464679"/>
            <a:ext cx="7319303" cy="216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8" t="24827" r="17181" b="65464"/>
          <a:stretch/>
        </p:blipFill>
        <p:spPr bwMode="auto">
          <a:xfrm>
            <a:off x="964775" y="5359878"/>
            <a:ext cx="7312676" cy="80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6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Asociación de Convertidor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191000"/>
          </a:xfrm>
        </p:spPr>
        <p:txBody>
          <a:bodyPr>
            <a:normAutofit/>
          </a:bodyPr>
          <a:lstStyle/>
          <a:p>
            <a:r>
              <a:rPr lang="es-ES" dirty="0" smtClean="0"/>
              <a:t>Implícita</a:t>
            </a:r>
          </a:p>
          <a:p>
            <a:pPr lvl="1"/>
            <a:r>
              <a:rPr lang="es-ES" dirty="0" smtClean="0"/>
              <a:t>Se asocian automáticamente por el tipo de Objeto al cual se esta referenciando el </a:t>
            </a:r>
            <a:r>
              <a:rPr lang="es-ES" dirty="0" smtClean="0"/>
              <a:t>Backing</a:t>
            </a:r>
            <a:r>
              <a:rPr lang="es-ES" dirty="0" smtClean="0"/>
              <a:t> </a:t>
            </a:r>
            <a:r>
              <a:rPr lang="es-ES" dirty="0" smtClean="0"/>
              <a:t>Bean</a:t>
            </a:r>
            <a:r>
              <a:rPr lang="es-ES" dirty="0" smtClean="0"/>
              <a:t>.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Explicita</a:t>
            </a:r>
          </a:p>
          <a:p>
            <a:pPr lvl="1"/>
            <a:r>
              <a:rPr lang="es-ES" dirty="0" smtClean="0"/>
              <a:t>Se asocian manualmente a cada componente utilizando etiquetas en el </a:t>
            </a:r>
            <a:r>
              <a:rPr lang="es-ES" dirty="0" smtClean="0"/>
              <a:t>markup</a:t>
            </a:r>
            <a:r>
              <a:rPr lang="es-ES" dirty="0" smtClean="0"/>
              <a:t> o programáticamente.</a:t>
            </a:r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03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Navegación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la habilidad de moverse de una pagina a la siguiente</a:t>
            </a:r>
          </a:p>
          <a:p>
            <a:r>
              <a:rPr lang="es-ES" dirty="0" smtClean="0"/>
              <a:t>La navegación en JSF esta integrada</a:t>
            </a:r>
          </a:p>
          <a:p>
            <a:pPr lvl="1"/>
            <a:r>
              <a:rPr lang="es-ES" dirty="0" smtClean="0"/>
              <a:t>Como la vimos se tiene en cuenta en el ciclo de vida de un Request.</a:t>
            </a:r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1993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Asociación de Convertidor Implícita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4949" y="1772816"/>
            <a:ext cx="8229600" cy="4191000"/>
          </a:xfrm>
        </p:spPr>
        <p:txBody>
          <a:bodyPr/>
          <a:lstStyle/>
          <a:p>
            <a:r>
              <a:rPr lang="es-ES" dirty="0" smtClean="0"/>
              <a:t>Tabla de asociación implícita (Standard)</a:t>
            </a:r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9" t="29497" r="11628" b="28994"/>
          <a:stretch/>
        </p:blipFill>
        <p:spPr bwMode="auto">
          <a:xfrm>
            <a:off x="395536" y="2581568"/>
            <a:ext cx="8492442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660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Asociación de Convertidor Implícita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4949" y="1772816"/>
            <a:ext cx="8229600" cy="4191000"/>
          </a:xfrm>
        </p:spPr>
        <p:txBody>
          <a:bodyPr/>
          <a:lstStyle/>
          <a:p>
            <a:r>
              <a:rPr lang="es-ES" dirty="0" smtClean="0"/>
              <a:t>Convertidores Customizados.</a:t>
            </a:r>
          </a:p>
          <a:p>
            <a:pPr lvl="1"/>
            <a:r>
              <a:rPr lang="es-ES" dirty="0" smtClean="0"/>
              <a:t>Permiten definir una clase para la cual deben ser asociados automáticamente.</a:t>
            </a:r>
          </a:p>
          <a:p>
            <a:pPr lvl="1"/>
            <a:endParaRPr lang="es-ES" dirty="0"/>
          </a:p>
        </p:txBody>
      </p:sp>
      <p:pic>
        <p:nvPicPr>
          <p:cNvPr id="7" name="Picture 2" descr="http://www.arxan.com/assets/1/7/de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2" t="34411" r="26309" b="56859"/>
          <a:stretch/>
        </p:blipFill>
        <p:spPr bwMode="auto">
          <a:xfrm>
            <a:off x="588029" y="3717032"/>
            <a:ext cx="8146617" cy="1001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923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Asociación Explicita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191000"/>
          </a:xfrm>
        </p:spPr>
        <p:txBody>
          <a:bodyPr>
            <a:normAutofit/>
          </a:bodyPr>
          <a:lstStyle/>
          <a:p>
            <a:r>
              <a:rPr lang="es-ES" dirty="0" smtClean="0"/>
              <a:t>Cuatro formas mas comunes de definir el uso de un convertidor</a:t>
            </a:r>
          </a:p>
          <a:p>
            <a:pPr lvl="1"/>
            <a:r>
              <a:rPr lang="es-ES" dirty="0" smtClean="0"/>
              <a:t>f:convertDateTime, f:convertNumber, ..</a:t>
            </a:r>
          </a:p>
          <a:p>
            <a:pPr lvl="1"/>
            <a:r>
              <a:rPr lang="es-ES" dirty="0" smtClean="0"/>
              <a:t>f:converter</a:t>
            </a:r>
          </a:p>
          <a:p>
            <a:pPr lvl="1"/>
            <a:r>
              <a:rPr lang="es-ES" dirty="0" smtClean="0"/>
              <a:t>Atributo </a:t>
            </a:r>
            <a:r>
              <a:rPr lang="es-ES" b="1" dirty="0" smtClean="0"/>
              <a:t>converter</a:t>
            </a:r>
            <a:r>
              <a:rPr lang="es-ES" dirty="0" smtClean="0"/>
              <a:t> de cada componente.</a:t>
            </a:r>
          </a:p>
          <a:p>
            <a:pPr lvl="1"/>
            <a:r>
              <a:rPr lang="es-ES" dirty="0" smtClean="0"/>
              <a:t>Programáticamente.</a:t>
            </a:r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406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Convertidor: </a:t>
            </a:r>
            <a:r>
              <a:rPr lang="es-ES" dirty="0" smtClean="0"/>
              <a:t>NumberConverter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convertir Strings a </a:t>
            </a:r>
            <a:r>
              <a:rPr lang="es-ES" dirty="0" smtClean="0"/>
              <a:t>Number</a:t>
            </a:r>
            <a:r>
              <a:rPr lang="es-ES" dirty="0" smtClean="0"/>
              <a:t> y </a:t>
            </a:r>
            <a:r>
              <a:rPr lang="es-ES" dirty="0"/>
              <a:t>viceversa.</a:t>
            </a:r>
          </a:p>
          <a:p>
            <a:pPr lvl="1"/>
            <a:r>
              <a:rPr lang="es-ES" dirty="0"/>
              <a:t>Siempre debe estar asociado a un valor del tipo </a:t>
            </a:r>
            <a:r>
              <a:rPr lang="es-ES" dirty="0" smtClean="0"/>
              <a:t>java.lang.Number</a:t>
            </a:r>
            <a:endParaRPr lang="es-ES" dirty="0"/>
          </a:p>
          <a:p>
            <a:pPr lvl="1"/>
            <a:r>
              <a:rPr lang="es-ES" dirty="0"/>
              <a:t>Permite convertir, validar y formatear.</a:t>
            </a:r>
          </a:p>
          <a:p>
            <a:pPr lvl="1"/>
            <a:r>
              <a:rPr lang="es-ES" dirty="0"/>
              <a:t>Tag</a:t>
            </a:r>
            <a:r>
              <a:rPr lang="es-ES" dirty="0"/>
              <a:t> especifico </a:t>
            </a:r>
            <a:r>
              <a:rPr lang="es-ES" b="1" dirty="0" smtClean="0"/>
              <a:t>f:convertNumber</a:t>
            </a:r>
            <a:endParaRPr lang="es-ES" b="1" dirty="0"/>
          </a:p>
          <a:p>
            <a:pPr lvl="1"/>
            <a:r>
              <a:rPr lang="es-ES" dirty="0"/>
              <a:t>Maneja Localización e Internacionalización.</a:t>
            </a:r>
          </a:p>
        </p:txBody>
      </p:sp>
      <p:pic>
        <p:nvPicPr>
          <p:cNvPr id="4" name="Picture 2" descr="http://www.arxan.com/assets/1/7/de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299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Convertidor: </a:t>
            </a:r>
            <a:r>
              <a:rPr lang="es-ES" dirty="0" smtClean="0"/>
              <a:t>DateConverter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Permite convertir Strings a Date y viceversa.</a:t>
            </a:r>
          </a:p>
          <a:p>
            <a:pPr lvl="1"/>
            <a:r>
              <a:rPr lang="es-ES" dirty="0" smtClean="0"/>
              <a:t>Siempre debe estar asociado a un valor del </a:t>
            </a:r>
            <a:r>
              <a:rPr lang="es-ES" dirty="0"/>
              <a:t>tipo </a:t>
            </a:r>
            <a:r>
              <a:rPr lang="es-ES" dirty="0" smtClean="0"/>
              <a:t>java.util.Date</a:t>
            </a:r>
            <a:endParaRPr lang="es-ES" dirty="0" smtClean="0"/>
          </a:p>
          <a:p>
            <a:pPr lvl="1"/>
            <a:r>
              <a:rPr lang="es-ES" dirty="0" smtClean="0"/>
              <a:t>Permite convertir, validar y formatear.</a:t>
            </a:r>
          </a:p>
          <a:p>
            <a:pPr lvl="1"/>
            <a:r>
              <a:rPr lang="es-ES" dirty="0" smtClean="0"/>
              <a:t>Tag</a:t>
            </a:r>
            <a:r>
              <a:rPr lang="es-ES" dirty="0" smtClean="0"/>
              <a:t> especifico </a:t>
            </a:r>
            <a:r>
              <a:rPr lang="es-ES" b="1" dirty="0" smtClean="0"/>
              <a:t>f:convertDateTime</a:t>
            </a:r>
          </a:p>
          <a:p>
            <a:pPr lvl="1"/>
            <a:r>
              <a:rPr lang="es-ES" dirty="0" smtClean="0"/>
              <a:t>Maneja Localización </a:t>
            </a:r>
            <a:r>
              <a:rPr lang="es-ES" dirty="0"/>
              <a:t>e </a:t>
            </a:r>
            <a:r>
              <a:rPr lang="es-ES" dirty="0" smtClean="0"/>
              <a:t>Internacionalización.</a:t>
            </a:r>
            <a:endParaRPr lang="es-ES" dirty="0"/>
          </a:p>
          <a:p>
            <a:pPr lvl="1"/>
            <a:endParaRPr lang="es-ES" dirty="0"/>
          </a:p>
        </p:txBody>
      </p:sp>
      <p:pic>
        <p:nvPicPr>
          <p:cNvPr id="4" name="Picture 2" descr="http://www.arxan.com/assets/1/7/de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27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Validadores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r>
              <a:rPr lang="es-ES" dirty="0" smtClean="0"/>
              <a:t>Validan la </a:t>
            </a:r>
            <a:r>
              <a:rPr lang="es-ES" dirty="0" smtClean="0"/>
              <a:t>correctitud</a:t>
            </a:r>
            <a:r>
              <a:rPr lang="es-ES" dirty="0" smtClean="0"/>
              <a:t> de los valores de cada componente al cual estén asociados.</a:t>
            </a:r>
          </a:p>
          <a:p>
            <a:pPr lvl="1"/>
            <a:r>
              <a:rPr lang="es-ES" sz="2400" dirty="0" smtClean="0"/>
              <a:t>Output: No tiene.</a:t>
            </a:r>
          </a:p>
          <a:p>
            <a:pPr lvl="1"/>
            <a:r>
              <a:rPr lang="es-ES" sz="2400" dirty="0" smtClean="0"/>
              <a:t>Input: Objeto convertido previamente.</a:t>
            </a:r>
          </a:p>
          <a:p>
            <a:pPr lvl="1"/>
            <a:r>
              <a:rPr lang="es-ES" sz="2400" dirty="0" smtClean="0"/>
              <a:t>Implementaciones por defecto para los casos mas comunes.</a:t>
            </a:r>
          </a:p>
          <a:p>
            <a:pPr lvl="1"/>
            <a:r>
              <a:rPr lang="es-ES" sz="2400" dirty="0" smtClean="0"/>
              <a:t>Permiten lanzar mensajes de error.</a:t>
            </a:r>
          </a:p>
          <a:p>
            <a:pPr lvl="1"/>
            <a:r>
              <a:rPr lang="es-ES" sz="2400" dirty="0" smtClean="0"/>
              <a:t>Posibilidad de extensión.</a:t>
            </a:r>
          </a:p>
          <a:p>
            <a:pPr lvl="1"/>
            <a:r>
              <a:rPr lang="es-ES" sz="2400" dirty="0" smtClean="0"/>
              <a:t>Es común utilizar mas de uno a la vez, y generar distintos mensajes de error.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7549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Validadores- </a:t>
            </a:r>
            <a:r>
              <a:rPr lang="es-ES" dirty="0" smtClean="0"/>
              <a:t>LifeCycle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Restore</a:t>
            </a:r>
            <a:r>
              <a:rPr lang="es-ES" dirty="0" smtClean="0"/>
              <a:t> View </a:t>
            </a:r>
            <a:r>
              <a:rPr lang="es-ES" dirty="0" smtClean="0"/>
              <a:t>Phase</a:t>
            </a:r>
            <a:endParaRPr lang="es-ES" dirty="0" smtClean="0"/>
          </a:p>
          <a:p>
            <a:pPr lvl="1"/>
            <a:r>
              <a:rPr lang="es-ES" dirty="0" smtClean="0"/>
              <a:t>Se restablece o crea el Objeto </a:t>
            </a:r>
            <a:r>
              <a:rPr lang="es-ES" dirty="0" smtClean="0"/>
              <a:t>UIViewRoot</a:t>
            </a:r>
            <a:endParaRPr lang="es-ES" dirty="0" smtClean="0"/>
          </a:p>
          <a:p>
            <a:pPr lvl="1"/>
            <a:endParaRPr lang="es-ES" dirty="0" smtClean="0"/>
          </a:p>
          <a:p>
            <a:r>
              <a:rPr lang="es-ES" dirty="0" smtClean="0"/>
              <a:t>Apply</a:t>
            </a:r>
            <a:r>
              <a:rPr lang="es-ES" dirty="0" smtClean="0"/>
              <a:t> Request </a:t>
            </a:r>
            <a:r>
              <a:rPr lang="es-ES" dirty="0" smtClean="0"/>
              <a:t>Values</a:t>
            </a:r>
            <a:r>
              <a:rPr lang="es-ES" dirty="0" smtClean="0"/>
              <a:t> </a:t>
            </a:r>
            <a:r>
              <a:rPr lang="es-ES" dirty="0" smtClean="0"/>
              <a:t>Phase</a:t>
            </a:r>
            <a:endParaRPr lang="es-ES" dirty="0" smtClean="0"/>
          </a:p>
          <a:p>
            <a:pPr lvl="1"/>
            <a:r>
              <a:rPr lang="es-ES" dirty="0" smtClean="0"/>
              <a:t>Se obtienen los valores del request y se completan los valores en los componentes correspondientes.</a:t>
            </a:r>
          </a:p>
          <a:p>
            <a:pPr lvl="1"/>
            <a:endParaRPr lang="es-ES" dirty="0" smtClean="0"/>
          </a:p>
          <a:p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Process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Validation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Phase</a:t>
            </a:r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Luego de invocados los Convertidores se ejecuta el método valídate de cada validador.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799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Validadores- </a:t>
            </a:r>
            <a:r>
              <a:rPr lang="es-ES" dirty="0"/>
              <a:t>LifeCycle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Update</a:t>
            </a:r>
            <a:r>
              <a:rPr lang="es-ES" dirty="0" smtClean="0"/>
              <a:t> </a:t>
            </a:r>
            <a:r>
              <a:rPr lang="es-ES" dirty="0" smtClean="0"/>
              <a:t>Model</a:t>
            </a:r>
            <a:r>
              <a:rPr lang="es-ES" dirty="0" smtClean="0"/>
              <a:t> </a:t>
            </a:r>
            <a:r>
              <a:rPr lang="es-ES" dirty="0" smtClean="0"/>
              <a:t>Values</a:t>
            </a:r>
            <a:r>
              <a:rPr lang="es-ES" dirty="0" smtClean="0"/>
              <a:t> </a:t>
            </a:r>
            <a:r>
              <a:rPr lang="es-ES" dirty="0" smtClean="0"/>
              <a:t>Phase</a:t>
            </a:r>
            <a:endParaRPr lang="es-ES" dirty="0" smtClean="0"/>
          </a:p>
          <a:p>
            <a:pPr lvl="1"/>
            <a:r>
              <a:rPr lang="es-ES" dirty="0" smtClean="0"/>
              <a:t>Los valores convertidos se actualizan en las propiedades de los </a:t>
            </a:r>
            <a:r>
              <a:rPr lang="es-ES" dirty="0" smtClean="0"/>
              <a:t>Backing</a:t>
            </a:r>
            <a:r>
              <a:rPr lang="es-ES" dirty="0" smtClean="0"/>
              <a:t> Beans asociados.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Invoke</a:t>
            </a:r>
            <a:r>
              <a:rPr lang="es-ES" dirty="0" smtClean="0"/>
              <a:t> </a:t>
            </a:r>
            <a:r>
              <a:rPr lang="es-ES" dirty="0" smtClean="0"/>
              <a:t>Application</a:t>
            </a:r>
            <a:r>
              <a:rPr lang="es-ES" dirty="0" smtClean="0"/>
              <a:t> </a:t>
            </a:r>
            <a:r>
              <a:rPr lang="es-ES" dirty="0" smtClean="0"/>
              <a:t>Phase</a:t>
            </a:r>
            <a:endParaRPr lang="es-ES" dirty="0" smtClean="0"/>
          </a:p>
          <a:p>
            <a:pPr lvl="1"/>
            <a:r>
              <a:rPr lang="es-ES" dirty="0" smtClean="0"/>
              <a:t>Se invocan las acciones definidas.</a:t>
            </a:r>
          </a:p>
          <a:p>
            <a:pPr lvl="1"/>
            <a:endParaRPr lang="es-ES" dirty="0" smtClean="0"/>
          </a:p>
          <a:p>
            <a:r>
              <a:rPr lang="es-ES" dirty="0"/>
              <a:t>Render</a:t>
            </a:r>
            <a:r>
              <a:rPr lang="es-ES" dirty="0"/>
              <a:t> Response </a:t>
            </a:r>
            <a:r>
              <a:rPr lang="es-ES" dirty="0"/>
              <a:t>Phase</a:t>
            </a:r>
            <a:endParaRPr lang="es-ES" dirty="0"/>
          </a:p>
          <a:p>
            <a:pPr lvl="1"/>
            <a:r>
              <a:rPr lang="es-ES" dirty="0"/>
              <a:t>Los valores de los </a:t>
            </a:r>
            <a:r>
              <a:rPr lang="es-ES" dirty="0"/>
              <a:t>Backing</a:t>
            </a:r>
            <a:r>
              <a:rPr lang="es-ES" dirty="0"/>
              <a:t> Beans son convertidos invocando el método </a:t>
            </a:r>
            <a:r>
              <a:rPr lang="es-ES" dirty="0"/>
              <a:t>getAsString</a:t>
            </a:r>
            <a:r>
              <a:rPr lang="es-ES" dirty="0"/>
              <a:t> de cada Convertidor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30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Validadores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r>
              <a:rPr lang="es-ES" dirty="0" smtClean="0"/>
              <a:t>Es responsabilidad del desarrollador utilizar el Validador correcto para cada caso.</a:t>
            </a:r>
          </a:p>
          <a:p>
            <a:endParaRPr lang="es-ES" dirty="0" smtClean="0"/>
          </a:p>
          <a:p>
            <a:r>
              <a:rPr lang="es-ES" dirty="0" smtClean="0"/>
              <a:t>Es también responsable por el mensaje de error a desplegar cuando la validación no sea exitosa.</a:t>
            </a:r>
          </a:p>
        </p:txBody>
      </p:sp>
    </p:spTree>
    <p:extLst>
      <p:ext uri="{BB962C8B-B14F-4D97-AF65-F5344CB8AC3E}">
        <p14:creationId xmlns:p14="http://schemas.microsoft.com/office/powerpoint/2010/main" val="7135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Validadores del Estándar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4608512"/>
          </a:xfrm>
        </p:spPr>
        <p:txBody>
          <a:bodyPr>
            <a:normAutofit/>
          </a:bodyPr>
          <a:lstStyle/>
          <a:p>
            <a:r>
              <a:rPr lang="es-ES" dirty="0"/>
              <a:t>Existe un conjunto de </a:t>
            </a:r>
            <a:r>
              <a:rPr lang="es-ES" dirty="0" smtClean="0"/>
              <a:t>Validadores predefinidos </a:t>
            </a:r>
            <a:r>
              <a:rPr lang="es-ES" dirty="0"/>
              <a:t>en </a:t>
            </a:r>
            <a:r>
              <a:rPr lang="es-ES" dirty="0" smtClean="0"/>
              <a:t>JSF.</a:t>
            </a:r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2" t="19110" r="66722" b="40612"/>
          <a:stretch/>
        </p:blipFill>
        <p:spPr bwMode="auto">
          <a:xfrm>
            <a:off x="2339752" y="2348880"/>
            <a:ext cx="6120680" cy="4377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37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Navegación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Para utilizar la navegación de JSF tenemos los siguientes componentes.</a:t>
            </a:r>
          </a:p>
          <a:p>
            <a:pPr lvl="1"/>
            <a:r>
              <a:rPr lang="es-ES" dirty="0" smtClean="0"/>
              <a:t>h:commandLink</a:t>
            </a:r>
          </a:p>
          <a:p>
            <a:pPr lvl="1"/>
            <a:r>
              <a:rPr lang="es-ES" dirty="0" smtClean="0"/>
              <a:t>h:commandButton</a:t>
            </a:r>
          </a:p>
          <a:p>
            <a:pPr lvl="1"/>
            <a:r>
              <a:rPr lang="es-ES" dirty="0" smtClean="0"/>
              <a:t>Y otros como los de Primefaces, etc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Deben ser parte de un formulario.</a:t>
            </a:r>
          </a:p>
          <a:p>
            <a:pPr lvl="2"/>
            <a:r>
              <a:rPr lang="es-ES" dirty="0" smtClean="0"/>
              <a:t>Existen otros que no lo requieren  h:link h:button</a:t>
            </a:r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1755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Validadores por defecto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1910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s-ES" dirty="0" smtClean="0"/>
              <a:t>LengthValidator</a:t>
            </a:r>
            <a:r>
              <a:rPr lang="es-ES" dirty="0" smtClean="0"/>
              <a:t> </a:t>
            </a:r>
          </a:p>
          <a:p>
            <a:pPr lvl="2"/>
            <a:r>
              <a:rPr lang="es-ES" dirty="0" smtClean="0"/>
              <a:t>Valida la cantidad de caracteres</a:t>
            </a:r>
          </a:p>
          <a:p>
            <a:pPr lvl="3"/>
            <a:r>
              <a:rPr lang="es-ES" dirty="0" smtClean="0"/>
              <a:t>Atributos min y </a:t>
            </a:r>
            <a:r>
              <a:rPr lang="es-ES" dirty="0" smtClean="0"/>
              <a:t>max</a:t>
            </a:r>
            <a:r>
              <a:rPr lang="es-ES" dirty="0" smtClean="0"/>
              <a:t> que determinan el rango de caracteres permitidos.</a:t>
            </a:r>
          </a:p>
          <a:p>
            <a:pPr lvl="1"/>
            <a:r>
              <a:rPr lang="es-ES" dirty="0" smtClean="0"/>
              <a:t>LongRangeValidator</a:t>
            </a:r>
            <a:r>
              <a:rPr lang="es-ES" dirty="0" smtClean="0"/>
              <a:t> y </a:t>
            </a:r>
            <a:r>
              <a:rPr lang="es-ES" dirty="0"/>
              <a:t>DoubleRangeValidator</a:t>
            </a:r>
            <a:endParaRPr lang="es-ES" dirty="0"/>
          </a:p>
          <a:p>
            <a:pPr lvl="2"/>
            <a:r>
              <a:rPr lang="es-ES" dirty="0" smtClean="0"/>
              <a:t>Validan que el valor del componente se encuentre dentro de un rango</a:t>
            </a:r>
          </a:p>
          <a:p>
            <a:pPr lvl="3"/>
            <a:r>
              <a:rPr lang="es-ES" dirty="0" smtClean="0"/>
              <a:t>Valores deben ser </a:t>
            </a:r>
            <a:r>
              <a:rPr lang="es-ES" dirty="0" smtClean="0"/>
              <a:t>long</a:t>
            </a:r>
            <a:r>
              <a:rPr lang="es-ES" dirty="0" smtClean="0"/>
              <a:t> o </a:t>
            </a:r>
            <a:r>
              <a:rPr lang="es-ES" dirty="0" smtClean="0"/>
              <a:t>double</a:t>
            </a:r>
            <a:r>
              <a:rPr lang="es-ES" dirty="0" smtClean="0"/>
              <a:t> respectivamente.</a:t>
            </a:r>
          </a:p>
          <a:p>
            <a:pPr lvl="1"/>
            <a:r>
              <a:rPr lang="es-ES" dirty="0" smtClean="0"/>
              <a:t>RegexValidator</a:t>
            </a:r>
            <a:endParaRPr lang="es-ES" dirty="0" smtClean="0"/>
          </a:p>
          <a:p>
            <a:pPr lvl="2"/>
            <a:r>
              <a:rPr lang="es-ES" dirty="0" smtClean="0"/>
              <a:t>Valida que el valor del componente cumpla la </a:t>
            </a:r>
            <a:r>
              <a:rPr lang="es-ES" dirty="0" smtClean="0"/>
              <a:t>expresión </a:t>
            </a:r>
            <a:r>
              <a:rPr lang="es-ES" dirty="0" smtClean="0"/>
              <a:t>regular definida.</a:t>
            </a:r>
            <a:endParaRPr lang="es-ES" dirty="0"/>
          </a:p>
        </p:txBody>
      </p:sp>
      <p:pic>
        <p:nvPicPr>
          <p:cNvPr id="5" name="Picture 2" descr="http://www.arxan.com/assets/1/7/de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09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Validadores Customizados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Para crear un Validador es necesario</a:t>
            </a:r>
          </a:p>
          <a:p>
            <a:pPr lvl="1"/>
            <a:r>
              <a:rPr lang="es-ES" sz="2400" dirty="0" smtClean="0"/>
              <a:t>Crear una clase para el Validador que implemente la interfaz  </a:t>
            </a:r>
            <a:r>
              <a:rPr lang="es-ES" sz="2400" b="1" dirty="0" smtClean="0"/>
              <a:t>javax.faces.validator.Validator</a:t>
            </a:r>
            <a:endParaRPr lang="es-ES" sz="2400" b="1" dirty="0" smtClean="0"/>
          </a:p>
          <a:p>
            <a:pPr lvl="1"/>
            <a:endParaRPr lang="es-ES" sz="2400" dirty="0" smtClean="0"/>
          </a:p>
          <a:p>
            <a:pPr lvl="1"/>
            <a:r>
              <a:rPr lang="es-ES" sz="2400" dirty="0" smtClean="0"/>
              <a:t>Implementar el método </a:t>
            </a:r>
            <a:r>
              <a:rPr lang="es-ES" sz="2400" dirty="0" smtClean="0"/>
              <a:t>validate</a:t>
            </a:r>
            <a:r>
              <a:rPr lang="es-ES" sz="2400" dirty="0" smtClean="0"/>
              <a:t>()</a:t>
            </a:r>
          </a:p>
          <a:p>
            <a:pPr lvl="1"/>
            <a:endParaRPr lang="es-ES" sz="2400" dirty="0" smtClean="0"/>
          </a:p>
          <a:p>
            <a:pPr lvl="1"/>
            <a:r>
              <a:rPr lang="es-ES" sz="2400" dirty="0" smtClean="0"/>
              <a:t>Asignar un identificador único </a:t>
            </a:r>
          </a:p>
          <a:p>
            <a:pPr lvl="2"/>
            <a:r>
              <a:rPr lang="es-ES" sz="2000" dirty="0" smtClean="0"/>
              <a:t>Declarando el Validador en el archivo faces-config.xml o anotando la clase con @</a:t>
            </a:r>
            <a:r>
              <a:rPr lang="es-ES" sz="2000" dirty="0" smtClean="0"/>
              <a:t>FacesValidator</a:t>
            </a:r>
            <a:r>
              <a:rPr lang="es-ES" sz="2000" dirty="0" smtClean="0"/>
              <a:t> (JSF 2.0+)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La forma de ¨no validar¨ es lanzar una excepción </a:t>
            </a:r>
            <a:r>
              <a:rPr lang="es-ES" dirty="0"/>
              <a:t>del tipo </a:t>
            </a:r>
            <a:r>
              <a:rPr lang="es-ES" dirty="0"/>
              <a:t>ValidatorException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299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Validadores </a:t>
            </a:r>
            <a:r>
              <a:rPr lang="es-ES" dirty="0" smtClean="0"/>
              <a:t>Customizados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191000"/>
          </a:xfrm>
        </p:spPr>
        <p:txBody>
          <a:bodyPr/>
          <a:lstStyle/>
          <a:p>
            <a:r>
              <a:rPr lang="es-ES" dirty="0" smtClean="0"/>
              <a:t>faces-config.xml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anotación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5" t="26612" r="16928" b="67585"/>
          <a:stretch/>
        </p:blipFill>
        <p:spPr bwMode="auto">
          <a:xfrm>
            <a:off x="853128" y="5373216"/>
            <a:ext cx="782117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9" t="55932" r="16364" b="23979"/>
          <a:stretch/>
        </p:blipFill>
        <p:spPr bwMode="auto">
          <a:xfrm>
            <a:off x="853128" y="2492896"/>
            <a:ext cx="7733651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http://www.arxan.com/assets/1/7/dem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711" y="5805264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11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Asociación de Validadores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191000"/>
          </a:xfrm>
        </p:spPr>
        <p:txBody>
          <a:bodyPr>
            <a:normAutofit/>
          </a:bodyPr>
          <a:lstStyle/>
          <a:p>
            <a:r>
              <a:rPr lang="es-ES" dirty="0" smtClean="0"/>
              <a:t>Siempre de forma explicita</a:t>
            </a:r>
          </a:p>
          <a:p>
            <a:pPr lvl="1"/>
            <a:r>
              <a:rPr lang="es-ES" dirty="0" smtClean="0"/>
              <a:t>Cuatro </a:t>
            </a:r>
            <a:r>
              <a:rPr lang="es-ES" dirty="0"/>
              <a:t>formas mas comunes de definir el uso de un convertidor</a:t>
            </a:r>
          </a:p>
          <a:p>
            <a:pPr lvl="2"/>
            <a:r>
              <a:rPr lang="es-ES" dirty="0"/>
              <a:t>f:validateDoubleRange, </a:t>
            </a:r>
            <a:r>
              <a:rPr lang="es-ES" dirty="0" smtClean="0"/>
              <a:t>f:validateRegex, ….</a:t>
            </a:r>
            <a:endParaRPr lang="es-ES" dirty="0"/>
          </a:p>
          <a:p>
            <a:pPr lvl="2"/>
            <a:r>
              <a:rPr lang="es-ES" dirty="0"/>
              <a:t>f:validator</a:t>
            </a:r>
          </a:p>
          <a:p>
            <a:pPr lvl="2"/>
            <a:r>
              <a:rPr lang="es-ES" dirty="0"/>
              <a:t>Atributo </a:t>
            </a:r>
            <a:r>
              <a:rPr lang="es-ES" b="1" dirty="0" smtClean="0"/>
              <a:t>validator</a:t>
            </a:r>
            <a:r>
              <a:rPr lang="es-ES" b="1" dirty="0" smtClean="0"/>
              <a:t> </a:t>
            </a:r>
            <a:r>
              <a:rPr lang="es-ES" dirty="0" smtClean="0"/>
              <a:t>de </a:t>
            </a:r>
            <a:r>
              <a:rPr lang="es-ES" dirty="0"/>
              <a:t>cada componente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Atributo </a:t>
            </a:r>
            <a:r>
              <a:rPr lang="es-ES" dirty="0" smtClean="0"/>
              <a:t>required</a:t>
            </a:r>
            <a:endParaRPr lang="es-ES" dirty="0" smtClean="0"/>
          </a:p>
          <a:p>
            <a:pPr lvl="2"/>
            <a:r>
              <a:rPr lang="es-ES" dirty="0" smtClean="0"/>
              <a:t>Bean</a:t>
            </a:r>
            <a:r>
              <a:rPr lang="es-ES" dirty="0" smtClean="0"/>
              <a:t> </a:t>
            </a:r>
            <a:r>
              <a:rPr lang="es-ES" dirty="0" smtClean="0"/>
              <a:t>Validation</a:t>
            </a:r>
            <a:endParaRPr lang="es-ES" dirty="0"/>
          </a:p>
          <a:p>
            <a:pPr lvl="2"/>
            <a:r>
              <a:rPr lang="es-ES" dirty="0"/>
              <a:t>Programáticamente.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04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Mensajes de error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mensajes lanzados por los convertidores y validadores del </a:t>
            </a:r>
            <a:r>
              <a:rPr lang="es-ES" dirty="0" smtClean="0"/>
              <a:t>estándar.</a:t>
            </a:r>
            <a:endParaRPr lang="es-ES" dirty="0" smtClean="0"/>
          </a:p>
          <a:p>
            <a:pPr lvl="1"/>
            <a:r>
              <a:rPr lang="es-ES" dirty="0" smtClean="0"/>
              <a:t>Globalmente redefiniendo los mensajes deseados.</a:t>
            </a:r>
          </a:p>
          <a:p>
            <a:pPr lvl="1"/>
            <a:r>
              <a:rPr lang="es-ES" dirty="0" smtClean="0"/>
              <a:t>Localmente completando los atributos de cada componente</a:t>
            </a:r>
          </a:p>
          <a:p>
            <a:pPr lvl="2"/>
            <a:r>
              <a:rPr lang="es-ES" dirty="0" smtClean="0"/>
              <a:t>converterMessage</a:t>
            </a:r>
            <a:endParaRPr lang="es-ES" dirty="0" smtClean="0"/>
          </a:p>
          <a:p>
            <a:pPr lvl="2"/>
            <a:r>
              <a:rPr lang="es-ES" dirty="0"/>
              <a:t>validatorMessage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4" name="Picture 2" descr="http://www.arxan.com/assets/1/7/de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1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Mensajes de error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Tanto los Convertidores como los Validadores customizados permite desplegar mensajes de error</a:t>
            </a:r>
          </a:p>
          <a:p>
            <a:pPr lvl="1"/>
            <a:r>
              <a:rPr lang="es-ES" dirty="0" smtClean="0"/>
              <a:t>Los mensajes son generados automáticamente a partir del mensaje introducido en la excepción lanzada en cada caso.</a:t>
            </a:r>
          </a:p>
          <a:p>
            <a:pPr lvl="1"/>
            <a:endParaRPr lang="es-ES" dirty="0"/>
          </a:p>
        </p:txBody>
      </p:sp>
      <p:pic>
        <p:nvPicPr>
          <p:cNvPr id="4" name="Picture 2" descr="http://www.arxan.com/assets/1/7/de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4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Bean</a:t>
            </a:r>
            <a:r>
              <a:rPr lang="es-ES" dirty="0" smtClean="0"/>
              <a:t> </a:t>
            </a:r>
            <a:r>
              <a:rPr lang="es-ES" dirty="0" smtClean="0"/>
              <a:t>Validation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Bean</a:t>
            </a:r>
            <a:r>
              <a:rPr lang="es-ES" dirty="0" smtClean="0"/>
              <a:t> </a:t>
            </a:r>
            <a:r>
              <a:rPr lang="es-ES" dirty="0" smtClean="0"/>
              <a:t>validation</a:t>
            </a:r>
            <a:r>
              <a:rPr lang="es-ES" dirty="0" smtClean="0"/>
              <a:t> es parte de JEE y se define en el JSR 303</a:t>
            </a:r>
          </a:p>
          <a:p>
            <a:pPr lvl="1"/>
            <a:r>
              <a:rPr lang="es-ES" dirty="0" smtClean="0"/>
              <a:t>Define un modelo de meta-datos para definir las validaciones ( usando anotaciones)</a:t>
            </a:r>
          </a:p>
          <a:p>
            <a:pPr lvl="1"/>
            <a:r>
              <a:rPr lang="es-ES" dirty="0" smtClean="0"/>
              <a:t>API para realizar las validaciones</a:t>
            </a:r>
          </a:p>
          <a:p>
            <a:r>
              <a:rPr lang="es-ES" dirty="0" smtClean="0"/>
              <a:t>JSF integra las validaciones de </a:t>
            </a:r>
            <a:r>
              <a:rPr lang="es-ES" dirty="0" smtClean="0"/>
              <a:t>Bean</a:t>
            </a:r>
            <a:r>
              <a:rPr lang="es-ES" dirty="0" smtClean="0"/>
              <a:t> </a:t>
            </a:r>
            <a:r>
              <a:rPr lang="es-ES" dirty="0" smtClean="0"/>
              <a:t>Validation</a:t>
            </a:r>
            <a:endParaRPr lang="es-ES" dirty="0"/>
          </a:p>
        </p:txBody>
      </p:sp>
      <p:pic>
        <p:nvPicPr>
          <p:cNvPr id="4" name="Picture 2" descr="http://www.arxan.com/assets/1/7/de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</a:t>
            </a:r>
            <a:r>
              <a:rPr lang="es-ES" dirty="0" smtClean="0"/>
              <a:t> </a:t>
            </a:r>
            <a:r>
              <a:rPr lang="es-ES" dirty="0" smtClean="0"/>
              <a:t>Side</a:t>
            </a:r>
            <a:r>
              <a:rPr lang="es-ES" dirty="0" smtClean="0"/>
              <a:t> Validación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Como vimos al momento las validaciones se hacen en el lado del servidor.</a:t>
            </a:r>
          </a:p>
          <a:p>
            <a:pPr lvl="1"/>
            <a:r>
              <a:rPr lang="es-ES" dirty="0" smtClean="0"/>
              <a:t>PrimeFaces y otras bibliotecas de componentes soportan algunas validaciones del lado del cliente</a:t>
            </a:r>
          </a:p>
          <a:p>
            <a:pPr lvl="2"/>
            <a:r>
              <a:rPr lang="es-ES" dirty="0" smtClean="0"/>
              <a:t>No sustituyen las validaciones del lado del servidor</a:t>
            </a:r>
          </a:p>
          <a:p>
            <a:pPr lvl="2"/>
            <a:r>
              <a:rPr lang="es-ES" dirty="0" smtClean="0"/>
              <a:t>Mejoran performance </a:t>
            </a:r>
          </a:p>
          <a:p>
            <a:pPr lvl="2"/>
            <a:r>
              <a:rPr lang="es-ES" dirty="0" smtClean="0"/>
              <a:t>Administran mejor los recursos del servidor.</a:t>
            </a:r>
          </a:p>
          <a:p>
            <a:pPr lvl="2"/>
            <a:endParaRPr lang="es-ES" dirty="0"/>
          </a:p>
        </p:txBody>
      </p:sp>
      <p:pic>
        <p:nvPicPr>
          <p:cNvPr id="4" name="Picture 2" descr="http://www.arxan.com/assets/1/7/de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Modelo de Navegación</a:t>
            </a:r>
            <a:endParaRPr lang="es-ES" dirty="0"/>
          </a:p>
          <a:p>
            <a:pPr lvl="1"/>
            <a:r>
              <a:rPr lang="es-ES" dirty="0" smtClean="0"/>
              <a:t>Implícita</a:t>
            </a:r>
          </a:p>
          <a:p>
            <a:pPr lvl="1"/>
            <a:r>
              <a:rPr lang="es-ES" dirty="0" smtClean="0"/>
              <a:t>Condicional</a:t>
            </a:r>
          </a:p>
          <a:p>
            <a:pPr lvl="1"/>
            <a:r>
              <a:rPr lang="es-ES" dirty="0" smtClean="0"/>
              <a:t>From</a:t>
            </a:r>
            <a:r>
              <a:rPr lang="es-ES" dirty="0" smtClean="0"/>
              <a:t> Action</a:t>
            </a:r>
          </a:p>
          <a:p>
            <a:pPr lvl="1"/>
            <a:r>
              <a:rPr lang="es-ES" dirty="0" smtClean="0"/>
              <a:t>Faces </a:t>
            </a:r>
            <a:r>
              <a:rPr lang="es-ES" dirty="0" smtClean="0"/>
              <a:t>Redirect</a:t>
            </a:r>
            <a:endParaRPr lang="es-ES" dirty="0" smtClean="0"/>
          </a:p>
          <a:p>
            <a:r>
              <a:rPr lang="es-ES" dirty="0" smtClean="0"/>
              <a:t>Convertidores y Validadores</a:t>
            </a:r>
          </a:p>
          <a:p>
            <a:pPr lvl="1"/>
            <a:r>
              <a:rPr lang="es-ES" dirty="0" smtClean="0"/>
              <a:t>Estandars</a:t>
            </a:r>
            <a:r>
              <a:rPr lang="es-ES" dirty="0" smtClean="0"/>
              <a:t> y </a:t>
            </a:r>
            <a:r>
              <a:rPr lang="es-ES" dirty="0" smtClean="0"/>
              <a:t>Customs</a:t>
            </a:r>
            <a:endParaRPr lang="es-ES" dirty="0"/>
          </a:p>
          <a:p>
            <a:pPr lvl="1"/>
            <a:r>
              <a:rPr lang="es-ES" dirty="0" smtClean="0"/>
              <a:t>Bean</a:t>
            </a:r>
            <a:r>
              <a:rPr lang="es-ES" dirty="0" smtClean="0"/>
              <a:t> </a:t>
            </a:r>
            <a:r>
              <a:rPr lang="es-ES" dirty="0" smtClean="0"/>
              <a:t>Validation</a:t>
            </a:r>
            <a:endParaRPr lang="es-ES" dirty="0" smtClean="0"/>
          </a:p>
          <a:p>
            <a:pPr lvl="1"/>
            <a:r>
              <a:rPr lang="es-ES" dirty="0" smtClean="0"/>
              <a:t>Client</a:t>
            </a:r>
            <a:r>
              <a:rPr lang="es-ES" dirty="0" smtClean="0"/>
              <a:t> </a:t>
            </a:r>
            <a:r>
              <a:rPr lang="es-ES" dirty="0" smtClean="0"/>
              <a:t>Side</a:t>
            </a:r>
            <a:r>
              <a:rPr lang="es-ES" dirty="0" smtClean="0"/>
              <a:t> </a:t>
            </a:r>
            <a:r>
              <a:rPr lang="es-ES" dirty="0" smtClean="0"/>
              <a:t>Validation</a:t>
            </a:r>
            <a:r>
              <a:rPr lang="es-ES" dirty="0" smtClean="0"/>
              <a:t> (PrimeFaces)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054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698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Navegación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Conformada por </a:t>
            </a:r>
          </a:p>
          <a:p>
            <a:pPr lvl="1"/>
            <a:r>
              <a:rPr lang="es-ES" dirty="0" smtClean="0"/>
              <a:t>Reglas</a:t>
            </a:r>
          </a:p>
          <a:p>
            <a:pPr lvl="2"/>
            <a:r>
              <a:rPr lang="es-ES" dirty="0" smtClean="0"/>
              <a:t>Se definen en el archivo faces-config.xml</a:t>
            </a:r>
          </a:p>
          <a:p>
            <a:pPr lvl="2"/>
            <a:r>
              <a:rPr lang="es-ES" dirty="0" smtClean="0"/>
              <a:t>Pueden hacer referencia a Beans.</a:t>
            </a:r>
          </a:p>
          <a:p>
            <a:pPr lvl="2"/>
            <a:r>
              <a:rPr lang="es-ES" dirty="0" smtClean="0"/>
              <a:t>Condicionales, Cases, </a:t>
            </a:r>
            <a:r>
              <a:rPr lang="es-ES" dirty="0" smtClean="0"/>
              <a:t>FromAction</a:t>
            </a:r>
            <a:endParaRPr lang="es-ES" dirty="0" smtClean="0"/>
          </a:p>
          <a:p>
            <a:pPr lvl="1"/>
            <a:r>
              <a:rPr lang="es-ES" dirty="0" smtClean="0"/>
              <a:t>Manejador de Navegación</a:t>
            </a:r>
          </a:p>
          <a:p>
            <a:pPr lvl="2"/>
            <a:r>
              <a:rPr lang="es-ES" dirty="0" smtClean="0"/>
              <a:t>Es el encargado de decidir en base a la salida lógica de un método action, que pagina se debe cargar/navegar.</a:t>
            </a:r>
          </a:p>
        </p:txBody>
      </p:sp>
    </p:spTree>
    <p:extLst>
      <p:ext uri="{BB962C8B-B14F-4D97-AF65-F5344CB8AC3E}">
        <p14:creationId xmlns:p14="http://schemas.microsoft.com/office/powerpoint/2010/main" val="32131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Estática Vs Dinámica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Estática</a:t>
            </a:r>
          </a:p>
          <a:p>
            <a:pPr lvl="1"/>
            <a:r>
              <a:rPr lang="es-ES" dirty="0" smtClean="0"/>
              <a:t>Se hace </a:t>
            </a:r>
            <a:r>
              <a:rPr lang="es-ES" dirty="0" smtClean="0"/>
              <a:t>click</a:t>
            </a:r>
            <a:r>
              <a:rPr lang="es-ES" dirty="0" smtClean="0"/>
              <a:t> en un botón  y la pagina seleccionada es siempre la misma.</a:t>
            </a:r>
          </a:p>
          <a:p>
            <a:pPr lvl="2"/>
            <a:r>
              <a:rPr lang="es-ES" dirty="0"/>
              <a:t>h:button </a:t>
            </a:r>
          </a:p>
          <a:p>
            <a:pPr lvl="2"/>
            <a:r>
              <a:rPr lang="es-ES" dirty="0" smtClean="0"/>
              <a:t>h:link</a:t>
            </a:r>
          </a:p>
          <a:p>
            <a:r>
              <a:rPr lang="es-ES" dirty="0" smtClean="0"/>
              <a:t>Dinámica</a:t>
            </a:r>
          </a:p>
          <a:p>
            <a:pPr lvl="1"/>
            <a:r>
              <a:rPr lang="es-ES" dirty="0" smtClean="0"/>
              <a:t>El flujo no depende solo del botón y como se definió sino de otras variables.</a:t>
            </a:r>
          </a:p>
          <a:p>
            <a:pPr lvl="1"/>
            <a:endParaRPr lang="es-ES" dirty="0" smtClean="0"/>
          </a:p>
        </p:txBody>
      </p:sp>
      <p:pic>
        <p:nvPicPr>
          <p:cNvPr id="5" name="Picture 2" descr="http://www.arxan.com/assets/1/7/dem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3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Implícita vs Explicita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Implícita</a:t>
            </a:r>
          </a:p>
          <a:p>
            <a:pPr lvl="1"/>
            <a:r>
              <a:rPr lang="es-ES" dirty="0" smtClean="0"/>
              <a:t>Consiste simplemente en hacer referencia a una pagina en el atributo action.</a:t>
            </a:r>
          </a:p>
          <a:p>
            <a:pPr lvl="2"/>
            <a:r>
              <a:rPr lang="es-ES" dirty="0" smtClean="0"/>
              <a:t>Nombre si la extensión.</a:t>
            </a:r>
          </a:p>
          <a:p>
            <a:r>
              <a:rPr lang="es-ES" dirty="0" smtClean="0"/>
              <a:t>Explicita</a:t>
            </a:r>
          </a:p>
          <a:p>
            <a:pPr lvl="1"/>
            <a:r>
              <a:rPr lang="es-ES" dirty="0" smtClean="0"/>
              <a:t>El usuario define la regla en el archivo faces-config.xml</a:t>
            </a:r>
          </a:p>
          <a:p>
            <a:pPr lvl="2"/>
            <a:r>
              <a:rPr lang="es-ES" dirty="0"/>
              <a:t>Se indica en qué página se ejecutará la regla</a:t>
            </a:r>
          </a:p>
          <a:p>
            <a:pPr lvl="2"/>
            <a:r>
              <a:rPr lang="es-ES" dirty="0"/>
              <a:t>Qué comando y orden se ejecutará</a:t>
            </a:r>
          </a:p>
          <a:p>
            <a:pPr lvl="2"/>
            <a:r>
              <a:rPr lang="es-ES" dirty="0"/>
              <a:t>Qué página se mostrará.</a:t>
            </a:r>
          </a:p>
          <a:p>
            <a:pPr lvl="1"/>
            <a:endParaRPr lang="es-ES" dirty="0" smtClean="0"/>
          </a:p>
          <a:p>
            <a:endParaRPr lang="es-ES" dirty="0" smtClean="0"/>
          </a:p>
        </p:txBody>
      </p:sp>
      <p:pic>
        <p:nvPicPr>
          <p:cNvPr id="5" name="Picture 2" descr="http://www.arxan.com/assets/1/7/dem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7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Modelo de Navegación -</a:t>
            </a:r>
            <a:r>
              <a:rPr lang="es-ES" dirty="0" smtClean="0"/>
              <a:t>OutCome</a:t>
            </a:r>
            <a:endParaRPr lang="es-ES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323528" y="1772816"/>
            <a:ext cx="8229600" cy="4191000"/>
          </a:xfrm>
        </p:spPr>
        <p:txBody>
          <a:bodyPr>
            <a:normAutofit/>
          </a:bodyPr>
          <a:lstStyle/>
          <a:p>
            <a:r>
              <a:rPr lang="es-ES" dirty="0" smtClean="0"/>
              <a:t>Pueden tener cualquier valor, pero por lo general se </a:t>
            </a:r>
            <a:r>
              <a:rPr lang="es-ES" dirty="0" smtClean="0">
                <a:hlinkClick r:id="rId3"/>
              </a:rPr>
              <a:t>usa</a:t>
            </a:r>
            <a:r>
              <a:rPr lang="es-ES" dirty="0"/>
              <a:t>.</a:t>
            </a:r>
            <a:endParaRPr lang="es-E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5" t="41964" r="46614" b="35045"/>
          <a:stretch/>
        </p:blipFill>
        <p:spPr bwMode="auto">
          <a:xfrm>
            <a:off x="576741" y="3068960"/>
            <a:ext cx="788223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79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Convertidores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r>
              <a:rPr lang="es-ES" dirty="0" smtClean="0"/>
              <a:t>Aseguran que el tipo de dato introducido en un formulario JSF sea el correcto.</a:t>
            </a:r>
          </a:p>
          <a:p>
            <a:pPr lvl="1"/>
            <a:r>
              <a:rPr lang="es-ES" sz="2400" dirty="0" smtClean="0"/>
              <a:t>Output: </a:t>
            </a:r>
            <a:r>
              <a:rPr lang="es-ES" sz="2400" dirty="0" smtClean="0"/>
              <a:t>Object</a:t>
            </a:r>
            <a:r>
              <a:rPr lang="es-ES" sz="2400" dirty="0" smtClean="0"/>
              <a:t> a String.</a:t>
            </a:r>
          </a:p>
          <a:p>
            <a:pPr lvl="1"/>
            <a:r>
              <a:rPr lang="es-ES" sz="2400" dirty="0" smtClean="0"/>
              <a:t>Input: String a </a:t>
            </a:r>
            <a:r>
              <a:rPr lang="es-ES" sz="2400" dirty="0" smtClean="0"/>
              <a:t>Object</a:t>
            </a:r>
            <a:r>
              <a:rPr lang="es-ES" sz="2400" dirty="0" smtClean="0"/>
              <a:t>.</a:t>
            </a:r>
          </a:p>
          <a:p>
            <a:pPr lvl="1"/>
            <a:r>
              <a:rPr lang="es-ES" sz="2400" dirty="0" smtClean="0"/>
              <a:t>Implementaciones por defecto para los casos mas comunes. (números, fechas, </a:t>
            </a:r>
            <a:r>
              <a:rPr lang="es-ES" sz="2400" dirty="0" smtClean="0"/>
              <a:t>etc</a:t>
            </a:r>
            <a:r>
              <a:rPr lang="es-ES" sz="2400" dirty="0" smtClean="0"/>
              <a:t>)</a:t>
            </a:r>
          </a:p>
          <a:p>
            <a:pPr lvl="1"/>
            <a:r>
              <a:rPr lang="es-ES" sz="2400" dirty="0"/>
              <a:t>Permiten lanzar mensajes de error.</a:t>
            </a:r>
          </a:p>
          <a:p>
            <a:pPr lvl="1"/>
            <a:r>
              <a:rPr lang="es-ES" sz="2400" dirty="0" smtClean="0"/>
              <a:t>Posibilidad de extensión.</a:t>
            </a:r>
          </a:p>
          <a:p>
            <a:pPr lvl="1"/>
            <a:r>
              <a:rPr lang="es-ES" sz="2400" dirty="0" smtClean="0"/>
              <a:t>Cada componente asociado a un solo Convertidor.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659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Convertidores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Permiten </a:t>
            </a:r>
            <a:r>
              <a:rPr lang="es-ES" dirty="0"/>
              <a:t>manejar de forma sencilla la conversión de datos hacia y desde el servidor.</a:t>
            </a:r>
          </a:p>
          <a:p>
            <a:pPr lvl="1"/>
            <a:r>
              <a:rPr lang="es-ES" dirty="0"/>
              <a:t>Supongamos tenemos un formulario con nombre, apellido y fecha de Nacimiento.</a:t>
            </a:r>
          </a:p>
          <a:p>
            <a:pPr lvl="2"/>
            <a:r>
              <a:rPr lang="es-ES" dirty="0"/>
              <a:t>Los componentes reciben los valores del request en objetos del tipo String.</a:t>
            </a:r>
          </a:p>
          <a:p>
            <a:pPr lvl="2"/>
            <a:r>
              <a:rPr lang="es-ES" dirty="0"/>
              <a:t>Es en este momento donde los </a:t>
            </a:r>
            <a:r>
              <a:rPr lang="es-ES" dirty="0" smtClean="0"/>
              <a:t>Convertidores entran </a:t>
            </a:r>
            <a:r>
              <a:rPr lang="es-ES" dirty="0"/>
              <a:t>en acción para cambiar del tipo de dato String al correcto </a:t>
            </a:r>
          </a:p>
          <a:p>
            <a:pPr lvl="2"/>
            <a:r>
              <a:rPr lang="es-ES" dirty="0"/>
              <a:t>Luego al generar la respuesta se ejecuta el paso inverso.</a:t>
            </a:r>
          </a:p>
        </p:txBody>
      </p:sp>
    </p:spTree>
    <p:extLst>
      <p:ext uri="{BB962C8B-B14F-4D97-AF65-F5344CB8AC3E}">
        <p14:creationId xmlns:p14="http://schemas.microsoft.com/office/powerpoint/2010/main" val="275431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 JSF &amp; PRIMEFACES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kern="1200" dirty="0" smtClean="0">
            <a:solidFill>
              <a:schemeClr val="tx1"/>
            </a:solidFill>
            <a:latin typeface="Segoe UI Light" pitchFamily="34" charset="0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 JSF &amp; PRIMEFACES</Template>
  <TotalTime>10981</TotalTime>
  <Words>1360</Words>
  <Application>Microsoft Office PowerPoint</Application>
  <PresentationFormat>On-screen Show (4:3)</PresentationFormat>
  <Paragraphs>259</Paragraphs>
  <Slides>39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A JSF &amp; PRIMEFACES</vt:lpstr>
      <vt:lpstr>Custom Design</vt:lpstr>
      <vt:lpstr>Modelo de Navegación y mas…</vt:lpstr>
      <vt:lpstr>Modelo de Navegación</vt:lpstr>
      <vt:lpstr>Modelo de Navegación</vt:lpstr>
      <vt:lpstr>Modelo de Navegación</vt:lpstr>
      <vt:lpstr>Estática Vs Dinámica</vt:lpstr>
      <vt:lpstr>Implícita vs Explicita</vt:lpstr>
      <vt:lpstr>Modelo de Navegación -OutCome</vt:lpstr>
      <vt:lpstr>Convertidores</vt:lpstr>
      <vt:lpstr>Convertidores</vt:lpstr>
      <vt:lpstr>Convertidores - Core Interface</vt:lpstr>
      <vt:lpstr>Convertidores - Core Interface</vt:lpstr>
      <vt:lpstr>Convertidores - Core Interface</vt:lpstr>
      <vt:lpstr>Convertidor- LifeCycle</vt:lpstr>
      <vt:lpstr>Convertidores- LifeCycle</vt:lpstr>
      <vt:lpstr>Convertidor</vt:lpstr>
      <vt:lpstr>Convertidores del Estándar</vt:lpstr>
      <vt:lpstr>Convertidores Customizados</vt:lpstr>
      <vt:lpstr>Convertidores Customizados</vt:lpstr>
      <vt:lpstr>Asociación de Convertidor</vt:lpstr>
      <vt:lpstr>Asociación de Convertidor Implícita</vt:lpstr>
      <vt:lpstr>Asociación de Convertidor Implícita</vt:lpstr>
      <vt:lpstr>Asociación Explicita</vt:lpstr>
      <vt:lpstr>Convertidor: NumberConverter</vt:lpstr>
      <vt:lpstr>Convertidor: DateConverter</vt:lpstr>
      <vt:lpstr>Validadores</vt:lpstr>
      <vt:lpstr>Validadores- LifeCycle</vt:lpstr>
      <vt:lpstr>Validadores- LifeCycle</vt:lpstr>
      <vt:lpstr>Validadores</vt:lpstr>
      <vt:lpstr>Validadores del Estándar</vt:lpstr>
      <vt:lpstr>Validadores por defecto</vt:lpstr>
      <vt:lpstr>Validadores Customizados</vt:lpstr>
      <vt:lpstr>Validadores Customizados</vt:lpstr>
      <vt:lpstr>Asociación de Validadores</vt:lpstr>
      <vt:lpstr>Mensajes de error</vt:lpstr>
      <vt:lpstr>Mensajes de error</vt:lpstr>
      <vt:lpstr>Bean Validation</vt:lpstr>
      <vt:lpstr>Client Side Validación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JSF &amp; PRIMEFACES  INTRO COURSE…</dc:title>
  <dc:creator>Mauri</dc:creator>
  <cp:lastModifiedBy>Mauri</cp:lastModifiedBy>
  <cp:revision>342</cp:revision>
  <dcterms:created xsi:type="dcterms:W3CDTF">2014-06-07T20:16:37Z</dcterms:created>
  <dcterms:modified xsi:type="dcterms:W3CDTF">2014-08-05T12:53:13Z</dcterms:modified>
</cp:coreProperties>
</file>