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30"/>
  </p:notesMasterIdLst>
  <p:handoutMasterIdLst>
    <p:handoutMasterId r:id="rId31"/>
  </p:handoutMasterIdLst>
  <p:sldIdLst>
    <p:sldId id="470" r:id="rId3"/>
    <p:sldId id="436" r:id="rId4"/>
    <p:sldId id="471" r:id="rId5"/>
    <p:sldId id="472" r:id="rId6"/>
    <p:sldId id="473" r:id="rId7"/>
    <p:sldId id="474" r:id="rId8"/>
    <p:sldId id="475" r:id="rId9"/>
    <p:sldId id="476" r:id="rId10"/>
    <p:sldId id="477" r:id="rId11"/>
    <p:sldId id="483" r:id="rId12"/>
    <p:sldId id="478" r:id="rId13"/>
    <p:sldId id="479" r:id="rId14"/>
    <p:sldId id="480" r:id="rId15"/>
    <p:sldId id="481" r:id="rId16"/>
    <p:sldId id="482" r:id="rId17"/>
    <p:sldId id="485" r:id="rId18"/>
    <p:sldId id="493" r:id="rId19"/>
    <p:sldId id="496" r:id="rId20"/>
    <p:sldId id="494" r:id="rId21"/>
    <p:sldId id="495" r:id="rId22"/>
    <p:sldId id="486" r:id="rId23"/>
    <p:sldId id="487" r:id="rId24"/>
    <p:sldId id="492" r:id="rId25"/>
    <p:sldId id="497" r:id="rId26"/>
    <p:sldId id="498" r:id="rId27"/>
    <p:sldId id="434" r:id="rId28"/>
    <p:sldId id="43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C29"/>
    <a:srgbClr val="162731"/>
    <a:srgbClr val="FFD300"/>
    <a:srgbClr val="EDF2F5"/>
    <a:srgbClr val="ED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46" autoAdjust="0"/>
    <p:restoredTop sz="96270" autoAdjust="0"/>
  </p:normalViewPr>
  <p:slideViewPr>
    <p:cSldViewPr>
      <p:cViewPr>
        <p:scale>
          <a:sx n="66" d="100"/>
          <a:sy n="66" d="100"/>
        </p:scale>
        <p:origin x="-1098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881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6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CC2D6-79EC-4B54-B2D1-C941DDC72449}" type="datetimeFigureOut">
              <a:rPr lang="es-ES" smtClean="0"/>
              <a:t>01/09/2014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52FDA-280A-4DB0-8364-971A7F490377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0675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C7747-2BF8-49AF-8EC9-D17DA6E2D6FE}" type="datetimeFigureOut">
              <a:rPr lang="es-ES" smtClean="0"/>
              <a:t>01/09/2014</a:t>
            </a:fld>
            <a:endParaRPr lang="es-E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5409D-38D4-403C-A44B-2DEBF6EB8713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890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456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>
            <a:off x="691498" y="1472952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91498" y="1223754"/>
            <a:ext cx="46725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rPr>
              <a:t>Respuestas</a:t>
            </a:r>
            <a:endParaRPr lang="es-ES" sz="6600" i="0" kern="1200" baseline="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glow rad="12700">
                  <a:schemeClr val="tx1">
                    <a:alpha val="0"/>
                  </a:schemeClr>
                </a:glow>
              </a:effectLst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91498" y="3212976"/>
            <a:ext cx="8229600" cy="3456384"/>
          </a:xfrm>
        </p:spPr>
        <p:txBody>
          <a:bodyPr/>
          <a:lstStyle>
            <a:lvl1pPr>
              <a:buClr>
                <a:srgbClr val="F6BC29"/>
              </a:buClr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>
              <a:buClr>
                <a:srgbClr val="F6BC29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2" descr="response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399" y="465759"/>
            <a:ext cx="1515989" cy="151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086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ED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i="0" baseline="0">
                <a:solidFill>
                  <a:srgbClr val="F6BC29"/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/>
          <a:lstStyle>
            <a:lvl1pPr>
              <a:buClr>
                <a:srgbClr val="F6BC29"/>
              </a:buClr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>
              <a:buClr>
                <a:srgbClr val="F6BC29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01/09/2014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8072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01/09/2014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3260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01/09/2014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484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01/09/2014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0706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01/09/2014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111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01/09/2014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68612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01/09/2014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6951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01/09/2014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777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2819400"/>
            <a:ext cx="5715000" cy="1244600"/>
          </a:xfrm>
        </p:spPr>
        <p:txBody>
          <a:bodyPr/>
          <a:lstStyle>
            <a:lvl1pPr algn="l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TITLE DE DOS LINEAS</a:t>
            </a:r>
            <a:br>
              <a:rPr lang="en-US" dirty="0" smtClean="0"/>
            </a:br>
            <a:r>
              <a:rPr lang="en-US" dirty="0" smtClean="0"/>
              <a:t>SIEMPRE!!</a:t>
            </a:r>
            <a:endParaRPr lang="es-E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90600" y="2844800"/>
            <a:ext cx="0" cy="12192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145241" y="4763869"/>
            <a:ext cx="3149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Presented</a:t>
            </a:r>
            <a:r>
              <a:rPr lang="en-US" baseline="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by </a:t>
            </a:r>
            <a:r>
              <a:rPr lang="en-US" baseline="0" dirty="0" smtClean="0"/>
              <a:t>Mauricio Fenoglio</a:t>
            </a:r>
          </a:p>
          <a:p>
            <a:r>
              <a:rPr lang="en-US" baseline="0" dirty="0" smtClean="0"/>
              <a:t>@M_Fenoglio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0252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01/09/2014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0882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01/09/2014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4192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01/09/2014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61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915092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Oval 7"/>
          <p:cNvSpPr/>
          <p:nvPr userDrawn="1"/>
        </p:nvSpPr>
        <p:spPr>
          <a:xfrm>
            <a:off x="2896193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Oval 8"/>
          <p:cNvSpPr/>
          <p:nvPr userDrawn="1"/>
        </p:nvSpPr>
        <p:spPr>
          <a:xfrm>
            <a:off x="4877292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Oval 9"/>
          <p:cNvSpPr/>
          <p:nvPr userDrawn="1"/>
        </p:nvSpPr>
        <p:spPr>
          <a:xfrm>
            <a:off x="6858392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68" y="3280557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68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469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668" y="3280557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971600" y="1541929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755576" y="4553706"/>
            <a:ext cx="1656184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2627784" y="4553706"/>
            <a:ext cx="1800200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1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4716016" y="4553706"/>
            <a:ext cx="1728192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660232" y="4553706"/>
            <a:ext cx="1656184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4" name="Title 23"/>
          <p:cNvSpPr>
            <a:spLocks noGrp="1"/>
          </p:cNvSpPr>
          <p:nvPr>
            <p:ph type="title" hasCustomPrompt="1"/>
          </p:nvPr>
        </p:nvSpPr>
        <p:spPr>
          <a:xfrm>
            <a:off x="963670" y="1275229"/>
            <a:ext cx="7928810" cy="1143000"/>
          </a:xfrm>
        </p:spPr>
        <p:txBody>
          <a:bodyPr/>
          <a:lstStyle>
            <a:lvl1pPr>
              <a:defRPr lang="es-ES" sz="44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Titular de section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4113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851196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Oval 7"/>
          <p:cNvSpPr/>
          <p:nvPr userDrawn="1"/>
        </p:nvSpPr>
        <p:spPr>
          <a:xfrm>
            <a:off x="3832297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Oval 8"/>
          <p:cNvSpPr/>
          <p:nvPr userDrawn="1"/>
        </p:nvSpPr>
        <p:spPr>
          <a:xfrm>
            <a:off x="5813396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472" y="3280557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672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573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971600" y="1541929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691680" y="4553706"/>
            <a:ext cx="1656184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3563888" y="4553706"/>
            <a:ext cx="1800200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1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652120" y="4553706"/>
            <a:ext cx="1728192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4" name="Title 23"/>
          <p:cNvSpPr>
            <a:spLocks noGrp="1"/>
          </p:cNvSpPr>
          <p:nvPr>
            <p:ph type="title" hasCustomPrompt="1"/>
          </p:nvPr>
        </p:nvSpPr>
        <p:spPr>
          <a:xfrm>
            <a:off x="963670" y="1275229"/>
            <a:ext cx="7928810" cy="1143000"/>
          </a:xfrm>
        </p:spPr>
        <p:txBody>
          <a:bodyPr/>
          <a:lstStyle>
            <a:lvl1pPr>
              <a:defRPr lang="es-ES" sz="44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Titular de section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3832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2896193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Oval 8"/>
          <p:cNvSpPr/>
          <p:nvPr userDrawn="1"/>
        </p:nvSpPr>
        <p:spPr>
          <a:xfrm>
            <a:off x="4877292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2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68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469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971600" y="1541929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2627784" y="4553706"/>
            <a:ext cx="1800200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1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4716016" y="4553706"/>
            <a:ext cx="1728192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4" name="Title 23"/>
          <p:cNvSpPr>
            <a:spLocks noGrp="1"/>
          </p:cNvSpPr>
          <p:nvPr>
            <p:ph type="title" hasCustomPrompt="1"/>
          </p:nvPr>
        </p:nvSpPr>
        <p:spPr>
          <a:xfrm>
            <a:off x="963670" y="1275229"/>
            <a:ext cx="7928810" cy="1143000"/>
          </a:xfrm>
        </p:spPr>
        <p:txBody>
          <a:bodyPr/>
          <a:lstStyle>
            <a:lvl1pPr>
              <a:defRPr lang="es-ES" sz="44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Titular de section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2569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3951000" y="2996952"/>
            <a:ext cx="1242000" cy="1240658"/>
            <a:chOff x="2896193" y="2996952"/>
            <a:chExt cx="1242000" cy="1240658"/>
          </a:xfrm>
        </p:grpSpPr>
        <p:sp>
          <p:nvSpPr>
            <p:cNvPr id="8" name="Oval 7"/>
            <p:cNvSpPr/>
            <p:nvPr userDrawn="1"/>
          </p:nvSpPr>
          <p:spPr>
            <a:xfrm>
              <a:off x="2896193" y="2996952"/>
              <a:ext cx="1242000" cy="1240658"/>
            </a:xfrm>
            <a:prstGeom prst="ellipse">
              <a:avLst/>
            </a:prstGeom>
            <a:solidFill>
              <a:srgbClr val="162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3" name="Picture 2" descr="gear, preferences icon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prstClr val="black"/>
                <a:srgbClr val="F6BC2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  <a14:imgEffect>
                        <a14:sharpenSoften amount="85000"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1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469" y="3280555"/>
              <a:ext cx="673449" cy="673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Straight Connector 18"/>
          <p:cNvCxnSpPr/>
          <p:nvPr userDrawn="1"/>
        </p:nvCxnSpPr>
        <p:spPr>
          <a:xfrm>
            <a:off x="971600" y="1541929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3671900" y="4553706"/>
            <a:ext cx="1800200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4" name="Title 23"/>
          <p:cNvSpPr>
            <a:spLocks noGrp="1"/>
          </p:cNvSpPr>
          <p:nvPr>
            <p:ph type="title" hasCustomPrompt="1"/>
          </p:nvPr>
        </p:nvSpPr>
        <p:spPr>
          <a:xfrm>
            <a:off x="963670" y="1275229"/>
            <a:ext cx="7928810" cy="1143000"/>
          </a:xfrm>
        </p:spPr>
        <p:txBody>
          <a:bodyPr/>
          <a:lstStyle>
            <a:lvl1pPr>
              <a:defRPr lang="es-ES" sz="44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Titular de section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70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>
            <a:off x="971600" y="1541929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 hasCustomPrompt="1"/>
          </p:nvPr>
        </p:nvSpPr>
        <p:spPr>
          <a:xfrm>
            <a:off x="963670" y="1275229"/>
            <a:ext cx="7928810" cy="1143000"/>
          </a:xfrm>
        </p:spPr>
        <p:txBody>
          <a:bodyPr/>
          <a:lstStyle>
            <a:lvl1pPr>
              <a:defRPr lang="es-ES" sz="44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Titular de section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352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>
            <a:off x="691498" y="1472952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mputer, laptop, red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860" y="738572"/>
            <a:ext cx="2078360" cy="207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691498" y="1223754"/>
            <a:ext cx="23762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91498" y="3212976"/>
            <a:ext cx="8229600" cy="3456384"/>
          </a:xfrm>
        </p:spPr>
        <p:txBody>
          <a:bodyPr/>
          <a:lstStyle>
            <a:lvl1pPr>
              <a:buClr>
                <a:srgbClr val="F6BC29"/>
              </a:buClr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>
              <a:buClr>
                <a:srgbClr val="F6BC29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4634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>
            <a:off x="691498" y="1472952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91498" y="1223754"/>
            <a:ext cx="38805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rPr>
              <a:t>Preguntas 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91498" y="3212976"/>
            <a:ext cx="8229600" cy="3456384"/>
          </a:xfrm>
        </p:spPr>
        <p:txBody>
          <a:bodyPr/>
          <a:lstStyle>
            <a:lvl1pPr>
              <a:buClr>
                <a:srgbClr val="F6BC29"/>
              </a:buClr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>
              <a:buClr>
                <a:srgbClr val="F6BC29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2" name="Picture 4" descr="help, mark, question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082824"/>
            <a:ext cx="1389856" cy="138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086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  <p:sldLayoutId id="2147483667" r:id="rId4"/>
    <p:sldLayoutId id="2147483666" r:id="rId5"/>
    <p:sldLayoutId id="2147483680" r:id="rId6"/>
    <p:sldLayoutId id="2147483681" r:id="rId7"/>
    <p:sldLayoutId id="2147483663" r:id="rId8"/>
    <p:sldLayoutId id="2147483664" r:id="rId9"/>
    <p:sldLayoutId id="2147483665" r:id="rId10"/>
    <p:sldLayoutId id="214748365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i="0" kern="1200" baseline="0" dirty="0">
          <a:solidFill>
            <a:srgbClr val="F6BC29"/>
          </a:solidFill>
          <a:effectLst>
            <a:glow rad="12700">
              <a:schemeClr val="tx1">
                <a:alpha val="0"/>
              </a:schemeClr>
            </a:glow>
          </a:effectLst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50002-974B-4DCB-8293-9F4150D2D8F3}" type="datetimeFigureOut">
              <a:rPr lang="es-ES" smtClean="0"/>
              <a:t>01/09/2014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84781-48D8-4F28-A8DA-505684B2330B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322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ES" dirty="0" smtClean="0"/>
              <a:t>PrimeFaces</a:t>
            </a:r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PrimeFaces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40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PrimeFaces </a:t>
            </a:r>
            <a:r>
              <a:rPr lang="en-US" dirty="0" smtClean="0"/>
              <a:t>– </a:t>
            </a:r>
            <a:r>
              <a:rPr lang="en-US" dirty="0"/>
              <a:t>RequestContext</a:t>
            </a:r>
            <a:r>
              <a:rPr lang="en-US" dirty="0"/>
              <a:t> </a:t>
            </a:r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s-ES" dirty="0" smtClean="0"/>
              <a:t>Actualizar componentes programáticamente</a:t>
            </a:r>
          </a:p>
          <a:p>
            <a:r>
              <a:rPr lang="es-ES" dirty="0" smtClean="0"/>
              <a:t>Agendar</a:t>
            </a:r>
            <a:r>
              <a:rPr lang="es-ES" dirty="0" smtClean="0"/>
              <a:t> ejecuciones JS desde los </a:t>
            </a:r>
            <a:r>
              <a:rPr lang="es-ES" dirty="0" smtClean="0"/>
              <a:t>beans</a:t>
            </a:r>
            <a:r>
              <a:rPr lang="es-ES" dirty="0" smtClean="0"/>
              <a:t>.</a:t>
            </a:r>
          </a:p>
          <a:p>
            <a:r>
              <a:rPr lang="es-ES" dirty="0" smtClean="0"/>
              <a:t>Agregar parámetros (en JSON)</a:t>
            </a:r>
          </a:p>
          <a:p>
            <a:r>
              <a:rPr lang="es-ES" dirty="0" smtClean="0"/>
              <a:t>Scroll</a:t>
            </a:r>
            <a:r>
              <a:rPr lang="es-ES" dirty="0" smtClean="0"/>
              <a:t> a un componente especifico.</a:t>
            </a:r>
          </a:p>
          <a:p>
            <a:r>
              <a:rPr lang="es-ES" dirty="0" smtClean="0"/>
              <a:t>Ejecutar </a:t>
            </a:r>
            <a:r>
              <a:rPr lang="es-ES" dirty="0" smtClean="0"/>
              <a:t>JavaScripts</a:t>
            </a:r>
            <a:r>
              <a:rPr lang="es-ES" dirty="0" smtClean="0"/>
              <a:t> al momento de cargar la pagina.</a:t>
            </a:r>
          </a:p>
          <a:p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72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RequestContext</a:t>
            </a:r>
            <a:r>
              <a:rPr lang="en-US" dirty="0"/>
              <a:t> - </a:t>
            </a:r>
            <a:r>
              <a:rPr lang="en-US" dirty="0"/>
              <a:t>Params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9552" y="2141568"/>
            <a:ext cx="7992888" cy="6393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p:commandButton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value=”Submit” action=”#{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bean.save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}”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oncomplete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=”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handleComplete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xhr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status,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)”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/&gt;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552" y="1556792"/>
            <a:ext cx="712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latin typeface="Segoe UI Light" pitchFamily="34" charset="0"/>
              </a:rPr>
              <a:t>JSF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9552" y="3458031"/>
            <a:ext cx="7992888" cy="119510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void save() {</a:t>
            </a:r>
          </a:p>
          <a:p>
            <a:pPr lvl="1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RequestContext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rc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RequestContext.getCurrentInstance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rc.addCallbackParam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(“person”, person);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9552" y="2916233"/>
            <a:ext cx="10374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smtClean="0">
                <a:latin typeface="Segoe UI Light" pitchFamily="34" charset="0"/>
              </a:rPr>
              <a:t>Bean</a:t>
            </a:r>
            <a:endParaRPr lang="es-ES" sz="3200" dirty="0">
              <a:latin typeface="Segoe UI Light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9551" y="5381928"/>
            <a:ext cx="7992889" cy="12874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&lt;script type=”text/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javascript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”&gt;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handleComplete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xhr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status,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alert(args.person.name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script&gt;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551" y="4797152"/>
            <a:ext cx="16113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smtClean="0">
                <a:latin typeface="Segoe UI Light" pitchFamily="34" charset="0"/>
              </a:rPr>
              <a:t>Callback</a:t>
            </a:r>
            <a:endParaRPr lang="es-ES" sz="32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46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RequestContext</a:t>
            </a:r>
            <a:r>
              <a:rPr lang="en-US" dirty="0"/>
              <a:t> - </a:t>
            </a:r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9552" y="2357592"/>
            <a:ext cx="7992888" cy="12874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p:commandButton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value=”Submit” action=”#{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bean.save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}”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/&gt;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p:dialog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widgetVar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=”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dialogWidget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” ... /&gt;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2" y="1772816"/>
            <a:ext cx="712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latin typeface="Segoe UI Light" pitchFamily="34" charset="0"/>
              </a:rPr>
              <a:t>JSF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9552" y="4805863"/>
            <a:ext cx="7992888" cy="12154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public void save() {</a:t>
            </a:r>
          </a:p>
          <a:p>
            <a:pPr lvl="1"/>
            <a:r>
              <a:rPr lang="en-US" sz="1600" dirty="0">
                <a:latin typeface="Consolas" pitchFamily="49" charset="0"/>
                <a:cs typeface="Consolas" pitchFamily="49" charset="0"/>
              </a:rPr>
              <a:t>RequestContext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rc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RequestContext.getCurrentInstance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/>
            <a:r>
              <a:rPr lang="en-US" sz="1600" dirty="0">
                <a:latin typeface="Consolas" pitchFamily="49" charset="0"/>
                <a:cs typeface="Consolas" pitchFamily="49" charset="0"/>
              </a:rPr>
              <a:t>rc.execute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(“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dialogWidget.hide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()”);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9552" y="4221088"/>
            <a:ext cx="10374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latin typeface="Segoe UI Light" pitchFamily="34" charset="0"/>
              </a:rPr>
              <a:t>Bean</a:t>
            </a:r>
            <a:endParaRPr lang="es-ES" sz="32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52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RequestContext</a:t>
            </a:r>
            <a:r>
              <a:rPr lang="en-US" dirty="0"/>
              <a:t> -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9552" y="2357592"/>
            <a:ext cx="7992888" cy="12874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p:commandButton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value=”Submit” action=”#{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bean.save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}”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/&gt;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h:outputText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id=”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” value=”#{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bean.property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}” /&gt;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2" y="1772816"/>
            <a:ext cx="712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latin typeface="Segoe UI Light" pitchFamily="34" charset="0"/>
              </a:rPr>
              <a:t>JSF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9552" y="4805863"/>
            <a:ext cx="7992888" cy="12154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public void save()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RequestContext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rc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RequestContext.getCurrentInstance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rc.addPartialUpdateTarget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(“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”);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9552" y="4221088"/>
            <a:ext cx="10374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latin typeface="Segoe UI Light" pitchFamily="34" charset="0"/>
              </a:rPr>
              <a:t>Bean</a:t>
            </a:r>
            <a:endParaRPr lang="es-ES" sz="32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6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RequestContext</a:t>
            </a:r>
            <a:r>
              <a:rPr lang="en-US" dirty="0"/>
              <a:t> -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9552" y="2357592"/>
            <a:ext cx="7992888" cy="12874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p:commandButton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value=”Submit” action=”#{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bean.save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}” update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=”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” /&gt;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h:outputText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id=”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” value=”#{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bean.property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}” /&gt;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2" y="1772816"/>
            <a:ext cx="712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latin typeface="Segoe UI Light" pitchFamily="34" charset="0"/>
              </a:rPr>
              <a:t>JSF</a:t>
            </a:r>
          </a:p>
        </p:txBody>
      </p:sp>
    </p:spTree>
    <p:extLst>
      <p:ext uri="{BB962C8B-B14F-4D97-AF65-F5344CB8AC3E}">
        <p14:creationId xmlns:p14="http://schemas.microsoft.com/office/powerpoint/2010/main" val="33001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RequestContext</a:t>
            </a:r>
            <a:r>
              <a:rPr lang="en-US" dirty="0"/>
              <a:t> - </a:t>
            </a:r>
            <a:r>
              <a:rPr lang="en-US" dirty="0" smtClean="0"/>
              <a:t>Scroll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9552" y="2357592"/>
            <a:ext cx="7992888" cy="12874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p:commandButton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value=”Submit” action=”#{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bean.save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}”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/&gt;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h:outputText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id=”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” value=”#{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bean.property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}” /&gt;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2" y="1772816"/>
            <a:ext cx="712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latin typeface="Segoe UI Light" pitchFamily="34" charset="0"/>
              </a:rPr>
              <a:t>JSF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9552" y="4373815"/>
            <a:ext cx="7992888" cy="12154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public void save()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RequestContext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rc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RequestContext.getCurrentInstance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rc.scrollTo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(“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”);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552" y="3789040"/>
            <a:ext cx="10374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latin typeface="Segoe UI Light" pitchFamily="34" charset="0"/>
              </a:rPr>
              <a:t>Bean</a:t>
            </a:r>
            <a:endParaRPr lang="es-ES" sz="3200" dirty="0">
              <a:latin typeface="Segoe UI Light" pitchFamily="34" charset="0"/>
            </a:endParaRPr>
          </a:p>
        </p:txBody>
      </p:sp>
      <p:pic>
        <p:nvPicPr>
          <p:cNvPr id="9" name="Picture 2" descr="http://www.arxan.com/assets/1/7/de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643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59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Process</a:t>
            </a:r>
            <a:r>
              <a:rPr lang="es-ES" dirty="0" smtClean="0"/>
              <a:t> &amp; </a:t>
            </a:r>
            <a:r>
              <a:rPr lang="es-ES" dirty="0" smtClean="0"/>
              <a:t>Update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Process</a:t>
            </a:r>
            <a:r>
              <a:rPr lang="es-ES" dirty="0" smtClean="0"/>
              <a:t> en PrimeFaces es lo mismo que </a:t>
            </a:r>
            <a:r>
              <a:rPr lang="es-ES" dirty="0" smtClean="0"/>
              <a:t>execute</a:t>
            </a:r>
            <a:r>
              <a:rPr lang="es-ES" dirty="0" smtClean="0"/>
              <a:t> en JSF.</a:t>
            </a:r>
          </a:p>
          <a:p>
            <a:pPr lvl="1"/>
            <a:r>
              <a:rPr lang="es-ES" dirty="0" smtClean="0"/>
              <a:t>Determina que componentes serán procesados/ enviados en/al servidor.</a:t>
            </a:r>
          </a:p>
          <a:p>
            <a:r>
              <a:rPr lang="es-ES" dirty="0" smtClean="0"/>
              <a:t>Update</a:t>
            </a:r>
            <a:r>
              <a:rPr lang="es-ES" dirty="0" smtClean="0"/>
              <a:t> en PrimeFaces es lo mismo que </a:t>
            </a:r>
            <a:r>
              <a:rPr lang="es-ES" dirty="0" smtClean="0"/>
              <a:t>render</a:t>
            </a:r>
            <a:r>
              <a:rPr lang="es-ES" dirty="0" smtClean="0"/>
              <a:t> en JSF</a:t>
            </a:r>
          </a:p>
          <a:p>
            <a:pPr lvl="1"/>
            <a:r>
              <a:rPr lang="es-ES" dirty="0" smtClean="0"/>
              <a:t>Determina que componentes serán actualizados con valores desde le servidor.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076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Process</a:t>
            </a:r>
            <a:r>
              <a:rPr lang="es-ES" dirty="0" smtClean="0"/>
              <a:t> &amp; </a:t>
            </a:r>
            <a:r>
              <a:rPr lang="es-ES" dirty="0" smtClean="0"/>
              <a:t>Update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363272" cy="3231232"/>
          </a:xfrm>
        </p:spPr>
        <p:txBody>
          <a:bodyPr>
            <a:normAutofit/>
          </a:bodyPr>
          <a:lstStyle/>
          <a:p>
            <a:r>
              <a:rPr lang="es-ES" dirty="0" smtClean="0"/>
              <a:t>Posibles valores para </a:t>
            </a:r>
            <a:r>
              <a:rPr lang="es-ES" dirty="0" smtClean="0"/>
              <a:t>process</a:t>
            </a:r>
            <a:r>
              <a:rPr lang="es-ES" dirty="0" smtClean="0"/>
              <a:t> y </a:t>
            </a:r>
            <a:r>
              <a:rPr lang="es-ES" dirty="0" smtClean="0"/>
              <a:t>update</a:t>
            </a:r>
            <a:endParaRPr lang="es-ES" dirty="0" smtClean="0"/>
          </a:p>
          <a:p>
            <a:pPr lvl="1"/>
            <a:r>
              <a:rPr lang="es-ES" dirty="0" smtClean="0"/>
              <a:t>Ids</a:t>
            </a:r>
            <a:r>
              <a:rPr lang="es-ES" dirty="0" smtClean="0"/>
              <a:t>, separados por espacios</a:t>
            </a:r>
          </a:p>
          <a:p>
            <a:pPr lvl="2"/>
            <a:r>
              <a:rPr lang="es-ES" dirty="0" smtClean="0"/>
              <a:t>Relativos y absolutos</a:t>
            </a:r>
          </a:p>
          <a:p>
            <a:pPr lvl="1"/>
            <a:r>
              <a:rPr lang="es-ES" dirty="0" smtClean="0"/>
              <a:t>Una expresión EL.</a:t>
            </a:r>
          </a:p>
          <a:p>
            <a:pPr lvl="1"/>
            <a:r>
              <a:rPr lang="es-ES" dirty="0" smtClean="0"/>
              <a:t>Primefaces </a:t>
            </a:r>
            <a:r>
              <a:rPr lang="es-ES" dirty="0" smtClean="0"/>
              <a:t>Selectors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362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Process</a:t>
            </a:r>
            <a:r>
              <a:rPr lang="es-ES" dirty="0" smtClean="0"/>
              <a:t> &amp; </a:t>
            </a:r>
            <a:r>
              <a:rPr lang="es-ES" dirty="0" smtClean="0"/>
              <a:t>Update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286000"/>
            <a:ext cx="8856984" cy="3231232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s-ES" dirty="0"/>
              <a:t>Selectores JSF </a:t>
            </a:r>
          </a:p>
          <a:p>
            <a:pPr lvl="2"/>
            <a:r>
              <a:rPr lang="es-ES" dirty="0"/>
              <a:t>@</a:t>
            </a:r>
            <a:r>
              <a:rPr lang="es-ES" dirty="0"/>
              <a:t>all</a:t>
            </a:r>
            <a:r>
              <a:rPr lang="es-ES" dirty="0"/>
              <a:t>	      – Todos los componentes en la vista</a:t>
            </a:r>
            <a:r>
              <a:rPr lang="es-ES" dirty="0" smtClean="0"/>
              <a:t>.</a:t>
            </a:r>
          </a:p>
          <a:p>
            <a:pPr lvl="2"/>
            <a:endParaRPr lang="es-ES" dirty="0"/>
          </a:p>
          <a:p>
            <a:pPr lvl="2"/>
            <a:r>
              <a:rPr lang="es-ES" dirty="0"/>
              <a:t>@</a:t>
            </a:r>
            <a:r>
              <a:rPr lang="es-ES" dirty="0"/>
              <a:t>none</a:t>
            </a:r>
            <a:r>
              <a:rPr lang="es-ES" dirty="0"/>
              <a:t>    – Ninguno de los </a:t>
            </a:r>
            <a:r>
              <a:rPr lang="es-ES" dirty="0" smtClean="0"/>
              <a:t>componentes de la vista.</a:t>
            </a:r>
          </a:p>
          <a:p>
            <a:pPr lvl="2"/>
            <a:endParaRPr lang="es-ES" dirty="0"/>
          </a:p>
          <a:p>
            <a:pPr lvl="2"/>
            <a:r>
              <a:rPr lang="es-ES" dirty="0"/>
              <a:t>@</a:t>
            </a:r>
            <a:r>
              <a:rPr lang="es-ES" dirty="0"/>
              <a:t>this</a:t>
            </a:r>
            <a:r>
              <a:rPr lang="es-ES" dirty="0"/>
              <a:t>       –  Solo el componentes que dispara el evento Ajax</a:t>
            </a:r>
            <a:r>
              <a:rPr lang="es-ES" dirty="0" smtClean="0"/>
              <a:t>.</a:t>
            </a:r>
          </a:p>
          <a:p>
            <a:pPr lvl="2"/>
            <a:endParaRPr lang="es-ES" dirty="0"/>
          </a:p>
          <a:p>
            <a:pPr lvl="2"/>
            <a:r>
              <a:rPr lang="es-ES" dirty="0"/>
              <a:t>@</a:t>
            </a:r>
            <a:r>
              <a:rPr lang="es-ES" dirty="0"/>
              <a:t>form</a:t>
            </a:r>
            <a:r>
              <a:rPr lang="es-ES" dirty="0"/>
              <a:t>     – Todo </a:t>
            </a:r>
            <a:r>
              <a:rPr lang="es-ES" dirty="0" smtClean="0"/>
              <a:t>los componentes del </a:t>
            </a:r>
            <a:r>
              <a:rPr lang="es-ES" dirty="0"/>
              <a:t>formulario que contiene el componente </a:t>
            </a:r>
            <a:r>
              <a:rPr lang="es-ES" dirty="0" smtClean="0"/>
              <a:t>que </a:t>
            </a:r>
            <a:r>
              <a:rPr lang="es-ES" dirty="0"/>
              <a:t>disparo el </a:t>
            </a:r>
            <a:r>
              <a:rPr lang="es-ES" dirty="0" smtClean="0"/>
              <a:t>evento.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016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JSF </a:t>
            </a:r>
            <a:r>
              <a:rPr lang="es-ES" dirty="0" smtClean="0"/>
              <a:t>ClientID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Se puede hacer referencia a un componente de forma relativa o de forma absoluta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Relativa:  si el componente </a:t>
            </a:r>
            <a:r>
              <a:rPr lang="es-ES" dirty="0"/>
              <a:t>referenciado </a:t>
            </a:r>
            <a:r>
              <a:rPr lang="es-ES" dirty="0" smtClean="0"/>
              <a:t>fue definido en el mismo «</a:t>
            </a:r>
            <a:r>
              <a:rPr lang="es-ES" dirty="0" smtClean="0"/>
              <a:t>NamingContainer</a:t>
            </a:r>
            <a:r>
              <a:rPr lang="es-ES" dirty="0" smtClean="0"/>
              <a:t>»</a:t>
            </a:r>
          </a:p>
          <a:p>
            <a:pPr lvl="1"/>
            <a:r>
              <a:rPr lang="es-ES" dirty="0" smtClean="0"/>
              <a:t>Absoluta: si el componente referenciado fue definido en distinto «</a:t>
            </a:r>
            <a:r>
              <a:rPr lang="es-ES" dirty="0" smtClean="0"/>
              <a:t>NamingContainer</a:t>
            </a:r>
            <a:r>
              <a:rPr lang="es-ES" dirty="0" smtClean="0"/>
              <a:t>»</a:t>
            </a:r>
          </a:p>
          <a:p>
            <a:pPr lvl="2"/>
            <a:r>
              <a:rPr lang="es-ES" dirty="0" smtClean="0"/>
              <a:t>Comienza con el carácter separador de nombres, por defecto es ‘:’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79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PrimeFaces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Librería de componentes JSF</a:t>
            </a:r>
          </a:p>
          <a:p>
            <a:pPr lvl="1"/>
            <a:r>
              <a:rPr lang="es-ES" dirty="0" smtClean="0"/>
              <a:t>Aprox. 4 años</a:t>
            </a:r>
          </a:p>
          <a:p>
            <a:pPr lvl="1"/>
            <a:r>
              <a:rPr lang="es-ES" dirty="0" smtClean="0"/>
              <a:t>Liviana</a:t>
            </a:r>
          </a:p>
          <a:p>
            <a:pPr lvl="1"/>
            <a:r>
              <a:rPr lang="es-ES" dirty="0" smtClean="0"/>
              <a:t>Fácil de Usar y configurar ( respecto de otros )</a:t>
            </a:r>
          </a:p>
          <a:p>
            <a:pPr lvl="1"/>
            <a:r>
              <a:rPr lang="es-ES" dirty="0" smtClean="0"/>
              <a:t>Pocas dependencias.</a:t>
            </a:r>
          </a:p>
          <a:p>
            <a:pPr lvl="1"/>
            <a:r>
              <a:rPr lang="es-ES" dirty="0" smtClean="0"/>
              <a:t>100+ Componentes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089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NamingContainer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191000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Algunos ejemplos </a:t>
            </a:r>
            <a:r>
              <a:rPr lang="es-ES" dirty="0"/>
              <a:t>de «</a:t>
            </a:r>
            <a:r>
              <a:rPr lang="es-ES" dirty="0" smtClean="0"/>
              <a:t>NamingContainer</a:t>
            </a:r>
            <a:r>
              <a:rPr lang="es-ES" dirty="0" smtClean="0"/>
              <a:t>» son</a:t>
            </a:r>
          </a:p>
          <a:p>
            <a:pPr lvl="1"/>
            <a:r>
              <a:rPr lang="es-ES" dirty="0"/>
              <a:t>&lt;</a:t>
            </a:r>
            <a:r>
              <a:rPr lang="es-ES" dirty="0"/>
              <a:t>h:form</a:t>
            </a:r>
            <a:r>
              <a:rPr lang="es-ES" dirty="0" smtClean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/>
              <a:t>h:dataTable</a:t>
            </a:r>
            <a:r>
              <a:rPr lang="es-ES" dirty="0" smtClean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/>
              <a:t>p:tabView</a:t>
            </a:r>
            <a:r>
              <a:rPr lang="es-ES" dirty="0" smtClean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/>
              <a:t>cc:implementation</a:t>
            </a:r>
            <a:r>
              <a:rPr lang="es-ES" dirty="0" smtClean="0"/>
              <a:t>&gt; ( todos los </a:t>
            </a:r>
            <a:r>
              <a:rPr lang="es-ES" dirty="0" smtClean="0"/>
              <a:t>composite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smtClean="0"/>
              <a:t>Se puede validar mirando el código </a:t>
            </a:r>
            <a:r>
              <a:rPr lang="es-ES" dirty="0" smtClean="0"/>
              <a:t>html</a:t>
            </a:r>
            <a:r>
              <a:rPr lang="es-ES" dirty="0" smtClean="0"/>
              <a:t> generado a partir de una pagina XHTML.</a:t>
            </a:r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52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/>
              </a:rPr>
              <a:t>PFS (PrimeFaces </a:t>
            </a:r>
            <a:r>
              <a:rPr lang="es-ES" dirty="0">
                <a:effectLst/>
              </a:rPr>
              <a:t>Selectors</a:t>
            </a:r>
            <a:r>
              <a:rPr lang="es-ES" dirty="0">
                <a:effectLst/>
              </a:rPr>
              <a:t>) 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Permite referenciar componentes mediante selectores similares a los de </a:t>
            </a:r>
            <a:r>
              <a:rPr lang="es-ES" dirty="0" smtClean="0"/>
              <a:t>JQuery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Mas rápidos y sencillos en algunos casos</a:t>
            </a:r>
            <a:endParaRPr lang="es-ES" dirty="0" smtClean="0"/>
          </a:p>
          <a:p>
            <a:r>
              <a:rPr lang="es-ES" dirty="0" smtClean="0"/>
              <a:t>Permite seleccionar</a:t>
            </a:r>
          </a:p>
          <a:p>
            <a:pPr lvl="1"/>
            <a:r>
              <a:rPr lang="es-ES" dirty="0" smtClean="0"/>
              <a:t>Formularios</a:t>
            </a:r>
          </a:p>
          <a:p>
            <a:pPr lvl="1"/>
            <a:r>
              <a:rPr lang="es-ES" dirty="0" smtClean="0"/>
              <a:t>Componentes por tipo</a:t>
            </a:r>
          </a:p>
          <a:p>
            <a:pPr lvl="1"/>
            <a:r>
              <a:rPr lang="es-ES" dirty="0" smtClean="0"/>
              <a:t>Orden </a:t>
            </a:r>
          </a:p>
          <a:p>
            <a:pPr lvl="1"/>
            <a:r>
              <a:rPr lang="es-ES" dirty="0" smtClean="0"/>
              <a:t>CSS</a:t>
            </a:r>
          </a:p>
          <a:p>
            <a:pPr lvl="1"/>
            <a:r>
              <a:rPr lang="es-ES" dirty="0" smtClean="0"/>
              <a:t>Atributos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651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/>
              </a:rPr>
              <a:t>PFS (PrimeFaces </a:t>
            </a:r>
            <a:r>
              <a:rPr lang="es-ES" dirty="0">
                <a:effectLst/>
              </a:rPr>
              <a:t>Selectors</a:t>
            </a:r>
            <a:r>
              <a:rPr lang="es-ES" dirty="0">
                <a:effectLst/>
              </a:rPr>
              <a:t>) 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191000"/>
          </a:xfrm>
        </p:spPr>
        <p:txBody>
          <a:bodyPr/>
          <a:lstStyle/>
          <a:p>
            <a:r>
              <a:rPr lang="es-ES" dirty="0" smtClean="0"/>
              <a:t>Ejemplos</a:t>
            </a:r>
          </a:p>
          <a:p>
            <a:endParaRPr lang="es-E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1" t="25942" r="54405" b="34430"/>
          <a:stretch/>
        </p:blipFill>
        <p:spPr bwMode="auto">
          <a:xfrm>
            <a:off x="179512" y="3140969"/>
            <a:ext cx="4227764" cy="3138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1" t="65770" r="54405" b="10367"/>
          <a:stretch/>
        </p:blipFill>
        <p:spPr bwMode="auto">
          <a:xfrm>
            <a:off x="4427984" y="3153490"/>
            <a:ext cx="4649434" cy="2078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6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/>
              </a:rPr>
              <a:t>PFS (PrimeFaces </a:t>
            </a:r>
            <a:r>
              <a:rPr lang="es-ES" dirty="0">
                <a:effectLst/>
              </a:rPr>
              <a:t>Selectors</a:t>
            </a:r>
            <a:r>
              <a:rPr lang="es-ES" dirty="0">
                <a:effectLst/>
              </a:rPr>
              <a:t>) 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363272" cy="4941168"/>
          </a:xfrm>
        </p:spPr>
        <p:txBody>
          <a:bodyPr>
            <a:noAutofit/>
          </a:bodyPr>
          <a:lstStyle/>
          <a:p>
            <a:pPr fontAlgn="base"/>
            <a:r>
              <a:rPr lang="en-US" sz="2800" dirty="0"/>
              <a:t>Nuevos selectores</a:t>
            </a:r>
            <a:endParaRPr lang="en-US" sz="2800" dirty="0"/>
          </a:p>
          <a:p>
            <a:pPr lvl="1" fontAlgn="base"/>
            <a:r>
              <a:rPr lang="en-US" sz="2400" dirty="0"/>
              <a:t>@</a:t>
            </a:r>
            <a:r>
              <a:rPr lang="en-US" sz="2400" dirty="0" smtClean="0"/>
              <a:t>composite -</a:t>
            </a:r>
            <a:r>
              <a:rPr lang="en-US" sz="2400" dirty="0"/>
              <a:t> resolves the closest </a:t>
            </a:r>
            <a:r>
              <a:rPr lang="en-US" sz="2400" dirty="0"/>
              <a:t>CompositeComponent</a:t>
            </a:r>
            <a:r>
              <a:rPr lang="en-US" sz="2400" dirty="0"/>
              <a:t> parent</a:t>
            </a:r>
          </a:p>
          <a:p>
            <a:pPr lvl="1" fontAlgn="base"/>
            <a:r>
              <a:rPr lang="en-US" sz="2400" dirty="0"/>
              <a:t>@</a:t>
            </a:r>
            <a:r>
              <a:rPr lang="en-US" sz="2400" dirty="0"/>
              <a:t>widgetVar</a:t>
            </a:r>
            <a:r>
              <a:rPr lang="en-US" sz="2400" dirty="0"/>
              <a:t>(name) </a:t>
            </a:r>
            <a:r>
              <a:rPr lang="en-US" sz="2400" dirty="0" smtClean="0"/>
              <a:t>- resolves </a:t>
            </a:r>
            <a:r>
              <a:rPr lang="en-US" sz="2400" dirty="0"/>
              <a:t>a component by its </a:t>
            </a:r>
            <a:r>
              <a:rPr lang="en-US" sz="2400" dirty="0"/>
              <a:t>widgetVar</a:t>
            </a:r>
            <a:endParaRPr lang="en-US" sz="2400" dirty="0"/>
          </a:p>
          <a:p>
            <a:pPr lvl="1" fontAlgn="base"/>
            <a:r>
              <a:rPr lang="en-US" sz="2400" dirty="0"/>
              <a:t>@child(index) </a:t>
            </a:r>
            <a:r>
              <a:rPr lang="en-US" sz="2400" dirty="0" smtClean="0"/>
              <a:t>- resolves </a:t>
            </a:r>
            <a:r>
              <a:rPr lang="en-US" sz="2400" dirty="0"/>
              <a:t>the nth </a:t>
            </a:r>
            <a:r>
              <a:rPr lang="en-US" sz="2400" dirty="0" smtClean="0"/>
              <a:t>child</a:t>
            </a:r>
          </a:p>
          <a:p>
            <a:pPr fontAlgn="base"/>
            <a:r>
              <a:rPr lang="en-US" sz="2800" dirty="0" smtClean="0"/>
              <a:t>Combinable </a:t>
            </a:r>
            <a:r>
              <a:rPr lang="en-US" sz="2800" dirty="0"/>
              <a:t>keywords are also </a:t>
            </a:r>
            <a:r>
              <a:rPr lang="en-US" sz="2800" dirty="0" smtClean="0"/>
              <a:t>supported</a:t>
            </a:r>
            <a:endParaRPr lang="en-US" sz="2800" dirty="0"/>
          </a:p>
          <a:p>
            <a:pPr lvl="1" fontAlgn="base"/>
            <a:r>
              <a:rPr lang="en-US" sz="2400" dirty="0"/>
              <a:t>@form:@parent</a:t>
            </a:r>
          </a:p>
          <a:p>
            <a:pPr lvl="1" fontAlgn="base"/>
            <a:r>
              <a:rPr lang="en-US" sz="2400" dirty="0"/>
              <a:t>@</a:t>
            </a:r>
            <a:r>
              <a:rPr lang="en-US" sz="2400" dirty="0"/>
              <a:t>composite:myButton</a:t>
            </a:r>
            <a:endParaRPr lang="en-US" sz="2400" dirty="0"/>
          </a:p>
          <a:p>
            <a:pPr lvl="1" fontAlgn="base"/>
            <a:r>
              <a:rPr lang="en-US" sz="2400" dirty="0"/>
              <a:t>@this:@parent:@parent</a:t>
            </a:r>
          </a:p>
          <a:p>
            <a:pPr lvl="1" fontAlgn="base"/>
            <a:r>
              <a:rPr lang="en-US" sz="2400" dirty="0"/>
              <a:t>@form:@child(2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4" name="Picture 2" descr="http://www.arxan.com/assets/1/7/de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643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021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/>
              </a:rPr>
              <a:t>Parcial </a:t>
            </a:r>
            <a:r>
              <a:rPr lang="es-ES" dirty="0" smtClean="0">
                <a:effectLst/>
              </a:rPr>
              <a:t>Submit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191000"/>
          </a:xfrm>
        </p:spPr>
        <p:txBody>
          <a:bodyPr/>
          <a:lstStyle/>
          <a:p>
            <a:r>
              <a:rPr lang="es-ES" dirty="0" smtClean="0"/>
              <a:t>El estándar de JSF envía al servidor todo el formulario en un pedido Ajax, sin importar de que se procese solo un sector del mismo.</a:t>
            </a:r>
          </a:p>
          <a:p>
            <a:pPr lvl="1"/>
            <a:r>
              <a:rPr lang="es-ES" dirty="0" smtClean="0"/>
              <a:t>Mala performance en paginas grandes donde solo se quiere procesar un sector de la misma.</a:t>
            </a:r>
          </a:p>
          <a:p>
            <a:pPr lvl="1"/>
            <a:r>
              <a:rPr lang="es-ES" dirty="0" smtClean="0"/>
              <a:t>Consume mas ancho de banda.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841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/>
              </a:rPr>
              <a:t>Parcial </a:t>
            </a:r>
            <a:r>
              <a:rPr lang="es-ES" dirty="0" smtClean="0">
                <a:effectLst/>
              </a:rPr>
              <a:t>Submit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191000"/>
          </a:xfrm>
        </p:spPr>
        <p:txBody>
          <a:bodyPr/>
          <a:lstStyle/>
          <a:p>
            <a:r>
              <a:rPr lang="es-ES" dirty="0" smtClean="0"/>
              <a:t>Las extensiones a Ajax que provee Primefaces permiten que solo sea enviado el sector del formulario a ser procesado.</a:t>
            </a:r>
          </a:p>
          <a:p>
            <a:pPr lvl="1"/>
            <a:r>
              <a:rPr lang="es-ES" dirty="0" smtClean="0"/>
              <a:t>Disponible en p:ajax y todos los que disparan acciones Ajax, como botones y links</a:t>
            </a:r>
          </a:p>
          <a:p>
            <a:pPr lvl="1"/>
            <a:r>
              <a:rPr lang="es-ES" dirty="0" smtClean="0"/>
              <a:t>En un futuro estará activa por defecto, ahor</a:t>
            </a:r>
            <a:r>
              <a:rPr lang="es-ES" dirty="0" smtClean="0"/>
              <a:t>a es necesario indicar que se desea usar </a:t>
            </a:r>
            <a:r>
              <a:rPr lang="es-ES" dirty="0" smtClean="0"/>
              <a:t>partial</a:t>
            </a:r>
            <a:r>
              <a:rPr lang="es-ES" dirty="0" smtClean="0"/>
              <a:t> </a:t>
            </a:r>
            <a:r>
              <a:rPr lang="es-ES" dirty="0" smtClean="0"/>
              <a:t>submit</a:t>
            </a:r>
            <a:r>
              <a:rPr lang="es-ES" dirty="0" smtClean="0"/>
              <a:t>.</a:t>
            </a:r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  <p:pic>
        <p:nvPicPr>
          <p:cNvPr id="16" name="Picture 2" descr="http://www.arxan.com/assets/1/7/de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643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56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RequestContext</a:t>
            </a:r>
            <a:endParaRPr lang="en-US" dirty="0" smtClean="0"/>
          </a:p>
          <a:p>
            <a:r>
              <a:rPr lang="en-US" dirty="0" smtClean="0"/>
              <a:t>Update &amp; Process</a:t>
            </a:r>
          </a:p>
          <a:p>
            <a:r>
              <a:rPr lang="es-ES" dirty="0"/>
              <a:t>Parcial </a:t>
            </a:r>
            <a:r>
              <a:rPr lang="es-ES" dirty="0" smtClean="0"/>
              <a:t>Submit</a:t>
            </a:r>
            <a:endParaRPr lang="es-ES" dirty="0" smtClean="0"/>
          </a:p>
          <a:p>
            <a:r>
              <a:rPr lang="es-ES" dirty="0"/>
              <a:t>PFS</a:t>
            </a:r>
            <a:endParaRPr lang="en-US" dirty="0" smtClean="0"/>
          </a:p>
          <a:p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endParaRPr lang="es-ES" dirty="0"/>
          </a:p>
          <a:p>
            <a:pPr lvl="1"/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451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38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PrimeFaces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1575048"/>
          </a:xfrm>
        </p:spPr>
        <p:txBody>
          <a:bodyPr>
            <a:normAutofit/>
          </a:bodyPr>
          <a:lstStyle/>
          <a:p>
            <a:r>
              <a:rPr lang="es-ES" dirty="0" smtClean="0"/>
              <a:t>Librería de componentes JSF</a:t>
            </a:r>
          </a:p>
          <a:p>
            <a:pPr lvl="1"/>
            <a:r>
              <a:rPr lang="es-ES" dirty="0" smtClean="0"/>
              <a:t>Soporte para las ultimas versiones de los browsers mas conocidos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1" t="52381" r="33810" b="33929"/>
          <a:stretch/>
        </p:blipFill>
        <p:spPr bwMode="auto">
          <a:xfrm>
            <a:off x="2311850" y="4040471"/>
            <a:ext cx="4122057" cy="100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3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PrimeFaces - Ventajas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Oculta la complejidad</a:t>
            </a:r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pPr marL="514350" indent="-457200"/>
            <a:r>
              <a:rPr lang="es-ES" dirty="0" smtClean="0"/>
              <a:t>Mantiene la flexibilidad</a:t>
            </a:r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grpSp>
        <p:nvGrpSpPr>
          <p:cNvPr id="5" name="Group 4"/>
          <p:cNvGrpSpPr/>
          <p:nvPr/>
        </p:nvGrpSpPr>
        <p:grpSpPr>
          <a:xfrm>
            <a:off x="2195736" y="3140968"/>
            <a:ext cx="4727388" cy="648072"/>
            <a:chOff x="2339752" y="3140968"/>
            <a:chExt cx="4727388" cy="648072"/>
          </a:xfrm>
          <a:solidFill>
            <a:schemeClr val="bg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ounded Rectangle 3"/>
            <p:cNvSpPr/>
            <p:nvPr/>
          </p:nvSpPr>
          <p:spPr>
            <a:xfrm>
              <a:off x="2339752" y="3140968"/>
              <a:ext cx="1224136" cy="6480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 smtClean="0"/>
                <a:t>CSS</a:t>
              </a:r>
              <a:endParaRPr lang="es-E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85919" y="3140968"/>
              <a:ext cx="1224136" cy="6480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 smtClean="0"/>
                <a:t>JS</a:t>
              </a:r>
              <a:endParaRPr lang="es-E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843004" y="3140968"/>
              <a:ext cx="1224136" cy="6480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 smtClean="0"/>
                <a:t>AJAX</a:t>
              </a:r>
              <a:endParaRPr lang="es-E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83668" y="5229200"/>
            <a:ext cx="6444716" cy="648072"/>
            <a:chOff x="1583668" y="5373216"/>
            <a:chExt cx="6444716" cy="648072"/>
          </a:xfrm>
          <a:solidFill>
            <a:schemeClr val="bg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Rounded Rectangle 9"/>
            <p:cNvSpPr/>
            <p:nvPr/>
          </p:nvSpPr>
          <p:spPr>
            <a:xfrm>
              <a:off x="1583668" y="5373216"/>
              <a:ext cx="1224136" cy="6480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/>
                <a:t>CSS</a:t>
              </a:r>
            </a:p>
            <a:p>
              <a:pPr algn="ctr"/>
              <a:r>
                <a:rPr lang="es-ES" sz="1600" dirty="0" smtClean="0"/>
                <a:t>OVERRIDE</a:t>
              </a:r>
              <a:endParaRPr lang="es-ES" sz="1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29835" y="5373216"/>
              <a:ext cx="1224136" cy="6480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/>
                <a:t>JS</a:t>
              </a:r>
            </a:p>
            <a:p>
              <a:pPr algn="ctr"/>
              <a:r>
                <a:rPr lang="es-ES" sz="1600" dirty="0" smtClean="0"/>
                <a:t>API</a:t>
              </a:r>
              <a:endParaRPr lang="es-ES" sz="16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086920" y="5373216"/>
              <a:ext cx="1224136" cy="6480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/>
                <a:t>CLIENT</a:t>
              </a:r>
              <a:endParaRPr lang="es-ES" sz="1600" dirty="0" smtClean="0"/>
            </a:p>
            <a:p>
              <a:pPr algn="ctr"/>
              <a:r>
                <a:rPr lang="es-ES" dirty="0" smtClean="0"/>
                <a:t>Callback</a:t>
              </a:r>
              <a:endParaRPr lang="es-ES" sz="1600" dirty="0" smtClean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04248" y="5373216"/>
              <a:ext cx="1224136" cy="6480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/>
                <a:t>AJAX</a:t>
              </a:r>
              <a:endParaRPr lang="es-ES" sz="2400" dirty="0" smtClean="0"/>
            </a:p>
            <a:p>
              <a:pPr algn="ctr"/>
              <a:r>
                <a:rPr lang="es-ES" dirty="0" smtClean="0"/>
                <a:t>Callback</a:t>
              </a:r>
              <a:endParaRPr lang="es-E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5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PrimeFaces - </a:t>
            </a:r>
            <a:r>
              <a:rPr lang="en-US" dirty="0" smtClean="0"/>
              <a:t>Components</a:t>
            </a:r>
            <a:endParaRPr lang="es-ES" dirty="0"/>
          </a:p>
        </p:txBody>
      </p:sp>
      <p:sp>
        <p:nvSpPr>
          <p:cNvPr id="9" name="Rounded Rectangle 8"/>
          <p:cNvSpPr/>
          <p:nvPr/>
        </p:nvSpPr>
        <p:spPr>
          <a:xfrm>
            <a:off x="539552" y="2645624"/>
            <a:ext cx="6264696" cy="5040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p:schedule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id=”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sch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” value=”#{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bean.model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}” editable=”true” /&gt;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9552" y="2060848"/>
            <a:ext cx="712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latin typeface="Segoe UI Light" pitchFamily="34" charset="0"/>
              </a:rPr>
              <a:t>JSF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39553" y="4085784"/>
            <a:ext cx="2304256" cy="5040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&lt;div id=”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sch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”&gt;&lt;/div&gt;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9552" y="3480689"/>
            <a:ext cx="14891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latin typeface="Segoe UI Light" pitchFamily="34" charset="0"/>
              </a:rPr>
              <a:t>Markup</a:t>
            </a:r>
            <a:endParaRPr lang="es-ES" sz="3200" dirty="0">
              <a:latin typeface="Segoe UI Light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9551" y="5453936"/>
            <a:ext cx="8280921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&lt;script type=”text/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javascript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”&gt;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scheduleWidget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PrimeFaces.widget.Schedule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(‘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sch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’, {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editable:true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&lt;/script&gt;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9551" y="4848841"/>
            <a:ext cx="11366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latin typeface="Segoe UI Light" pitchFamily="34" charset="0"/>
              </a:rPr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20592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PrimeFaces - </a:t>
            </a:r>
            <a:r>
              <a:rPr lang="en-US" dirty="0" smtClean="0"/>
              <a:t>Components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0" t="13492" r="5380" b="7546"/>
          <a:stretch/>
        </p:blipFill>
        <p:spPr bwMode="auto">
          <a:xfrm>
            <a:off x="1584874" y="1844824"/>
            <a:ext cx="6192688" cy="4053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29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PrimeFaces - Ajax</a:t>
            </a:r>
            <a:endParaRPr lang="es-E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s-ES" dirty="0" smtClean="0"/>
              <a:t>Server </a:t>
            </a:r>
            <a:r>
              <a:rPr lang="es-ES" dirty="0" smtClean="0"/>
              <a:t>Side</a:t>
            </a:r>
            <a:r>
              <a:rPr lang="es-ES" dirty="0" smtClean="0"/>
              <a:t> API  - Standard de JSF 2.0</a:t>
            </a:r>
          </a:p>
          <a:p>
            <a:r>
              <a:rPr lang="es-ES" dirty="0" smtClean="0"/>
              <a:t>Client</a:t>
            </a:r>
            <a:r>
              <a:rPr lang="es-ES" dirty="0" smtClean="0"/>
              <a:t> </a:t>
            </a:r>
            <a:r>
              <a:rPr lang="es-ES" dirty="0" smtClean="0"/>
              <a:t>Side</a:t>
            </a:r>
            <a:r>
              <a:rPr lang="es-ES" dirty="0" smtClean="0"/>
              <a:t> Api -  </a:t>
            </a:r>
            <a:r>
              <a:rPr lang="es-ES" dirty="0" smtClean="0"/>
              <a:t>Jquery</a:t>
            </a:r>
            <a:endParaRPr lang="es-ES" dirty="0" smtClean="0"/>
          </a:p>
          <a:p>
            <a:r>
              <a:rPr lang="es-ES" dirty="0" smtClean="0"/>
              <a:t>p:ajax</a:t>
            </a:r>
          </a:p>
          <a:p>
            <a:pPr lvl="1"/>
            <a:r>
              <a:rPr lang="es-ES" dirty="0" smtClean="0"/>
              <a:t>onComplete</a:t>
            </a:r>
            <a:r>
              <a:rPr lang="es-ES" dirty="0" smtClean="0"/>
              <a:t>, </a:t>
            </a:r>
            <a:r>
              <a:rPr lang="es-ES" dirty="0" smtClean="0"/>
              <a:t>onError</a:t>
            </a:r>
            <a:r>
              <a:rPr lang="es-ES" dirty="0" smtClean="0"/>
              <a:t>, </a:t>
            </a:r>
            <a:r>
              <a:rPr lang="es-ES" dirty="0" smtClean="0"/>
              <a:t>onStart</a:t>
            </a:r>
            <a:r>
              <a:rPr lang="es-ES" dirty="0" smtClean="0"/>
              <a:t>, </a:t>
            </a:r>
            <a:r>
              <a:rPr lang="es-ES" dirty="0" smtClean="0"/>
              <a:t>onSuccess</a:t>
            </a:r>
            <a:r>
              <a:rPr lang="es-ES" dirty="0" smtClean="0"/>
              <a:t>, </a:t>
            </a:r>
            <a:r>
              <a:rPr lang="es-ES" dirty="0" smtClean="0"/>
              <a:t>async</a:t>
            </a:r>
            <a:r>
              <a:rPr lang="es-ES" dirty="0" smtClean="0"/>
              <a:t>, global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861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PrimeFaces </a:t>
            </a:r>
            <a:r>
              <a:rPr lang="en-US" dirty="0" smtClean="0"/>
              <a:t>- </a:t>
            </a:r>
            <a:r>
              <a:rPr lang="en-US" dirty="0"/>
              <a:t>Ajax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271" b="89714" l="30312" r="68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12" t="43423" r="31107" b="10148"/>
          <a:stretch/>
        </p:blipFill>
        <p:spPr bwMode="auto">
          <a:xfrm>
            <a:off x="1964499" y="1916832"/>
            <a:ext cx="5247839" cy="3665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88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PrimeFaces </a:t>
            </a:r>
            <a:r>
              <a:rPr lang="en-US" dirty="0" smtClean="0"/>
              <a:t>– Ajax Status</a:t>
            </a:r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s-ES" dirty="0" smtClean="0"/>
              <a:t>Permite indicarle al Usuario final cuando comienza y finaliza un pedido AJAX.</a:t>
            </a:r>
          </a:p>
          <a:p>
            <a:pPr lvl="1"/>
            <a:r>
              <a:rPr lang="es-ES" dirty="0" smtClean="0"/>
              <a:t>Declarativa</a:t>
            </a:r>
          </a:p>
          <a:p>
            <a:pPr lvl="1"/>
            <a:r>
              <a:rPr lang="es-ES" dirty="0" smtClean="0"/>
              <a:t>Programática</a:t>
            </a:r>
          </a:p>
          <a:p>
            <a:pPr lvl="1"/>
            <a:r>
              <a:rPr lang="es-ES" dirty="0" smtClean="0"/>
              <a:t>Atributo «global» permite definir en que controles lanzar el evento de «</a:t>
            </a:r>
            <a:r>
              <a:rPr lang="es-ES" dirty="0" smtClean="0"/>
              <a:t>ajax</a:t>
            </a:r>
            <a:r>
              <a:rPr lang="es-ES" dirty="0" smtClean="0"/>
              <a:t>-status»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pic>
        <p:nvPicPr>
          <p:cNvPr id="6" name="Picture 2" descr="http://www.arxan.com/assets/1/7/de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643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59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 JSF &amp; PRIMEFACES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kern="1200" dirty="0" smtClean="0">
            <a:solidFill>
              <a:schemeClr val="tx1"/>
            </a:solidFill>
            <a:latin typeface="Segoe UI Light" pitchFamily="34" charset="0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 JSF &amp; PRIMEFACES</Template>
  <TotalTime>14048</TotalTime>
  <Words>748</Words>
  <Application>Microsoft Office PowerPoint</Application>
  <PresentationFormat>On-screen Show (4:3)</PresentationFormat>
  <Paragraphs>194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 JSF &amp; PRIMEFACES</vt:lpstr>
      <vt:lpstr>Custom Design</vt:lpstr>
      <vt:lpstr>PrimeFaces</vt:lpstr>
      <vt:lpstr>PrimeFaces</vt:lpstr>
      <vt:lpstr>PrimeFaces</vt:lpstr>
      <vt:lpstr>PrimeFaces - Ventajas</vt:lpstr>
      <vt:lpstr>PrimeFaces - Components</vt:lpstr>
      <vt:lpstr>PrimeFaces - Components</vt:lpstr>
      <vt:lpstr>PrimeFaces - Ajax</vt:lpstr>
      <vt:lpstr>PrimeFaces - Ajax</vt:lpstr>
      <vt:lpstr>PrimeFaces – Ajax Status</vt:lpstr>
      <vt:lpstr>PrimeFaces – RequestContext </vt:lpstr>
      <vt:lpstr>RequestContext - Params</vt:lpstr>
      <vt:lpstr>RequestContext - Scripts</vt:lpstr>
      <vt:lpstr>RequestContext - Update</vt:lpstr>
      <vt:lpstr>RequestContext - Update</vt:lpstr>
      <vt:lpstr>RequestContext - Scroll</vt:lpstr>
      <vt:lpstr>Process &amp; Update</vt:lpstr>
      <vt:lpstr>Process &amp; Update</vt:lpstr>
      <vt:lpstr>Process &amp; Update</vt:lpstr>
      <vt:lpstr>JSF ClientID</vt:lpstr>
      <vt:lpstr>NamingContainer</vt:lpstr>
      <vt:lpstr>PFS (PrimeFaces Selectors) </vt:lpstr>
      <vt:lpstr>PFS (PrimeFaces Selectors) </vt:lpstr>
      <vt:lpstr>PFS (PrimeFaces Selectors) </vt:lpstr>
      <vt:lpstr>Parcial Submit</vt:lpstr>
      <vt:lpstr>Parcial Submit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JSF &amp; PRIMEFACES  INTRO COURSE…</dc:title>
  <dc:creator>Mauri</dc:creator>
  <cp:lastModifiedBy>Mauri</cp:lastModifiedBy>
  <cp:revision>471</cp:revision>
  <dcterms:created xsi:type="dcterms:W3CDTF">2014-06-07T20:16:37Z</dcterms:created>
  <dcterms:modified xsi:type="dcterms:W3CDTF">2014-09-02T00:44:05Z</dcterms:modified>
</cp:coreProperties>
</file>