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26"/>
  </p:notesMasterIdLst>
  <p:handoutMasterIdLst>
    <p:handoutMasterId r:id="rId27"/>
  </p:handoutMasterIdLst>
  <p:sldIdLst>
    <p:sldId id="448" r:id="rId3"/>
    <p:sldId id="436" r:id="rId4"/>
    <p:sldId id="452" r:id="rId5"/>
    <p:sldId id="453" r:id="rId6"/>
    <p:sldId id="454" r:id="rId7"/>
    <p:sldId id="455" r:id="rId8"/>
    <p:sldId id="456" r:id="rId9"/>
    <p:sldId id="457" r:id="rId10"/>
    <p:sldId id="447" r:id="rId11"/>
    <p:sldId id="438" r:id="rId12"/>
    <p:sldId id="439" r:id="rId13"/>
    <p:sldId id="437" r:id="rId14"/>
    <p:sldId id="443" r:id="rId15"/>
    <p:sldId id="440" r:id="rId16"/>
    <p:sldId id="444" r:id="rId17"/>
    <p:sldId id="441" r:id="rId18"/>
    <p:sldId id="450" r:id="rId19"/>
    <p:sldId id="451" r:id="rId20"/>
    <p:sldId id="445" r:id="rId21"/>
    <p:sldId id="449" r:id="rId22"/>
    <p:sldId id="446" r:id="rId23"/>
    <p:sldId id="434" r:id="rId24"/>
    <p:sldId id="43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C29"/>
    <a:srgbClr val="162731"/>
    <a:srgbClr val="FFD300"/>
    <a:srgbClr val="EDF2F5"/>
    <a:srgbClr val="ED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46" autoAdjust="0"/>
    <p:restoredTop sz="88099" autoAdjust="0"/>
  </p:normalViewPr>
  <p:slideViewPr>
    <p:cSldViewPr>
      <p:cViewPr varScale="1">
        <p:scale>
          <a:sx n="61" d="100"/>
          <a:sy n="61" d="100"/>
        </p:scale>
        <p:origin x="-58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881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6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CC2D6-79EC-4B54-B2D1-C941DDC72449}" type="datetimeFigureOut">
              <a:rPr lang="es-ES" smtClean="0"/>
              <a:t>12/08/2014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52FDA-280A-4DB0-8364-971A7F4903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675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C7747-2BF8-49AF-8EC9-D17DA6E2D6FE}" type="datetimeFigureOut">
              <a:rPr lang="es-ES" smtClean="0"/>
              <a:t>12/08/2014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5409D-38D4-403C-A44B-2DEBF6EB87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890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http://docs.oracle.com/javaee/7/tutorial/doc/jsf-facelets001.htm#GIJTU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456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ED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i="0" baseline="0">
                <a:solidFill>
                  <a:srgbClr val="F6BC29"/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/>
          <a:lstStyle>
            <a:lvl1pPr>
              <a:buClr>
                <a:srgbClr val="F6BC29"/>
              </a:buClr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>
              <a:buClr>
                <a:srgbClr val="F6BC29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12/08/2014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072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12/08/2014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260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12/08/2014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844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12/08/2014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706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12/08/2014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111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12/08/2014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861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12/08/2014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951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12/08/2014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7776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12/08/2014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88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2819400"/>
            <a:ext cx="5715000" cy="1244600"/>
          </a:xfrm>
        </p:spPr>
        <p:txBody>
          <a:bodyPr/>
          <a:lstStyle>
            <a:lvl1pPr algn="l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TITLE DE DOS LINEAS</a:t>
            </a:r>
            <a:br>
              <a:rPr lang="en-US" dirty="0" smtClean="0"/>
            </a:br>
            <a:r>
              <a:rPr lang="en-US" dirty="0" smtClean="0"/>
              <a:t>SIEMPRE!!</a:t>
            </a:r>
            <a:endParaRPr lang="es-E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90600" y="2844800"/>
            <a:ext cx="0" cy="12192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145241" y="4763869"/>
            <a:ext cx="3149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Presented</a:t>
            </a:r>
            <a:r>
              <a:rPr lang="en-US" baseline="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by </a:t>
            </a:r>
            <a:r>
              <a:rPr lang="en-US" baseline="0" dirty="0" smtClean="0"/>
              <a:t>Mauricio </a:t>
            </a:r>
            <a:r>
              <a:rPr lang="en-US" baseline="0" dirty="0" err="1" smtClean="0"/>
              <a:t>Fenoglio</a:t>
            </a:r>
            <a:endParaRPr lang="en-US" baseline="0" dirty="0" smtClean="0"/>
          </a:p>
          <a:p>
            <a:r>
              <a:rPr lang="en-US" baseline="0" dirty="0" smtClean="0"/>
              <a:t>@</a:t>
            </a:r>
            <a:r>
              <a:rPr lang="en-US" baseline="0" dirty="0" err="1" smtClean="0"/>
              <a:t>M_Fenoglio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0252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12/08/2014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192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12/08/2014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1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915092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val 7"/>
          <p:cNvSpPr/>
          <p:nvPr userDrawn="1"/>
        </p:nvSpPr>
        <p:spPr>
          <a:xfrm>
            <a:off x="2896193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Oval 8"/>
          <p:cNvSpPr/>
          <p:nvPr userDrawn="1"/>
        </p:nvSpPr>
        <p:spPr>
          <a:xfrm>
            <a:off x="4877292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Oval 9"/>
          <p:cNvSpPr/>
          <p:nvPr userDrawn="1"/>
        </p:nvSpPr>
        <p:spPr>
          <a:xfrm>
            <a:off x="6858392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68" y="3280557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68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469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668" y="3280557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971600" y="1541929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755576" y="4553706"/>
            <a:ext cx="1656184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2627784" y="4553706"/>
            <a:ext cx="1800200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1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4716016" y="4553706"/>
            <a:ext cx="1728192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660232" y="4553706"/>
            <a:ext cx="1656184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4" name="Title 23"/>
          <p:cNvSpPr>
            <a:spLocks noGrp="1"/>
          </p:cNvSpPr>
          <p:nvPr>
            <p:ph type="title" hasCustomPrompt="1"/>
          </p:nvPr>
        </p:nvSpPr>
        <p:spPr>
          <a:xfrm>
            <a:off x="963670" y="1275229"/>
            <a:ext cx="7928810" cy="1143000"/>
          </a:xfrm>
        </p:spPr>
        <p:txBody>
          <a:bodyPr/>
          <a:lstStyle>
            <a:lvl1pPr>
              <a:defRPr lang="es-ES" sz="44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Titular de section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4113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851196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val 7"/>
          <p:cNvSpPr/>
          <p:nvPr userDrawn="1"/>
        </p:nvSpPr>
        <p:spPr>
          <a:xfrm>
            <a:off x="3832297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Oval 8"/>
          <p:cNvSpPr/>
          <p:nvPr userDrawn="1"/>
        </p:nvSpPr>
        <p:spPr>
          <a:xfrm>
            <a:off x="5813396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472" y="3280557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672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573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971600" y="1541929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691680" y="4553706"/>
            <a:ext cx="1656184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3563888" y="4553706"/>
            <a:ext cx="1800200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1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652120" y="4553706"/>
            <a:ext cx="1728192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4" name="Title 23"/>
          <p:cNvSpPr>
            <a:spLocks noGrp="1"/>
          </p:cNvSpPr>
          <p:nvPr>
            <p:ph type="title" hasCustomPrompt="1"/>
          </p:nvPr>
        </p:nvSpPr>
        <p:spPr>
          <a:xfrm>
            <a:off x="963670" y="1275229"/>
            <a:ext cx="7928810" cy="1143000"/>
          </a:xfrm>
        </p:spPr>
        <p:txBody>
          <a:bodyPr/>
          <a:lstStyle>
            <a:lvl1pPr>
              <a:defRPr lang="es-ES" sz="44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Titular de section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3832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2896193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Oval 8"/>
          <p:cNvSpPr/>
          <p:nvPr userDrawn="1"/>
        </p:nvSpPr>
        <p:spPr>
          <a:xfrm>
            <a:off x="4877292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68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469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971600" y="1541929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2627784" y="4553706"/>
            <a:ext cx="1800200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1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4716016" y="4553706"/>
            <a:ext cx="1728192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4" name="Title 23"/>
          <p:cNvSpPr>
            <a:spLocks noGrp="1"/>
          </p:cNvSpPr>
          <p:nvPr>
            <p:ph type="title" hasCustomPrompt="1"/>
          </p:nvPr>
        </p:nvSpPr>
        <p:spPr>
          <a:xfrm>
            <a:off x="963670" y="1275229"/>
            <a:ext cx="7928810" cy="1143000"/>
          </a:xfrm>
        </p:spPr>
        <p:txBody>
          <a:bodyPr/>
          <a:lstStyle>
            <a:lvl1pPr>
              <a:defRPr lang="es-ES" sz="44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Titular de section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2569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3951000" y="2996952"/>
            <a:ext cx="1242000" cy="1240658"/>
            <a:chOff x="2896193" y="2996952"/>
            <a:chExt cx="1242000" cy="1240658"/>
          </a:xfrm>
        </p:grpSpPr>
        <p:sp>
          <p:nvSpPr>
            <p:cNvPr id="8" name="Oval 7"/>
            <p:cNvSpPr/>
            <p:nvPr userDrawn="1"/>
          </p:nvSpPr>
          <p:spPr>
            <a:xfrm>
              <a:off x="2896193" y="2996952"/>
              <a:ext cx="1242000" cy="1240658"/>
            </a:xfrm>
            <a:prstGeom prst="ellipse">
              <a:avLst/>
            </a:prstGeom>
            <a:solidFill>
              <a:srgbClr val="162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" name="Picture 2" descr="gear, preferences icon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prstClr val="black"/>
                <a:srgbClr val="F6BC2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  <a14:imgEffect>
                        <a14:sharpenSoften amount="85000"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1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469" y="3280555"/>
              <a:ext cx="673449" cy="673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Straight Connector 18"/>
          <p:cNvCxnSpPr/>
          <p:nvPr userDrawn="1"/>
        </p:nvCxnSpPr>
        <p:spPr>
          <a:xfrm>
            <a:off x="971600" y="1541929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3671900" y="4553706"/>
            <a:ext cx="1800200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4" name="Title 23"/>
          <p:cNvSpPr>
            <a:spLocks noGrp="1"/>
          </p:cNvSpPr>
          <p:nvPr>
            <p:ph type="title" hasCustomPrompt="1"/>
          </p:nvPr>
        </p:nvSpPr>
        <p:spPr>
          <a:xfrm>
            <a:off x="963670" y="1275229"/>
            <a:ext cx="7928810" cy="1143000"/>
          </a:xfrm>
        </p:spPr>
        <p:txBody>
          <a:bodyPr/>
          <a:lstStyle>
            <a:lvl1pPr>
              <a:defRPr lang="es-ES" sz="44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Titular de section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70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>
            <a:off x="691498" y="1472952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mputer, laptop, red ic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860" y="738572"/>
            <a:ext cx="2078360" cy="207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691498" y="1223754"/>
            <a:ext cx="23762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91498" y="3212976"/>
            <a:ext cx="8229600" cy="3456384"/>
          </a:xfrm>
        </p:spPr>
        <p:txBody>
          <a:bodyPr/>
          <a:lstStyle>
            <a:lvl1pPr>
              <a:buClr>
                <a:srgbClr val="F6BC29"/>
              </a:buClr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>
              <a:buClr>
                <a:srgbClr val="F6BC29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4634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>
            <a:off x="691498" y="1472952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91498" y="1223754"/>
            <a:ext cx="38805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rPr>
              <a:t>Preguntas 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91498" y="3212976"/>
            <a:ext cx="8229600" cy="3456384"/>
          </a:xfrm>
        </p:spPr>
        <p:txBody>
          <a:bodyPr/>
          <a:lstStyle>
            <a:lvl1pPr>
              <a:buClr>
                <a:srgbClr val="F6BC29"/>
              </a:buClr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>
              <a:buClr>
                <a:srgbClr val="F6BC29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2" name="Picture 4" descr="help, mark, question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082824"/>
            <a:ext cx="1389856" cy="138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086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>
            <a:off x="691498" y="1472952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91498" y="1223754"/>
            <a:ext cx="46725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kern="1200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rPr>
              <a:t>Respuestas</a:t>
            </a:r>
            <a:endParaRPr lang="es-ES" sz="6600" i="0" kern="1200" baseline="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glow rad="12700">
                  <a:schemeClr val="tx1">
                    <a:alpha val="0"/>
                  </a:schemeClr>
                </a:glow>
              </a:effectLst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91498" y="3212976"/>
            <a:ext cx="8229600" cy="3456384"/>
          </a:xfrm>
        </p:spPr>
        <p:txBody>
          <a:bodyPr/>
          <a:lstStyle>
            <a:lvl1pPr>
              <a:buClr>
                <a:srgbClr val="F6BC29"/>
              </a:buClr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>
              <a:buClr>
                <a:srgbClr val="F6BC29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2" descr="response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399" y="465759"/>
            <a:ext cx="1515989" cy="151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086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  <p:sldLayoutId id="2147483667" r:id="rId4"/>
    <p:sldLayoutId id="2147483666" r:id="rId5"/>
    <p:sldLayoutId id="2147483680" r:id="rId6"/>
    <p:sldLayoutId id="2147483663" r:id="rId7"/>
    <p:sldLayoutId id="2147483664" r:id="rId8"/>
    <p:sldLayoutId id="2147483665" r:id="rId9"/>
    <p:sldLayoutId id="2147483650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i="0" kern="1200" baseline="0" dirty="0">
          <a:solidFill>
            <a:srgbClr val="F6BC29"/>
          </a:solidFill>
          <a:effectLst>
            <a:glow rad="12700">
              <a:schemeClr val="tx1">
                <a:alpha val="0"/>
              </a:schemeClr>
            </a:glow>
          </a:effectLst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50002-974B-4DCB-8293-9F4150D2D8F3}" type="datetimeFigureOut">
              <a:rPr lang="es-ES" smtClean="0"/>
              <a:t>12/08/2014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22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sf/facele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docs.oracle.com/javaee/7/javaserverfaces/2.2/vdldocs/facelets/" TargetMode="External"/><Relationship Id="rId5" Type="http://schemas.openxmlformats.org/officeDocument/2006/relationships/hyperlink" Target="http://docs.oracle.com/javaee/6/javaserverfaces/2.0/docs/pdldocs/facelets/" TargetMode="External"/><Relationship Id="rId4" Type="http://schemas.openxmlformats.org/officeDocument/2006/relationships/hyperlink" Target="http://xmlns.jcp.org/jsf/facelet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6/javaserverfaces/2.0/docs/pdldocs/facelets/fn/tld-summary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hyperlink" Target="http://docs.oracle.com/javaee/7/javaserverfaces/2.2/vdldocs/facelets/fn/tld-summary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JSTL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Facelets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Facelets – Biblioteca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/>
          </a:bodyPr>
          <a:lstStyle/>
          <a:p>
            <a:r>
              <a:rPr lang="es-ES" dirty="0" err="1" smtClean="0"/>
              <a:t>Namespace</a:t>
            </a:r>
            <a:r>
              <a:rPr lang="es-ES" dirty="0" smtClean="0"/>
              <a:t> que agrupa los </a:t>
            </a:r>
            <a:r>
              <a:rPr lang="es-ES" dirty="0" err="1" smtClean="0"/>
              <a:t>tags</a:t>
            </a:r>
            <a:r>
              <a:rPr lang="es-ES" dirty="0" smtClean="0"/>
              <a:t> referentes a Facelets </a:t>
            </a:r>
            <a:r>
              <a:rPr lang="es-ES" dirty="0" err="1" smtClean="0"/>
              <a:t>templates</a:t>
            </a:r>
            <a:r>
              <a:rPr lang="es-ES" dirty="0" smtClean="0"/>
              <a:t>.</a:t>
            </a:r>
          </a:p>
          <a:p>
            <a:pPr lvl="1" fontAlgn="base"/>
            <a:r>
              <a:rPr lang="es-ES" dirty="0">
                <a:hlinkClick r:id="rId3"/>
              </a:rPr>
              <a:t>http://java.sun.com/jsf/facelets</a:t>
            </a:r>
            <a:r>
              <a:rPr lang="es-ES" dirty="0"/>
              <a:t> </a:t>
            </a:r>
          </a:p>
          <a:p>
            <a:pPr lvl="1"/>
            <a:r>
              <a:rPr lang="es-ES" dirty="0" smtClean="0">
                <a:hlinkClick r:id="rId4"/>
              </a:rPr>
              <a:t>http</a:t>
            </a:r>
            <a:r>
              <a:rPr lang="es-ES" dirty="0">
                <a:hlinkClick r:id="rId4"/>
              </a:rPr>
              <a:t>://</a:t>
            </a:r>
            <a:r>
              <a:rPr lang="es-ES" dirty="0" smtClean="0">
                <a:hlinkClick r:id="rId4"/>
              </a:rPr>
              <a:t>xmlns.jcp.org/jsf/facelets</a:t>
            </a:r>
            <a:r>
              <a:rPr lang="es-ES" dirty="0" smtClean="0"/>
              <a:t>  JSF 2.2</a:t>
            </a:r>
            <a:endParaRPr lang="es-ES" dirty="0"/>
          </a:p>
          <a:p>
            <a:r>
              <a:rPr lang="es-ES" dirty="0" smtClean="0"/>
              <a:t>Comúnmente se usa el prefijo UI</a:t>
            </a:r>
          </a:p>
          <a:p>
            <a:r>
              <a:rPr lang="es-ES" dirty="0" smtClean="0"/>
              <a:t>Referencias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http://docs.oracle.com/javaee/6/javaserverfaces/2.0/docs/pdldocs/facelets/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http://docs.oracle.com/javaee/7/javaserverfaces/2.2/vdldocs/facelets/</a:t>
            </a:r>
            <a:endParaRPr lang="en-U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200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Facelets </a:t>
            </a:r>
            <a:r>
              <a:rPr lang="es-ES" dirty="0" err="1" smtClean="0"/>
              <a:t>namespace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1" t="30468" r="32727" b="19978"/>
          <a:stretch/>
        </p:blipFill>
        <p:spPr bwMode="auto">
          <a:xfrm>
            <a:off x="539552" y="1606893"/>
            <a:ext cx="7992888" cy="4834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ui:insert</a:t>
            </a:r>
            <a:r>
              <a:rPr lang="es-ES" dirty="0"/>
              <a:t> &amp; </a:t>
            </a:r>
            <a:r>
              <a:rPr lang="es-ES" dirty="0" err="1"/>
              <a:t>ui:define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DEFINE E INSERT</a:t>
            </a:r>
          </a:p>
          <a:p>
            <a:pPr lvl="1"/>
            <a:r>
              <a:rPr lang="es-ES" dirty="0" smtClean="0"/>
              <a:t>Se utilizan en conjunto para crear y utilizar template.</a:t>
            </a:r>
          </a:p>
          <a:p>
            <a:pPr lvl="1"/>
            <a:r>
              <a:rPr lang="es-ES" dirty="0" err="1"/>
              <a:t>ui:insert</a:t>
            </a:r>
            <a:endParaRPr lang="es-ES" dirty="0"/>
          </a:p>
          <a:p>
            <a:pPr lvl="2"/>
            <a:r>
              <a:rPr lang="es-ES" dirty="0"/>
              <a:t>Inserta </a:t>
            </a:r>
            <a:r>
              <a:rPr lang="es-ES" dirty="0" smtClean="0"/>
              <a:t>un lugar para X contenido </a:t>
            </a:r>
            <a:r>
              <a:rPr lang="es-ES" dirty="0"/>
              <a:t>en un </a:t>
            </a:r>
            <a:r>
              <a:rPr lang="es-ES" dirty="0" smtClean="0"/>
              <a:t>template.</a:t>
            </a:r>
          </a:p>
          <a:p>
            <a:pPr lvl="1"/>
            <a:r>
              <a:rPr lang="es-ES" dirty="0" err="1"/>
              <a:t>u</a:t>
            </a:r>
            <a:r>
              <a:rPr lang="es-ES" dirty="0" err="1" smtClean="0"/>
              <a:t>i:define</a:t>
            </a:r>
            <a:r>
              <a:rPr lang="es-ES" dirty="0" smtClean="0"/>
              <a:t>  </a:t>
            </a:r>
          </a:p>
          <a:p>
            <a:pPr lvl="2"/>
            <a:r>
              <a:rPr lang="es-ES" dirty="0" smtClean="0"/>
              <a:t>Define el contenido a ser insertado en una pagina que utiliza template.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49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ui:insert</a:t>
            </a:r>
            <a:r>
              <a:rPr lang="es-ES" dirty="0" smtClean="0"/>
              <a:t> &amp; </a:t>
            </a:r>
            <a:r>
              <a:rPr lang="es-ES" dirty="0" err="1" smtClean="0"/>
              <a:t>ui:define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INSERT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DEFINE</a:t>
            </a:r>
          </a:p>
          <a:p>
            <a:pPr lvl="1"/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3" t="55633" r="32703" b="18474"/>
          <a:stretch/>
        </p:blipFill>
        <p:spPr bwMode="auto">
          <a:xfrm>
            <a:off x="1173276" y="4669408"/>
            <a:ext cx="5502729" cy="1894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4" t="48894" r="51751" b="43061"/>
          <a:stretch/>
        </p:blipFill>
        <p:spPr bwMode="auto">
          <a:xfrm>
            <a:off x="1173276" y="3068961"/>
            <a:ext cx="2966676" cy="69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398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ui:composition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COMPOSITION</a:t>
            </a:r>
          </a:p>
          <a:p>
            <a:pPr lvl="1"/>
            <a:r>
              <a:rPr lang="es-ES" dirty="0" smtClean="0"/>
              <a:t>Permite utilizar un template previamente definido.</a:t>
            </a:r>
          </a:p>
          <a:p>
            <a:pPr lvl="2"/>
            <a:r>
              <a:rPr lang="es-ES" dirty="0" smtClean="0"/>
              <a:t>Se debe definir la ruta al template</a:t>
            </a:r>
          </a:p>
          <a:p>
            <a:pPr lvl="1"/>
            <a:r>
              <a:rPr lang="es-ES" dirty="0" smtClean="0"/>
              <a:t>Definir el contenido a utilizar usando la etiqueta </a:t>
            </a:r>
            <a:r>
              <a:rPr lang="es-ES" dirty="0" err="1" smtClean="0"/>
              <a:t>ui:define</a:t>
            </a:r>
            <a:endParaRPr lang="es-ES" dirty="0" smtClean="0"/>
          </a:p>
          <a:p>
            <a:pPr lvl="1"/>
            <a:r>
              <a:rPr lang="es-ES" dirty="0" smtClean="0"/>
              <a:t>todo </a:t>
            </a:r>
            <a:r>
              <a:rPr lang="es-ES" dirty="0"/>
              <a:t>lo que quede fuera de la etiqueta </a:t>
            </a:r>
            <a:r>
              <a:rPr lang="es-ES" dirty="0" err="1"/>
              <a:t>ui:composition</a:t>
            </a:r>
            <a:r>
              <a:rPr lang="es-ES" dirty="0"/>
              <a:t> </a:t>
            </a:r>
            <a:r>
              <a:rPr lang="es-ES" b="1" dirty="0"/>
              <a:t>no</a:t>
            </a:r>
            <a:r>
              <a:rPr lang="es-ES" dirty="0"/>
              <a:t> será </a:t>
            </a:r>
            <a:r>
              <a:rPr lang="es-ES" dirty="0" err="1"/>
              <a:t>renderizado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Compatible con </a:t>
            </a:r>
            <a:r>
              <a:rPr lang="es-ES" dirty="0" err="1"/>
              <a:t>ui:param</a:t>
            </a:r>
            <a:endParaRPr lang="es-ES" dirty="0"/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13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ui:composition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COMPOSITION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3" t="42327" r="36965" b="31556"/>
          <a:stretch/>
        </p:blipFill>
        <p:spPr bwMode="auto">
          <a:xfrm>
            <a:off x="971600" y="3173625"/>
            <a:ext cx="7200800" cy="256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9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es-ES" sz="3600" dirty="0"/>
              <a:t>Facelets </a:t>
            </a:r>
            <a:r>
              <a:rPr lang="es-ES" sz="3600" dirty="0" err="1" smtClean="0"/>
              <a:t>Templating</a:t>
            </a:r>
            <a:r>
              <a:rPr lang="es-ES" sz="3600" dirty="0" smtClean="0"/>
              <a:t> - Funcionamiento</a:t>
            </a:r>
            <a:endParaRPr lang="es-E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673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Se busca el archivo xhtml referenciado en el  atributo template del </a:t>
            </a:r>
            <a:r>
              <a:rPr lang="es-ES" dirty="0" err="1" smtClean="0"/>
              <a:t>tag</a:t>
            </a:r>
            <a:r>
              <a:rPr lang="es-ES" dirty="0" smtClean="0"/>
              <a:t> </a:t>
            </a:r>
            <a:r>
              <a:rPr lang="es-ES" dirty="0" err="1" smtClean="0"/>
              <a:t>ui:composition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Correlacionar las etiquetas </a:t>
            </a:r>
            <a:r>
              <a:rPr lang="es-ES" dirty="0" err="1" smtClean="0"/>
              <a:t>ui:define</a:t>
            </a:r>
            <a:r>
              <a:rPr lang="es-ES" dirty="0" smtClean="0"/>
              <a:t> y </a:t>
            </a:r>
            <a:r>
              <a:rPr lang="es-ES" dirty="0" err="1" smtClean="0"/>
              <a:t>ui:insert</a:t>
            </a:r>
            <a:r>
              <a:rPr lang="es-ES" dirty="0" smtClean="0"/>
              <a:t> de acuerdo al atributo </a:t>
            </a:r>
            <a:r>
              <a:rPr lang="es-ES" dirty="0" err="1" smtClean="0"/>
              <a:t>name</a:t>
            </a:r>
            <a:endParaRPr lang="es-ES" dirty="0"/>
          </a:p>
          <a:p>
            <a:pPr marL="914400" lvl="1" indent="-514350"/>
            <a:r>
              <a:rPr lang="es-ES" dirty="0" smtClean="0"/>
              <a:t>Para cada par, se remplaza el contenido del template por el definido en la pagina que lo utiliza.</a:t>
            </a:r>
          </a:p>
          <a:p>
            <a:pPr marL="914400" lvl="1" indent="-51435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28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Facelets </a:t>
            </a:r>
            <a:r>
              <a:rPr lang="es-ES" sz="3600" dirty="0" err="1"/>
              <a:t>Templating</a:t>
            </a:r>
            <a:r>
              <a:rPr lang="es-ES" sz="3600" dirty="0"/>
              <a:t> - </a:t>
            </a:r>
            <a:r>
              <a:rPr lang="es-ES" sz="3600" dirty="0" smtClean="0"/>
              <a:t>Funcionamiento</a:t>
            </a:r>
            <a:endParaRPr lang="es-ES" sz="3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8333" t="8333" r="51667" b="66276"/>
          <a:stretch>
            <a:fillRect/>
          </a:stretch>
        </p:blipFill>
        <p:spPr bwMode="auto">
          <a:xfrm>
            <a:off x="369761" y="1412776"/>
            <a:ext cx="48768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11562" t="42057" r="38333" b="14844"/>
          <a:stretch>
            <a:fillRect/>
          </a:stretch>
        </p:blipFill>
        <p:spPr bwMode="auto">
          <a:xfrm>
            <a:off x="3851920" y="3296739"/>
            <a:ext cx="4898414" cy="3370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618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Facelets </a:t>
            </a:r>
            <a:r>
              <a:rPr lang="es-ES" sz="3600" dirty="0" err="1"/>
              <a:t>Templating</a:t>
            </a:r>
            <a:r>
              <a:rPr lang="es-ES" sz="3600" dirty="0"/>
              <a:t> - </a:t>
            </a:r>
            <a:r>
              <a:rPr lang="es-ES" sz="3600" dirty="0" smtClean="0"/>
              <a:t>Funcionamiento</a:t>
            </a:r>
            <a:endParaRPr lang="es-ES" sz="36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l="8229" t="7422" r="51250" b="56771"/>
          <a:stretch>
            <a:fillRect/>
          </a:stretch>
        </p:blipFill>
        <p:spPr bwMode="auto">
          <a:xfrm>
            <a:off x="279400" y="1468760"/>
            <a:ext cx="4737100" cy="334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 l="12500" t="53646" r="38229" b="3776"/>
          <a:stretch>
            <a:fillRect/>
          </a:stretch>
        </p:blipFill>
        <p:spPr bwMode="auto">
          <a:xfrm>
            <a:off x="4127500" y="3180221"/>
            <a:ext cx="4737100" cy="327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http://www.arxan.com/assets/1/7/dem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925" y="5787198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62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ui:decorate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ui:decorate</a:t>
            </a:r>
            <a:endParaRPr lang="es-ES" dirty="0" smtClean="0"/>
          </a:p>
          <a:p>
            <a:pPr lvl="1"/>
            <a:r>
              <a:rPr lang="es-ES" dirty="0" smtClean="0"/>
              <a:t>Similar a </a:t>
            </a:r>
            <a:r>
              <a:rPr lang="es-ES" dirty="0" err="1" smtClean="0"/>
              <a:t>ui:composition</a:t>
            </a:r>
            <a:endParaRPr lang="es-ES" dirty="0" smtClean="0"/>
          </a:p>
          <a:p>
            <a:pPr lvl="1"/>
            <a:r>
              <a:rPr lang="es-ES" dirty="0" smtClean="0"/>
              <a:t>La diferencia:</a:t>
            </a:r>
          </a:p>
          <a:p>
            <a:pPr lvl="2"/>
            <a:r>
              <a:rPr lang="es-ES" dirty="0" smtClean="0"/>
              <a:t>Lo que  se define antes </a:t>
            </a:r>
            <a:r>
              <a:rPr lang="es-ES" dirty="0"/>
              <a:t>y después de la etiqueta </a:t>
            </a:r>
            <a:r>
              <a:rPr lang="es-ES" b="1" dirty="0"/>
              <a:t>sí</a:t>
            </a:r>
            <a:r>
              <a:rPr lang="es-ES" dirty="0"/>
              <a:t> será </a:t>
            </a:r>
            <a:r>
              <a:rPr lang="es-ES" dirty="0" err="1" smtClean="0"/>
              <a:t>renderizado</a:t>
            </a:r>
            <a:r>
              <a:rPr lang="es-ES" dirty="0" smtClean="0"/>
              <a:t>.</a:t>
            </a:r>
          </a:p>
          <a:p>
            <a:pPr lvl="1"/>
            <a:r>
              <a:rPr lang="es-ES" dirty="0"/>
              <a:t>Compatible con </a:t>
            </a:r>
            <a:r>
              <a:rPr lang="es-ES" dirty="0" err="1"/>
              <a:t>ui:param</a:t>
            </a:r>
            <a:endParaRPr lang="es-ES" dirty="0"/>
          </a:p>
          <a:p>
            <a:pPr lvl="2"/>
            <a:endParaRPr lang="es-ES" dirty="0" smtClean="0"/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4" name="Picture 2" descr="http://www.arxan.com/assets/1/7/de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4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Facelets – </a:t>
            </a:r>
            <a:r>
              <a:rPr lang="es-ES" dirty="0"/>
              <a:t>JSTL </a:t>
            </a:r>
            <a:r>
              <a:rPr lang="es-ES" dirty="0" err="1"/>
              <a:t>Functions</a:t>
            </a:r>
            <a:r>
              <a:rPr lang="es-ES" dirty="0"/>
              <a:t> </a:t>
            </a:r>
            <a:r>
              <a:rPr lang="es-ES" dirty="0" err="1"/>
              <a:t>Tag</a:t>
            </a:r>
            <a:r>
              <a:rPr lang="es-E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Encapsula una serie de utilidades livianas comúnmente utilizadas en el diseño de una pagina</a:t>
            </a:r>
          </a:p>
          <a:p>
            <a:pPr lvl="1"/>
            <a:r>
              <a:rPr lang="es-ES" dirty="0"/>
              <a:t>Listas </a:t>
            </a:r>
          </a:p>
          <a:p>
            <a:pPr lvl="1"/>
            <a:r>
              <a:rPr lang="es-ES" dirty="0" smtClean="0"/>
              <a:t>Strings</a:t>
            </a:r>
          </a:p>
          <a:p>
            <a:r>
              <a:rPr lang="es-ES" dirty="0" smtClean="0"/>
              <a:t>Permite desarrollar nuestras propias funciones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089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ui:include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s-ES" sz="3200" dirty="0">
                <a:latin typeface="Segoe UI Light" pitchFamily="34" charset="0"/>
              </a:rPr>
              <a:t>Permite incluir en una página el contenido de otra</a:t>
            </a:r>
            <a:r>
              <a:rPr lang="es-ES" sz="3200" dirty="0" smtClean="0">
                <a:latin typeface="Segoe UI Light" pitchFamily="34" charset="0"/>
              </a:rPr>
              <a:t>,</a:t>
            </a:r>
          </a:p>
          <a:p>
            <a:pPr marL="742950" lvl="2" indent="-342900"/>
            <a:r>
              <a:rPr lang="es-ES" dirty="0" smtClean="0">
                <a:latin typeface="Segoe UI Light" pitchFamily="34" charset="0"/>
              </a:rPr>
              <a:t>el </a:t>
            </a:r>
            <a:r>
              <a:rPr lang="es-ES" dirty="0">
                <a:latin typeface="Segoe UI Light" pitchFamily="34" charset="0"/>
              </a:rPr>
              <a:t>contenido de esta última </a:t>
            </a:r>
            <a:r>
              <a:rPr lang="es-ES" dirty="0" smtClean="0">
                <a:latin typeface="Segoe UI Light" pitchFamily="34" charset="0"/>
              </a:rPr>
              <a:t>formará parte </a:t>
            </a:r>
            <a:r>
              <a:rPr lang="es-ES" dirty="0">
                <a:latin typeface="Segoe UI Light" pitchFamily="34" charset="0"/>
              </a:rPr>
              <a:t>de la primera.</a:t>
            </a:r>
          </a:p>
          <a:p>
            <a:r>
              <a:rPr lang="es-ES" dirty="0" smtClean="0"/>
              <a:t>Similar a </a:t>
            </a:r>
            <a:r>
              <a:rPr lang="es-ES" dirty="0" err="1" smtClean="0"/>
              <a:t>jsp:include</a:t>
            </a:r>
            <a:endParaRPr lang="es-ES" dirty="0" smtClean="0"/>
          </a:p>
          <a:p>
            <a:r>
              <a:rPr lang="es-ES" dirty="0" smtClean="0"/>
              <a:t>Compatible con </a:t>
            </a:r>
            <a:r>
              <a:rPr lang="es-ES" dirty="0" err="1" smtClean="0"/>
              <a:t>ui:param</a:t>
            </a:r>
            <a:endParaRPr lang="es-ES" dirty="0"/>
          </a:p>
        </p:txBody>
      </p:sp>
      <p:pic>
        <p:nvPicPr>
          <p:cNvPr id="4" name="Picture 2" descr="http://www.arxan.com/assets/1/7/de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4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41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ui:remove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Ignora el contenido definido en la etiqueta.</a:t>
            </a:r>
          </a:p>
          <a:p>
            <a:pPr lvl="1"/>
            <a:r>
              <a:rPr lang="es-ES" dirty="0" smtClean="0"/>
              <a:t>Útil para remover contenido que es necesario durante el tiempo de diseño y en Runtime no se requiere.</a:t>
            </a:r>
          </a:p>
          <a:p>
            <a:pPr lvl="1"/>
            <a:r>
              <a:rPr lang="es-ES" dirty="0" smtClean="0"/>
              <a:t>Utilizado con conjunto con </a:t>
            </a:r>
            <a:r>
              <a:rPr lang="es-ES" dirty="0" err="1" smtClean="0"/>
              <a:t>jsfc</a:t>
            </a:r>
            <a:endParaRPr lang="es-ES" dirty="0" smtClean="0"/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5" name="Picture 2" descr="http://www.arxan.com/assets/1/7/de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4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9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JSTL </a:t>
            </a:r>
            <a:r>
              <a:rPr lang="es-ES" dirty="0" err="1"/>
              <a:t>Functions</a:t>
            </a:r>
            <a:endParaRPr lang="es-ES" dirty="0" smtClean="0"/>
          </a:p>
          <a:p>
            <a:r>
              <a:rPr lang="es-ES" dirty="0" smtClean="0"/>
              <a:t>Templates</a:t>
            </a:r>
          </a:p>
          <a:p>
            <a:pPr lvl="1"/>
            <a:r>
              <a:rPr lang="es-ES" dirty="0" err="1"/>
              <a:t>ui:insert</a:t>
            </a:r>
            <a:endParaRPr lang="es-ES" dirty="0"/>
          </a:p>
          <a:p>
            <a:pPr lvl="1"/>
            <a:r>
              <a:rPr lang="es-ES" dirty="0" err="1" smtClean="0"/>
              <a:t>ui:define</a:t>
            </a:r>
            <a:endParaRPr lang="es-ES" dirty="0"/>
          </a:p>
          <a:p>
            <a:pPr lvl="1"/>
            <a:r>
              <a:rPr lang="es-ES" dirty="0" err="1" smtClean="0"/>
              <a:t>ui:composite</a:t>
            </a:r>
            <a:endParaRPr lang="es-ES" dirty="0" smtClean="0"/>
          </a:p>
          <a:p>
            <a:pPr lvl="1"/>
            <a:r>
              <a:rPr lang="es-ES" dirty="0" err="1" smtClean="0"/>
              <a:t>ui:decorate</a:t>
            </a:r>
            <a:endParaRPr lang="es-ES" dirty="0" smtClean="0"/>
          </a:p>
          <a:p>
            <a:pPr lvl="1"/>
            <a:r>
              <a:rPr lang="es-ES" dirty="0" err="1" smtClean="0"/>
              <a:t>ui:include</a:t>
            </a:r>
            <a:endParaRPr lang="es-ES" dirty="0" smtClean="0"/>
          </a:p>
          <a:p>
            <a:pPr lvl="1"/>
            <a:r>
              <a:rPr lang="es-ES" dirty="0" err="1" smtClean="0"/>
              <a:t>ui:remove</a:t>
            </a:r>
            <a:endParaRPr lang="es-ES" dirty="0" smtClean="0"/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endParaRPr lang="es-ES" dirty="0"/>
          </a:p>
          <a:p>
            <a:pPr lvl="1"/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451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738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Facelets – </a:t>
            </a:r>
            <a:r>
              <a:rPr lang="es-ES" dirty="0"/>
              <a:t>JSTL </a:t>
            </a:r>
            <a:r>
              <a:rPr lang="es-ES" dirty="0" err="1"/>
              <a:t>Functions</a:t>
            </a:r>
            <a:r>
              <a:rPr lang="es-ES" dirty="0"/>
              <a:t> </a:t>
            </a:r>
            <a:r>
              <a:rPr lang="es-ES" dirty="0" err="1"/>
              <a:t>Tag</a:t>
            </a:r>
            <a:r>
              <a:rPr lang="es-E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/>
          </a:bodyPr>
          <a:lstStyle/>
          <a:p>
            <a:r>
              <a:rPr lang="es-ES" dirty="0"/>
              <a:t>URI: </a:t>
            </a:r>
            <a:r>
              <a:rPr lang="es-ES" b="1" dirty="0"/>
              <a:t>http://</a:t>
            </a:r>
            <a:r>
              <a:rPr lang="es-ES" b="1" dirty="0" smtClean="0"/>
              <a:t>java.sun.com/jsp/jstl/functions</a:t>
            </a:r>
          </a:p>
          <a:p>
            <a:r>
              <a:rPr lang="es-ES" dirty="0" smtClean="0"/>
              <a:t>Por defecto se usa como prefijo </a:t>
            </a:r>
            <a:r>
              <a:rPr lang="es-ES" dirty="0" err="1" smtClean="0"/>
              <a:t>fn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Contiene una serie de funciones incluidas en el estándar.</a:t>
            </a:r>
          </a:p>
          <a:p>
            <a:pPr lvl="1"/>
            <a:r>
              <a:rPr lang="es-ES" dirty="0" smtClean="0"/>
              <a:t>Referencias:</a:t>
            </a:r>
          </a:p>
          <a:p>
            <a:pPr lvl="2"/>
            <a:r>
              <a:rPr lang="es-ES" dirty="0" smtClean="0">
                <a:hlinkClick r:id="rId3"/>
              </a:rPr>
              <a:t>http</a:t>
            </a:r>
            <a:r>
              <a:rPr lang="es-ES" dirty="0">
                <a:hlinkClick r:id="rId3"/>
              </a:rPr>
              <a:t>://</a:t>
            </a:r>
            <a:r>
              <a:rPr lang="es-ES" dirty="0" smtClean="0">
                <a:hlinkClick r:id="rId3"/>
              </a:rPr>
              <a:t>docs.oracle.com/javaee/6/javaserverfaces/2.0/docs/pdldocs/facelets/fn/tld-summary.html</a:t>
            </a:r>
            <a:endParaRPr lang="es-ES" dirty="0" smtClean="0"/>
          </a:p>
          <a:p>
            <a:pPr lvl="2"/>
            <a:r>
              <a:rPr lang="es-ES" dirty="0">
                <a:hlinkClick r:id="rId4"/>
              </a:rPr>
              <a:t>http://</a:t>
            </a:r>
            <a:r>
              <a:rPr lang="es-ES" dirty="0" smtClean="0">
                <a:hlinkClick r:id="rId4"/>
              </a:rPr>
              <a:t>docs.oracle.com/javaee/7/javaserverfaces/2.2/vdldocs/facelets/fn/tld-summary.html</a:t>
            </a:r>
            <a:endParaRPr lang="es-ES" dirty="0" smtClean="0"/>
          </a:p>
          <a:p>
            <a:pPr lvl="2"/>
            <a:endParaRPr lang="es-ES" dirty="0" smtClean="0"/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2" descr="http://www.arxan.com/assets/1/7/dem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181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0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Facelets – </a:t>
            </a:r>
            <a:r>
              <a:rPr lang="es-ES" dirty="0"/>
              <a:t>JSTL </a:t>
            </a:r>
            <a:r>
              <a:rPr lang="es-ES" dirty="0" err="1"/>
              <a:t>Functions</a:t>
            </a:r>
            <a:r>
              <a:rPr lang="es-ES" dirty="0"/>
              <a:t> </a:t>
            </a:r>
            <a:r>
              <a:rPr lang="es-ES" dirty="0" err="1"/>
              <a:t>Tag</a:t>
            </a:r>
            <a:r>
              <a:rPr lang="es-ES" dirty="0"/>
              <a:t>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2" t="34343" r="1728" b="36862"/>
          <a:stretch/>
        </p:blipFill>
        <p:spPr bwMode="auto">
          <a:xfrm>
            <a:off x="611560" y="2420888"/>
            <a:ext cx="823682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90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Facelets</a:t>
            </a:r>
            <a:r>
              <a:rPr lang="en-US" dirty="0" smtClean="0"/>
              <a:t> – </a:t>
            </a:r>
            <a:r>
              <a:rPr lang="es-ES" dirty="0"/>
              <a:t>JSTL </a:t>
            </a:r>
            <a:r>
              <a:rPr lang="es-ES" dirty="0" err="1"/>
              <a:t>Functions</a:t>
            </a:r>
            <a:r>
              <a:rPr lang="es-ES" dirty="0"/>
              <a:t> </a:t>
            </a:r>
            <a:r>
              <a:rPr lang="es-ES" dirty="0" err="1"/>
              <a:t>Tag</a:t>
            </a:r>
            <a:r>
              <a:rPr lang="es-ES" dirty="0"/>
              <a:t> </a:t>
            </a:r>
          </a:p>
        </p:txBody>
      </p:sp>
      <p:pic>
        <p:nvPicPr>
          <p:cNvPr id="4" name="Picture 2" descr="http://www.arxan.com/assets/1/7/dem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181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5" r="1528" b="10939"/>
          <a:stretch/>
        </p:blipFill>
        <p:spPr bwMode="auto">
          <a:xfrm>
            <a:off x="290873" y="1801337"/>
            <a:ext cx="8581329" cy="361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70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Customs</a:t>
            </a:r>
            <a:r>
              <a:rPr lang="es-ES" dirty="0" smtClean="0"/>
              <a:t> JSTL </a:t>
            </a:r>
            <a:r>
              <a:rPr lang="es-ES" dirty="0" err="1" smtClean="0"/>
              <a:t>Functions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Para crear un nuevo </a:t>
            </a:r>
            <a:r>
              <a:rPr lang="es-ES" dirty="0" err="1" smtClean="0"/>
              <a:t>tag</a:t>
            </a:r>
            <a:r>
              <a:rPr lang="es-ES" dirty="0" smtClean="0"/>
              <a:t> </a:t>
            </a:r>
            <a:r>
              <a:rPr lang="es-ES" dirty="0" err="1" smtClean="0"/>
              <a:t>lib</a:t>
            </a:r>
            <a:r>
              <a:rPr lang="es-ES" dirty="0" smtClean="0"/>
              <a:t> con una función </a:t>
            </a:r>
            <a:r>
              <a:rPr lang="es-ES" dirty="0" err="1" smtClean="0"/>
              <a:t>custom</a:t>
            </a:r>
            <a:r>
              <a:rPr lang="es-ES" dirty="0" smtClean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Crear una clase donde definimos la función</a:t>
            </a:r>
          </a:p>
          <a:p>
            <a:pPr lvl="2"/>
            <a:r>
              <a:rPr lang="es-ES" dirty="0" smtClean="0"/>
              <a:t>Final</a:t>
            </a:r>
          </a:p>
          <a:p>
            <a:pPr lvl="2"/>
            <a:r>
              <a:rPr lang="es-ES" dirty="0" smtClean="0"/>
              <a:t>Ocultamos el constructor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Definir el </a:t>
            </a:r>
            <a:r>
              <a:rPr lang="es-ES" dirty="0" err="1" smtClean="0"/>
              <a:t>tag</a:t>
            </a:r>
            <a:r>
              <a:rPr lang="es-ES" dirty="0" smtClean="0"/>
              <a:t> en un archivo llamado facelet-taglib.xml dentro de WEB-INF</a:t>
            </a:r>
          </a:p>
          <a:p>
            <a:pPr lvl="2"/>
            <a:r>
              <a:rPr lang="es-ES" dirty="0" smtClean="0"/>
              <a:t>Utilizar </a:t>
            </a:r>
            <a:r>
              <a:rPr lang="es-ES" dirty="0"/>
              <a:t>un </a:t>
            </a:r>
            <a:r>
              <a:rPr lang="es-ES" dirty="0" err="1" smtClean="0"/>
              <a:t>namespace</a:t>
            </a:r>
            <a:r>
              <a:rPr lang="es-ES" dirty="0" smtClean="0"/>
              <a:t> representativo.</a:t>
            </a:r>
          </a:p>
          <a:p>
            <a:pPr lvl="2"/>
            <a:r>
              <a:rPr lang="es-ES" dirty="0" smtClean="0"/>
              <a:t>Usar el nombre canónico completo de los tipos usados.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459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Customs</a:t>
            </a:r>
            <a:r>
              <a:rPr lang="es-ES" dirty="0" smtClean="0"/>
              <a:t> JSTL </a:t>
            </a:r>
            <a:r>
              <a:rPr lang="es-ES" dirty="0" err="1" smtClean="0"/>
              <a:t>Functions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 startAt="3"/>
            </a:pPr>
            <a:r>
              <a:rPr lang="es-ES" dirty="0" smtClean="0"/>
              <a:t>Registrar el nuevo </a:t>
            </a:r>
            <a:r>
              <a:rPr lang="es-ES" dirty="0" err="1" smtClean="0"/>
              <a:t>tag-lib</a:t>
            </a:r>
            <a:r>
              <a:rPr lang="es-ES" dirty="0" smtClean="0"/>
              <a:t> en el archivo web.xml</a:t>
            </a:r>
          </a:p>
          <a:p>
            <a:pPr lvl="2"/>
            <a:r>
              <a:rPr lang="es-ES" dirty="0"/>
              <a:t>Se puede definir mas de uno separando los </a:t>
            </a:r>
            <a:r>
              <a:rPr lang="es-ES" dirty="0" err="1"/>
              <a:t>paths</a:t>
            </a:r>
            <a:r>
              <a:rPr lang="es-ES" dirty="0"/>
              <a:t> con «;»</a:t>
            </a:r>
          </a:p>
          <a:p>
            <a:pPr marL="914400" lvl="2" indent="0">
              <a:buNone/>
            </a:pPr>
            <a:endParaRPr lang="es-ES" dirty="0" smtClean="0"/>
          </a:p>
          <a:p>
            <a:pPr marL="914400" lvl="2" indent="0">
              <a:buNone/>
            </a:pPr>
            <a:endParaRPr lang="es-ES" dirty="0"/>
          </a:p>
          <a:p>
            <a:pPr marL="914400" lvl="2" indent="0">
              <a:buNone/>
            </a:pPr>
            <a:endParaRPr lang="es-ES" dirty="0" smtClean="0"/>
          </a:p>
          <a:p>
            <a:pPr marL="914400" lvl="2" indent="0">
              <a:buNone/>
            </a:pPr>
            <a:endParaRPr lang="es-ES" dirty="0" smtClean="0"/>
          </a:p>
          <a:p>
            <a:pPr marL="914400" lvl="2" indent="0">
              <a:buNone/>
            </a:pPr>
            <a:endParaRPr lang="es-ES" dirty="0"/>
          </a:p>
          <a:p>
            <a:pPr marL="914400" lvl="2" indent="0">
              <a:buNone/>
            </a:pPr>
            <a:endParaRPr lang="es-ES" dirty="0" smtClean="0"/>
          </a:p>
          <a:p>
            <a:pPr marL="914400" lvl="2" indent="0">
              <a:buNone/>
            </a:pPr>
            <a:endParaRPr lang="es-ES" dirty="0"/>
          </a:p>
          <a:p>
            <a:pPr marL="514350" lvl="1" indent="0">
              <a:buNone/>
            </a:pPr>
            <a:endParaRPr lang="es-E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3" t="54926" r="21251" b="34583"/>
          <a:stretch/>
        </p:blipFill>
        <p:spPr bwMode="auto">
          <a:xfrm>
            <a:off x="1061984" y="3789040"/>
            <a:ext cx="7614472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75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Customs</a:t>
            </a:r>
            <a:r>
              <a:rPr lang="es-ES" dirty="0" smtClean="0"/>
              <a:t> JSTL </a:t>
            </a:r>
            <a:r>
              <a:rPr lang="es-ES" dirty="0" err="1" smtClean="0"/>
              <a:t>Functions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 startAt="4"/>
            </a:pPr>
            <a:r>
              <a:rPr lang="es-ES" dirty="0" smtClean="0"/>
              <a:t>Declarar el </a:t>
            </a:r>
            <a:r>
              <a:rPr lang="es-ES" dirty="0" err="1"/>
              <a:t>tag</a:t>
            </a:r>
            <a:r>
              <a:rPr lang="es-ES" dirty="0"/>
              <a:t> en los archivos xhtml donde se use la nueva función.</a:t>
            </a:r>
          </a:p>
          <a:p>
            <a:pPr marL="914400" lvl="2" indent="0">
              <a:buNone/>
            </a:pPr>
            <a:endParaRPr lang="es-ES" dirty="0" smtClean="0"/>
          </a:p>
          <a:p>
            <a:pPr marL="914400" lvl="2" indent="0">
              <a:buNone/>
            </a:pPr>
            <a:endParaRPr lang="es-ES" dirty="0"/>
          </a:p>
          <a:p>
            <a:pPr marL="914400" lvl="2" indent="0">
              <a:buNone/>
            </a:pPr>
            <a:endParaRPr lang="es-ES" dirty="0" smtClean="0"/>
          </a:p>
          <a:p>
            <a:pPr marL="914400" lvl="2" indent="0">
              <a:buNone/>
            </a:pPr>
            <a:endParaRPr lang="es-ES" dirty="0" smtClean="0"/>
          </a:p>
          <a:p>
            <a:pPr marL="914400" lvl="2" indent="0">
              <a:buNone/>
            </a:pPr>
            <a:endParaRPr lang="es-ES" dirty="0"/>
          </a:p>
          <a:p>
            <a:pPr marL="914400" lvl="2" indent="0">
              <a:buNone/>
            </a:pPr>
            <a:endParaRPr lang="es-ES" dirty="0" smtClean="0"/>
          </a:p>
          <a:p>
            <a:pPr marL="914400" lvl="2" indent="0">
              <a:buNone/>
            </a:pPr>
            <a:endParaRPr lang="es-ES" dirty="0"/>
          </a:p>
          <a:p>
            <a:pPr marL="514350" lvl="1" indent="0">
              <a:buNone/>
            </a:pPr>
            <a:endParaRPr lang="es-E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0" t="22135" r="32229" b="70669"/>
          <a:stretch/>
        </p:blipFill>
        <p:spPr bwMode="auto">
          <a:xfrm>
            <a:off x="1115616" y="3501008"/>
            <a:ext cx="7299843" cy="870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93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Facelets </a:t>
            </a:r>
            <a:r>
              <a:rPr lang="es-ES" dirty="0" err="1" smtClean="0"/>
              <a:t>Templating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Tecnología que permite:</a:t>
            </a:r>
          </a:p>
          <a:p>
            <a:pPr lvl="1"/>
            <a:r>
              <a:rPr lang="es-ES" dirty="0" smtClean="0"/>
              <a:t>Definir paginas (</a:t>
            </a:r>
            <a:r>
              <a:rPr lang="es-ES" dirty="0" err="1" smtClean="0"/>
              <a:t>templates</a:t>
            </a:r>
            <a:r>
              <a:rPr lang="es-ES" dirty="0" smtClean="0"/>
              <a:t>) para ser re-usadas por otras.</a:t>
            </a:r>
          </a:p>
          <a:p>
            <a:pPr lvl="2"/>
            <a:r>
              <a:rPr lang="es-ES" dirty="0" smtClean="0"/>
              <a:t>Reutilizar código.</a:t>
            </a:r>
          </a:p>
          <a:p>
            <a:pPr lvl="2"/>
            <a:r>
              <a:rPr lang="es-ES" dirty="0" smtClean="0"/>
              <a:t>Colabora con la </a:t>
            </a:r>
            <a:r>
              <a:rPr lang="es-ES" dirty="0" err="1" smtClean="0"/>
              <a:t>mantenibilidad</a:t>
            </a:r>
            <a:r>
              <a:rPr lang="es-ES" dirty="0" smtClean="0"/>
              <a:t>.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348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 JSF &amp; PRIMEFACES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kern="1200" dirty="0" smtClean="0">
            <a:solidFill>
              <a:schemeClr val="tx1"/>
            </a:solidFill>
            <a:latin typeface="Segoe UI Light" pitchFamily="34" charset="0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 JSF &amp; PRIMEFACES</Template>
  <TotalTime>12619</TotalTime>
  <Words>478</Words>
  <Application>Microsoft Office PowerPoint</Application>
  <PresentationFormat>On-screen Show (4:3)</PresentationFormat>
  <Paragraphs>130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 JSF &amp; PRIMEFACES</vt:lpstr>
      <vt:lpstr>Custom Design</vt:lpstr>
      <vt:lpstr>Functions &amp; Facelets</vt:lpstr>
      <vt:lpstr>Facelets – JSTL Functions Tag </vt:lpstr>
      <vt:lpstr>Facelets – JSTL Functions Tag </vt:lpstr>
      <vt:lpstr>Facelets – JSTL Functions Tag </vt:lpstr>
      <vt:lpstr>Facelets – JSTL Functions Tag </vt:lpstr>
      <vt:lpstr>Customs JSTL Functions</vt:lpstr>
      <vt:lpstr>Customs JSTL Functions</vt:lpstr>
      <vt:lpstr>Customs JSTL Functions</vt:lpstr>
      <vt:lpstr>Facelets Templating</vt:lpstr>
      <vt:lpstr>Facelets – Biblioteca</vt:lpstr>
      <vt:lpstr>Facelets namespace</vt:lpstr>
      <vt:lpstr>ui:insert &amp; ui:define</vt:lpstr>
      <vt:lpstr>ui:insert &amp; ui:define</vt:lpstr>
      <vt:lpstr>ui:composition</vt:lpstr>
      <vt:lpstr>ui:composition</vt:lpstr>
      <vt:lpstr>Facelets Templating - Funcionamiento</vt:lpstr>
      <vt:lpstr>Facelets Templating - Funcionamiento</vt:lpstr>
      <vt:lpstr>Facelets Templating - Funcionamiento</vt:lpstr>
      <vt:lpstr>ui:decorate</vt:lpstr>
      <vt:lpstr>ui:include</vt:lpstr>
      <vt:lpstr>ui:remove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JSF &amp; PRIMEFACES  INTRO COURSE…</dc:title>
  <dc:creator>Mauri</dc:creator>
  <cp:lastModifiedBy>Mauri</cp:lastModifiedBy>
  <cp:revision>385</cp:revision>
  <dcterms:created xsi:type="dcterms:W3CDTF">2014-06-07T20:16:37Z</dcterms:created>
  <dcterms:modified xsi:type="dcterms:W3CDTF">2014-08-12T13:03:16Z</dcterms:modified>
</cp:coreProperties>
</file>